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5.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33.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30.xml" ContentType="application/vnd.openxmlformats-officedocument.presentationml.notesSlide+xml"/>
  <Override PartName="/ppt/notesSlides/notesSlide42.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41.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58.xml" ContentType="application/vnd.openxmlformats-officedocument.presentationml.notesSlide+xml"/>
  <Override PartName="/ppt/notesSlides/notesSlide68.xml" ContentType="application/vnd.openxmlformats-officedocument.presentationml.notesSlide+xml"/>
  <Override PartName="/ppt/notesSlides/notesSlide56.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53.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07"/>
  </p:notesMasterIdLst>
  <p:handoutMasterIdLst>
    <p:handoutMasterId r:id="rId108"/>
  </p:handoutMasterIdLst>
  <p:sldIdLst>
    <p:sldId id="444" r:id="rId2"/>
    <p:sldId id="456" r:id="rId3"/>
    <p:sldId id="457" r:id="rId4"/>
    <p:sldId id="691" r:id="rId5"/>
    <p:sldId id="692" r:id="rId6"/>
    <p:sldId id="693" r:id="rId7"/>
    <p:sldId id="694" r:id="rId8"/>
    <p:sldId id="695" r:id="rId9"/>
    <p:sldId id="696" r:id="rId10"/>
    <p:sldId id="697" r:id="rId11"/>
    <p:sldId id="698" r:id="rId12"/>
    <p:sldId id="699" r:id="rId13"/>
    <p:sldId id="700" r:id="rId14"/>
    <p:sldId id="701" r:id="rId15"/>
    <p:sldId id="702" r:id="rId16"/>
    <p:sldId id="703" r:id="rId17"/>
    <p:sldId id="704" r:id="rId18"/>
    <p:sldId id="705" r:id="rId19"/>
    <p:sldId id="706" r:id="rId20"/>
    <p:sldId id="707" r:id="rId21"/>
    <p:sldId id="708" r:id="rId22"/>
    <p:sldId id="681" r:id="rId23"/>
    <p:sldId id="709" r:id="rId24"/>
    <p:sldId id="722" r:id="rId25"/>
    <p:sldId id="793" r:id="rId26"/>
    <p:sldId id="794" r:id="rId27"/>
    <p:sldId id="723" r:id="rId28"/>
    <p:sldId id="731" r:id="rId29"/>
    <p:sldId id="732" r:id="rId30"/>
    <p:sldId id="733" r:id="rId31"/>
    <p:sldId id="734" r:id="rId32"/>
    <p:sldId id="735" r:id="rId33"/>
    <p:sldId id="736" r:id="rId34"/>
    <p:sldId id="737" r:id="rId35"/>
    <p:sldId id="710" r:id="rId36"/>
    <p:sldId id="711" r:id="rId37"/>
    <p:sldId id="712" r:id="rId38"/>
    <p:sldId id="713" r:id="rId39"/>
    <p:sldId id="714" r:id="rId40"/>
    <p:sldId id="715" r:id="rId41"/>
    <p:sldId id="716" r:id="rId42"/>
    <p:sldId id="719" r:id="rId43"/>
    <p:sldId id="717" r:id="rId44"/>
    <p:sldId id="720" r:id="rId45"/>
    <p:sldId id="797" r:id="rId46"/>
    <p:sldId id="807" r:id="rId47"/>
    <p:sldId id="808" r:id="rId48"/>
    <p:sldId id="809" r:id="rId49"/>
    <p:sldId id="810" r:id="rId50"/>
    <p:sldId id="811" r:id="rId51"/>
    <p:sldId id="812" r:id="rId52"/>
    <p:sldId id="813" r:id="rId53"/>
    <p:sldId id="814" r:id="rId54"/>
    <p:sldId id="815" r:id="rId55"/>
    <p:sldId id="721" r:id="rId56"/>
    <p:sldId id="738" r:id="rId57"/>
    <p:sldId id="739" r:id="rId58"/>
    <p:sldId id="740" r:id="rId59"/>
    <p:sldId id="741" r:id="rId60"/>
    <p:sldId id="742" r:id="rId61"/>
    <p:sldId id="743" r:id="rId62"/>
    <p:sldId id="744" r:id="rId63"/>
    <p:sldId id="745" r:id="rId64"/>
    <p:sldId id="795" r:id="rId65"/>
    <p:sldId id="796" r:id="rId66"/>
    <p:sldId id="798" r:id="rId67"/>
    <p:sldId id="799" r:id="rId68"/>
    <p:sldId id="800" r:id="rId69"/>
    <p:sldId id="802" r:id="rId70"/>
    <p:sldId id="803" r:id="rId71"/>
    <p:sldId id="754" r:id="rId72"/>
    <p:sldId id="757" r:id="rId73"/>
    <p:sldId id="758" r:id="rId74"/>
    <p:sldId id="761" r:id="rId75"/>
    <p:sldId id="762" r:id="rId76"/>
    <p:sldId id="763" r:id="rId77"/>
    <p:sldId id="764" r:id="rId78"/>
    <p:sldId id="765" r:id="rId79"/>
    <p:sldId id="766" r:id="rId80"/>
    <p:sldId id="767" r:id="rId81"/>
    <p:sldId id="768" r:id="rId82"/>
    <p:sldId id="804" r:id="rId83"/>
    <p:sldId id="805" r:id="rId84"/>
    <p:sldId id="806" r:id="rId85"/>
    <p:sldId id="769" r:id="rId86"/>
    <p:sldId id="782" r:id="rId87"/>
    <p:sldId id="789" r:id="rId88"/>
    <p:sldId id="790" r:id="rId89"/>
    <p:sldId id="791" r:id="rId90"/>
    <p:sldId id="792" r:id="rId91"/>
    <p:sldId id="783" r:id="rId92"/>
    <p:sldId id="784" r:id="rId93"/>
    <p:sldId id="785" r:id="rId94"/>
    <p:sldId id="786" r:id="rId95"/>
    <p:sldId id="787" r:id="rId96"/>
    <p:sldId id="788" r:id="rId97"/>
    <p:sldId id="781" r:id="rId98"/>
    <p:sldId id="774" r:id="rId99"/>
    <p:sldId id="775" r:id="rId100"/>
    <p:sldId id="776" r:id="rId101"/>
    <p:sldId id="777" r:id="rId102"/>
    <p:sldId id="778" r:id="rId103"/>
    <p:sldId id="779" r:id="rId104"/>
    <p:sldId id="780" r:id="rId105"/>
    <p:sldId id="522" r:id="rId106"/>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92" autoAdjust="0"/>
  </p:normalViewPr>
  <p:slideViewPr>
    <p:cSldViewPr>
      <p:cViewPr varScale="1">
        <p:scale>
          <a:sx n="80" d="100"/>
          <a:sy n="80" d="100"/>
        </p:scale>
        <p:origin x="1284" y="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115"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11/26/2015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11/26/2015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20089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2768309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350973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300748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252103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301512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3522568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267248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209143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mtClean="0"/>
              <a:t>NOTE that EACH object has its own INDEPENDENT state – its own data set.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158958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the namespace Movie, and that any classes declared in that namespace can see each other. Discuss the fields and methods here.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413252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Fields are initialized to 0 by default.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861776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34078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Sealed</a:t>
            </a:r>
            <a:r>
              <a:rPr lang="fr-FR" dirty="0" smtClean="0"/>
              <a:t> : You </a:t>
            </a:r>
            <a:r>
              <a:rPr lang="fr-FR" dirty="0" err="1" smtClean="0"/>
              <a:t>can’t</a:t>
            </a:r>
            <a:r>
              <a:rPr lang="fr-FR" dirty="0" smtClean="0"/>
              <a:t> </a:t>
            </a:r>
            <a:r>
              <a:rPr lang="fr-FR" dirty="0" err="1" smtClean="0"/>
              <a:t>extend</a:t>
            </a:r>
            <a:r>
              <a:rPr lang="fr-FR" dirty="0" smtClean="0"/>
              <a:t> </a:t>
            </a:r>
            <a:r>
              <a:rPr lang="fr-FR" dirty="0" err="1" smtClean="0"/>
              <a:t>it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3073100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57442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Look</a:t>
            </a:r>
            <a:r>
              <a:rPr lang="fr-FR" baseline="0" dirty="0" smtClean="0"/>
              <a:t> at </a:t>
            </a:r>
            <a:r>
              <a:rPr lang="fr-FR" baseline="0" dirty="0" err="1" smtClean="0"/>
              <a:t>these</a:t>
            </a:r>
            <a:r>
              <a:rPr lang="fr-FR" baseline="0" dirty="0" smtClean="0"/>
              <a:t> classes </a:t>
            </a:r>
            <a:r>
              <a:rPr lang="fr-FR" baseline="0" dirty="0" err="1" smtClean="0"/>
              <a:t>with</a:t>
            </a:r>
            <a:r>
              <a:rPr lang="fr-FR" baseline="0" dirty="0" smtClean="0"/>
              <a:t> the abstract class Shape on the </a:t>
            </a:r>
            <a:r>
              <a:rPr lang="fr-FR" baseline="0" dirty="0" err="1" smtClean="0"/>
              <a:t>previous</a:t>
            </a:r>
            <a:r>
              <a:rPr lang="fr-FR" baseline="0" smtClean="0"/>
              <a:t> slide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3014988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03425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749595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Try to point out that all have a length, width and height – and all have a unique number (called the road number) to identify them but…</a:t>
            </a:r>
          </a:p>
          <a:p>
            <a:r>
              <a:rPr lang="en-US" dirty="0" smtClean="0"/>
              <a:t>Gondola – open at top – carries gravel</a:t>
            </a:r>
          </a:p>
          <a:p>
            <a:r>
              <a:rPr lang="en-US" dirty="0" smtClean="0"/>
              <a:t>Boxcar – closed at top – carries perishables</a:t>
            </a:r>
          </a:p>
          <a:p>
            <a:r>
              <a:rPr lang="en-US" dirty="0" smtClean="0"/>
              <a:t>Tanker – carries liquid</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791222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Think about</a:t>
            </a:r>
            <a:r>
              <a:rPr lang="en-US" baseline="0" dirty="0" smtClean="0"/>
              <a:t> </a:t>
            </a:r>
            <a:r>
              <a:rPr lang="en-US" dirty="0" smtClean="0"/>
              <a:t>the UML along with the previous page. Tankers have a “radius”, other cars don’t.</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058473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Complete </a:t>
            </a:r>
            <a:r>
              <a:rPr lang="fr-FR" dirty="0" err="1" smtClean="0"/>
              <a:t>FreightCar</a:t>
            </a:r>
            <a:r>
              <a:rPr lang="fr-FR" dirty="0" smtClean="0"/>
              <a:t> </a:t>
            </a:r>
            <a:r>
              <a:rPr lang="fr-FR" dirty="0" err="1" smtClean="0"/>
              <a:t>constructor</a:t>
            </a:r>
            <a:r>
              <a:rPr lang="fr-FR"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0" cap="none" spc="0" normalizeH="0" baseline="0" noProof="0" dirty="0" smtClean="0">
                <a:ln>
                  <a:noFill/>
                </a:ln>
                <a:solidFill>
                  <a:srgbClr val="0070C0"/>
                </a:solidFill>
                <a:effectLst/>
                <a:uLnTx/>
                <a:uFillTx/>
                <a:latin typeface="Courier New" pitchFamily="49" charset="0"/>
                <a:ea typeface="ＭＳ Ｐゴシック" charset="-128"/>
                <a:cs typeface="ＭＳ Ｐゴシック" charset="-128"/>
              </a:rPr>
              <a:t>public </a:t>
            </a:r>
            <a:r>
              <a:rPr kumimoji="0" lang="en-US" sz="1200" b="1" i="0" u="none" strike="noStrike" kern="0" cap="none" spc="0" normalizeH="0" baseline="0" noProof="0" dirty="0" err="1" smtClean="0">
                <a:ln>
                  <a:noFill/>
                </a:ln>
                <a:solidFill>
                  <a:srgbClr val="0070C0"/>
                </a:solidFill>
                <a:effectLst/>
                <a:uLnTx/>
                <a:uFillTx/>
                <a:latin typeface="Courier New" pitchFamily="49" charset="0"/>
                <a:ea typeface="ＭＳ Ｐゴシック" charset="-128"/>
                <a:cs typeface="ＭＳ Ｐゴシック" charset="-128"/>
              </a:rPr>
              <a:t>FreightCar</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(string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rn</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ln,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wd</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roadNumber</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rn;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length</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ln;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width</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wd</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height</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ht</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endPar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endParaRP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4193855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Notice in these examples, both base and derived class are members of namespace Trains.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81471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In the bank account example, balance was not initialized anywhere. C# guarantees that uninitialized members are set to 0. Default constructor is the one that takes no arguments If you write no constructors, the default initialization to 0 comes for free. If you write any constructors, the internal default one is not provided. Hence you must initialize everything in a constructor.</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3859999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Answer violates encapsulation in </a:t>
            </a:r>
            <a:r>
              <a:rPr lang="en-US" dirty="0" err="1" smtClean="0"/>
              <a:t>FreightCar</a:t>
            </a:r>
            <a:r>
              <a:rPr lang="en-US" dirty="0" smtClean="0"/>
              <a:t> </a:t>
            </a:r>
            <a:r>
              <a:rPr lang="en-US" dirty="0" smtClean="0"/>
              <a:t>class</a:t>
            </a:r>
          </a:p>
          <a:p>
            <a:r>
              <a:rPr lang="en-US" dirty="0" smtClean="0"/>
              <a:t>These </a:t>
            </a:r>
            <a:r>
              <a:rPr lang="en-US" dirty="0" smtClean="0"/>
              <a:t>fields are private to the base class, hence this code will fail to compile. Also, the constructor for the base class requires an argument, which means </a:t>
            </a:r>
            <a:r>
              <a:rPr lang="en-US" dirty="0" err="1" smtClean="0"/>
              <a:t>FreightCars</a:t>
            </a:r>
            <a:r>
              <a:rPr lang="en-US" dirty="0" smtClean="0"/>
              <a:t> can only be constructed via an argument constructor. We need a way to pass this initializer to the base class constructor somehow. </a:t>
            </a:r>
            <a:endParaRPr lang="en-US" dirty="0" smtClean="0"/>
          </a:p>
          <a:p>
            <a:endParaRPr lang="fr-FR" dirty="0" smtClean="0"/>
          </a:p>
          <a:p>
            <a:r>
              <a:rPr lang="fr-FR" dirty="0" err="1" smtClean="0"/>
              <a:t>FreightCar</a:t>
            </a:r>
            <a:r>
              <a:rPr lang="fr-FR" baseline="0" dirty="0" smtClean="0"/>
              <a:t> </a:t>
            </a:r>
            <a:r>
              <a:rPr lang="fr-FR" baseline="0" dirty="0" err="1" smtClean="0"/>
              <a:t>constructor</a:t>
            </a:r>
            <a:r>
              <a:rPr lang="fr-FR"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0" cap="none" spc="0" normalizeH="0" baseline="0" noProof="0" dirty="0" smtClean="0">
                <a:ln>
                  <a:noFill/>
                </a:ln>
                <a:solidFill>
                  <a:srgbClr val="0070C0"/>
                </a:solidFill>
                <a:effectLst/>
                <a:uLnTx/>
                <a:uFillTx/>
                <a:latin typeface="Courier New" pitchFamily="49" charset="0"/>
                <a:ea typeface="ＭＳ Ｐゴシック" charset="-128"/>
                <a:cs typeface="ＭＳ Ｐゴシック" charset="-128"/>
              </a:rPr>
              <a:t>public </a:t>
            </a:r>
            <a:r>
              <a:rPr kumimoji="0" lang="en-US" sz="1200" b="1" i="0" u="none" strike="noStrike" kern="0" cap="none" spc="0" normalizeH="0" baseline="0" noProof="0" dirty="0" err="1" smtClean="0">
                <a:ln>
                  <a:noFill/>
                </a:ln>
                <a:solidFill>
                  <a:srgbClr val="0070C0"/>
                </a:solidFill>
                <a:effectLst/>
                <a:uLnTx/>
                <a:uFillTx/>
                <a:latin typeface="Courier New" pitchFamily="49" charset="0"/>
                <a:ea typeface="ＭＳ Ｐゴシック" charset="-128"/>
                <a:cs typeface="ＭＳ Ｐゴシック" charset="-128"/>
              </a:rPr>
              <a:t>FreightCar</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(string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rn</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ln,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wd</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roadNumber</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rn;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length</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ln;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width</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wd</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height</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ht</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endPar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endParaRPr>
          </a:p>
          <a:p>
            <a:endParaRPr lang="en-US" dirty="0" smtClean="0"/>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4115510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Read </a:t>
            </a:r>
            <a:r>
              <a:rPr lang="fr-FR" dirty="0" err="1" smtClean="0"/>
              <a:t>along</a:t>
            </a:r>
            <a:r>
              <a:rPr lang="fr-FR" dirty="0" smtClean="0"/>
              <a:t> </a:t>
            </a:r>
            <a:r>
              <a:rPr lang="fr-FR" dirty="0" err="1" smtClean="0"/>
              <a:t>with</a:t>
            </a:r>
            <a:r>
              <a:rPr lang="fr-FR" dirty="0" smtClean="0"/>
              <a:t> </a:t>
            </a:r>
            <a:r>
              <a:rPr lang="fr-FR" dirty="0" err="1" smtClean="0"/>
              <a:t>FreightCar</a:t>
            </a:r>
            <a:r>
              <a:rPr lang="fr-FR" dirty="0" smtClean="0"/>
              <a:t> </a:t>
            </a:r>
            <a:r>
              <a:rPr lang="fr-FR" dirty="0" err="1" smtClean="0"/>
              <a:t>constructor</a:t>
            </a:r>
            <a:r>
              <a:rPr lang="fr-FR" dirty="0" smtClean="0"/>
              <a:t> </a:t>
            </a:r>
            <a:r>
              <a:rPr lang="fr-FR" dirty="0" err="1" smtClean="0"/>
              <a:t>definition</a:t>
            </a:r>
            <a:r>
              <a:rPr lang="fr-FR" dirty="0" smtClean="0"/>
              <a:t> </a:t>
            </a:r>
            <a:r>
              <a:rPr lang="fr-FR" dirty="0" err="1" smtClean="0"/>
              <a:t>previously</a:t>
            </a:r>
            <a:r>
              <a:rPr lang="fr-FR" dirty="0" smtClean="0"/>
              <a:t> </a:t>
            </a:r>
            <a:r>
              <a:rPr lang="fr-FR" dirty="0" err="1" smtClean="0"/>
              <a:t>shown</a:t>
            </a:r>
            <a:r>
              <a:rPr lang="fr-FR"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0" cap="none" spc="0" normalizeH="0" baseline="0" noProof="0" dirty="0" smtClean="0">
                <a:ln>
                  <a:noFill/>
                </a:ln>
                <a:solidFill>
                  <a:srgbClr val="0070C0"/>
                </a:solidFill>
                <a:effectLst/>
                <a:uLnTx/>
                <a:uFillTx/>
                <a:latin typeface="Courier New" pitchFamily="49" charset="0"/>
                <a:ea typeface="ＭＳ Ｐゴシック" charset="-128"/>
                <a:cs typeface="ＭＳ Ｐゴシック" charset="-128"/>
              </a:rPr>
              <a:t>public </a:t>
            </a:r>
            <a:r>
              <a:rPr kumimoji="0" lang="en-US" sz="1200" b="1" i="0" u="none" strike="noStrike" kern="0" cap="none" spc="0" normalizeH="0" baseline="0" noProof="0" dirty="0" err="1" smtClean="0">
                <a:ln>
                  <a:noFill/>
                </a:ln>
                <a:solidFill>
                  <a:srgbClr val="0070C0"/>
                </a:solidFill>
                <a:effectLst/>
                <a:uLnTx/>
                <a:uFillTx/>
                <a:latin typeface="Courier New" pitchFamily="49" charset="0"/>
                <a:ea typeface="ＭＳ Ｐゴシック" charset="-128"/>
                <a:cs typeface="ＭＳ Ｐゴシック" charset="-128"/>
              </a:rPr>
              <a:t>FreightCar</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(string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rn</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ln,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wd</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roadNumber</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rn;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length</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ln;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width</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wd</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height</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 = </a:t>
            </a:r>
            <a:r>
              <a:rPr kumimoji="0" lang="fr-FR" sz="1200" b="1" i="0" u="none" strike="noStrike" kern="0" cap="none" spc="0" normalizeH="0" baseline="0" noProof="0" dirty="0" err="1" smtClean="0">
                <a:ln>
                  <a:noFill/>
                </a:ln>
                <a:solidFill>
                  <a:srgbClr val="000000"/>
                </a:solidFill>
                <a:effectLst/>
                <a:uLnTx/>
                <a:uFillTx/>
                <a:latin typeface="Courier New" pitchFamily="49" charset="0"/>
                <a:ea typeface="ＭＳ Ｐゴシック" charset="-128"/>
                <a:cs typeface="ＭＳ Ｐゴシック" charset="-128"/>
              </a:rPr>
              <a:t>ht</a:t>
            </a: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fr-FR" sz="1200" b="1" i="0" u="none" strike="noStrike" kern="0" cap="none" spc="0" normalizeH="0" baseline="0" noProof="0" dirty="0" smtClean="0">
                <a:ln>
                  <a:noFill/>
                </a:ln>
                <a:solidFill>
                  <a:srgbClr val="000000"/>
                </a:solidFill>
                <a:effectLst/>
                <a:uLnTx/>
                <a:uFillTx/>
                <a:latin typeface="Courier New" pitchFamily="49" charset="0"/>
                <a:ea typeface="ＭＳ Ｐゴシック" charset="-128"/>
                <a:cs typeface="ＭＳ Ｐゴシック" charset="-128"/>
              </a:rPr>
              <a:t>}</a:t>
            </a:r>
            <a:endParaRPr kumimoji="0" lang="en-US" sz="1200" b="1" i="0" u="none" strike="noStrike" kern="0" cap="none" spc="0" normalizeH="0" baseline="0" noProof="0" smtClean="0">
              <a:ln>
                <a:noFill/>
              </a:ln>
              <a:solidFill>
                <a:srgbClr val="000000"/>
              </a:solidFill>
              <a:effectLst/>
              <a:uLnTx/>
              <a:uFillTx/>
              <a:latin typeface="Courier New" pitchFamily="49" charset="0"/>
              <a:ea typeface="ＭＳ Ｐゴシック" charset="-128"/>
              <a:cs typeface="ＭＳ Ｐゴシック" charset="-128"/>
            </a:endParaRP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3825461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4115626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3542834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14675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721814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3390214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Watch out—not all modern tankers are cylindrical</a:t>
            </a:r>
          </a:p>
          <a:p>
            <a:pPr lvl="1"/>
            <a:r>
              <a:rPr lang="en-US" dirty="0" smtClean="0"/>
              <a:t>Some look very much like boxcars</a:t>
            </a:r>
            <a:endParaRPr lang="en-US" dirty="0" smtClean="0">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Read this with the next slide. Note the different shapes of the cars.</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038579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we derive </a:t>
            </a:r>
            <a:r>
              <a:rPr lang="en-US" dirty="0" smtClean="0">
                <a:latin typeface="Courier New" pitchFamily="49" charset="0"/>
              </a:rPr>
              <a:t>Tanker</a:t>
            </a:r>
            <a:r>
              <a:rPr lang="en-US" dirty="0" smtClean="0"/>
              <a:t> from </a:t>
            </a:r>
            <a:r>
              <a:rPr lang="en-US" dirty="0" err="1" smtClean="0">
                <a:latin typeface="Courier New" pitchFamily="49" charset="0"/>
              </a:rPr>
              <a:t>FreightCar</a:t>
            </a:r>
            <a:r>
              <a:rPr lang="en-US" dirty="0" smtClean="0"/>
              <a:t>, it would be necessary to </a:t>
            </a:r>
            <a:r>
              <a:rPr lang="en-US" i="1" dirty="0" smtClean="0">
                <a:latin typeface="Century Schoolbook" pitchFamily="18" charset="0"/>
              </a:rPr>
              <a:t>override</a:t>
            </a:r>
            <a:r>
              <a:rPr lang="en-US" dirty="0" smtClean="0"/>
              <a:t> the </a:t>
            </a:r>
            <a:r>
              <a:rPr lang="en-US" dirty="0" smtClean="0">
                <a:latin typeface="Courier New" pitchFamily="49" charset="0"/>
              </a:rPr>
              <a:t>Volume</a:t>
            </a:r>
            <a:r>
              <a:rPr lang="en-US" dirty="0" smtClean="0"/>
              <a:t> property</a:t>
            </a:r>
            <a:endParaRPr lang="en-US" dirty="0" smtClean="0">
              <a:latin typeface="Courier New" pitchFamily="49" charset="0"/>
            </a:endParaRPr>
          </a:p>
          <a:p>
            <a:r>
              <a:rPr lang="fr-FR" dirty="0" err="1" smtClean="0"/>
              <a:t>Sorry</a:t>
            </a:r>
            <a:r>
              <a:rPr lang="fr-FR" dirty="0" smtClean="0"/>
              <a:t> for </a:t>
            </a:r>
            <a:r>
              <a:rPr lang="fr-FR" dirty="0" err="1" smtClean="0"/>
              <a:t>this</a:t>
            </a:r>
            <a:r>
              <a:rPr lang="fr-FR" dirty="0" smtClean="0"/>
              <a:t> code size, </a:t>
            </a:r>
            <a:r>
              <a:rPr lang="fr-FR" dirty="0" err="1" smtClean="0"/>
              <a:t>hope</a:t>
            </a:r>
            <a:r>
              <a:rPr lang="fr-FR" dirty="0" smtClean="0"/>
              <a:t> </a:t>
            </a:r>
            <a:r>
              <a:rPr lang="fr-FR" dirty="0" err="1" smtClean="0"/>
              <a:t>it</a:t>
            </a:r>
            <a:r>
              <a:rPr lang="fr-FR" dirty="0" smtClean="0"/>
              <a:t> </a:t>
            </a:r>
            <a:r>
              <a:rPr lang="fr-FR" dirty="0" err="1" smtClean="0"/>
              <a:t>won’t</a:t>
            </a:r>
            <a:r>
              <a:rPr lang="fr-FR" dirty="0" smtClean="0"/>
              <a:t> </a:t>
            </a:r>
            <a:r>
              <a:rPr lang="fr-FR" dirty="0" err="1" smtClean="0"/>
              <a:t>be</a:t>
            </a:r>
            <a:r>
              <a:rPr lang="fr-FR" dirty="0" smtClean="0"/>
              <a:t> a </a:t>
            </a:r>
            <a:r>
              <a:rPr lang="fr-FR" dirty="0" err="1" smtClean="0"/>
              <a:t>problem</a:t>
            </a:r>
            <a:r>
              <a:rPr lang="fr-FR" dirty="0" smtClean="0"/>
              <a:t> to </a:t>
            </a:r>
            <a:r>
              <a:rPr lang="fr-FR" dirty="0" err="1" smtClean="0"/>
              <a:t>explain</a:t>
            </a:r>
            <a:r>
              <a:rPr lang="fr-FR" baseline="0" dirty="0" smtClean="0"/>
              <a:t> </a:t>
            </a:r>
            <a:r>
              <a:rPr lang="fr-FR" baseline="0" dirty="0" err="1" smtClean="0"/>
              <a:t>this</a:t>
            </a:r>
            <a:r>
              <a:rPr lang="fr-FR" baseline="0" dirty="0" smtClean="0"/>
              <a:t> slide. Do not </a:t>
            </a:r>
            <a:r>
              <a:rPr lang="fr-FR" baseline="0" dirty="0" err="1" smtClean="0"/>
              <a:t>hesitate</a:t>
            </a:r>
            <a:r>
              <a:rPr lang="fr-FR" baseline="0" dirty="0" smtClean="0"/>
              <a:t> to use the zoom </a:t>
            </a:r>
            <a:r>
              <a:rPr lang="fr-FR" baseline="0" dirty="0" err="1" smtClean="0"/>
              <a:t>feature</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530067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that the tanker and the freight car have the same dimensions but the volumes are different because of the override. Client side code.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90901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In the bank account example, balance was not initialized anywhere. C# guarantees that uninitialized members are set to 0. Default constructor is the one that takes no arguments If you write no constructors, the default initialization to 0 comes for free. If you write any constructors, the internal default one is not provided. Hence you must initialize everything in a constructor.</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3704463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4010655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especially useful when using arrays and collections of like objects in an inheritance hierarchy</a:t>
            </a:r>
          </a:p>
          <a:p>
            <a:r>
              <a:rPr lang="fr-FR" dirty="0" smtClean="0"/>
              <a:t>But </a:t>
            </a:r>
            <a:r>
              <a:rPr lang="fr-FR" dirty="0" err="1" smtClean="0"/>
              <a:t>we’ll</a:t>
            </a:r>
            <a:r>
              <a:rPr lang="fr-FR" dirty="0" smtClean="0"/>
              <a:t> </a:t>
            </a:r>
            <a:r>
              <a:rPr lang="fr-FR" dirty="0" err="1" smtClean="0"/>
              <a:t>see</a:t>
            </a:r>
            <a:r>
              <a:rPr lang="fr-FR" dirty="0" smtClean="0"/>
              <a:t> </a:t>
            </a:r>
            <a:r>
              <a:rPr lang="fr-FR" dirty="0" err="1" smtClean="0"/>
              <a:t>this</a:t>
            </a:r>
            <a:r>
              <a:rPr lang="fr-FR" dirty="0" smtClean="0"/>
              <a:t> in</a:t>
            </a:r>
            <a:r>
              <a:rPr lang="fr-FR" baseline="0" dirty="0" smtClean="0"/>
              <a:t> the </a:t>
            </a:r>
            <a:r>
              <a:rPr lang="fr-FR" baseline="0" dirty="0" err="1" smtClean="0"/>
              <a:t>next</a:t>
            </a:r>
            <a:r>
              <a:rPr lang="fr-FR" baseline="0" dirty="0" smtClean="0"/>
              <a:t> module </a:t>
            </a:r>
            <a:r>
              <a:rPr lang="fr-FR" baseline="0" dirty="0" smtClean="0">
                <a:sym typeface="Wingdings" panose="05000000000000000000" pitchFamily="2" charset="2"/>
              </a:rPr>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311214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Depends on what "is" means – Bill Clinton</a:t>
            </a:r>
          </a:p>
          <a:p>
            <a:r>
              <a:rPr lang="en-US" dirty="0" smtClean="0"/>
              <a:t>Look at the use of the ‘is’ word to do actual type checking when </a:t>
            </a:r>
            <a:r>
              <a:rPr lang="en-US" dirty="0" err="1" smtClean="0"/>
              <a:t>downcasting</a:t>
            </a:r>
            <a:r>
              <a:rPr lang="en-US" dirty="0" smtClean="0"/>
              <a:t>. </a:t>
            </a:r>
          </a:p>
          <a:p>
            <a:r>
              <a:rPr lang="en-US" dirty="0" smtClean="0"/>
              <a:t>A more complex example would</a:t>
            </a:r>
            <a:r>
              <a:rPr lang="en-US" baseline="0" dirty="0" smtClean="0"/>
              <a:t> be</a:t>
            </a:r>
            <a:r>
              <a:rPr lang="en-US" dirty="0" smtClean="0"/>
              <a:t> a function that has a multi-way if else if or switch case statement to do work, or polymorphic methods in derived classes. Graphics and a draw function make a good example.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539969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Depends on what "is" means – Bill Clinton</a:t>
            </a:r>
          </a:p>
          <a:p>
            <a:r>
              <a:rPr lang="en-US" dirty="0" smtClean="0"/>
              <a:t>Look at the use of the ‘is’ word to do actual type checking when </a:t>
            </a:r>
            <a:r>
              <a:rPr lang="en-US" dirty="0" err="1" smtClean="0"/>
              <a:t>downcasting</a:t>
            </a:r>
            <a:r>
              <a:rPr lang="en-US" dirty="0" smtClean="0"/>
              <a:t>. </a:t>
            </a:r>
          </a:p>
          <a:p>
            <a:r>
              <a:rPr lang="en-US" dirty="0" smtClean="0"/>
              <a:t>A more complex </a:t>
            </a:r>
            <a:r>
              <a:rPr lang="en-US" smtClean="0"/>
              <a:t>example would</a:t>
            </a:r>
            <a:r>
              <a:rPr lang="en-US" baseline="0" smtClean="0"/>
              <a:t> be</a:t>
            </a:r>
            <a:r>
              <a:rPr lang="en-US" smtClean="0"/>
              <a:t> </a:t>
            </a:r>
            <a:r>
              <a:rPr lang="en-US" dirty="0" smtClean="0"/>
              <a:t>a function that has a multi-way if else if or switch case statement to do work, or polymorphic methods in derived classes. Graphics and a draw function make a good example.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2552245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interface is a conceptual definition of what something can do, rather than an implementation of how it actually does it.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40655429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Identify each class by what it can do. Join the dots as appropriate.</a:t>
            </a:r>
          </a:p>
          <a:p>
            <a:r>
              <a:rPr lang="en-US" dirty="0" smtClean="0"/>
              <a:t>Specify which products are wearable and which are rentable. Note that we use a dashed line rather than solid, as realization of interfaces is different from implementation inheritance. Note a Tux is both rentable and wearable, implying multiple inheritance. In practice, C# permits multiple interfaces to be realized, but only one base class. Note also that the inventory collection collects products, but we might be interested in a </a:t>
            </a:r>
            <a:r>
              <a:rPr lang="en-US" dirty="0" err="1" smtClean="0"/>
              <a:t>sublist</a:t>
            </a:r>
            <a:r>
              <a:rPr lang="en-US" dirty="0" smtClean="0"/>
              <a:t> of things based on what they can do.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1048760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interface is a conceptual definition of what something can do, rather than an implementation of how it actually does it.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25349895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Make sure all the interface methods are implemented { … } in tuxedo and shoe.</a:t>
            </a:r>
          </a:p>
          <a:p>
            <a:r>
              <a:rPr lang="en-US" dirty="0" smtClean="0"/>
              <a:t>See the use of inheritance syntax to say that your class realizes a particular interface, but the specification of an interface uses the interface keyword. </a:t>
            </a:r>
          </a:p>
          <a:p>
            <a:endParaRPr lang="en-US" dirty="0" smtClean="0"/>
          </a:p>
          <a:p>
            <a:r>
              <a:rPr lang="en-US" dirty="0" smtClean="0"/>
              <a:t>Shoes are not rentable—yuck!</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3819520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the use of ‘is’ to determine what interfaces objects in a collection expose, i.e. what they are capable of doing for you.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3599452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28335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Cannot have a Movie without a initial name. Can optionally provide a release date. Once name has been assigned it cannot be changed. </a:t>
            </a:r>
            <a:r>
              <a:rPr lang="en-US" dirty="0" err="1" smtClean="0"/>
              <a:t>Readonly</a:t>
            </a:r>
            <a:r>
              <a:rPr lang="en-US" baseline="0" dirty="0" smtClean="0"/>
              <a:t> </a:t>
            </a:r>
            <a:r>
              <a:rPr lang="en-US" dirty="0" smtClean="0"/>
              <a:t>can have deferred assignment unlike </a:t>
            </a:r>
            <a:r>
              <a:rPr lang="en-US" dirty="0" err="1" smtClean="0"/>
              <a:t>const</a:t>
            </a:r>
            <a:r>
              <a:rPr lang="en-US" dirty="0" smtClean="0"/>
              <a:t> which means truly constant in C#.</a:t>
            </a:r>
          </a:p>
          <a:p>
            <a:endParaRPr lang="en-US" dirty="0" smtClean="0"/>
          </a:p>
          <a:p>
            <a:r>
              <a:rPr lang="en-US" dirty="0" smtClean="0"/>
              <a:t>There are destructors but they will be called at some point before garbage collection, but not at the point of release of the reference. Destructors are rarely used in C# except for unsafe code.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32714154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1862396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40596447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7383371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13148025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Geek and </a:t>
            </a:r>
            <a:r>
              <a:rPr lang="fr-FR" dirty="0" err="1" smtClean="0"/>
              <a:t>Poke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71</a:t>
            </a:fld>
            <a:endParaRPr lang="en-US"/>
          </a:p>
        </p:txBody>
      </p:sp>
    </p:spTree>
    <p:extLst>
      <p:ext uri="{BB962C8B-B14F-4D97-AF65-F5344CB8AC3E}">
        <p14:creationId xmlns:p14="http://schemas.microsoft.com/office/powerpoint/2010/main" val="5470329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72</a:t>
            </a:fld>
            <a:endParaRPr lang="en-US"/>
          </a:p>
        </p:txBody>
      </p:sp>
    </p:spTree>
    <p:extLst>
      <p:ext uri="{BB962C8B-B14F-4D97-AF65-F5344CB8AC3E}">
        <p14:creationId xmlns:p14="http://schemas.microsoft.com/office/powerpoint/2010/main" val="17788686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17919537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finally block will always be executed even if an exception was NOT thrown – same as Java. This might change. Some documentation indicates different behavior.</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2203726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Mention that exceptions must have been ‘thrown’ by something, which could include for example: throw new </a:t>
            </a:r>
            <a:r>
              <a:rPr lang="en-US" dirty="0" err="1" smtClean="0"/>
              <a:t>ArithmeticException</a:t>
            </a:r>
            <a:r>
              <a:rPr lang="en-US" dirty="0" smtClean="0"/>
              <a:t>();. Exception types (classes) determine which catch clause will receive the exception.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75</a:t>
            </a:fld>
            <a:endParaRPr lang="en-US"/>
          </a:p>
        </p:txBody>
      </p:sp>
    </p:spTree>
    <p:extLst>
      <p:ext uri="{BB962C8B-B14F-4D97-AF65-F5344CB8AC3E}">
        <p14:creationId xmlns:p14="http://schemas.microsoft.com/office/powerpoint/2010/main" val="5638252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76</a:t>
            </a:fld>
            <a:endParaRPr lang="en-US"/>
          </a:p>
        </p:txBody>
      </p:sp>
    </p:spTree>
    <p:extLst>
      <p:ext uri="{BB962C8B-B14F-4D97-AF65-F5344CB8AC3E}">
        <p14:creationId xmlns:p14="http://schemas.microsoft.com/office/powerpoint/2010/main" val="4143697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35662412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15753422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50000"/>
              </a:lnSpc>
            </a:pPr>
            <a:r>
              <a:rPr lang="en-US" dirty="0" smtClean="0"/>
              <a:t>Execution will continue at nearest </a:t>
            </a:r>
            <a:r>
              <a:rPr lang="en-US" dirty="0" smtClean="0">
                <a:latin typeface="Courier New" pitchFamily="49" charset="0"/>
              </a:rPr>
              <a:t>Exception</a:t>
            </a:r>
            <a:r>
              <a:rPr lang="en-US" dirty="0" smtClean="0"/>
              <a:t> catch block</a:t>
            </a:r>
          </a:p>
          <a:p>
            <a:pPr lvl="1"/>
            <a:r>
              <a:rPr lang="en-US" dirty="0" smtClean="0"/>
              <a:t>Or the program will exit if there isn’t one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there is no try block in the method on this page. Some code on this page can cause an internal exception even though we don’t throw an exception. Hence we have two kinds of exception supported: those that are CLR runtime exceptions and those that are thrown explicitly. In Java, methods can be flagged as throwing exception with the ‘throws’ keyword. C# has no such equivalent at the moment.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78</a:t>
            </a:fld>
            <a:endParaRPr lang="en-US"/>
          </a:p>
        </p:txBody>
      </p:sp>
    </p:spTree>
    <p:extLst>
      <p:ext uri="{BB962C8B-B14F-4D97-AF65-F5344CB8AC3E}">
        <p14:creationId xmlns:p14="http://schemas.microsoft.com/office/powerpoint/2010/main" val="13076591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79</a:t>
            </a:fld>
            <a:endParaRPr lang="en-US"/>
          </a:p>
        </p:txBody>
      </p:sp>
    </p:spTree>
    <p:extLst>
      <p:ext uri="{BB962C8B-B14F-4D97-AF65-F5344CB8AC3E}">
        <p14:creationId xmlns:p14="http://schemas.microsoft.com/office/powerpoint/2010/main" val="23925402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80</a:t>
            </a:fld>
            <a:endParaRPr lang="en-US"/>
          </a:p>
        </p:txBody>
      </p:sp>
    </p:spTree>
    <p:extLst>
      <p:ext uri="{BB962C8B-B14F-4D97-AF65-F5344CB8AC3E}">
        <p14:creationId xmlns:p14="http://schemas.microsoft.com/office/powerpoint/2010/main" val="7524388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r>
              <a:rPr lang="fr-FR" dirty="0" err="1" smtClean="0"/>
              <a:t>that</a:t>
            </a:r>
            <a:r>
              <a:rPr lang="fr-FR" dirty="0" smtClean="0"/>
              <a:t> </a:t>
            </a:r>
            <a:r>
              <a:rPr lang="fr-FR" dirty="0" err="1" smtClean="0"/>
              <a:t>this</a:t>
            </a:r>
            <a:r>
              <a:rPr lang="fr-FR" dirty="0" smtClean="0"/>
              <a:t> </a:t>
            </a:r>
            <a:r>
              <a:rPr lang="fr-FR" dirty="0" err="1" smtClean="0"/>
              <a:t>isn’t</a:t>
            </a:r>
            <a:r>
              <a:rPr lang="fr-FR" dirty="0" smtClean="0"/>
              <a:t> the</a:t>
            </a:r>
            <a:r>
              <a:rPr lang="fr-FR" baseline="0" dirty="0" smtClean="0"/>
              <a:t> best pattern for a </a:t>
            </a:r>
            <a:r>
              <a:rPr lang="fr-FR" baseline="0" dirty="0" err="1" smtClean="0"/>
              <a:t>Calc</a:t>
            </a:r>
            <a:r>
              <a:rPr lang="fr-FR" baseline="0" dirty="0" smtClean="0"/>
              <a:t> application.</a:t>
            </a:r>
          </a:p>
          <a:p>
            <a:r>
              <a:rPr lang="fr-FR" baseline="0" dirty="0" err="1" smtClean="0"/>
              <a:t>We</a:t>
            </a:r>
            <a:r>
              <a:rPr lang="fr-FR" baseline="0" dirty="0" smtClean="0"/>
              <a:t> </a:t>
            </a:r>
            <a:r>
              <a:rPr lang="fr-FR" baseline="0" dirty="0" err="1" smtClean="0"/>
              <a:t>should</a:t>
            </a:r>
            <a:r>
              <a:rPr lang="fr-FR" baseline="0" dirty="0" smtClean="0"/>
              <a:t> have a </a:t>
            </a:r>
            <a:r>
              <a:rPr lang="fr-FR" baseline="0" dirty="0" err="1" smtClean="0"/>
              <a:t>Calculator</a:t>
            </a:r>
            <a:r>
              <a:rPr lang="fr-FR" baseline="0" dirty="0" smtClean="0"/>
              <a:t> </a:t>
            </a:r>
            <a:r>
              <a:rPr lang="fr-FR" baseline="0" dirty="0" err="1" smtClean="0"/>
              <a:t>object</a:t>
            </a:r>
            <a:r>
              <a:rPr lang="fr-FR" baseline="0" dirty="0" smtClean="0"/>
              <a:t> </a:t>
            </a:r>
            <a:r>
              <a:rPr lang="fr-FR" baseline="0" dirty="0" err="1" smtClean="0"/>
              <a:t>with</a:t>
            </a:r>
            <a:r>
              <a:rPr lang="fr-FR" baseline="0" dirty="0" smtClean="0"/>
              <a:t> a </a:t>
            </a:r>
            <a:r>
              <a:rPr lang="fr-FR" baseline="0" dirty="0" err="1" smtClean="0"/>
              <a:t>list</a:t>
            </a:r>
            <a:r>
              <a:rPr lang="fr-FR" baseline="0" dirty="0" smtClean="0"/>
              <a:t> of groups handling </a:t>
            </a:r>
            <a:r>
              <a:rPr lang="fr-FR" baseline="0" dirty="0" err="1" smtClean="0"/>
              <a:t>each</a:t>
            </a:r>
            <a:r>
              <a:rPr lang="fr-FR" baseline="0" dirty="0" smtClean="0"/>
              <a:t> set of </a:t>
            </a:r>
            <a:r>
              <a:rPr lang="fr-FR" baseline="0" dirty="0" err="1" smtClean="0"/>
              <a:t>operations</a:t>
            </a:r>
            <a:r>
              <a:rPr lang="fr-FR" baseline="0" dirty="0" smtClean="0"/>
              <a:t> in </a:t>
            </a:r>
            <a:r>
              <a:rPr lang="fr-FR" baseline="0" dirty="0" err="1" smtClean="0"/>
              <a:t>it</a:t>
            </a:r>
            <a:r>
              <a:rPr lang="fr-FR" baseline="0" dirty="0" smtClean="0"/>
              <a:t>, </a:t>
            </a:r>
            <a:r>
              <a:rPr lang="fr-FR" baseline="0" dirty="0" err="1" smtClean="0"/>
              <a:t>we</a:t>
            </a:r>
            <a:r>
              <a:rPr lang="fr-FR" baseline="0" dirty="0" smtClean="0"/>
              <a:t> </a:t>
            </a:r>
            <a:r>
              <a:rPr lang="fr-FR" baseline="0" dirty="0" err="1" smtClean="0"/>
              <a:t>should</a:t>
            </a:r>
            <a:r>
              <a:rPr lang="fr-FR" baseline="0" dirty="0" smtClean="0"/>
              <a:t> have a </a:t>
            </a:r>
            <a:r>
              <a:rPr lang="fr-FR" baseline="0" dirty="0" err="1" smtClean="0"/>
              <a:t>AskValues</a:t>
            </a:r>
            <a:r>
              <a:rPr lang="fr-FR" baseline="0" dirty="0" smtClean="0"/>
              <a:t> </a:t>
            </a:r>
            <a:r>
              <a:rPr lang="fr-FR" baseline="0" dirty="0" err="1" smtClean="0"/>
              <a:t>method</a:t>
            </a:r>
            <a:r>
              <a:rPr lang="fr-FR" baseline="0" dirty="0" smtClean="0"/>
              <a:t> </a:t>
            </a:r>
            <a:r>
              <a:rPr lang="fr-FR" baseline="0" dirty="0" err="1" smtClean="0"/>
              <a:t>that</a:t>
            </a:r>
            <a:r>
              <a:rPr lang="fr-FR" baseline="0" dirty="0" smtClean="0"/>
              <a:t> </a:t>
            </a:r>
            <a:r>
              <a:rPr lang="fr-FR" baseline="0" dirty="0" err="1" smtClean="0"/>
              <a:t>actually</a:t>
            </a:r>
            <a:r>
              <a:rPr lang="fr-FR" baseline="0" dirty="0" smtClean="0"/>
              <a:t> </a:t>
            </a:r>
            <a:r>
              <a:rPr lang="fr-FR" baseline="0" dirty="0" err="1" smtClean="0"/>
              <a:t>returns</a:t>
            </a:r>
            <a:r>
              <a:rPr lang="fr-FR" baseline="0" dirty="0" smtClean="0"/>
              <a:t> data to </a:t>
            </a:r>
            <a:r>
              <a:rPr lang="fr-FR" baseline="0" dirty="0" err="1" smtClean="0"/>
              <a:t>pass</a:t>
            </a:r>
            <a:r>
              <a:rPr lang="fr-FR" baseline="0" dirty="0" smtClean="0"/>
              <a:t> to </a:t>
            </a:r>
            <a:r>
              <a:rPr lang="fr-FR" baseline="0" dirty="0" err="1" smtClean="0"/>
              <a:t>Compute</a:t>
            </a:r>
            <a:r>
              <a:rPr lang="fr-FR" baseline="0" dirty="0" smtClean="0"/>
              <a:t>, etc. This </a:t>
            </a:r>
            <a:r>
              <a:rPr lang="fr-FR" baseline="0" dirty="0" err="1" smtClean="0"/>
              <a:t>exercise</a:t>
            </a:r>
            <a:r>
              <a:rPr lang="fr-FR" baseline="0" dirty="0" smtClean="0"/>
              <a:t> </a:t>
            </a:r>
            <a:r>
              <a:rPr lang="fr-FR" baseline="0" dirty="0" err="1" smtClean="0"/>
              <a:t>isn’t</a:t>
            </a:r>
            <a:r>
              <a:rPr lang="fr-FR" baseline="0" dirty="0" smtClean="0"/>
              <a:t> about code design patterns but exception handling.</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82</a:t>
            </a:fld>
            <a:endParaRPr lang="en-US"/>
          </a:p>
        </p:txBody>
      </p:sp>
    </p:spTree>
    <p:extLst>
      <p:ext uri="{BB962C8B-B14F-4D97-AF65-F5344CB8AC3E}">
        <p14:creationId xmlns:p14="http://schemas.microsoft.com/office/powerpoint/2010/main" val="7006000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83</a:t>
            </a:fld>
            <a:endParaRPr lang="en-US"/>
          </a:p>
        </p:txBody>
      </p:sp>
    </p:spTree>
    <p:extLst>
      <p:ext uri="{BB962C8B-B14F-4D97-AF65-F5344CB8AC3E}">
        <p14:creationId xmlns:p14="http://schemas.microsoft.com/office/powerpoint/2010/main" val="3971318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86</a:t>
            </a:fld>
            <a:endParaRPr lang="en-US"/>
          </a:p>
        </p:txBody>
      </p:sp>
    </p:spTree>
    <p:extLst>
      <p:ext uri="{BB962C8B-B14F-4D97-AF65-F5344CB8AC3E}">
        <p14:creationId xmlns:p14="http://schemas.microsoft.com/office/powerpoint/2010/main" val="599690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87</a:t>
            </a:fld>
            <a:endParaRPr lang="en-US"/>
          </a:p>
        </p:txBody>
      </p:sp>
    </p:spTree>
    <p:extLst>
      <p:ext uri="{BB962C8B-B14F-4D97-AF65-F5344CB8AC3E}">
        <p14:creationId xmlns:p14="http://schemas.microsoft.com/office/powerpoint/2010/main" val="175299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num</a:t>
            </a:r>
            <a:r>
              <a:rPr lang="en-US" dirty="0" smtClean="0"/>
              <a:t> = 9988</a:t>
            </a:r>
          </a:p>
          <a:p>
            <a:r>
              <a:rPr lang="en-US" dirty="0" smtClean="0"/>
              <a:t>code[0]</a:t>
            </a:r>
            <a:r>
              <a:rPr lang="en-US" baseline="0" dirty="0" smtClean="0"/>
              <a:t> = 5943</a:t>
            </a:r>
          </a:p>
          <a:p>
            <a:r>
              <a:rPr lang="en-US" baseline="0" dirty="0" smtClean="0"/>
              <a:t>code[1] = 9988</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88</a:t>
            </a:fld>
            <a:endParaRPr lang="en-US"/>
          </a:p>
        </p:txBody>
      </p:sp>
    </p:spTree>
    <p:extLst>
      <p:ext uri="{BB962C8B-B14F-4D97-AF65-F5344CB8AC3E}">
        <p14:creationId xmlns:p14="http://schemas.microsoft.com/office/powerpoint/2010/main" val="39263539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89</a:t>
            </a:fld>
            <a:endParaRPr lang="en-US"/>
          </a:p>
        </p:txBody>
      </p:sp>
    </p:spTree>
    <p:extLst>
      <p:ext uri="{BB962C8B-B14F-4D97-AF65-F5344CB8AC3E}">
        <p14:creationId xmlns:p14="http://schemas.microsoft.com/office/powerpoint/2010/main" val="1866940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 has no such things as global data variables or static data with file scope. Variables must be members of objects, members of classes (static) or local variables to a function. Think</a:t>
            </a:r>
            <a:r>
              <a:rPr lang="en-US" baseline="0" dirty="0" smtClean="0"/>
              <a:t> about </a:t>
            </a:r>
            <a:r>
              <a:rPr lang="en-US" dirty="0" smtClean="0"/>
              <a:t>the lifetime of the object’s fields. Think</a:t>
            </a:r>
            <a:r>
              <a:rPr lang="en-US" baseline="0" dirty="0" smtClean="0"/>
              <a:t> of</a:t>
            </a:r>
            <a:r>
              <a:rPr lang="en-US" dirty="0" smtClean="0"/>
              <a:t> the use of this to differentiate between parameter and member. The keyword this is a reference to the current object (it self). Note that static local variables are not allowed in C#.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39624035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90</a:t>
            </a:fld>
            <a:endParaRPr lang="en-US"/>
          </a:p>
        </p:txBody>
      </p:sp>
    </p:spTree>
    <p:extLst>
      <p:ext uri="{BB962C8B-B14F-4D97-AF65-F5344CB8AC3E}">
        <p14:creationId xmlns:p14="http://schemas.microsoft.com/office/powerpoint/2010/main" val="777431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91</a:t>
            </a:fld>
            <a:endParaRPr lang="en-US"/>
          </a:p>
        </p:txBody>
      </p:sp>
    </p:spTree>
    <p:extLst>
      <p:ext uri="{BB962C8B-B14F-4D97-AF65-F5344CB8AC3E}">
        <p14:creationId xmlns:p14="http://schemas.microsoft.com/office/powerpoint/2010/main" val="31986425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 array must be last item in the parameter list.</a:t>
            </a:r>
          </a:p>
          <a:p>
            <a:r>
              <a:rPr lang="en-US" dirty="0" smtClean="0"/>
              <a:t>Only simple single-dimension arrays can be used.</a:t>
            </a:r>
          </a:p>
          <a:p>
            <a:r>
              <a:rPr lang="en-US" dirty="0" smtClean="0"/>
              <a:t>If called without any parameters,</a:t>
            </a:r>
            <a:r>
              <a:rPr lang="en-US" baseline="0" dirty="0" smtClean="0"/>
              <a:t> the array is &gt;not&lt; null, it is 0 length.</a:t>
            </a:r>
            <a:endParaRPr lang="en-US" dirty="0" smtClean="0"/>
          </a:p>
          <a:p>
            <a:r>
              <a:rPr lang="en-US" dirty="0" smtClean="0"/>
              <a:t>Implicitly constructing an array when more than one argument exists.</a:t>
            </a:r>
          </a:p>
          <a:p>
            <a:endParaRPr lang="fr-FR" dirty="0" smtClean="0"/>
          </a:p>
          <a:p>
            <a:r>
              <a:rPr lang="fr-FR" dirty="0" smtClean="0"/>
              <a:t>Of course, </a:t>
            </a:r>
            <a:r>
              <a:rPr lang="fr-FR" dirty="0" err="1" smtClean="0"/>
              <a:t>we</a:t>
            </a:r>
            <a:r>
              <a:rPr lang="fr-FR" dirty="0" smtClean="0"/>
              <a:t> </a:t>
            </a:r>
            <a:r>
              <a:rPr lang="fr-FR" dirty="0" err="1" smtClean="0"/>
              <a:t>didn’t</a:t>
            </a:r>
            <a:r>
              <a:rPr lang="fr-FR" baseline="0" dirty="0" smtClean="0"/>
              <a:t> </a:t>
            </a:r>
            <a:r>
              <a:rPr lang="fr-FR" baseline="0" dirty="0" err="1" smtClean="0"/>
              <a:t>see</a:t>
            </a:r>
            <a:r>
              <a:rPr lang="fr-FR" baseline="0" dirty="0" smtClean="0"/>
              <a:t> </a:t>
            </a:r>
            <a:r>
              <a:rPr lang="fr-FR" baseline="0" dirty="0" err="1" smtClean="0"/>
              <a:t>Arrays</a:t>
            </a:r>
            <a:r>
              <a:rPr lang="fr-FR" baseline="0" dirty="0" smtClean="0"/>
              <a:t> </a:t>
            </a:r>
            <a:r>
              <a:rPr lang="fr-FR" baseline="0" dirty="0" err="1" smtClean="0"/>
              <a:t>yet</a:t>
            </a:r>
            <a:r>
              <a:rPr lang="fr-FR" baseline="0" dirty="0" smtClean="0"/>
              <a:t>, </a:t>
            </a:r>
            <a:r>
              <a:rPr lang="fr-FR" baseline="0" dirty="0" err="1" smtClean="0"/>
              <a:t>we’ll</a:t>
            </a:r>
            <a:r>
              <a:rPr lang="fr-FR" baseline="0" dirty="0" smtClean="0"/>
              <a:t> </a:t>
            </a:r>
            <a:r>
              <a:rPr lang="fr-FR" baseline="0" dirty="0" err="1" smtClean="0"/>
              <a:t>discover</a:t>
            </a:r>
            <a:r>
              <a:rPr lang="fr-FR" baseline="0" dirty="0" smtClean="0"/>
              <a:t> </a:t>
            </a:r>
            <a:r>
              <a:rPr lang="fr-FR" baseline="0" dirty="0" err="1" smtClean="0"/>
              <a:t>them</a:t>
            </a:r>
            <a:r>
              <a:rPr lang="fr-FR" baseline="0" dirty="0" smtClean="0"/>
              <a:t> </a:t>
            </a:r>
            <a:r>
              <a:rPr lang="fr-FR" baseline="0" dirty="0" err="1" smtClean="0"/>
              <a:t>just</a:t>
            </a:r>
            <a:r>
              <a:rPr lang="fr-FR" baseline="0" dirty="0" smtClean="0"/>
              <a:t> right </a:t>
            </a:r>
            <a:r>
              <a:rPr lang="fr-FR" baseline="0" dirty="0" err="1" smtClean="0"/>
              <a:t>after</a:t>
            </a:r>
            <a:r>
              <a:rPr lang="fr-FR" baseline="0" dirty="0" smtClean="0"/>
              <a:t> </a:t>
            </a:r>
            <a:r>
              <a:rPr lang="fr-FR" baseline="0" dirty="0" err="1" smtClean="0"/>
              <a:t>this</a:t>
            </a:r>
            <a:r>
              <a:rPr lang="fr-FR" baseline="0" dirty="0" smtClean="0"/>
              <a:t> slide.</a:t>
            </a:r>
          </a:p>
          <a:p>
            <a:r>
              <a:rPr lang="fr-FR" baseline="0" dirty="0" smtClean="0"/>
              <a:t>This code </a:t>
            </a:r>
            <a:r>
              <a:rPr lang="fr-FR" baseline="0" dirty="0" err="1" smtClean="0"/>
              <a:t>is</a:t>
            </a:r>
            <a:r>
              <a:rPr lang="fr-FR" baseline="0" dirty="0" smtClean="0"/>
              <a:t> </a:t>
            </a:r>
            <a:r>
              <a:rPr lang="fr-FR" baseline="0" dirty="0" err="1" smtClean="0"/>
              <a:t>readable</a:t>
            </a:r>
            <a:r>
              <a:rPr lang="fr-FR" baseline="0" dirty="0" smtClean="0"/>
              <a:t> </a:t>
            </a:r>
            <a:r>
              <a:rPr lang="fr-FR" baseline="0" dirty="0" err="1" smtClean="0"/>
              <a:t>enough</a:t>
            </a:r>
            <a:r>
              <a:rPr lang="fr-FR" baseline="0" dirty="0" smtClean="0"/>
              <a:t> </a:t>
            </a:r>
            <a:r>
              <a:rPr lang="fr-FR" baseline="0" dirty="0" err="1" smtClean="0"/>
              <a:t>though</a:t>
            </a:r>
            <a:r>
              <a:rPr lang="fr-FR" baseline="0" dirty="0" smtClean="0"/>
              <a:t>, </a:t>
            </a:r>
            <a:r>
              <a:rPr lang="fr-FR" baseline="0" dirty="0" err="1" smtClean="0"/>
              <a:t>you</a:t>
            </a:r>
            <a:r>
              <a:rPr lang="fr-FR" baseline="0" dirty="0" smtClean="0"/>
              <a:t> </a:t>
            </a:r>
            <a:r>
              <a:rPr lang="fr-FR" baseline="0" dirty="0" err="1" smtClean="0"/>
              <a:t>already</a:t>
            </a:r>
            <a:r>
              <a:rPr lang="fr-FR" baseline="0" dirty="0" smtClean="0"/>
              <a:t> </a:t>
            </a:r>
            <a:r>
              <a:rPr lang="fr-FR" baseline="0" dirty="0" err="1" smtClean="0"/>
              <a:t>saw</a:t>
            </a:r>
            <a:r>
              <a:rPr lang="fr-FR" baseline="0" dirty="0" smtClean="0"/>
              <a:t> </a:t>
            </a:r>
            <a:r>
              <a:rPr lang="fr-FR" baseline="0" dirty="0" err="1" smtClean="0"/>
              <a:t>arrays</a:t>
            </a:r>
            <a:r>
              <a:rPr lang="fr-FR" baseline="0" dirty="0" smtClean="0"/>
              <a:t> in </a:t>
            </a:r>
            <a:r>
              <a:rPr lang="fr-FR" baseline="0" dirty="0" err="1" smtClean="0"/>
              <a:t>many</a:t>
            </a:r>
            <a:r>
              <a:rPr lang="fr-FR" baseline="0" dirty="0" smtClean="0"/>
              <a:t> courses </a:t>
            </a:r>
            <a:r>
              <a:rPr lang="fr-FR" baseline="0" dirty="0" err="1" smtClean="0"/>
              <a:t>before</a:t>
            </a:r>
            <a:r>
              <a:rPr lang="fr-FR" baseline="0" dirty="0" smtClean="0"/>
              <a:t>.</a:t>
            </a:r>
            <a:endParaRPr lang="fr-FR" dirty="0" smtClean="0"/>
          </a:p>
          <a:p>
            <a:endParaRPr lang="fr-FR"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11/26/2015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92</a:t>
            </a:fld>
            <a:endParaRPr lang="en-US"/>
          </a:p>
        </p:txBody>
      </p:sp>
    </p:spTree>
    <p:extLst>
      <p:ext uri="{BB962C8B-B14F-4D97-AF65-F5344CB8AC3E}">
        <p14:creationId xmlns:p14="http://schemas.microsoft.com/office/powerpoint/2010/main" val="35289802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1. Any in any number.</a:t>
            </a:r>
          </a:p>
          <a:p>
            <a:r>
              <a:rPr lang="en-US" dirty="0" smtClean="0"/>
              <a:t>2. Yes,</a:t>
            </a:r>
            <a:r>
              <a:rPr lang="en-US" baseline="0" dirty="0" smtClean="0"/>
              <a:t> it is called boxing</a:t>
            </a:r>
            <a:endParaRPr lang="en-US"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93</a:t>
            </a:fld>
            <a:endParaRPr lang="en-US"/>
          </a:p>
        </p:txBody>
      </p:sp>
    </p:spTree>
    <p:extLst>
      <p:ext uri="{BB962C8B-B14F-4D97-AF65-F5344CB8AC3E}">
        <p14:creationId xmlns:p14="http://schemas.microsoft.com/office/powerpoint/2010/main" val="39938861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VB = Visual</a:t>
            </a:r>
            <a:r>
              <a:rPr lang="fr-FR" baseline="0" dirty="0" smtClean="0"/>
              <a:t> Basic</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94</a:t>
            </a:fld>
            <a:endParaRPr lang="en-US"/>
          </a:p>
        </p:txBody>
      </p:sp>
    </p:spTree>
    <p:extLst>
      <p:ext uri="{BB962C8B-B14F-4D97-AF65-F5344CB8AC3E}">
        <p14:creationId xmlns:p14="http://schemas.microsoft.com/office/powerpoint/2010/main" val="29292478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 would need to say </a:t>
            </a:r>
            <a:r>
              <a:rPr lang="en-US" dirty="0" err="1" smtClean="0"/>
              <a:t>SetTime</a:t>
            </a:r>
            <a:r>
              <a:rPr lang="en-US" dirty="0" smtClean="0"/>
              <a:t>(0,15);</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95</a:t>
            </a:fld>
            <a:endParaRPr lang="en-US"/>
          </a:p>
        </p:txBody>
      </p:sp>
    </p:spTree>
    <p:extLst>
      <p:ext uri="{BB962C8B-B14F-4D97-AF65-F5344CB8AC3E}">
        <p14:creationId xmlns:p14="http://schemas.microsoft.com/office/powerpoint/2010/main" val="1244556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 would need to say </a:t>
            </a:r>
            <a:r>
              <a:rPr lang="en-US" dirty="0" err="1" smtClean="0"/>
              <a:t>SetTime</a:t>
            </a:r>
            <a:r>
              <a:rPr lang="en-US" smtClean="0"/>
              <a:t>(0,15);</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96</a:t>
            </a:fld>
            <a:endParaRPr lang="en-US"/>
          </a:p>
        </p:txBody>
      </p:sp>
    </p:spTree>
    <p:extLst>
      <p:ext uri="{BB962C8B-B14F-4D97-AF65-F5344CB8AC3E}">
        <p14:creationId xmlns:p14="http://schemas.microsoft.com/office/powerpoint/2010/main" val="21853697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99</a:t>
            </a:fld>
            <a:endParaRPr lang="en-US"/>
          </a:p>
        </p:txBody>
      </p:sp>
    </p:spTree>
    <p:extLst>
      <p:ext uri="{BB962C8B-B14F-4D97-AF65-F5344CB8AC3E}">
        <p14:creationId xmlns:p14="http://schemas.microsoft.com/office/powerpoint/2010/main" val="26679776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100</a:t>
            </a:fld>
            <a:endParaRPr lang="en-US"/>
          </a:p>
        </p:txBody>
      </p:sp>
    </p:spTree>
    <p:extLst>
      <p:ext uri="{BB962C8B-B14F-4D97-AF65-F5344CB8AC3E}">
        <p14:creationId xmlns:p14="http://schemas.microsoft.com/office/powerpoint/2010/main" val="26408317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101</a:t>
            </a:fld>
            <a:endParaRPr lang="en-US"/>
          </a:p>
        </p:txBody>
      </p:sp>
    </p:spTree>
    <p:extLst>
      <p:ext uri="{BB962C8B-B14F-4D97-AF65-F5344CB8AC3E}">
        <p14:creationId xmlns:p14="http://schemas.microsoft.com/office/powerpoint/2010/main" val="311428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7043994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 – </a:t>
            </a:r>
            <a:r>
              <a:rPr lang="en-US" dirty="0" err="1" smtClean="0"/>
              <a:t>params</a:t>
            </a:r>
            <a:r>
              <a:rPr lang="en-US" dirty="0" smtClean="0"/>
              <a:t> cannot be combined with this in an extension method</a:t>
            </a:r>
          </a:p>
          <a:p>
            <a:r>
              <a:rPr lang="en-US" dirty="0" smtClean="0"/>
              <a:t>This effectively adds a “Sum” method</a:t>
            </a:r>
            <a:r>
              <a:rPr lang="en-US" baseline="0" dirty="0" smtClean="0"/>
              <a:t> to the array-of-</a:t>
            </a:r>
            <a:r>
              <a:rPr lang="en-US" baseline="0" dirty="0" err="1" smtClean="0"/>
              <a:t>int</a:t>
            </a:r>
            <a:r>
              <a:rPr lang="en-US" baseline="0" dirty="0" smtClean="0"/>
              <a:t> class</a:t>
            </a:r>
          </a:p>
          <a:p>
            <a:endParaRPr lang="fr-FR" baseline="0" dirty="0" smtClean="0"/>
          </a:p>
          <a:p>
            <a:r>
              <a:rPr lang="fr-FR" dirty="0" smtClean="0"/>
              <a:t>Of course, </a:t>
            </a:r>
            <a:r>
              <a:rPr lang="fr-FR" dirty="0" err="1" smtClean="0"/>
              <a:t>we</a:t>
            </a:r>
            <a:r>
              <a:rPr lang="fr-FR" dirty="0" smtClean="0"/>
              <a:t> </a:t>
            </a:r>
            <a:r>
              <a:rPr lang="fr-FR" dirty="0" err="1" smtClean="0"/>
              <a:t>didn’t</a:t>
            </a:r>
            <a:r>
              <a:rPr lang="fr-FR" baseline="0" dirty="0" smtClean="0"/>
              <a:t> </a:t>
            </a:r>
            <a:r>
              <a:rPr lang="fr-FR" baseline="0" dirty="0" err="1" smtClean="0"/>
              <a:t>see</a:t>
            </a:r>
            <a:r>
              <a:rPr lang="fr-FR" baseline="0" dirty="0" smtClean="0"/>
              <a:t> </a:t>
            </a:r>
            <a:r>
              <a:rPr lang="fr-FR" baseline="0" dirty="0" err="1" smtClean="0"/>
              <a:t>Arrays</a:t>
            </a:r>
            <a:r>
              <a:rPr lang="fr-FR" baseline="0" dirty="0" smtClean="0"/>
              <a:t> </a:t>
            </a:r>
            <a:r>
              <a:rPr lang="fr-FR" baseline="0" dirty="0" err="1" smtClean="0"/>
              <a:t>yet</a:t>
            </a:r>
            <a:r>
              <a:rPr lang="fr-FR" baseline="0" dirty="0" smtClean="0"/>
              <a:t>, </a:t>
            </a:r>
            <a:r>
              <a:rPr lang="fr-FR" baseline="0" dirty="0" err="1" smtClean="0"/>
              <a:t>we’ll</a:t>
            </a:r>
            <a:r>
              <a:rPr lang="fr-FR" baseline="0" dirty="0" smtClean="0"/>
              <a:t> </a:t>
            </a:r>
            <a:r>
              <a:rPr lang="fr-FR" baseline="0" dirty="0" err="1" smtClean="0"/>
              <a:t>discover</a:t>
            </a:r>
            <a:r>
              <a:rPr lang="fr-FR" baseline="0" dirty="0" smtClean="0"/>
              <a:t> </a:t>
            </a:r>
            <a:r>
              <a:rPr lang="fr-FR" baseline="0" dirty="0" err="1" smtClean="0"/>
              <a:t>them</a:t>
            </a:r>
            <a:r>
              <a:rPr lang="fr-FR" baseline="0" dirty="0" smtClean="0"/>
              <a:t> </a:t>
            </a:r>
            <a:r>
              <a:rPr lang="fr-FR" baseline="0" dirty="0" err="1" smtClean="0"/>
              <a:t>just</a:t>
            </a:r>
            <a:r>
              <a:rPr lang="fr-FR" baseline="0" dirty="0" smtClean="0"/>
              <a:t> right </a:t>
            </a:r>
            <a:r>
              <a:rPr lang="fr-FR" baseline="0" dirty="0" err="1" smtClean="0"/>
              <a:t>after</a:t>
            </a:r>
            <a:r>
              <a:rPr lang="fr-FR" baseline="0" dirty="0" smtClean="0"/>
              <a:t> </a:t>
            </a:r>
            <a:r>
              <a:rPr lang="fr-FR" baseline="0" dirty="0" err="1" smtClean="0"/>
              <a:t>this</a:t>
            </a:r>
            <a:r>
              <a:rPr lang="fr-FR" baseline="0" dirty="0" smtClean="0"/>
              <a:t> slide.</a:t>
            </a:r>
          </a:p>
          <a:p>
            <a:r>
              <a:rPr lang="fr-FR" baseline="0" dirty="0" smtClean="0"/>
              <a:t>This code </a:t>
            </a:r>
            <a:r>
              <a:rPr lang="fr-FR" baseline="0" dirty="0" err="1" smtClean="0"/>
              <a:t>is</a:t>
            </a:r>
            <a:r>
              <a:rPr lang="fr-FR" baseline="0" dirty="0" smtClean="0"/>
              <a:t> </a:t>
            </a:r>
            <a:r>
              <a:rPr lang="fr-FR" baseline="0" dirty="0" err="1" smtClean="0"/>
              <a:t>readable</a:t>
            </a:r>
            <a:r>
              <a:rPr lang="fr-FR" baseline="0" dirty="0" smtClean="0"/>
              <a:t> </a:t>
            </a:r>
            <a:r>
              <a:rPr lang="fr-FR" baseline="0" dirty="0" err="1" smtClean="0"/>
              <a:t>enough</a:t>
            </a:r>
            <a:r>
              <a:rPr lang="fr-FR" baseline="0" dirty="0" smtClean="0"/>
              <a:t> </a:t>
            </a:r>
            <a:r>
              <a:rPr lang="fr-FR" baseline="0" dirty="0" err="1" smtClean="0"/>
              <a:t>though</a:t>
            </a:r>
            <a:r>
              <a:rPr lang="fr-FR" baseline="0" dirty="0" smtClean="0"/>
              <a:t>, </a:t>
            </a:r>
            <a:r>
              <a:rPr lang="fr-FR" baseline="0" dirty="0" err="1" smtClean="0"/>
              <a:t>you</a:t>
            </a:r>
            <a:r>
              <a:rPr lang="fr-FR" baseline="0" dirty="0" smtClean="0"/>
              <a:t> </a:t>
            </a:r>
            <a:r>
              <a:rPr lang="fr-FR" baseline="0" dirty="0" err="1" smtClean="0"/>
              <a:t>already</a:t>
            </a:r>
            <a:r>
              <a:rPr lang="fr-FR" baseline="0" dirty="0" smtClean="0"/>
              <a:t> </a:t>
            </a:r>
            <a:r>
              <a:rPr lang="fr-FR" baseline="0" dirty="0" err="1" smtClean="0"/>
              <a:t>saw</a:t>
            </a:r>
            <a:r>
              <a:rPr lang="fr-FR" baseline="0" dirty="0" smtClean="0"/>
              <a:t> </a:t>
            </a:r>
            <a:r>
              <a:rPr lang="fr-FR" baseline="0" dirty="0" err="1" smtClean="0"/>
              <a:t>arrays</a:t>
            </a:r>
            <a:r>
              <a:rPr lang="fr-FR" baseline="0" dirty="0" smtClean="0"/>
              <a:t> in </a:t>
            </a:r>
            <a:r>
              <a:rPr lang="fr-FR" baseline="0" dirty="0" err="1" smtClean="0"/>
              <a:t>many</a:t>
            </a:r>
            <a:r>
              <a:rPr lang="fr-FR" baseline="0" dirty="0" smtClean="0"/>
              <a:t> courses </a:t>
            </a:r>
            <a:r>
              <a:rPr lang="fr-FR" baseline="0" dirty="0" err="1" smtClean="0"/>
              <a:t>before</a:t>
            </a:r>
            <a:r>
              <a:rPr lang="fr-FR" baseline="0" dirty="0" smtClean="0"/>
              <a:t>.</a:t>
            </a:r>
            <a:endParaRPr lang="fr-FR" dirty="0" smtClean="0"/>
          </a:p>
          <a:p>
            <a:endParaRPr lang="en-US"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102</a:t>
            </a:fld>
            <a:endParaRPr lang="en-US"/>
          </a:p>
        </p:txBody>
      </p:sp>
    </p:spTree>
    <p:extLst>
      <p:ext uri="{BB962C8B-B14F-4D97-AF65-F5344CB8AC3E}">
        <p14:creationId xmlns:p14="http://schemas.microsoft.com/office/powerpoint/2010/main" val="14062940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 – </a:t>
            </a:r>
            <a:r>
              <a:rPr lang="en-US" dirty="0" err="1" smtClean="0"/>
              <a:t>params</a:t>
            </a:r>
            <a:r>
              <a:rPr lang="en-US" dirty="0" smtClean="0"/>
              <a:t> cannot be combined with this in an extension method</a:t>
            </a:r>
          </a:p>
          <a:p>
            <a:r>
              <a:rPr lang="en-US" dirty="0" smtClean="0"/>
              <a:t>This effectively adds a “Sum” method</a:t>
            </a:r>
            <a:r>
              <a:rPr lang="en-US" baseline="0" dirty="0" smtClean="0"/>
              <a:t> to the array-of-</a:t>
            </a:r>
            <a:r>
              <a:rPr lang="en-US" baseline="0" dirty="0" err="1" smtClean="0"/>
              <a:t>int</a:t>
            </a:r>
            <a:r>
              <a:rPr lang="en-US" baseline="0" dirty="0" smtClean="0"/>
              <a:t> class</a:t>
            </a:r>
          </a:p>
          <a:p>
            <a:endParaRPr lang="fr-FR" dirty="0" smtClean="0"/>
          </a:p>
          <a:p>
            <a:r>
              <a:rPr lang="fr-FR" dirty="0" err="1" smtClean="0"/>
              <a:t>Answer</a:t>
            </a:r>
            <a:r>
              <a:rPr lang="fr-FR" dirty="0" smtClean="0"/>
              <a:t>: 47</a:t>
            </a:r>
          </a:p>
          <a:p>
            <a:endParaRPr lang="fr-FR" dirty="0" smtClean="0"/>
          </a:p>
          <a:p>
            <a:r>
              <a:rPr lang="fr-FR" dirty="0" smtClean="0"/>
              <a:t>Of course, </a:t>
            </a:r>
            <a:r>
              <a:rPr lang="fr-FR" dirty="0" err="1" smtClean="0"/>
              <a:t>we</a:t>
            </a:r>
            <a:r>
              <a:rPr lang="fr-FR" dirty="0" smtClean="0"/>
              <a:t> </a:t>
            </a:r>
            <a:r>
              <a:rPr lang="fr-FR" dirty="0" err="1" smtClean="0"/>
              <a:t>didn’t</a:t>
            </a:r>
            <a:r>
              <a:rPr lang="fr-FR" baseline="0" dirty="0" smtClean="0"/>
              <a:t> </a:t>
            </a:r>
            <a:r>
              <a:rPr lang="fr-FR" baseline="0" dirty="0" err="1" smtClean="0"/>
              <a:t>see</a:t>
            </a:r>
            <a:r>
              <a:rPr lang="fr-FR" baseline="0" dirty="0" smtClean="0"/>
              <a:t> </a:t>
            </a:r>
            <a:r>
              <a:rPr lang="fr-FR" baseline="0" dirty="0" err="1" smtClean="0"/>
              <a:t>Arrays</a:t>
            </a:r>
            <a:r>
              <a:rPr lang="fr-FR" baseline="0" dirty="0" smtClean="0"/>
              <a:t> </a:t>
            </a:r>
            <a:r>
              <a:rPr lang="fr-FR" baseline="0" dirty="0" err="1" smtClean="0"/>
              <a:t>yet</a:t>
            </a:r>
            <a:r>
              <a:rPr lang="fr-FR" baseline="0" dirty="0" smtClean="0"/>
              <a:t>, </a:t>
            </a:r>
            <a:r>
              <a:rPr lang="fr-FR" baseline="0" dirty="0" err="1" smtClean="0"/>
              <a:t>we’ll</a:t>
            </a:r>
            <a:r>
              <a:rPr lang="fr-FR" baseline="0" dirty="0" smtClean="0"/>
              <a:t> </a:t>
            </a:r>
            <a:r>
              <a:rPr lang="fr-FR" baseline="0" dirty="0" err="1" smtClean="0"/>
              <a:t>discover</a:t>
            </a:r>
            <a:r>
              <a:rPr lang="fr-FR" baseline="0" dirty="0" smtClean="0"/>
              <a:t> </a:t>
            </a:r>
            <a:r>
              <a:rPr lang="fr-FR" baseline="0" dirty="0" err="1" smtClean="0"/>
              <a:t>them</a:t>
            </a:r>
            <a:r>
              <a:rPr lang="fr-FR" baseline="0" dirty="0" smtClean="0"/>
              <a:t> </a:t>
            </a:r>
            <a:r>
              <a:rPr lang="fr-FR" baseline="0" dirty="0" err="1" smtClean="0"/>
              <a:t>just</a:t>
            </a:r>
            <a:r>
              <a:rPr lang="fr-FR" baseline="0" dirty="0" smtClean="0"/>
              <a:t> right </a:t>
            </a:r>
            <a:r>
              <a:rPr lang="fr-FR" baseline="0" dirty="0" err="1" smtClean="0"/>
              <a:t>after</a:t>
            </a:r>
            <a:r>
              <a:rPr lang="fr-FR" baseline="0" dirty="0" smtClean="0"/>
              <a:t> </a:t>
            </a:r>
            <a:r>
              <a:rPr lang="fr-FR" baseline="0" dirty="0" err="1" smtClean="0"/>
              <a:t>this</a:t>
            </a:r>
            <a:r>
              <a:rPr lang="fr-FR" baseline="0" dirty="0" smtClean="0"/>
              <a:t> slide.</a:t>
            </a:r>
          </a:p>
          <a:p>
            <a:r>
              <a:rPr lang="fr-FR" baseline="0" dirty="0" smtClean="0"/>
              <a:t>This code </a:t>
            </a:r>
            <a:r>
              <a:rPr lang="fr-FR" baseline="0" dirty="0" err="1" smtClean="0"/>
              <a:t>is</a:t>
            </a:r>
            <a:r>
              <a:rPr lang="fr-FR" baseline="0" dirty="0" smtClean="0"/>
              <a:t> </a:t>
            </a:r>
            <a:r>
              <a:rPr lang="fr-FR" baseline="0" dirty="0" err="1" smtClean="0"/>
              <a:t>readable</a:t>
            </a:r>
            <a:r>
              <a:rPr lang="fr-FR" baseline="0" dirty="0" smtClean="0"/>
              <a:t> </a:t>
            </a:r>
            <a:r>
              <a:rPr lang="fr-FR" baseline="0" dirty="0" err="1" smtClean="0"/>
              <a:t>enough</a:t>
            </a:r>
            <a:r>
              <a:rPr lang="fr-FR" baseline="0" dirty="0" smtClean="0"/>
              <a:t> </a:t>
            </a:r>
            <a:r>
              <a:rPr lang="fr-FR" baseline="0" dirty="0" err="1" smtClean="0"/>
              <a:t>though</a:t>
            </a:r>
            <a:r>
              <a:rPr lang="fr-FR" baseline="0" dirty="0" smtClean="0"/>
              <a:t>, </a:t>
            </a:r>
            <a:r>
              <a:rPr lang="fr-FR" baseline="0" dirty="0" err="1" smtClean="0"/>
              <a:t>you</a:t>
            </a:r>
            <a:r>
              <a:rPr lang="fr-FR" baseline="0" dirty="0" smtClean="0"/>
              <a:t> </a:t>
            </a:r>
            <a:r>
              <a:rPr lang="fr-FR" baseline="0" dirty="0" err="1" smtClean="0"/>
              <a:t>already</a:t>
            </a:r>
            <a:r>
              <a:rPr lang="fr-FR" baseline="0" dirty="0" smtClean="0"/>
              <a:t> </a:t>
            </a:r>
            <a:r>
              <a:rPr lang="fr-FR" baseline="0" dirty="0" err="1" smtClean="0"/>
              <a:t>saw</a:t>
            </a:r>
            <a:r>
              <a:rPr lang="fr-FR" baseline="0" dirty="0" smtClean="0"/>
              <a:t> </a:t>
            </a:r>
            <a:r>
              <a:rPr lang="fr-FR" baseline="0" dirty="0" err="1" smtClean="0"/>
              <a:t>arrays</a:t>
            </a:r>
            <a:r>
              <a:rPr lang="fr-FR" baseline="0" dirty="0" smtClean="0"/>
              <a:t> in </a:t>
            </a:r>
            <a:r>
              <a:rPr lang="fr-FR" baseline="0" dirty="0" err="1" smtClean="0"/>
              <a:t>many</a:t>
            </a:r>
            <a:r>
              <a:rPr lang="fr-FR" baseline="0" dirty="0" smtClean="0"/>
              <a:t> courses </a:t>
            </a:r>
            <a:r>
              <a:rPr lang="fr-FR" baseline="0" dirty="0" err="1" smtClean="0"/>
              <a:t>before</a:t>
            </a:r>
            <a:r>
              <a:rPr lang="fr-FR" baseline="0"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103</a:t>
            </a:fld>
            <a:endParaRPr lang="en-US"/>
          </a:p>
        </p:txBody>
      </p:sp>
    </p:spTree>
    <p:extLst>
      <p:ext uri="{BB962C8B-B14F-4D97-AF65-F5344CB8AC3E}">
        <p14:creationId xmlns:p14="http://schemas.microsoft.com/office/powerpoint/2010/main" val="158587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406765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26/11/2015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26/11/2015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26/11/2015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26/11/2015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26/11/2015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26/11/2015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26/11/2015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dirty="0">
                <a:solidFill>
                  <a:srgbClr val="FFFFFF"/>
                </a:solidFill>
                <a:latin typeface="Calibri" pitchFamily="34" charset="0"/>
              </a:rPr>
              <a:t>© SUPINFO International </a:t>
            </a:r>
            <a:r>
              <a:rPr lang="fr-FR" sz="900" dirty="0" err="1">
                <a:solidFill>
                  <a:srgbClr val="FFFFFF"/>
                </a:solidFill>
                <a:latin typeface="Calibri" pitchFamily="34" charset="0"/>
              </a:rPr>
              <a:t>University</a:t>
            </a:r>
            <a:r>
              <a:rPr lang="fr-FR" sz="900" dirty="0">
                <a:solidFill>
                  <a:srgbClr val="FFFFFF"/>
                </a:solidFill>
                <a:latin typeface="Calibri" pitchFamily="34" charset="0"/>
              </a:rPr>
              <a:t>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C# Architecture</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2NET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8" name="Picture 4" descr="See original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18" r="8136" b="7457"/>
          <a:stretch/>
        </p:blipFill>
        <p:spPr bwMode="auto">
          <a:xfrm>
            <a:off x="4856956" y="2497460"/>
            <a:ext cx="3816424" cy="244827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 </a:t>
            </a:r>
            <a:r>
              <a:rPr lang="fr-FR" dirty="0" err="1" smtClean="0">
                <a:ea typeface="ＭＳ Ｐゴシック" pitchFamily="34" charset="-128"/>
              </a:rPr>
              <a:t>this</a:t>
            </a:r>
            <a:r>
              <a:rPr lang="fr-FR" dirty="0" smtClean="0">
                <a:ea typeface="ＭＳ Ｐゴシック" pitchFamily="34" charset="-128"/>
              </a:rPr>
              <a:t> » </a:t>
            </a:r>
            <a:r>
              <a:rPr lang="fr-FR" dirty="0" err="1" smtClean="0">
                <a:ea typeface="ＭＳ Ｐゴシック" pitchFamily="34" charset="-128"/>
              </a:rPr>
              <a:t>reference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cs typeface="Arial" charset="0"/>
              </a:rPr>
              <a:t>Data </a:t>
            </a:r>
            <a:r>
              <a:rPr lang="en-US" dirty="0">
                <a:cs typeface="Arial" charset="0"/>
              </a:rPr>
              <a:t>can only be defined </a:t>
            </a:r>
            <a:r>
              <a:rPr lang="en-US" dirty="0" smtClean="0">
                <a:cs typeface="Arial" charset="0"/>
              </a:rPr>
              <a:t>as:</a:t>
            </a:r>
            <a:endParaRPr lang="en-US" dirty="0">
              <a:cs typeface="Arial" charset="0"/>
            </a:endParaRPr>
          </a:p>
          <a:p>
            <a:pPr lvl="1"/>
            <a:r>
              <a:rPr lang="en-US" dirty="0">
                <a:cs typeface="Arial" charset="0"/>
              </a:rPr>
              <a:t>Fields (</a:t>
            </a:r>
            <a:r>
              <a:rPr lang="en-US" dirty="0">
                <a:latin typeface="Courier New" pitchFamily="49" charset="0"/>
                <a:cs typeface="Arial" charset="0"/>
              </a:rPr>
              <a:t>instance</a:t>
            </a:r>
            <a:r>
              <a:rPr lang="en-US" dirty="0">
                <a:cs typeface="Arial" charset="0"/>
              </a:rPr>
              <a:t> or </a:t>
            </a:r>
            <a:r>
              <a:rPr lang="en-US" dirty="0">
                <a:latin typeface="Courier New" pitchFamily="49" charset="0"/>
                <a:cs typeface="Arial" charset="0"/>
              </a:rPr>
              <a:t>static</a:t>
            </a:r>
            <a:r>
              <a:rPr lang="en-US" dirty="0">
                <a:cs typeface="Arial" charset="0"/>
              </a:rPr>
              <a:t>)</a:t>
            </a:r>
          </a:p>
          <a:p>
            <a:pPr lvl="1"/>
            <a:r>
              <a:rPr lang="en-US" dirty="0">
                <a:cs typeface="Arial" charset="0"/>
              </a:rPr>
              <a:t>Local variables</a:t>
            </a:r>
          </a:p>
          <a:p>
            <a:pPr lvl="1"/>
            <a:r>
              <a:rPr lang="en-US" dirty="0">
                <a:cs typeface="Arial" charset="0"/>
              </a:rPr>
              <a:t>Parameters</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Constructors &amp; this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hape5"/>
          <p:cNvSpPr>
            <a:spLocks noChangeArrowheads="1"/>
          </p:cNvSpPr>
          <p:nvPr/>
        </p:nvSpPr>
        <p:spPr bwMode="auto">
          <a:xfrm>
            <a:off x="3698180" y="2311103"/>
            <a:ext cx="5194300" cy="2850653"/>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Movie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name;</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lang="en-US" sz="1600" b="1" kern="0" noProof="0" dirty="0" smtClean="0">
                <a:solidFill>
                  <a:srgbClr val="0070C0"/>
                </a:solidFill>
                <a:latin typeface="Courier New" pitchFamily="49" charset="0"/>
                <a:ea typeface="+mn-ea"/>
              </a:rPr>
              <a:t>string</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genre;</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SomeMethod(</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x;</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statements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SetName(</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name)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this.name = name;</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10"/>
          <p:cNvSpPr/>
          <p:nvPr/>
        </p:nvSpPr>
        <p:spPr bwMode="auto">
          <a:xfrm>
            <a:off x="7455728" y="2392640"/>
            <a:ext cx="1005840" cy="432792"/>
          </a:xfrm>
          <a:prstGeom prst="wedgeEllipseCallout">
            <a:avLst>
              <a:gd name="adj1" fmla="val -118322"/>
              <a:gd name="adj2" fmla="val 389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Fields</a:t>
            </a:r>
            <a:endParaRPr kumimoji="0" lang="en-US" sz="1400" b="1" i="0" u="none" strike="noStrike" kern="0" cap="none" spc="0" normalizeH="0" baseline="0" noProof="0" dirty="0" smtClean="0">
              <a:ln>
                <a:noFill/>
              </a:ln>
              <a:solidFill>
                <a:srgbClr val="FFFFFF"/>
              </a:solidFill>
              <a:effectLst/>
              <a:uLnTx/>
              <a:uFillTx/>
              <a:latin typeface="Courier New" pitchFamily="49" charset="0"/>
              <a:ea typeface="+mn-ea"/>
              <a:cs typeface="Courier New" pitchFamily="49" charset="0"/>
            </a:endParaRPr>
          </a:p>
        </p:txBody>
      </p:sp>
      <p:sp>
        <p:nvSpPr>
          <p:cNvPr id="15" name="Oval Callout 11"/>
          <p:cNvSpPr/>
          <p:nvPr/>
        </p:nvSpPr>
        <p:spPr bwMode="auto">
          <a:xfrm>
            <a:off x="7020272" y="3727146"/>
            <a:ext cx="1645920" cy="432792"/>
          </a:xfrm>
          <a:prstGeom prst="wedgeEllipseCallout">
            <a:avLst>
              <a:gd name="adj1" fmla="val -29060"/>
              <a:gd name="adj2" fmla="val -13548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Parameters</a:t>
            </a:r>
          </a:p>
        </p:txBody>
      </p:sp>
      <p:sp>
        <p:nvSpPr>
          <p:cNvPr id="16" name="Oval Callout 12"/>
          <p:cNvSpPr/>
          <p:nvPr/>
        </p:nvSpPr>
        <p:spPr bwMode="auto">
          <a:xfrm>
            <a:off x="938326" y="3432150"/>
            <a:ext cx="2075688" cy="432792"/>
          </a:xfrm>
          <a:prstGeom prst="wedgeEllipseCallout">
            <a:avLst>
              <a:gd name="adj1" fmla="val 114675"/>
              <a:gd name="adj2" fmla="val -3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Local variables</a:t>
            </a:r>
          </a:p>
        </p:txBody>
      </p:sp>
      <p:sp>
        <p:nvSpPr>
          <p:cNvPr id="17" name="Oval Callout 13"/>
          <p:cNvSpPr/>
          <p:nvPr/>
        </p:nvSpPr>
        <p:spPr bwMode="auto">
          <a:xfrm>
            <a:off x="330250" y="4297660"/>
            <a:ext cx="3291840" cy="735747"/>
          </a:xfrm>
          <a:prstGeom prst="wedgeEllipseCallout">
            <a:avLst>
              <a:gd name="adj1" fmla="val 76911"/>
              <a:gd name="adj2" fmla="val -8798"/>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If there is ever confusion, use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this</a:t>
            </a:r>
            <a:r>
              <a:rPr kumimoji="0" lang="en-US" sz="1400" b="1" i="0" u="none" strike="noStrike" kern="0" cap="none" spc="0" normalizeH="0" baseline="0" noProof="0" dirty="0" smtClean="0">
                <a:ln>
                  <a:noFill/>
                </a:ln>
                <a:solidFill>
                  <a:srgbClr val="FFFFFF"/>
                </a:solidFill>
                <a:effectLst/>
                <a:uLnTx/>
                <a:uFillTx/>
                <a:latin typeface="Arial" charset="0"/>
                <a:ea typeface="+mn-ea"/>
              </a:rPr>
              <a:t> to specify</a:t>
            </a:r>
          </a:p>
        </p:txBody>
      </p:sp>
    </p:spTree>
    <p:extLst>
      <p:ext uri="{BB962C8B-B14F-4D97-AF65-F5344CB8AC3E}">
        <p14:creationId xmlns:p14="http://schemas.microsoft.com/office/powerpoint/2010/main" val="28779720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latin typeface="Courier New" pitchFamily="49" charset="0"/>
                <a:cs typeface="Courier New" pitchFamily="49" charset="0"/>
              </a:rPr>
              <a:t>static</a:t>
            </a:r>
            <a:r>
              <a:rPr lang="en-US" dirty="0" smtClean="0"/>
              <a:t> Methods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Extension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à coins arrondis 4"/>
          <p:cNvSpPr/>
          <p:nvPr/>
        </p:nvSpPr>
        <p:spPr>
          <a:xfrm>
            <a:off x="179388" y="1273324"/>
            <a:ext cx="8785225" cy="2807519"/>
          </a:xfrm>
          <a:prstGeom prst="roundRect">
            <a:avLst>
              <a:gd name="adj" fmla="val 7321"/>
            </a:avLst>
          </a:prstGeom>
        </p:spPr>
        <p:style>
          <a:lnRef idx="2">
            <a:schemeClr val="dk1"/>
          </a:lnRef>
          <a:fillRef idx="1">
            <a:schemeClr val="lt1"/>
          </a:fillRef>
          <a:effectRef idx="0">
            <a:schemeClr val="dk1"/>
          </a:effectRef>
          <a:fontRef idx="minor">
            <a:schemeClr val="dk1"/>
          </a:fontRef>
        </p:style>
        <p:txBody>
          <a:bodyPr anchor="ctr"/>
          <a:lstStyle/>
          <a:p>
            <a:pPr lvl="0">
              <a:lnSpc>
                <a:spcPct val="90000"/>
              </a:lnSpc>
              <a:spcBef>
                <a:spcPts val="200"/>
              </a:spcBef>
              <a:buClr>
                <a:srgbClr val="B90117"/>
              </a:buClr>
              <a:buSzPct val="115000"/>
            </a:pPr>
            <a:r>
              <a:rPr lang="en-US" sz="1600" b="1" dirty="0" smtClean="0">
                <a:solidFill>
                  <a:srgbClr val="0070C0"/>
                </a:solidFill>
                <a:latin typeface="Courier New" pitchFamily="49" charset="0"/>
              </a:rPr>
              <a:t>public class </a:t>
            </a:r>
            <a:r>
              <a:rPr lang="en-US" sz="1600" b="1" dirty="0" err="1" smtClean="0">
                <a:solidFill>
                  <a:srgbClr val="000000"/>
                </a:solidFill>
                <a:latin typeface="Courier New" pitchFamily="49" charset="0"/>
              </a:rPr>
              <a:t>SomeClass</a:t>
            </a:r>
            <a:endParaRPr lang="en-US" sz="1600" b="1" dirty="0" smtClean="0">
              <a:solidFill>
                <a:srgbClr val="000000"/>
              </a:solidFill>
              <a:latin typeface="Courier New" pitchFamily="49" charset="0"/>
            </a:endParaRPr>
          </a:p>
          <a:p>
            <a:pPr lvl="0">
              <a:lnSpc>
                <a:spcPct val="90000"/>
              </a:lnSpc>
              <a:spcBef>
                <a:spcPts val="200"/>
              </a:spcBef>
              <a:buClr>
                <a:srgbClr val="B90117"/>
              </a:buClr>
              <a:buSzPct val="115000"/>
            </a:pPr>
            <a:r>
              <a:rPr lang="en-US" sz="1600" b="1" dirty="0" smtClean="0">
                <a:solidFill>
                  <a:srgbClr val="000000"/>
                </a:solidFill>
                <a:latin typeface="Courier New" pitchFamily="49" charset="0"/>
              </a:rPr>
              <a:t>{</a:t>
            </a:r>
          </a:p>
          <a:p>
            <a:pPr lvl="0">
              <a:lnSpc>
                <a:spcPct val="90000"/>
              </a:lnSpc>
              <a:spcBef>
                <a:spcPts val="2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static</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SomeClass</a:t>
            </a:r>
            <a:r>
              <a:rPr lang="en-US" sz="1600" b="1" dirty="0" smtClean="0">
                <a:solidFill>
                  <a:srgbClr val="000000"/>
                </a:solidFill>
                <a:latin typeface="Courier New" pitchFamily="49" charset="0"/>
              </a:rPr>
              <a:t> Parse(</a:t>
            </a:r>
            <a:r>
              <a:rPr lang="en-US" sz="1600" b="1" dirty="0" smtClean="0">
                <a:solidFill>
                  <a:srgbClr val="0070C0"/>
                </a:solidFill>
                <a:latin typeface="Courier New" pitchFamily="49" charset="0"/>
              </a:rPr>
              <a:t>string</a:t>
            </a:r>
            <a:r>
              <a:rPr lang="en-US" sz="1600" b="1" dirty="0" smtClean="0">
                <a:solidFill>
                  <a:srgbClr val="000000"/>
                </a:solidFill>
                <a:latin typeface="Courier New" pitchFamily="49" charset="0"/>
              </a:rPr>
              <a:t> text)</a:t>
            </a:r>
          </a:p>
          <a:p>
            <a:pPr lvl="0">
              <a:lnSpc>
                <a:spcPct val="90000"/>
              </a:lnSpc>
              <a:spcBef>
                <a:spcPts val="200"/>
              </a:spcBef>
              <a:buClr>
                <a:srgbClr val="B90117"/>
              </a:buClr>
              <a:buSzPct val="115000"/>
            </a:pPr>
            <a:r>
              <a:rPr lang="en-US" sz="1600" b="1" dirty="0" smtClean="0">
                <a:solidFill>
                  <a:srgbClr val="000000"/>
                </a:solidFill>
                <a:latin typeface="Courier New" pitchFamily="49" charset="0"/>
              </a:rPr>
              <a:t>  {</a:t>
            </a:r>
          </a:p>
          <a:p>
            <a:pPr lvl="0">
              <a:lnSpc>
                <a:spcPct val="90000"/>
              </a:lnSpc>
              <a:spcBef>
                <a:spcPts val="200"/>
              </a:spcBef>
              <a:buClr>
                <a:srgbClr val="B90117"/>
              </a:buClr>
              <a:buSzPct val="115000"/>
            </a:pPr>
            <a:r>
              <a:rPr lang="en-US" sz="1600" b="1" dirty="0" smtClean="0">
                <a:solidFill>
                  <a:srgbClr val="000000"/>
                </a:solidFill>
                <a:latin typeface="Courier New" pitchFamily="49" charset="0"/>
              </a:rPr>
              <a:t>    </a:t>
            </a:r>
            <a:r>
              <a:rPr lang="en-US" sz="1600" b="1" i="1" dirty="0" smtClean="0">
                <a:solidFill>
                  <a:srgbClr val="00B050"/>
                </a:solidFill>
                <a:latin typeface="Courier New" pitchFamily="49" charset="0"/>
              </a:rPr>
              <a:t>... Convert string to a </a:t>
            </a:r>
            <a:r>
              <a:rPr lang="en-US" sz="1600" b="1" i="1" dirty="0" err="1" smtClean="0">
                <a:solidFill>
                  <a:srgbClr val="00B050"/>
                </a:solidFill>
                <a:latin typeface="Courier New" pitchFamily="49" charset="0"/>
              </a:rPr>
              <a:t>SomeClass</a:t>
            </a:r>
            <a:r>
              <a:rPr lang="en-US" sz="1600" b="1" i="1" dirty="0" smtClean="0">
                <a:solidFill>
                  <a:srgbClr val="00B050"/>
                </a:solidFill>
                <a:latin typeface="Courier New" pitchFamily="49" charset="0"/>
              </a:rPr>
              <a:t> instance ...</a:t>
            </a:r>
          </a:p>
          <a:p>
            <a:pPr lvl="0">
              <a:lnSpc>
                <a:spcPct val="90000"/>
              </a:lnSpc>
              <a:spcBef>
                <a:spcPts val="200"/>
              </a:spcBef>
              <a:buClr>
                <a:srgbClr val="B90117"/>
              </a:buClr>
              <a:buSzPct val="115000"/>
            </a:pPr>
            <a:r>
              <a:rPr lang="en-US" sz="1600" b="1" i="1" dirty="0" smtClean="0">
                <a:solidFill>
                  <a:srgbClr val="000000"/>
                </a:solidFill>
                <a:latin typeface="Courier New" pitchFamily="49" charset="0"/>
              </a:rPr>
              <a:t>    </a:t>
            </a:r>
            <a:r>
              <a:rPr lang="en-US" sz="1600" b="1" dirty="0" smtClean="0">
                <a:solidFill>
                  <a:srgbClr val="000000"/>
                </a:solidFill>
                <a:latin typeface="Courier New" pitchFamily="49" charset="0"/>
              </a:rPr>
              <a:t>return new </a:t>
            </a:r>
            <a:r>
              <a:rPr lang="en-US" sz="1600" b="1" dirty="0" err="1" smtClean="0">
                <a:solidFill>
                  <a:srgbClr val="000000"/>
                </a:solidFill>
                <a:latin typeface="Courier New" pitchFamily="49" charset="0"/>
              </a:rPr>
              <a:t>SomeClass</a:t>
            </a:r>
            <a:r>
              <a:rPr lang="en-US" sz="1600" b="1" dirty="0" smtClean="0">
                <a:solidFill>
                  <a:srgbClr val="000000"/>
                </a:solidFill>
                <a:latin typeface="Courier New" pitchFamily="49" charset="0"/>
              </a:rPr>
              <a:t>(...);</a:t>
            </a:r>
          </a:p>
          <a:p>
            <a:pPr lvl="0">
              <a:lnSpc>
                <a:spcPct val="90000"/>
              </a:lnSpc>
              <a:spcBef>
                <a:spcPts val="200"/>
              </a:spcBef>
              <a:buClr>
                <a:srgbClr val="B90117"/>
              </a:buClr>
              <a:buSzPct val="115000"/>
            </a:pPr>
            <a:r>
              <a:rPr lang="en-US" sz="1600" b="1" dirty="0" smtClean="0">
                <a:solidFill>
                  <a:srgbClr val="000000"/>
                </a:solidFill>
                <a:latin typeface="Courier New" pitchFamily="49" charset="0"/>
              </a:rPr>
              <a:t>  }</a:t>
            </a:r>
          </a:p>
          <a:p>
            <a:pPr lvl="0">
              <a:lnSpc>
                <a:spcPct val="90000"/>
              </a:lnSpc>
              <a:spcBef>
                <a:spcPts val="200"/>
              </a:spcBef>
              <a:buClr>
                <a:srgbClr val="B90117"/>
              </a:buClr>
              <a:buSzPct val="115000"/>
            </a:pPr>
            <a:r>
              <a:rPr lang="en-US" sz="1600" b="1" dirty="0" smtClean="0">
                <a:solidFill>
                  <a:srgbClr val="000000"/>
                </a:solidFill>
                <a:latin typeface="Courier New" pitchFamily="49" charset="0"/>
              </a:rPr>
              <a:t>}</a:t>
            </a:r>
            <a:endParaRPr lang="en-US" sz="1600" b="1" dirty="0" smtClean="0">
              <a:solidFill>
                <a:srgbClr val="0070C0"/>
              </a:solidFill>
              <a:latin typeface="Courier New"/>
              <a:ea typeface="ＭＳ Ｐゴシック" pitchFamily="1" charset="-128"/>
              <a:cs typeface="Courier New"/>
            </a:endParaRPr>
          </a:p>
        </p:txBody>
      </p:sp>
      <p:sp>
        <p:nvSpPr>
          <p:cNvPr id="14" name="Rectangle à coins arrondis 4"/>
          <p:cNvSpPr/>
          <p:nvPr/>
        </p:nvSpPr>
        <p:spPr>
          <a:xfrm>
            <a:off x="179512" y="429766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90000"/>
              </a:lnSpc>
              <a:spcBef>
                <a:spcPts val="200"/>
              </a:spcBef>
              <a:buClr>
                <a:srgbClr val="B90117"/>
              </a:buClr>
              <a:buSzPct val="115000"/>
            </a:pPr>
            <a:r>
              <a:rPr lang="en-US" sz="1600" b="1" dirty="0" err="1" smtClean="0">
                <a:solidFill>
                  <a:srgbClr val="000000"/>
                </a:solidFill>
                <a:latin typeface="Courier New" pitchFamily="49" charset="0"/>
              </a:rPr>
              <a:t>SomeClass</a:t>
            </a:r>
            <a:r>
              <a:rPr lang="en-US" sz="1600" b="1" dirty="0" smtClean="0">
                <a:solidFill>
                  <a:srgbClr val="000000"/>
                </a:solidFill>
                <a:latin typeface="Courier New" pitchFamily="49" charset="0"/>
              </a:rPr>
              <a:t> x = </a:t>
            </a:r>
            <a:r>
              <a:rPr lang="en-US" sz="1600" b="1" dirty="0" err="1" smtClean="0">
                <a:solidFill>
                  <a:srgbClr val="000000"/>
                </a:solidFill>
                <a:latin typeface="Courier New" pitchFamily="49" charset="0"/>
              </a:rPr>
              <a:t>SomeClass.Parse</a:t>
            </a:r>
            <a:r>
              <a:rPr lang="en-US" sz="1600" b="1" dirty="0" smtClean="0">
                <a:solidFill>
                  <a:srgbClr val="000000"/>
                </a:solidFill>
                <a:latin typeface="Courier New" pitchFamily="49" charset="0"/>
              </a:rPr>
              <a:t>(</a:t>
            </a:r>
            <a:r>
              <a:rPr lang="en-US" sz="1600" b="1" dirty="0" smtClean="0">
                <a:solidFill>
                  <a:srgbClr val="00B050"/>
                </a:solidFill>
                <a:latin typeface="Courier New" pitchFamily="49" charset="0"/>
              </a:rPr>
              <a:t>"</a:t>
            </a:r>
            <a:r>
              <a:rPr lang="en-US" sz="1600" b="1" i="1" dirty="0" smtClean="0">
                <a:solidFill>
                  <a:srgbClr val="00B050"/>
                </a:solidFill>
                <a:latin typeface="Courier New" pitchFamily="49" charset="0"/>
              </a:rPr>
              <a:t>...some string...</a:t>
            </a:r>
            <a:r>
              <a:rPr lang="en-US" sz="1600" b="1" dirty="0" smtClean="0">
                <a:solidFill>
                  <a:srgbClr val="00B050"/>
                </a:solidFill>
                <a:latin typeface="Courier New" pitchFamily="49" charset="0"/>
              </a:rPr>
              <a:t>"</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19869708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An </a:t>
            </a:r>
            <a:r>
              <a:rPr lang="en-US" i="1" dirty="0" smtClean="0">
                <a:latin typeface="Century Schoolbook" pitchFamily="18" charset="0"/>
              </a:rPr>
              <a:t>extension method </a:t>
            </a:r>
            <a:r>
              <a:rPr lang="en-US" dirty="0" smtClean="0"/>
              <a:t>is a special type of </a:t>
            </a:r>
            <a:r>
              <a:rPr lang="en-US" dirty="0" smtClean="0">
                <a:latin typeface="Courier New" pitchFamily="49" charset="0"/>
              </a:rPr>
              <a:t>static</a:t>
            </a:r>
            <a:r>
              <a:rPr lang="en-US" dirty="0" smtClean="0"/>
              <a:t> method</a:t>
            </a:r>
          </a:p>
          <a:p>
            <a:pPr lvl="1"/>
            <a:r>
              <a:rPr lang="en-US" dirty="0" smtClean="0"/>
              <a:t>Must be in a </a:t>
            </a:r>
            <a:r>
              <a:rPr lang="en-US" dirty="0" smtClean="0">
                <a:latin typeface="Courier New" pitchFamily="49" charset="0"/>
                <a:cs typeface="Courier New" pitchFamily="49" charset="0"/>
              </a:rPr>
              <a:t>static</a:t>
            </a:r>
            <a:r>
              <a:rPr lang="en-US" dirty="0" smtClean="0"/>
              <a:t> class</a:t>
            </a:r>
          </a:p>
          <a:p>
            <a:r>
              <a:rPr lang="en-US" dirty="0" smtClean="0"/>
              <a:t>Applied at the object level, not the class level</a:t>
            </a:r>
          </a:p>
          <a:p>
            <a:pPr lvl="1"/>
            <a:r>
              <a:rPr lang="en-US" dirty="0" smtClean="0"/>
              <a:t>Shows up in IntelliSense like an instance method</a:t>
            </a:r>
          </a:p>
          <a:p>
            <a:r>
              <a:rPr lang="en-US" dirty="0" smtClean="0"/>
              <a:t>Many extension methods in the .NET Framework </a:t>
            </a:r>
            <a:endParaRPr lang="en-US" dirty="0" smtClean="0">
              <a:latin typeface="Courier New" pitchFamily="49" charset="0"/>
            </a:endParaRPr>
          </a:p>
          <a:p>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cs typeface="Courier New" pitchFamily="49" charset="0"/>
              </a:rPr>
              <a:t>Extension </a:t>
            </a:r>
            <a:r>
              <a:rPr lang="en-US" dirty="0" smtClean="0"/>
              <a:t>Methods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Extension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874894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To “add” a method that will total any </a:t>
            </a:r>
            <a:r>
              <a:rPr lang="en-US" dirty="0" err="1" smtClean="0">
                <a:latin typeface="Courier New" pitchFamily="49" charset="0"/>
              </a:rPr>
              <a:t>int</a:t>
            </a:r>
            <a:r>
              <a:rPr lang="en-US" dirty="0" smtClean="0">
                <a:latin typeface="Courier New" pitchFamily="49" charset="0"/>
              </a:rPr>
              <a:t>[]</a:t>
            </a:r>
          </a:p>
          <a:p>
            <a:pPr lvl="1"/>
            <a:r>
              <a:rPr lang="en-US" dirty="0" smtClean="0"/>
              <a:t>Class must be static</a:t>
            </a:r>
            <a:endParaRPr lang="en-US" dirty="0"/>
          </a:p>
          <a:p>
            <a:pPr lvl="1"/>
            <a:endParaRPr lang="en-US" dirty="0" smtClean="0">
              <a:latin typeface="Courier New" pitchFamily="49" charset="0"/>
            </a:endParaRPr>
          </a:p>
          <a:p>
            <a:pPr lvl="1">
              <a:buNone/>
            </a:pPr>
            <a:endParaRPr lang="en-US" dirty="0" smtClean="0">
              <a:latin typeface="Courier New" pitchFamily="49" charset="0"/>
            </a:endParaRPr>
          </a:p>
        </p:txBody>
      </p:sp>
      <p:sp>
        <p:nvSpPr>
          <p:cNvPr id="18433" name="Titre 1"/>
          <p:cNvSpPr>
            <a:spLocks noGrp="1"/>
          </p:cNvSpPr>
          <p:nvPr>
            <p:ph type="title"/>
          </p:nvPr>
        </p:nvSpPr>
        <p:spPr>
          <a:xfrm>
            <a:off x="1116013" y="336550"/>
            <a:ext cx="7777162" cy="504825"/>
          </a:xfrm>
        </p:spPr>
        <p:txBody>
          <a:bodyPr/>
          <a:lstStyle/>
          <a:p>
            <a:r>
              <a:rPr lang="en-US" dirty="0" smtClean="0">
                <a:cs typeface="Courier New" pitchFamily="49" charset="0"/>
              </a:rPr>
              <a:t>Extension Method Example 1/2</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Extension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179512" y="2281436"/>
            <a:ext cx="8785225" cy="28803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spcBef>
                <a:spcPts val="200"/>
              </a:spcBef>
              <a:buClr>
                <a:srgbClr val="B90117"/>
              </a:buClr>
              <a:buSzPct val="115000"/>
            </a:pPr>
            <a:r>
              <a:rPr lang="en-US" sz="1600" b="1" dirty="0" smtClean="0">
                <a:solidFill>
                  <a:srgbClr val="0070C0"/>
                </a:solidFill>
                <a:latin typeface="Courier New" pitchFamily="49" charset="0"/>
              </a:rPr>
              <a:t>public static class</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UsefulExtensions</a:t>
            </a:r>
            <a:endParaRPr lang="en-US" sz="1600" b="1" dirty="0" smtClean="0">
              <a:solidFill>
                <a:srgbClr val="000000"/>
              </a:solidFill>
              <a:latin typeface="Courier New" pitchFamily="49" charset="0"/>
            </a:endParaRPr>
          </a:p>
          <a:p>
            <a:pPr lvl="0">
              <a:spcBef>
                <a:spcPts val="200"/>
              </a:spcBef>
              <a:buClr>
                <a:srgbClr val="B90117"/>
              </a:buClr>
              <a:buSzPct val="115000"/>
            </a:pPr>
            <a:r>
              <a:rPr lang="en-US" sz="1600" b="1" dirty="0" smtClean="0">
                <a:solidFill>
                  <a:srgbClr val="000000"/>
                </a:solidFill>
                <a:latin typeface="Courier New" pitchFamily="49" charset="0"/>
              </a:rPr>
              <a:t>{</a:t>
            </a:r>
          </a:p>
          <a:p>
            <a:pPr lvl="0">
              <a:spcBef>
                <a:spcPts val="200"/>
              </a:spcBef>
              <a:buClr>
                <a:srgbClr val="B90117"/>
              </a:buClr>
              <a:buSzPct val="115000"/>
            </a:pP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static</a:t>
            </a:r>
            <a:r>
              <a:rPr lang="en-US" sz="1600" b="1" dirty="0" smtClean="0">
                <a:solidFill>
                  <a:srgbClr val="000000"/>
                </a:solidFill>
                <a:latin typeface="Courier New" pitchFamily="49" charset="0"/>
              </a:rPr>
              <a:t> </a:t>
            </a:r>
            <a:r>
              <a:rPr lang="en-US" sz="1600" b="1" dirty="0" err="1" smtClean="0">
                <a:solidFill>
                  <a:srgbClr val="0070C0"/>
                </a:solidFill>
                <a:latin typeface="Courier New" pitchFamily="49" charset="0"/>
              </a:rPr>
              <a:t>int</a:t>
            </a:r>
            <a:r>
              <a:rPr lang="en-US" sz="1600" b="1" dirty="0" smtClean="0">
                <a:solidFill>
                  <a:srgbClr val="0070C0"/>
                </a:solidFill>
                <a:latin typeface="Courier New" pitchFamily="49" charset="0"/>
              </a:rPr>
              <a:t> </a:t>
            </a:r>
            <a:r>
              <a:rPr lang="en-US" sz="1600" b="1" dirty="0" smtClean="0">
                <a:solidFill>
                  <a:srgbClr val="000000"/>
                </a:solidFill>
                <a:latin typeface="Courier New" pitchFamily="49" charset="0"/>
              </a:rPr>
              <a:t>Sum(</a:t>
            </a:r>
            <a:r>
              <a:rPr lang="en-US" sz="1600" b="1" dirty="0" smtClean="0">
                <a:solidFill>
                  <a:srgbClr val="0070C0"/>
                </a:solidFill>
                <a:latin typeface="Courier New" pitchFamily="49" charset="0"/>
              </a:rPr>
              <a:t>this</a:t>
            </a:r>
            <a:r>
              <a:rPr lang="en-US" sz="1600" b="1" dirty="0" smtClean="0">
                <a:solidFill>
                  <a:srgbClr val="000000"/>
                </a:solidFill>
                <a:latin typeface="Courier New" pitchFamily="49" charset="0"/>
              </a:rPr>
              <a:t> </a:t>
            </a:r>
            <a:r>
              <a:rPr lang="en-US" sz="1600" b="1" dirty="0" err="1" smtClean="0">
                <a:solidFill>
                  <a:srgbClr val="0070C0"/>
                </a:solidFill>
                <a:latin typeface="Courier New" pitchFamily="49" charset="0"/>
              </a:rPr>
              <a:t>int</a:t>
            </a:r>
            <a:r>
              <a:rPr lang="en-US" sz="1600" b="1" dirty="0" smtClean="0">
                <a:solidFill>
                  <a:srgbClr val="0070C0"/>
                </a:solidFill>
                <a:latin typeface="Courier New" pitchFamily="49" charset="0"/>
              </a:rPr>
              <a:t>[]</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vals</a:t>
            </a:r>
            <a:r>
              <a:rPr lang="en-US" sz="1600" b="1" dirty="0" smtClean="0">
                <a:solidFill>
                  <a:srgbClr val="000000"/>
                </a:solidFill>
                <a:latin typeface="Courier New" pitchFamily="49" charset="0"/>
              </a:rPr>
              <a:t>)</a:t>
            </a:r>
          </a:p>
          <a:p>
            <a:pPr lvl="0">
              <a:spcBef>
                <a:spcPts val="200"/>
              </a:spcBef>
              <a:buClr>
                <a:srgbClr val="B90117"/>
              </a:buClr>
              <a:buSzPct val="115000"/>
            </a:pPr>
            <a:r>
              <a:rPr lang="en-US" sz="1600" b="1" dirty="0" smtClean="0">
                <a:solidFill>
                  <a:srgbClr val="000000"/>
                </a:solidFill>
                <a:latin typeface="Courier New" pitchFamily="49" charset="0"/>
              </a:rPr>
              <a:t>  {</a:t>
            </a:r>
          </a:p>
          <a:p>
            <a:pPr lvl="0" eaLnBrk="1" hangingPunct="1">
              <a:lnSpc>
                <a:spcPct val="90000"/>
              </a:lnSpc>
            </a:pPr>
            <a:r>
              <a:rPr lang="en-US" sz="1600" b="1" dirty="0" smtClean="0">
                <a:solidFill>
                  <a:srgbClr val="000000"/>
                </a:solidFill>
                <a:latin typeface="Courier New" pitchFamily="49" charset="0"/>
                <a:cs typeface="Courier New" pitchFamily="49" charset="0"/>
              </a:rPr>
              <a:t>    </a:t>
            </a:r>
            <a:r>
              <a:rPr lang="en-US" sz="1600" b="1" dirty="0" err="1" smtClean="0">
                <a:solidFill>
                  <a:srgbClr val="0070C0"/>
                </a:solidFill>
                <a:latin typeface="Courier New" pitchFamily="49" charset="0"/>
                <a:cs typeface="Courier New" pitchFamily="49" charset="0"/>
              </a:rPr>
              <a:t>int</a:t>
            </a:r>
            <a:r>
              <a:rPr lang="en-US" sz="1600" b="1" dirty="0" smtClean="0">
                <a:solidFill>
                  <a:srgbClr val="0070C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total = </a:t>
            </a:r>
            <a:r>
              <a:rPr lang="en-US" sz="1600" b="1" dirty="0" smtClean="0">
                <a:solidFill>
                  <a:srgbClr val="FFC0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lvl="0" eaLnBrk="1" hangingPunct="1">
              <a:lnSpc>
                <a:spcPct val="90000"/>
              </a:lnSpc>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foreach</a:t>
            </a:r>
            <a:r>
              <a:rPr lang="en-US" sz="1600" b="1" dirty="0" smtClean="0">
                <a:solidFill>
                  <a:srgbClr val="000000"/>
                </a:solidFill>
                <a:latin typeface="Courier New" pitchFamily="49" charset="0"/>
                <a:cs typeface="Courier New" pitchFamily="49" charset="0"/>
              </a:rPr>
              <a:t> (</a:t>
            </a:r>
            <a:r>
              <a:rPr lang="en-US" sz="1600" b="1" dirty="0" err="1" smtClean="0">
                <a:solidFill>
                  <a:srgbClr val="0070C0"/>
                </a:solidFill>
                <a:latin typeface="Courier New" pitchFamily="49" charset="0"/>
                <a:cs typeface="Courier New" pitchFamily="49" charset="0"/>
              </a:rPr>
              <a:t>int</a:t>
            </a:r>
            <a:r>
              <a:rPr lang="en-US" sz="1600" b="1" dirty="0" smtClean="0">
                <a:solidFill>
                  <a:srgbClr val="0070C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in </a:t>
            </a:r>
            <a:r>
              <a:rPr lang="en-US" sz="1600" b="1" dirty="0" err="1" smtClean="0">
                <a:solidFill>
                  <a:srgbClr val="000000"/>
                </a:solidFill>
                <a:latin typeface="Courier New" pitchFamily="49" charset="0"/>
                <a:cs typeface="Courier New" pitchFamily="49" charset="0"/>
              </a:rPr>
              <a:t>vals</a:t>
            </a:r>
            <a:r>
              <a:rPr lang="en-US" sz="1600" b="1" dirty="0" smtClean="0">
                <a:solidFill>
                  <a:srgbClr val="000000"/>
                </a:solidFill>
                <a:latin typeface="Courier New" pitchFamily="49" charset="0"/>
                <a:cs typeface="Courier New" pitchFamily="49" charset="0"/>
              </a:rPr>
              <a:t>) {</a:t>
            </a:r>
          </a:p>
          <a:p>
            <a:pPr lvl="0" eaLnBrk="1" hangingPunct="1">
              <a:lnSpc>
                <a:spcPct val="90000"/>
              </a:lnSpc>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total +=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lvl="0" eaLnBrk="1" hangingPunct="1">
              <a:lnSpc>
                <a:spcPct val="90000"/>
              </a:lnSpc>
            </a:pP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endParaRPr lang="en-US" sz="1600" b="1" dirty="0" smtClean="0">
              <a:solidFill>
                <a:srgbClr val="000000"/>
              </a:solidFill>
              <a:latin typeface="Courier New" pitchFamily="49" charset="0"/>
              <a:cs typeface="Courier New" pitchFamily="49" charset="0"/>
            </a:endParaRPr>
          </a:p>
          <a:p>
            <a:pPr lvl="0" eaLnBrk="1" hangingPunct="1">
              <a:lnSpc>
                <a:spcPct val="90000"/>
              </a:lnSpc>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return total;</a:t>
            </a:r>
            <a:endParaRPr lang="en-US" sz="1600" b="1" dirty="0" smtClean="0">
              <a:solidFill>
                <a:srgbClr val="000000"/>
              </a:solidFill>
              <a:latin typeface="Courier New" pitchFamily="49" charset="0"/>
            </a:endParaRPr>
          </a:p>
          <a:p>
            <a:pPr lvl="0">
              <a:spcBef>
                <a:spcPts val="200"/>
              </a:spcBef>
              <a:buClr>
                <a:srgbClr val="B90117"/>
              </a:buClr>
              <a:buSzPct val="115000"/>
            </a:pPr>
            <a:r>
              <a:rPr lang="en-US" sz="1600" b="1" dirty="0" smtClean="0">
                <a:solidFill>
                  <a:srgbClr val="000000"/>
                </a:solidFill>
                <a:latin typeface="Courier New" pitchFamily="49" charset="0"/>
              </a:rPr>
              <a:t>  } </a:t>
            </a:r>
          </a:p>
          <a:p>
            <a:pPr lvl="0">
              <a:spcBef>
                <a:spcPts val="200"/>
              </a:spcBef>
              <a:buClr>
                <a:srgbClr val="B90117"/>
              </a:buClr>
              <a:buSzPct val="115000"/>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16" name="Oval Callout 15"/>
          <p:cNvSpPr/>
          <p:nvPr/>
        </p:nvSpPr>
        <p:spPr bwMode="auto">
          <a:xfrm>
            <a:off x="5580112" y="1777380"/>
            <a:ext cx="3312368" cy="908864"/>
          </a:xfrm>
          <a:prstGeom prst="wedgeEllipseCallout">
            <a:avLst>
              <a:gd name="adj1" fmla="val -103826"/>
              <a:gd name="adj2" fmla="val 7307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Special parameter declaration</a:t>
            </a:r>
          </a:p>
        </p:txBody>
      </p:sp>
    </p:spTree>
    <p:extLst>
      <p:ext uri="{BB962C8B-B14F-4D97-AF65-F5344CB8AC3E}">
        <p14:creationId xmlns:p14="http://schemas.microsoft.com/office/powerpoint/2010/main" val="17464791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Use like an instance method on any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p>
          <a:p>
            <a:endParaRPr lang="en-US" dirty="0" smtClean="0"/>
          </a:p>
          <a:p>
            <a:endParaRPr lang="en-US" dirty="0" smtClean="0"/>
          </a:p>
          <a:p>
            <a:endParaRPr lang="en-US" dirty="0" smtClean="0"/>
          </a:p>
          <a:p>
            <a:endParaRPr lang="en-US" dirty="0" smtClean="0"/>
          </a:p>
          <a:p>
            <a:r>
              <a:rPr lang="en-US" dirty="0" smtClean="0"/>
              <a:t>What will print this code?</a:t>
            </a:r>
          </a:p>
          <a:p>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cs typeface="Courier New" pitchFamily="49" charset="0"/>
              </a:rPr>
              <a:t>Extension Method Example 2/2</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Extension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4"/>
          <p:cNvSpPr/>
          <p:nvPr/>
        </p:nvSpPr>
        <p:spPr>
          <a:xfrm>
            <a:off x="179512" y="1849388"/>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90000"/>
              </a:lnSpc>
              <a:spcBef>
                <a:spcPts val="200"/>
              </a:spcBef>
              <a:buClr>
                <a:srgbClr val="B90117"/>
              </a:buClr>
              <a:buSzPct val="115000"/>
            </a:pPr>
            <a:r>
              <a:rPr lang="en-US" sz="1600" b="1" dirty="0" smtClean="0">
                <a:solidFill>
                  <a:srgbClr val="0070C0"/>
                </a:solidFill>
                <a:latin typeface="Courier New" pitchFamily="49" charset="0"/>
              </a:rPr>
              <a:t>public static void</a:t>
            </a:r>
            <a:r>
              <a:rPr lang="en-US" sz="1600" b="1" dirty="0" smtClean="0">
                <a:solidFill>
                  <a:srgbClr val="000000"/>
                </a:solidFill>
                <a:latin typeface="Courier New" pitchFamily="49" charset="0"/>
              </a:rPr>
              <a:t> Main()</a:t>
            </a:r>
          </a:p>
          <a:p>
            <a:pPr lvl="0">
              <a:lnSpc>
                <a:spcPct val="90000"/>
              </a:lnSpc>
              <a:spcBef>
                <a:spcPts val="200"/>
              </a:spcBef>
              <a:buClr>
                <a:srgbClr val="B90117"/>
              </a:buClr>
              <a:buSzPct val="115000"/>
            </a:pPr>
            <a:r>
              <a:rPr lang="en-US" sz="1600" b="1" dirty="0" smtClean="0">
                <a:solidFill>
                  <a:srgbClr val="000000"/>
                </a:solidFill>
                <a:latin typeface="Courier New" pitchFamily="49" charset="0"/>
              </a:rPr>
              <a:t>{</a:t>
            </a:r>
          </a:p>
          <a:p>
            <a:pPr lvl="0" eaLnBrk="1" hangingPunct="1">
              <a:lnSpc>
                <a:spcPct val="90000"/>
              </a:lnSpc>
            </a:pPr>
            <a:r>
              <a:rPr lang="en-US" sz="1600" b="1" dirty="0" smtClean="0">
                <a:solidFill>
                  <a:srgbClr val="000000"/>
                </a:solidFill>
                <a:latin typeface="Courier New" pitchFamily="49" charset="0"/>
                <a:cs typeface="Courier New" pitchFamily="49" charset="0"/>
              </a:rPr>
              <a:t>  </a:t>
            </a:r>
            <a:r>
              <a:rPr lang="en-US" sz="1600" b="1" dirty="0" err="1" smtClean="0">
                <a:solidFill>
                  <a:srgbClr val="0070C0"/>
                </a:solidFill>
                <a:latin typeface="Courier New" pitchFamily="49" charset="0"/>
                <a:cs typeface="Courier New" pitchFamily="49" charset="0"/>
              </a:rPr>
              <a:t>int</a:t>
            </a:r>
            <a:r>
              <a:rPr lang="en-US" sz="1600" b="1" dirty="0" smtClean="0">
                <a:solidFill>
                  <a:srgbClr val="0070C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nums</a:t>
            </a:r>
            <a:r>
              <a:rPr lang="en-US" sz="1600" b="1" dirty="0" smtClean="0">
                <a:solidFill>
                  <a:srgbClr val="000000"/>
                </a:solidFill>
                <a:latin typeface="Courier New" pitchFamily="49" charset="0"/>
                <a:cs typeface="Courier New" pitchFamily="49" charset="0"/>
              </a:rPr>
              <a:t> = {</a:t>
            </a:r>
            <a:r>
              <a:rPr lang="en-US" sz="1600" b="1" dirty="0" smtClean="0">
                <a:solidFill>
                  <a:srgbClr val="FFC000"/>
                </a:solidFill>
                <a:latin typeface="Courier New" pitchFamily="49" charset="0"/>
                <a:cs typeface="Courier New" pitchFamily="49" charset="0"/>
              </a:rPr>
              <a:t>4</a:t>
            </a:r>
            <a:r>
              <a:rPr lang="en-US" sz="1600" b="1" dirty="0" smtClean="0">
                <a:solidFill>
                  <a:srgbClr val="000000"/>
                </a:solidFill>
                <a:latin typeface="Courier New" pitchFamily="49" charset="0"/>
                <a:cs typeface="Courier New" pitchFamily="49" charset="0"/>
              </a:rPr>
              <a:t>, </a:t>
            </a:r>
            <a:r>
              <a:rPr lang="en-US" sz="1600" b="1" dirty="0" smtClean="0">
                <a:solidFill>
                  <a:srgbClr val="FFC000"/>
                </a:solidFill>
                <a:latin typeface="Courier New" pitchFamily="49" charset="0"/>
                <a:cs typeface="Courier New" pitchFamily="49" charset="0"/>
              </a:rPr>
              <a:t>8</a:t>
            </a:r>
            <a:r>
              <a:rPr lang="en-US" sz="1600" b="1" dirty="0" smtClean="0">
                <a:solidFill>
                  <a:srgbClr val="000000"/>
                </a:solidFill>
                <a:latin typeface="Courier New" pitchFamily="49" charset="0"/>
                <a:cs typeface="Courier New" pitchFamily="49" charset="0"/>
              </a:rPr>
              <a:t>, </a:t>
            </a:r>
            <a:r>
              <a:rPr lang="en-US" sz="1600" b="1" dirty="0" smtClean="0">
                <a:solidFill>
                  <a:srgbClr val="FFC000"/>
                </a:solidFill>
                <a:latin typeface="Courier New" pitchFamily="49" charset="0"/>
                <a:cs typeface="Courier New" pitchFamily="49" charset="0"/>
              </a:rPr>
              <a:t>8</a:t>
            </a:r>
            <a:r>
              <a:rPr lang="en-US" sz="1600" b="1" dirty="0" smtClean="0">
                <a:solidFill>
                  <a:srgbClr val="000000"/>
                </a:solidFill>
                <a:latin typeface="Courier New" pitchFamily="49" charset="0"/>
                <a:cs typeface="Courier New" pitchFamily="49" charset="0"/>
              </a:rPr>
              <a:t>, </a:t>
            </a:r>
            <a:r>
              <a:rPr lang="en-US" sz="1600" b="1" dirty="0" smtClean="0">
                <a:solidFill>
                  <a:srgbClr val="FFC000"/>
                </a:solidFill>
                <a:latin typeface="Courier New" pitchFamily="49" charset="0"/>
                <a:cs typeface="Courier New" pitchFamily="49" charset="0"/>
              </a:rPr>
              <a:t>22</a:t>
            </a:r>
            <a:r>
              <a:rPr lang="en-US" sz="1600" b="1" dirty="0" smtClean="0">
                <a:solidFill>
                  <a:srgbClr val="000000"/>
                </a:solidFill>
                <a:latin typeface="Courier New" pitchFamily="49" charset="0"/>
                <a:cs typeface="Courier New" pitchFamily="49" charset="0"/>
              </a:rPr>
              <a:t>, </a:t>
            </a:r>
            <a:r>
              <a:rPr lang="en-US" sz="1600" b="1" dirty="0" smtClean="0">
                <a:solidFill>
                  <a:srgbClr val="FFC000"/>
                </a:solidFill>
                <a:latin typeface="Courier New" pitchFamily="49" charset="0"/>
                <a:cs typeface="Courier New" pitchFamily="49" charset="0"/>
              </a:rPr>
              <a:t>5</a:t>
            </a:r>
            <a:r>
              <a:rPr lang="en-US" sz="1600" b="1" dirty="0" smtClean="0">
                <a:solidFill>
                  <a:srgbClr val="000000"/>
                </a:solidFill>
                <a:latin typeface="Courier New" pitchFamily="49" charset="0"/>
                <a:cs typeface="Courier New" pitchFamily="49" charset="0"/>
              </a:rPr>
              <a:t>};</a:t>
            </a:r>
          </a:p>
          <a:p>
            <a:pPr lvl="0" eaLnBrk="1" hangingPunct="1">
              <a:lnSpc>
                <a:spcPct val="90000"/>
              </a:lnSpc>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Console.WriteLine</a:t>
            </a:r>
            <a:r>
              <a:rPr lang="en-US" sz="1600" b="1" dirty="0" smtClean="0">
                <a:solidFill>
                  <a:srgbClr val="000000"/>
                </a:solidFill>
                <a:latin typeface="Courier New" pitchFamily="49" charset="0"/>
                <a:cs typeface="Courier New" pitchFamily="49" charset="0"/>
              </a:rPr>
              <a:t>(</a:t>
            </a:r>
            <a:r>
              <a:rPr lang="en-US" sz="1600" b="1" dirty="0" smtClean="0">
                <a:solidFill>
                  <a:srgbClr val="00B050"/>
                </a:solidFill>
                <a:latin typeface="Courier New" pitchFamily="49" charset="0"/>
                <a:cs typeface="Courier New" pitchFamily="49" charset="0"/>
              </a:rPr>
              <a:t>"Sum = "</a:t>
            </a:r>
            <a:r>
              <a:rPr lang="en-US" sz="1600" b="1" dirty="0" smtClean="0">
                <a:solidFill>
                  <a:srgbClr val="000000"/>
                </a:solidFill>
                <a:latin typeface="Courier New" pitchFamily="49" charset="0"/>
                <a:cs typeface="Courier New" pitchFamily="49" charset="0"/>
              </a:rPr>
              <a:t> + </a:t>
            </a:r>
            <a:r>
              <a:rPr lang="en-US" sz="1600" b="1" dirty="0" err="1" smtClean="0">
                <a:solidFill>
                  <a:srgbClr val="000000"/>
                </a:solidFill>
                <a:latin typeface="Courier New" pitchFamily="49" charset="0"/>
                <a:cs typeface="Courier New" pitchFamily="49" charset="0"/>
              </a:rPr>
              <a:t>nums.Sum</a:t>
            </a:r>
            <a:r>
              <a:rPr lang="en-US" sz="1600" b="1" dirty="0" smtClean="0">
                <a:solidFill>
                  <a:srgbClr val="000000"/>
                </a:solidFill>
                <a:latin typeface="Courier New" pitchFamily="49" charset="0"/>
                <a:cs typeface="Courier New" pitchFamily="49" charset="0"/>
              </a:rPr>
              <a:t>());</a:t>
            </a:r>
          </a:p>
          <a:p>
            <a:pPr lvl="0" eaLnBrk="1" hangingPunct="1">
              <a:lnSpc>
                <a:spcPct val="90000"/>
              </a:lnSpc>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31683679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0904995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 </a:t>
            </a:r>
            <a:r>
              <a:rPr lang="fr-FR" dirty="0" err="1" smtClean="0">
                <a:ea typeface="ＭＳ Ｐゴシック" pitchFamily="34" charset="-128"/>
              </a:rPr>
              <a:t>this</a:t>
            </a:r>
            <a:r>
              <a:rPr lang="fr-FR" dirty="0" smtClean="0">
                <a:ea typeface="ＭＳ Ｐゴシック" pitchFamily="34" charset="-128"/>
              </a:rPr>
              <a:t> » </a:t>
            </a:r>
            <a:r>
              <a:rPr lang="fr-FR" dirty="0" err="1" smtClean="0">
                <a:ea typeface="ＭＳ Ｐゴシック" pitchFamily="34" charset="-128"/>
              </a:rPr>
              <a:t>reference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algn="ctr">
              <a:spcBef>
                <a:spcPts val="1200"/>
              </a:spcBef>
              <a:spcAft>
                <a:spcPts val="300"/>
              </a:spcAft>
              <a:buNone/>
            </a:pPr>
            <a:r>
              <a:rPr lang="en-US" i="1" dirty="0">
                <a:cs typeface="Arial" charset="0"/>
              </a:rPr>
              <a:t>When an instance method or property is </a:t>
            </a:r>
            <a:r>
              <a:rPr lang="en-US" i="1" dirty="0" smtClean="0">
                <a:cs typeface="Arial" charset="0"/>
              </a:rPr>
              <a:t>invoked, </a:t>
            </a:r>
            <a:br>
              <a:rPr lang="en-US" i="1" dirty="0" smtClean="0">
                <a:cs typeface="Arial" charset="0"/>
              </a:rPr>
            </a:br>
            <a:r>
              <a:rPr lang="en-US" i="1" dirty="0" smtClean="0">
                <a:cs typeface="Arial" charset="0"/>
              </a:rPr>
              <a:t>a special </a:t>
            </a:r>
            <a:r>
              <a:rPr lang="en-US" i="1" dirty="0">
                <a:cs typeface="Arial" charset="0"/>
              </a:rPr>
              <a:t>reference called </a:t>
            </a:r>
            <a:r>
              <a:rPr lang="en-US" i="1" dirty="0">
                <a:latin typeface="Courier New" pitchFamily="49" charset="0"/>
                <a:cs typeface="Courier New" pitchFamily="49" charset="0"/>
              </a:rPr>
              <a:t>this</a:t>
            </a:r>
            <a:r>
              <a:rPr lang="en-US" i="1" dirty="0">
                <a:cs typeface="Arial" charset="0"/>
              </a:rPr>
              <a:t> is set </a:t>
            </a:r>
            <a:r>
              <a:rPr lang="en-US" i="1" dirty="0" smtClean="0">
                <a:cs typeface="Arial" charset="0"/>
              </a:rPr>
              <a:t/>
            </a:r>
            <a:br>
              <a:rPr lang="en-US" i="1" dirty="0" smtClean="0">
                <a:cs typeface="Arial" charset="0"/>
              </a:rPr>
            </a:br>
            <a:r>
              <a:rPr lang="en-US" i="1" dirty="0" smtClean="0">
                <a:cs typeface="Arial" charset="0"/>
              </a:rPr>
              <a:t>to </a:t>
            </a:r>
            <a:r>
              <a:rPr lang="en-US" i="1" dirty="0">
                <a:cs typeface="Arial" charset="0"/>
              </a:rPr>
              <a:t>point to </a:t>
            </a:r>
            <a:r>
              <a:rPr lang="en-US" i="1" dirty="0" smtClean="0">
                <a:cs typeface="Arial" charset="0"/>
              </a:rPr>
              <a:t>that </a:t>
            </a:r>
            <a:r>
              <a:rPr lang="en-US" i="1" dirty="0">
                <a:cs typeface="Arial" charset="0"/>
              </a:rPr>
              <a:t>object</a:t>
            </a:r>
          </a:p>
          <a:p>
            <a:pPr lvl="1"/>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this</a:t>
            </a:r>
            <a:r>
              <a:rPr lang="en-US" dirty="0" smtClean="0">
                <a:cs typeface="Arial" charset="0"/>
              </a:rPr>
              <a:t> </a:t>
            </a:r>
            <a:r>
              <a:rPr lang="en-US" dirty="0">
                <a:cs typeface="Arial" charset="0"/>
              </a:rPr>
              <a:t>is a keyword meaning the current object</a:t>
            </a:r>
          </a:p>
          <a:p>
            <a:r>
              <a:rPr lang="en-US" dirty="0" smtClean="0">
                <a:cs typeface="Arial" charset="0"/>
              </a:rPr>
              <a:t>Usable </a:t>
            </a:r>
            <a:r>
              <a:rPr lang="en-US" i="1" dirty="0">
                <a:latin typeface="Century Schoolbook" pitchFamily="18" charset="0"/>
                <a:cs typeface="Arial" charset="0"/>
              </a:rPr>
              <a:t>only</a:t>
            </a:r>
            <a:r>
              <a:rPr lang="en-US" dirty="0">
                <a:cs typeface="Arial" charset="0"/>
              </a:rPr>
              <a:t> in </a:t>
            </a:r>
            <a:r>
              <a:rPr lang="en-US" dirty="0" smtClean="0">
                <a:cs typeface="Arial" charset="0"/>
              </a:rPr>
              <a:t>an </a:t>
            </a:r>
            <a:r>
              <a:rPr lang="en-US" dirty="0">
                <a:latin typeface="Courier New" pitchFamily="49" charset="0"/>
                <a:cs typeface="Arial" charset="0"/>
              </a:rPr>
              <a:t>instance</a:t>
            </a:r>
            <a:r>
              <a:rPr lang="en-US" dirty="0">
                <a:cs typeface="Arial" charset="0"/>
              </a:rPr>
              <a:t> method or property</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Constructors &amp; this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1179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88517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Properties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spTree>
    <p:extLst>
      <p:ext uri="{BB962C8B-B14F-4D97-AF65-F5344CB8AC3E}">
        <p14:creationId xmlns:p14="http://schemas.microsoft.com/office/powerpoint/2010/main" val="1513401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Public </a:t>
            </a:r>
            <a:r>
              <a:rPr lang="fr-FR" dirty="0" err="1" smtClean="0">
                <a:ea typeface="ＭＳ Ｐゴシック" pitchFamily="34" charset="-128"/>
              </a:rPr>
              <a:t>fields</a:t>
            </a:r>
            <a:r>
              <a:rPr lang="fr-FR" dirty="0" smtClean="0">
                <a:ea typeface="ＭＳ Ｐゴシック" pitchFamily="34" charset="-128"/>
              </a:rPr>
              <a: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For </a:t>
            </a:r>
            <a:r>
              <a:rPr lang="en-US" dirty="0" smtClean="0"/>
              <a:t>encapsulation</a:t>
            </a:r>
            <a:r>
              <a:rPr lang="en-US" dirty="0"/>
              <a:t>, </a:t>
            </a:r>
            <a:r>
              <a:rPr lang="en-US" dirty="0">
                <a:latin typeface="Courier New" pitchFamily="49" charset="0"/>
              </a:rPr>
              <a:t>public</a:t>
            </a:r>
            <a:r>
              <a:rPr lang="en-US" dirty="0"/>
              <a:t> fields are undesirable</a:t>
            </a:r>
          </a:p>
          <a:p>
            <a:r>
              <a:rPr lang="en-US" dirty="0" smtClean="0"/>
              <a:t>Most </a:t>
            </a:r>
            <a:r>
              <a:rPr lang="en-US" dirty="0"/>
              <a:t>OO languages </a:t>
            </a:r>
            <a:r>
              <a:rPr lang="en-US" dirty="0" smtClean="0"/>
              <a:t>have </a:t>
            </a:r>
            <a:r>
              <a:rPr lang="en-US" dirty="0"/>
              <a:t>many </a:t>
            </a:r>
            <a:r>
              <a:rPr lang="en-US" i="1" dirty="0" smtClean="0">
                <a:latin typeface="Century Schoolbook" pitchFamily="18" charset="0"/>
              </a:rPr>
              <a:t>getters</a:t>
            </a:r>
            <a:r>
              <a:rPr lang="en-US" dirty="0" smtClean="0"/>
              <a:t> </a:t>
            </a:r>
            <a:r>
              <a:rPr lang="en-US" dirty="0"/>
              <a:t>and </a:t>
            </a:r>
            <a:r>
              <a:rPr lang="en-US" i="1" dirty="0" smtClean="0">
                <a:latin typeface="Century Schoolbook" pitchFamily="18" charset="0"/>
              </a:rPr>
              <a:t>setters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 name="Group 1"/>
          <p:cNvGrpSpPr/>
          <p:nvPr/>
        </p:nvGrpSpPr>
        <p:grpSpPr bwMode="auto">
          <a:xfrm>
            <a:off x="533400" y="2266665"/>
            <a:ext cx="7899400" cy="2111375"/>
            <a:chOff x="533400" y="2222500"/>
            <a:chExt cx="7899400" cy="2111375"/>
          </a:xfrm>
        </p:grpSpPr>
        <p:sp>
          <p:nvSpPr>
            <p:cNvPr id="13" name="shape3"/>
            <p:cNvSpPr>
              <a:spLocks noChangeArrowheads="1"/>
            </p:cNvSpPr>
            <p:nvPr/>
          </p:nvSpPr>
          <p:spPr bwMode="auto">
            <a:xfrm>
              <a:off x="533400" y="2222500"/>
              <a:ext cx="6654800" cy="1958975"/>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Banking</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BankAccount</a:t>
              </a:r>
            </a:p>
            <a:p>
              <a:pPr marL="0" marR="0" lvl="0" indent="0" defTabSz="914400" eaLnBrk="1" fontAlgn="auto" latinLnBrk="0" hangingPunct="1">
                <a:lnSpc>
                  <a:spcPct val="75000"/>
                </a:lnSpc>
                <a:spcBef>
                  <a:spcPct val="500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balance;</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 other fields …</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 other methods …</a:t>
              </a:r>
              <a:endParaRPr kumimoji="0" lang="en-US" sz="1600" b="1" i="0" u="none" strike="noStrike" kern="0" cap="none" spc="0" normalizeH="0" baseline="0" noProof="0" dirty="0" smtClean="0">
                <a:ln>
                  <a:noFill/>
                </a:ln>
                <a:solidFill>
                  <a:srgbClr val="00B050"/>
                </a:solidFill>
                <a:effectLst/>
                <a:uLnTx/>
                <a:uFillTx/>
                <a:latin typeface="Courier New" pitchFamily="49" charset="0"/>
                <a:ea typeface="+mn-ea"/>
              </a:endParaRP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GetBalance() { return balance; }</a:t>
              </a:r>
            </a:p>
            <a:p>
              <a:pPr marL="0" marR="0" lvl="0" indent="0" defTabSz="914400" eaLnBrk="1" fontAlgn="auto" latinLnBrk="0" hangingPunct="1">
                <a:lnSpc>
                  <a:spcPct val="7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p:txBody>
        </p:sp>
        <p:sp>
          <p:nvSpPr>
            <p:cNvPr id="14" name="shape2"/>
            <p:cNvSpPr>
              <a:spLocks noChangeArrowheads="1"/>
            </p:cNvSpPr>
            <p:nvPr/>
          </p:nvSpPr>
          <p:spPr bwMode="auto">
            <a:xfrm>
              <a:off x="1574800" y="4076700"/>
              <a:ext cx="6858000" cy="257175"/>
            </a:xfrm>
            <a:prstGeom prst="rect">
              <a:avLst/>
            </a:prstGeom>
            <a:solidFill>
              <a:srgbClr val="FFFFFF"/>
            </a:solidFill>
            <a:ln w="28575">
              <a:solidFill>
                <a:srgbClr val="000080"/>
              </a:solidFill>
              <a:miter lim="800000"/>
              <a:headEnd/>
              <a:tailEnd/>
            </a:ln>
            <a:effectLst/>
          </p:spPr>
          <p:txBody>
            <a:bodyPr wrap="none" lIns="92075" tIns="46038" rIns="92075" bIns="46038"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Console.WriteLine(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"Balance: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a2.GetBalance());</a:t>
              </a:r>
            </a:p>
          </p:txBody>
        </p:sp>
      </p:grpSp>
      <p:sp>
        <p:nvSpPr>
          <p:cNvPr id="15" name="Oval Callout 7"/>
          <p:cNvSpPr/>
          <p:nvPr/>
        </p:nvSpPr>
        <p:spPr bwMode="auto">
          <a:xfrm>
            <a:off x="6675928" y="4441676"/>
            <a:ext cx="2322590" cy="735747"/>
          </a:xfrm>
          <a:prstGeom prst="wedgeEllipseCallout">
            <a:avLst>
              <a:gd name="adj1" fmla="val -76881"/>
              <a:gd name="adj2" fmla="val -58538"/>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Must call the </a:t>
            </a:r>
            <a:r>
              <a:rPr kumimoji="0" lang="en-US" sz="1400" b="1" i="0" u="none" strike="noStrike" kern="0" cap="none" spc="0" normalizeH="0" baseline="0" noProof="0" dirty="0" err="1" smtClean="0">
                <a:ln>
                  <a:noFill/>
                </a:ln>
                <a:solidFill>
                  <a:srgbClr val="FFFFFF"/>
                </a:solidFill>
                <a:effectLst/>
                <a:uLnTx/>
                <a:uFillTx/>
                <a:latin typeface="Arial" charset="0"/>
                <a:ea typeface="+mn-ea"/>
              </a:rPr>
              <a:t>accessor</a:t>
            </a:r>
            <a:r>
              <a:rPr kumimoji="0" lang="en-US" sz="1400" b="1" i="0" u="none" strike="noStrike" kern="0" cap="none" spc="0" normalizeH="0" baseline="0" noProof="0" dirty="0" smtClean="0">
                <a:ln>
                  <a:noFill/>
                </a:ln>
                <a:solidFill>
                  <a:srgbClr val="FFFFFF"/>
                </a:solidFill>
                <a:effectLst/>
                <a:uLnTx/>
                <a:uFillTx/>
                <a:latin typeface="Arial" charset="0"/>
                <a:ea typeface="+mn-ea"/>
              </a:rPr>
              <a:t> method</a:t>
            </a:r>
          </a:p>
        </p:txBody>
      </p:sp>
    </p:spTree>
    <p:extLst>
      <p:ext uri="{BB962C8B-B14F-4D97-AF65-F5344CB8AC3E}">
        <p14:creationId xmlns:p14="http://schemas.microsoft.com/office/powerpoint/2010/main" val="1561449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Public </a:t>
            </a:r>
            <a:r>
              <a:rPr lang="fr-FR" dirty="0" err="1" smtClean="0">
                <a:ea typeface="ＭＳ Ｐゴシック" pitchFamily="34" charset="-128"/>
              </a:rPr>
              <a:t>fields</a:t>
            </a:r>
            <a:r>
              <a:rPr lang="fr-FR" dirty="0" smtClean="0">
                <a:ea typeface="ＭＳ Ｐゴシック" pitchFamily="34" charset="-128"/>
              </a:rPr>
              <a: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Can be tedious for </a:t>
            </a:r>
            <a:r>
              <a:rPr lang="en-US" dirty="0" smtClean="0"/>
              <a:t>user:</a:t>
            </a:r>
          </a:p>
          <a:p>
            <a:pPr marL="0" indent="0" algn="ctr">
              <a:buNone/>
            </a:pPr>
            <a:r>
              <a:rPr lang="en-US" sz="2400" dirty="0" err="1" smtClean="0">
                <a:latin typeface="Courier New" pitchFamily="49" charset="0"/>
              </a:rPr>
              <a:t>thing.SetValue</a:t>
            </a:r>
            <a:r>
              <a:rPr lang="en-US" sz="2400" dirty="0" smtClean="0">
                <a:latin typeface="Courier New" pitchFamily="49" charset="0"/>
              </a:rPr>
              <a:t>(</a:t>
            </a:r>
            <a:r>
              <a:rPr lang="en-US" sz="2400" dirty="0" err="1" smtClean="0">
                <a:latin typeface="Courier New" pitchFamily="49" charset="0"/>
              </a:rPr>
              <a:t>thing.GetValue</a:t>
            </a:r>
            <a:r>
              <a:rPr lang="en-US" sz="2400" dirty="0">
                <a:latin typeface="Courier New" pitchFamily="49" charset="0"/>
              </a:rPr>
              <a:t>() + 100.00);</a:t>
            </a:r>
            <a:endParaRPr lang="en-US" dirty="0">
              <a:latin typeface="Courier New" pitchFamily="49" charset="0"/>
            </a:endParaRPr>
          </a:p>
          <a:p>
            <a:endParaRPr lang="en-US" sz="2400" dirty="0" smtClean="0"/>
          </a:p>
          <a:p>
            <a:r>
              <a:rPr lang="en-US" dirty="0" smtClean="0"/>
              <a:t>More convenient way:</a:t>
            </a:r>
          </a:p>
          <a:p>
            <a:pPr marL="0" indent="0" algn="ctr">
              <a:buNone/>
            </a:pPr>
            <a:r>
              <a:rPr lang="en-US" sz="2400" dirty="0" err="1" smtClean="0">
                <a:latin typeface="Courier New" pitchFamily="49" charset="0"/>
              </a:rPr>
              <a:t>thing.Value</a:t>
            </a:r>
            <a:r>
              <a:rPr lang="en-US" sz="2400" dirty="0" smtClean="0">
                <a:latin typeface="Courier New" pitchFamily="49" charset="0"/>
              </a:rPr>
              <a:t> </a:t>
            </a:r>
            <a:r>
              <a:rPr lang="en-US" sz="2400" dirty="0">
                <a:latin typeface="Courier New" pitchFamily="49" charset="0"/>
              </a:rPr>
              <a:t>+= 100.00;</a:t>
            </a:r>
          </a:p>
          <a:p>
            <a:endParaRPr lang="en-US" i="1" dirty="0" smtClean="0">
              <a:latin typeface="Century Schoolbook" pitchFamily="18" charset="0"/>
            </a:endParaRPr>
          </a:p>
          <a:p>
            <a:r>
              <a:rPr lang="en-US" i="1" dirty="0" smtClean="0">
                <a:latin typeface="Century Schoolbook" pitchFamily="18" charset="0"/>
              </a:rPr>
              <a:t>Properties </a:t>
            </a:r>
            <a:r>
              <a:rPr lang="en-US" dirty="0"/>
              <a:t>enable this </a:t>
            </a:r>
            <a:r>
              <a:rPr lang="en-US" dirty="0" smtClean="0"/>
              <a:t>with </a:t>
            </a:r>
            <a:r>
              <a:rPr lang="en-US" dirty="0"/>
              <a:t>encapsulation</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37440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Implementing</a:t>
            </a:r>
            <a:r>
              <a:rPr lang="fr-FR" dirty="0" smtClean="0">
                <a:ea typeface="ＭＳ Ｐゴシック" pitchFamily="34" charset="-128"/>
              </a:rPr>
              <a:t> </a:t>
            </a:r>
            <a:r>
              <a:rPr lang="fr-FR" dirty="0" err="1" smtClean="0">
                <a:ea typeface="ＭＳ Ｐゴシック" pitchFamily="34" charset="-128"/>
              </a:rPr>
              <a:t>properties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lnSpc>
                <a:spcPct val="90000"/>
              </a:lnSpc>
              <a:spcBef>
                <a:spcPts val="1200"/>
              </a:spcBef>
              <a:spcAft>
                <a:spcPts val="300"/>
              </a:spcAft>
            </a:pPr>
            <a:r>
              <a:rPr lang="en-US" dirty="0"/>
              <a:t>The general syntax for properties in C# is</a:t>
            </a:r>
            <a:r>
              <a:rPr lang="en-US" sz="1600" dirty="0"/>
              <a:t>		</a:t>
            </a:r>
            <a:r>
              <a:rPr lang="en-US" sz="1600" dirty="0">
                <a:solidFill>
                  <a:schemeClr val="bg2"/>
                </a:solidFill>
                <a:latin typeface="Courier New" pitchFamily="49" charset="0"/>
              </a:rPr>
              <a:t>}</a:t>
            </a:r>
            <a:r>
              <a:rPr lang="en-US" sz="1600" dirty="0">
                <a:latin typeface="Courier New" pitchFamily="49" charset="0"/>
              </a:rPr>
              <a:t> </a:t>
            </a:r>
            <a:endParaRPr lang="en-US" sz="1600" dirty="0"/>
          </a:p>
          <a:p>
            <a:pPr lvl="1">
              <a:lnSpc>
                <a:spcPct val="90000"/>
              </a:lnSpc>
              <a:spcAft>
                <a:spcPts val="0"/>
              </a:spcAft>
            </a:pPr>
            <a:r>
              <a:rPr lang="en-US" i="1" dirty="0">
                <a:latin typeface="Courier New" pitchFamily="49" charset="0"/>
              </a:rPr>
              <a:t>visibility</a:t>
            </a:r>
            <a:r>
              <a:rPr lang="en-US" b="1" dirty="0"/>
              <a:t> </a:t>
            </a:r>
            <a:r>
              <a:rPr lang="en-US" dirty="0"/>
              <a:t>is the </a:t>
            </a:r>
            <a:r>
              <a:rPr lang="en-US" dirty="0" smtClean="0"/>
              <a:t/>
            </a:r>
            <a:br>
              <a:rPr lang="en-US" dirty="0" smtClean="0"/>
            </a:br>
            <a:r>
              <a:rPr lang="en-US" dirty="0" smtClean="0"/>
              <a:t>property accessibility</a:t>
            </a:r>
            <a:endParaRPr lang="en-US" dirty="0"/>
          </a:p>
          <a:p>
            <a:pPr lvl="2">
              <a:lnSpc>
                <a:spcPct val="90000"/>
              </a:lnSpc>
              <a:spcAft>
                <a:spcPts val="0"/>
              </a:spcAft>
            </a:pPr>
            <a:r>
              <a:rPr lang="en-US" dirty="0">
                <a:latin typeface="Courier New" pitchFamily="49" charset="0"/>
              </a:rPr>
              <a:t>public,</a:t>
            </a:r>
            <a:r>
              <a:rPr lang="en-US" b="1" dirty="0">
                <a:latin typeface="Courier New" pitchFamily="49" charset="0"/>
              </a:rPr>
              <a:t> </a:t>
            </a:r>
            <a:r>
              <a:rPr lang="en-US" dirty="0">
                <a:latin typeface="Courier New" pitchFamily="49" charset="0"/>
              </a:rPr>
              <a:t>protected</a:t>
            </a:r>
          </a:p>
          <a:p>
            <a:pPr lvl="1">
              <a:lnSpc>
                <a:spcPct val="90000"/>
              </a:lnSpc>
              <a:spcAft>
                <a:spcPts val="0"/>
              </a:spcAft>
            </a:pPr>
            <a:r>
              <a:rPr lang="en-US" i="1" dirty="0">
                <a:latin typeface="Courier New" pitchFamily="49" charset="0"/>
              </a:rPr>
              <a:t>type</a:t>
            </a:r>
            <a:r>
              <a:rPr lang="en-US" b="1" dirty="0"/>
              <a:t> </a:t>
            </a:r>
            <a:r>
              <a:rPr lang="en-US" dirty="0"/>
              <a:t>is </a:t>
            </a:r>
            <a:r>
              <a:rPr lang="en-US" dirty="0" smtClean="0"/>
              <a:t>data type</a:t>
            </a:r>
          </a:p>
          <a:p>
            <a:pPr lvl="1">
              <a:lnSpc>
                <a:spcPct val="90000"/>
              </a:lnSpc>
              <a:spcAft>
                <a:spcPts val="0"/>
              </a:spcAft>
            </a:pPr>
            <a:r>
              <a:rPr lang="en-US" i="1" dirty="0" smtClean="0">
                <a:latin typeface="Courier New" pitchFamily="49" charset="0"/>
              </a:rPr>
              <a:t>field</a:t>
            </a:r>
            <a:r>
              <a:rPr lang="en-US" b="1" dirty="0" smtClean="0"/>
              <a:t> </a:t>
            </a:r>
            <a:r>
              <a:rPr lang="en-US" dirty="0"/>
              <a:t>is </a:t>
            </a:r>
            <a:r>
              <a:rPr lang="en-US" dirty="0" smtClean="0"/>
              <a:t>client code field</a:t>
            </a:r>
            <a:endParaRPr lang="en-US" dirty="0"/>
          </a:p>
          <a:p>
            <a:pPr lvl="1">
              <a:lnSpc>
                <a:spcPct val="90000"/>
              </a:lnSpc>
              <a:spcAft>
                <a:spcPts val="0"/>
              </a:spcAft>
            </a:pPr>
            <a:r>
              <a:rPr lang="en-US" dirty="0">
                <a:latin typeface="Courier New" pitchFamily="49" charset="0"/>
              </a:rPr>
              <a:t>value</a:t>
            </a:r>
            <a:r>
              <a:rPr lang="en-US" b="1" dirty="0"/>
              <a:t> </a:t>
            </a:r>
            <a:r>
              <a:rPr lang="en-US" dirty="0"/>
              <a:t>is a key word </a:t>
            </a:r>
            <a:r>
              <a:rPr lang="en-US" dirty="0" smtClean="0"/>
              <a:t/>
            </a:r>
            <a:br>
              <a:rPr lang="en-US" dirty="0" smtClean="0"/>
            </a:br>
            <a:r>
              <a:rPr lang="en-US" dirty="0" smtClean="0"/>
              <a:t>representing </a:t>
            </a:r>
            <a:r>
              <a:rPr lang="en-US" dirty="0"/>
              <a:t>an instance </a:t>
            </a:r>
            <a:r>
              <a:rPr lang="en-US" dirty="0" smtClean="0"/>
              <a:t/>
            </a:r>
            <a:br>
              <a:rPr lang="en-US" dirty="0" smtClean="0"/>
            </a:br>
            <a:r>
              <a:rPr lang="en-US" dirty="0" smtClean="0"/>
              <a:t>of </a:t>
            </a:r>
            <a:r>
              <a:rPr lang="en-US" dirty="0"/>
              <a:t>the type provided</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5436096" y="1777380"/>
            <a:ext cx="3528392" cy="3384376"/>
          </a:xfrm>
          <a:prstGeom prst="roundRect">
            <a:avLst>
              <a:gd name="adj" fmla="val 6160"/>
            </a:avLst>
          </a:prstGeom>
        </p:spPr>
        <p:style>
          <a:lnRef idx="2">
            <a:schemeClr val="dk1"/>
          </a:lnRef>
          <a:fillRef idx="1">
            <a:schemeClr val="lt1"/>
          </a:fillRef>
          <a:effectRef idx="0">
            <a:schemeClr val="dk1"/>
          </a:effectRef>
          <a:fontRef idx="minor">
            <a:schemeClr val="dk1"/>
          </a:fontRef>
        </p:style>
        <p:txBody>
          <a:bodyPr anchor="ctr"/>
          <a:lstStyle/>
          <a:p>
            <a:pPr>
              <a:spcAft>
                <a:spcPts val="0"/>
              </a:spcAft>
            </a:pPr>
            <a:r>
              <a:rPr lang="en-US" sz="1600" i="1" dirty="0">
                <a:solidFill>
                  <a:schemeClr val="tx1"/>
                </a:solidFill>
                <a:latin typeface="Courier New" pitchFamily="49" charset="0"/>
              </a:rPr>
              <a:t>visibility type name</a:t>
            </a:r>
            <a:br>
              <a:rPr lang="en-US" sz="1600" i="1" dirty="0">
                <a:solidFill>
                  <a:schemeClr val="tx1"/>
                </a:solidFill>
                <a:latin typeface="Courier New" pitchFamily="49" charset="0"/>
              </a:rPr>
            </a:br>
            <a:r>
              <a:rPr lang="en-US" sz="1600" dirty="0">
                <a:solidFill>
                  <a:schemeClr val="tx1"/>
                </a:solidFill>
                <a:latin typeface="Courier New" pitchFamily="49" charset="0"/>
              </a:rPr>
              <a:t>{</a:t>
            </a:r>
          </a:p>
          <a:p>
            <a:pPr lvl="1">
              <a:spcAft>
                <a:spcPts val="0"/>
              </a:spcAft>
            </a:pPr>
            <a:r>
              <a:rPr lang="en-US" sz="1600" b="1" dirty="0">
                <a:solidFill>
                  <a:schemeClr val="tx1"/>
                </a:solidFill>
                <a:latin typeface="Courier New" pitchFamily="49" charset="0"/>
              </a:rPr>
              <a:t> </a:t>
            </a:r>
            <a:r>
              <a:rPr lang="en-US" sz="1600" b="1" i="1" dirty="0">
                <a:solidFill>
                  <a:schemeClr val="tx1"/>
                </a:solidFill>
                <a:latin typeface="Courier New" pitchFamily="49" charset="0"/>
              </a:rPr>
              <a:t>visibility</a:t>
            </a:r>
            <a:r>
              <a:rPr lang="en-US" sz="1600" b="1" dirty="0">
                <a:solidFill>
                  <a:schemeClr val="tx1"/>
                </a:solidFill>
                <a:latin typeface="Courier New" pitchFamily="49" charset="0"/>
              </a:rPr>
              <a:t> get</a:t>
            </a:r>
          </a:p>
          <a:p>
            <a:pPr lvl="1">
              <a:spcAft>
                <a:spcPts val="0"/>
              </a:spcAft>
            </a:pPr>
            <a:r>
              <a:rPr lang="en-US" sz="1600" b="1" dirty="0">
                <a:solidFill>
                  <a:schemeClr val="tx1"/>
                </a:solidFill>
                <a:latin typeface="Courier New" pitchFamily="49" charset="0"/>
              </a:rPr>
              <a:t> {</a:t>
            </a:r>
          </a:p>
          <a:p>
            <a:pPr lvl="1">
              <a:spcAft>
                <a:spcPts val="0"/>
              </a:spcAft>
            </a:pPr>
            <a:r>
              <a:rPr lang="en-US" sz="1600" b="1" dirty="0">
                <a:solidFill>
                  <a:schemeClr val="tx1"/>
                </a:solidFill>
                <a:latin typeface="Courier New" pitchFamily="49" charset="0"/>
              </a:rPr>
              <a:t>	</a:t>
            </a:r>
            <a:r>
              <a:rPr lang="en-US" sz="1600" b="1" i="1" dirty="0" smtClean="0">
                <a:solidFill>
                  <a:schemeClr val="tx1"/>
                </a:solidFill>
                <a:latin typeface="Courier New" pitchFamily="49" charset="0"/>
              </a:rPr>
              <a:t>… </a:t>
            </a:r>
            <a:r>
              <a:rPr lang="en-US" sz="1600" b="1" i="1" dirty="0">
                <a:solidFill>
                  <a:schemeClr val="tx1"/>
                </a:solidFill>
                <a:latin typeface="Courier New" pitchFamily="49" charset="0"/>
              </a:rPr>
              <a:t>logic</a:t>
            </a:r>
            <a:r>
              <a:rPr lang="en-US" sz="1600" b="1" dirty="0">
                <a:solidFill>
                  <a:schemeClr val="tx1"/>
                </a:solidFill>
                <a:latin typeface="Courier New" pitchFamily="49" charset="0"/>
              </a:rPr>
              <a:t> …</a:t>
            </a:r>
          </a:p>
          <a:p>
            <a:pPr lvl="1">
              <a:spcAft>
                <a:spcPts val="0"/>
              </a:spcAft>
            </a:pPr>
            <a:r>
              <a:rPr lang="en-US" sz="1600" b="1" dirty="0">
                <a:solidFill>
                  <a:schemeClr val="tx1"/>
                </a:solidFill>
                <a:latin typeface="Courier New" pitchFamily="49" charset="0"/>
              </a:rPr>
              <a:t>	</a:t>
            </a:r>
            <a:r>
              <a:rPr lang="en-US" sz="1600" b="1" dirty="0" smtClean="0">
                <a:solidFill>
                  <a:schemeClr val="tx1"/>
                </a:solidFill>
                <a:latin typeface="Courier New" pitchFamily="49" charset="0"/>
              </a:rPr>
              <a:t>return </a:t>
            </a:r>
            <a:r>
              <a:rPr lang="en-US" sz="1600" b="1" i="1" dirty="0">
                <a:solidFill>
                  <a:schemeClr val="tx1"/>
                </a:solidFill>
                <a:latin typeface="Courier New" pitchFamily="49" charset="0"/>
              </a:rPr>
              <a:t>field</a:t>
            </a:r>
            <a:r>
              <a:rPr lang="en-US" sz="1600" b="1" dirty="0">
                <a:solidFill>
                  <a:schemeClr val="tx1"/>
                </a:solidFill>
                <a:latin typeface="Courier New" pitchFamily="49" charset="0"/>
              </a:rPr>
              <a:t>;</a:t>
            </a:r>
          </a:p>
          <a:p>
            <a:pPr lvl="1">
              <a:spcAft>
                <a:spcPts val="0"/>
              </a:spcAft>
            </a:pPr>
            <a:r>
              <a:rPr lang="en-US" sz="1600" b="1" dirty="0">
                <a:solidFill>
                  <a:schemeClr val="tx1"/>
                </a:solidFill>
                <a:latin typeface="Courier New" pitchFamily="49" charset="0"/>
              </a:rPr>
              <a:t> }</a:t>
            </a:r>
          </a:p>
          <a:p>
            <a:pPr lvl="1">
              <a:spcAft>
                <a:spcPts val="0"/>
              </a:spcAft>
            </a:pPr>
            <a:r>
              <a:rPr lang="en-US" sz="1600" b="1" dirty="0">
                <a:solidFill>
                  <a:schemeClr val="tx1"/>
                </a:solidFill>
                <a:latin typeface="Courier New" pitchFamily="49" charset="0"/>
              </a:rPr>
              <a:t> </a:t>
            </a:r>
            <a:r>
              <a:rPr lang="en-US" sz="1600" b="1" i="1" dirty="0">
                <a:solidFill>
                  <a:schemeClr val="tx1"/>
                </a:solidFill>
                <a:latin typeface="Courier New" pitchFamily="49" charset="0"/>
              </a:rPr>
              <a:t>visibility</a:t>
            </a:r>
            <a:r>
              <a:rPr lang="en-US" sz="1600" b="1" dirty="0">
                <a:solidFill>
                  <a:schemeClr val="tx1"/>
                </a:solidFill>
                <a:latin typeface="Courier New" pitchFamily="49" charset="0"/>
              </a:rPr>
              <a:t> set</a:t>
            </a:r>
          </a:p>
          <a:p>
            <a:pPr lvl="1">
              <a:spcAft>
                <a:spcPts val="0"/>
              </a:spcAft>
            </a:pPr>
            <a:r>
              <a:rPr lang="en-US" sz="1600" b="1" dirty="0">
                <a:solidFill>
                  <a:schemeClr val="tx1"/>
                </a:solidFill>
                <a:latin typeface="Courier New" pitchFamily="49" charset="0"/>
              </a:rPr>
              <a:t> {</a:t>
            </a:r>
          </a:p>
          <a:p>
            <a:pPr lvl="1">
              <a:spcAft>
                <a:spcPts val="0"/>
              </a:spcAft>
            </a:pPr>
            <a:r>
              <a:rPr lang="en-US" sz="1600" b="1" dirty="0">
                <a:solidFill>
                  <a:schemeClr val="tx1"/>
                </a:solidFill>
                <a:latin typeface="Courier New" pitchFamily="49" charset="0"/>
              </a:rPr>
              <a:t>	</a:t>
            </a:r>
            <a:r>
              <a:rPr lang="en-US" sz="1600" b="1" i="1" dirty="0" smtClean="0">
                <a:solidFill>
                  <a:schemeClr val="tx1"/>
                </a:solidFill>
                <a:latin typeface="Courier New" pitchFamily="49" charset="0"/>
              </a:rPr>
              <a:t>… </a:t>
            </a:r>
            <a:r>
              <a:rPr lang="en-US" sz="1600" b="1" i="1" dirty="0">
                <a:solidFill>
                  <a:schemeClr val="tx1"/>
                </a:solidFill>
                <a:latin typeface="Courier New" pitchFamily="49" charset="0"/>
              </a:rPr>
              <a:t>logic …</a:t>
            </a:r>
          </a:p>
          <a:p>
            <a:pPr lvl="1">
              <a:spcAft>
                <a:spcPts val="0"/>
              </a:spcAft>
            </a:pPr>
            <a:r>
              <a:rPr lang="en-US" sz="1600" b="1" dirty="0">
                <a:solidFill>
                  <a:schemeClr val="tx1"/>
                </a:solidFill>
                <a:latin typeface="Courier New" pitchFamily="49" charset="0"/>
              </a:rPr>
              <a:t>	</a:t>
            </a:r>
            <a:r>
              <a:rPr lang="en-US" sz="1600" b="1" i="1" dirty="0" smtClean="0">
                <a:solidFill>
                  <a:schemeClr val="tx1"/>
                </a:solidFill>
                <a:latin typeface="Courier New" pitchFamily="49" charset="0"/>
              </a:rPr>
              <a:t>field</a:t>
            </a:r>
            <a:r>
              <a:rPr lang="en-US" sz="1600" b="1" dirty="0" smtClean="0">
                <a:solidFill>
                  <a:schemeClr val="tx1"/>
                </a:solidFill>
                <a:latin typeface="Courier New" pitchFamily="49" charset="0"/>
              </a:rPr>
              <a:t> </a:t>
            </a:r>
            <a:r>
              <a:rPr lang="en-US" sz="1600" b="1" dirty="0">
                <a:solidFill>
                  <a:schemeClr val="tx1"/>
                </a:solidFill>
                <a:latin typeface="Courier New" pitchFamily="49" charset="0"/>
              </a:rPr>
              <a:t>= value</a:t>
            </a:r>
            <a:r>
              <a:rPr lang="en-US" sz="1600" b="1" i="1" dirty="0">
                <a:solidFill>
                  <a:schemeClr val="tx1"/>
                </a:solidFill>
                <a:latin typeface="Courier New" pitchFamily="49" charset="0"/>
              </a:rPr>
              <a:t>;</a:t>
            </a:r>
          </a:p>
          <a:p>
            <a:pPr lvl="1">
              <a:spcAft>
                <a:spcPts val="0"/>
              </a:spcAft>
            </a:pPr>
            <a:r>
              <a:rPr lang="en-US" sz="1600" b="1" dirty="0">
                <a:solidFill>
                  <a:schemeClr val="tx1"/>
                </a:solidFill>
                <a:latin typeface="Courier New" pitchFamily="49" charset="0"/>
              </a:rPr>
              <a:t> }</a:t>
            </a:r>
            <a:endParaRPr lang="en-US" sz="1600" b="1" dirty="0">
              <a:solidFill>
                <a:schemeClr val="tx1"/>
              </a:solidFill>
            </a:endParaRPr>
          </a:p>
          <a:p>
            <a:pPr>
              <a:spcAft>
                <a:spcPts val="0"/>
              </a:spcAft>
            </a:pPr>
            <a:r>
              <a:rPr lang="en-US" sz="1600" dirty="0" smtClean="0">
                <a:solidFill>
                  <a:schemeClr val="tx1"/>
                </a:solidFill>
                <a:latin typeface="Courier New" pitchFamily="49" charset="0"/>
              </a:rPr>
              <a:t>} </a:t>
            </a:r>
            <a:endParaRPr lang="en-US" sz="1600" dirty="0">
              <a:solidFill>
                <a:schemeClr val="tx1"/>
              </a:solidFill>
            </a:endParaRPr>
          </a:p>
        </p:txBody>
      </p:sp>
    </p:spTree>
    <p:extLst>
      <p:ext uri="{BB962C8B-B14F-4D97-AF65-F5344CB8AC3E}">
        <p14:creationId xmlns:p14="http://schemas.microsoft.com/office/powerpoint/2010/main" val="2706160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Implementing</a:t>
            </a:r>
            <a:r>
              <a:rPr lang="fr-FR" dirty="0" smtClean="0">
                <a:ea typeface="ＭＳ Ｐゴシック" pitchFamily="34" charset="-128"/>
              </a:rPr>
              <a:t> </a:t>
            </a:r>
            <a:r>
              <a:rPr lang="fr-FR" dirty="0" err="1" smtClean="0">
                <a:ea typeface="ＭＳ Ｐゴシック" pitchFamily="34" charset="-128"/>
              </a:rPr>
              <a:t>properties</a:t>
            </a:r>
            <a:r>
              <a:rPr lang="fr-FR" dirty="0" smtClean="0">
                <a:ea typeface="ＭＳ Ｐゴシック" pitchFamily="34" charset="-128"/>
              </a:rPr>
              <a:t> – </a:t>
            </a:r>
            <a:r>
              <a:rPr lang="fr-FR" dirty="0" err="1" smtClean="0">
                <a:ea typeface="ＭＳ Ｐゴシック" pitchFamily="34" charset="-128"/>
              </a:rPr>
              <a:t>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hape4"/>
          <p:cNvSpPr>
            <a:spLocks noChangeArrowheads="1"/>
          </p:cNvSpPr>
          <p:nvPr/>
        </p:nvSpPr>
        <p:spPr bwMode="auto">
          <a:xfrm>
            <a:off x="558800" y="1046480"/>
            <a:ext cx="8153400" cy="3860160"/>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System;</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Banking</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BankAccount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decimal</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_balance;</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_owner;</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 other fields and methods …</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decimal</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Balance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return _balance; }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lang="en-US" sz="1600" b="1" kern="0" noProof="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Owner</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set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if (value.Length !=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_owner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value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return _owner; }</a:t>
            </a:r>
          </a:p>
          <a:p>
            <a:pPr marL="0" marR="0" lvl="0" indent="0" defTabSz="914400" eaLnBrk="1" fontAlgn="auto" latinLnBrk="0" hangingPunct="1">
              <a:lnSpc>
                <a:spcPct val="85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2" name="shape1"/>
          <p:cNvSpPr>
            <a:spLocks noChangeArrowheads="1"/>
          </p:cNvSpPr>
          <p:nvPr/>
        </p:nvSpPr>
        <p:spPr bwMode="auto">
          <a:xfrm>
            <a:off x="1691680" y="4713064"/>
            <a:ext cx="6896100" cy="520700"/>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a2.Owner =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"Russ Lewis"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Console.WriteLine(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"Balance: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a2.Balance);</a:t>
            </a:r>
          </a:p>
        </p:txBody>
      </p:sp>
    </p:spTree>
    <p:extLst>
      <p:ext uri="{BB962C8B-B14F-4D97-AF65-F5344CB8AC3E}">
        <p14:creationId xmlns:p14="http://schemas.microsoft.com/office/powerpoint/2010/main" val="2028782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About </a:t>
            </a:r>
            <a:r>
              <a:rPr lang="fr-FR" dirty="0" err="1" smtClean="0">
                <a:ea typeface="ＭＳ Ｐゴシック" pitchFamily="34" charset="-128"/>
              </a:rPr>
              <a:t>properties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Important stuff about Properties:</a:t>
            </a:r>
          </a:p>
          <a:p>
            <a:pPr lvl="1"/>
            <a:r>
              <a:rPr lang="en-US" dirty="0" smtClean="0"/>
              <a:t>They do </a:t>
            </a:r>
            <a:r>
              <a:rPr lang="en-US" i="1" dirty="0">
                <a:latin typeface="Century Schoolbook" pitchFamily="18" charset="0"/>
              </a:rPr>
              <a:t>not</a:t>
            </a:r>
            <a:r>
              <a:rPr lang="en-US" dirty="0"/>
              <a:t> need to have </a:t>
            </a:r>
            <a:r>
              <a:rPr lang="en-US" dirty="0" smtClean="0"/>
              <a:t>corresponding field</a:t>
            </a:r>
            <a:endParaRPr lang="en-US" dirty="0"/>
          </a:p>
          <a:p>
            <a:pPr lvl="1"/>
            <a:r>
              <a:rPr lang="en-US" dirty="0"/>
              <a:t>I</a:t>
            </a:r>
            <a:r>
              <a:rPr lang="en-US" dirty="0" smtClean="0"/>
              <a:t>f </a:t>
            </a:r>
            <a:r>
              <a:rPr lang="en-US" dirty="0">
                <a:latin typeface="Courier New" pitchFamily="49" charset="0"/>
              </a:rPr>
              <a:t>set</a:t>
            </a:r>
            <a:r>
              <a:rPr lang="en-US" dirty="0"/>
              <a:t> is not provided, the property </a:t>
            </a:r>
            <a:r>
              <a:rPr lang="en-US" dirty="0" smtClean="0"/>
              <a:t>is </a:t>
            </a:r>
            <a:r>
              <a:rPr lang="en-US" dirty="0"/>
              <a:t>read-only</a:t>
            </a:r>
          </a:p>
          <a:p>
            <a:pPr lvl="2"/>
            <a:r>
              <a:rPr lang="en-US" dirty="0"/>
              <a:t>Also true for </a:t>
            </a:r>
            <a:r>
              <a:rPr lang="en-US" dirty="0">
                <a:latin typeface="Courier New" pitchFamily="49" charset="0"/>
              </a:rPr>
              <a:t>get</a:t>
            </a:r>
            <a:r>
              <a:rPr lang="en-US" dirty="0"/>
              <a:t>—write-only is occasionally useful</a:t>
            </a:r>
          </a:p>
          <a:p>
            <a:pPr lvl="1"/>
            <a:r>
              <a:rPr lang="en-US" dirty="0"/>
              <a:t>Like methods, properties can be </a:t>
            </a:r>
            <a:r>
              <a:rPr lang="en-US" dirty="0">
                <a:latin typeface="Courier New" pitchFamily="49" charset="0"/>
              </a:rPr>
              <a:t>static</a:t>
            </a:r>
            <a:endParaRPr lang="en-US" dirty="0"/>
          </a:p>
          <a:p>
            <a:pPr lvl="2"/>
            <a:r>
              <a:rPr lang="en-US" dirty="0"/>
              <a:t>Apply at the class level, not the instance level</a:t>
            </a:r>
          </a:p>
          <a:p>
            <a:pPr lvl="1"/>
            <a:r>
              <a:rPr lang="en-US" dirty="0"/>
              <a:t>N</a:t>
            </a:r>
            <a:r>
              <a:rPr lang="en-US" dirty="0" smtClean="0"/>
              <a:t>aming convention is </a:t>
            </a:r>
            <a:r>
              <a:rPr lang="en-US" i="1" dirty="0">
                <a:latin typeface="Century Schoolbook" pitchFamily="18" charset="0"/>
              </a:rPr>
              <a:t>initial capitalization</a:t>
            </a:r>
            <a:endParaRPr lang="en-US" dirty="0"/>
          </a:p>
          <a:p>
            <a:pPr lvl="2"/>
            <a:r>
              <a:rPr lang="en-US" dirty="0" err="1">
                <a:latin typeface="Courier New" pitchFamily="49" charset="0"/>
              </a:rPr>
              <a:t>SomeName</a:t>
            </a:r>
            <a:r>
              <a:rPr lang="en-US" dirty="0"/>
              <a:t>, </a:t>
            </a:r>
            <a:r>
              <a:rPr lang="en-US" i="1" dirty="0">
                <a:latin typeface="Century Schoolbook" pitchFamily="18" charset="0"/>
              </a:rPr>
              <a:t>not </a:t>
            </a:r>
            <a:r>
              <a:rPr lang="en-US" dirty="0" err="1" smtClean="0">
                <a:latin typeface="Courier New" pitchFamily="49" charset="0"/>
              </a:rPr>
              <a:t>some_name</a:t>
            </a:r>
            <a:endParaRPr lang="en-US" dirty="0">
              <a:latin typeface="Courier New" pitchFamily="49"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31502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Property</a:t>
            </a:r>
            <a:r>
              <a:rPr lang="fr-FR" dirty="0" smtClean="0">
                <a:ea typeface="ＭＳ Ｐゴシック" pitchFamily="34" charset="-128"/>
              </a:rPr>
              <a:t> mess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Properties </a:t>
            </a:r>
            <a:r>
              <a:rPr lang="en-US" dirty="0"/>
              <a:t>are convenient for the </a:t>
            </a:r>
            <a:r>
              <a:rPr lang="en-US" dirty="0" smtClean="0"/>
              <a:t>client..</a:t>
            </a:r>
          </a:p>
          <a:p>
            <a:pPr lvl="1"/>
            <a:r>
              <a:rPr lang="en-US" dirty="0" smtClean="0"/>
              <a:t>Often </a:t>
            </a:r>
            <a:r>
              <a:rPr lang="en-US" dirty="0"/>
              <a:t>get </a:t>
            </a:r>
            <a:r>
              <a:rPr lang="en-US" dirty="0" smtClean="0"/>
              <a:t>messy </a:t>
            </a:r>
            <a:r>
              <a:rPr lang="en-US" dirty="0"/>
              <a:t>with repetitive property code</a:t>
            </a:r>
          </a:p>
          <a:p>
            <a:pPr lvl="2"/>
            <a:r>
              <a:rPr lang="en-US" dirty="0" smtClean="0"/>
              <a:t>Most cases, very </a:t>
            </a:r>
            <a:r>
              <a:rPr lang="en-US" dirty="0"/>
              <a:t>simple encapsulation (just </a:t>
            </a:r>
            <a:r>
              <a:rPr lang="en-US" dirty="0">
                <a:latin typeface="Courier New" pitchFamily="49" charset="0"/>
              </a:rPr>
              <a:t>set</a:t>
            </a:r>
            <a:r>
              <a:rPr lang="en-US" dirty="0"/>
              <a:t> and </a:t>
            </a:r>
            <a:r>
              <a:rPr lang="en-US" dirty="0">
                <a:latin typeface="Courier New" pitchFamily="49" charset="0"/>
              </a:rPr>
              <a:t>get</a:t>
            </a:r>
            <a:r>
              <a:rPr lang="en-US" dirty="0"/>
              <a:t>)</a:t>
            </a:r>
            <a:endParaRPr lang="en-US" dirty="0">
              <a:latin typeface="Courier New" pitchFamily="49"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hape2"/>
          <p:cNvSpPr>
            <a:spLocks noChangeArrowheads="1"/>
          </p:cNvSpPr>
          <p:nvPr/>
        </p:nvSpPr>
        <p:spPr bwMode="auto">
          <a:xfrm>
            <a:off x="539552" y="2483458"/>
            <a:ext cx="8118415" cy="2678298"/>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BankAccount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balance;</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Balance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balance; }</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ulong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acctnum</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t>
            </a:r>
            <a:r>
              <a:rPr kumimoji="0" lang="en-US" sz="1600" b="1" i="0" u="none" strike="noStrike" kern="0" cap="none" spc="0" normalizeH="0" baseline="0" noProof="0" dirty="0" err="1" smtClean="0">
                <a:ln>
                  <a:noFill/>
                </a:ln>
                <a:solidFill>
                  <a:srgbClr val="0070C0"/>
                </a:solidFill>
                <a:effectLst/>
                <a:uLnTx/>
                <a:uFillTx/>
                <a:latin typeface="Courier New" pitchFamily="49" charset="0"/>
                <a:ea typeface="+mn-ea"/>
              </a:rPr>
              <a:t>ulong</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Number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acctnum; }</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70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interestRate;</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Rate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b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b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interestRate; }</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set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interestRate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value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Deposit(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decimal</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amount)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balance = balance + amount;</a:t>
            </a:r>
          </a:p>
          <a:p>
            <a:pPr marL="0" marR="0" lvl="0" indent="0" defTabSz="914400" eaLnBrk="1" fontAlgn="auto" latinLnBrk="0" hangingPunct="1">
              <a:lnSpc>
                <a:spcPct val="7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p:txBody>
      </p:sp>
      <p:sp>
        <p:nvSpPr>
          <p:cNvPr id="11" name="Oval Callout 6"/>
          <p:cNvSpPr/>
          <p:nvPr/>
        </p:nvSpPr>
        <p:spPr bwMode="auto">
          <a:xfrm>
            <a:off x="6228184" y="4354602"/>
            <a:ext cx="2117073" cy="735747"/>
          </a:xfrm>
          <a:prstGeom prst="wedgeEllipseCallout">
            <a:avLst>
              <a:gd name="adj1" fmla="val -107424"/>
              <a:gd name="adj2" fmla="val 1956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Note: Methods reference fields</a:t>
            </a:r>
          </a:p>
        </p:txBody>
      </p:sp>
    </p:spTree>
    <p:extLst>
      <p:ext uri="{BB962C8B-B14F-4D97-AF65-F5344CB8AC3E}">
        <p14:creationId xmlns:p14="http://schemas.microsoft.com/office/powerpoint/2010/main" val="370966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endParaRPr lang="en-US" sz="2400" dirty="0" smtClean="0"/>
          </a:p>
          <a:p>
            <a:pPr lvl="1"/>
            <a:r>
              <a:rPr lang="fr-FR" dirty="0" err="1" smtClean="0"/>
              <a:t>Define</a:t>
            </a:r>
            <a:r>
              <a:rPr lang="fr-FR" dirty="0" smtClean="0"/>
              <a:t> </a:t>
            </a:r>
            <a:r>
              <a:rPr lang="fr-FR" dirty="0" err="1" smtClean="0"/>
              <a:t>constructors</a:t>
            </a:r>
            <a:r>
              <a:rPr lang="fr-FR" dirty="0" smtClean="0"/>
              <a:t> and use the « </a:t>
            </a:r>
            <a:r>
              <a:rPr lang="fr-FR" dirty="0" err="1" smtClean="0"/>
              <a:t>this</a:t>
            </a:r>
            <a:r>
              <a:rPr lang="fr-FR" dirty="0" smtClean="0"/>
              <a:t> » </a:t>
            </a:r>
            <a:r>
              <a:rPr lang="fr-FR" dirty="0" err="1" smtClean="0"/>
              <a:t>reference</a:t>
            </a:r>
            <a:endParaRPr lang="en-US" dirty="0"/>
          </a:p>
          <a:p>
            <a:pPr lvl="1"/>
            <a:r>
              <a:rPr lang="fr-FR" dirty="0" err="1" smtClean="0"/>
              <a:t>Better</a:t>
            </a:r>
            <a:r>
              <a:rPr lang="fr-FR" dirty="0" smtClean="0"/>
              <a:t> use </a:t>
            </a:r>
            <a:r>
              <a:rPr lang="fr-FR" dirty="0" err="1" smtClean="0"/>
              <a:t>properties</a:t>
            </a:r>
            <a:endParaRPr lang="en-US" dirty="0"/>
          </a:p>
          <a:p>
            <a:pPr lvl="1"/>
            <a:r>
              <a:rPr lang="en-US" dirty="0" smtClean="0"/>
              <a:t>Override methods and use polymorphism</a:t>
            </a:r>
            <a:endParaRPr lang="en-US" dirty="0"/>
          </a:p>
          <a:p>
            <a:pPr lvl="1"/>
            <a:r>
              <a:rPr lang="en-US" dirty="0" smtClean="0"/>
              <a:t>Use abstract classes, inheritance and interfaces</a:t>
            </a:r>
            <a:endParaRPr lang="en-US" dirty="0"/>
          </a:p>
          <a:p>
            <a:pPr lvl="1"/>
            <a:r>
              <a:rPr lang="fr-FR" dirty="0" err="1" smtClean="0"/>
              <a:t>Handle</a:t>
            </a:r>
            <a:r>
              <a:rPr lang="fr-FR" dirty="0" smtClean="0"/>
              <a:t> exceptions</a:t>
            </a:r>
            <a:endParaRPr lang="en-US" dirty="0"/>
          </a:p>
          <a:p>
            <a:pPr lvl="1"/>
            <a:r>
              <a:rPr lang="en-US" dirty="0" smtClean="0"/>
              <a:t>Understand better parameter passing into methods</a:t>
            </a:r>
            <a:endParaRPr lang="en-US" dirty="0"/>
          </a:p>
          <a:p>
            <a:pPr lvl="1"/>
            <a:r>
              <a:rPr lang="fr-FR" dirty="0" smtClean="0"/>
              <a:t>Use extension </a:t>
            </a:r>
            <a:r>
              <a:rPr lang="fr-FR" dirty="0" err="1" smtClean="0"/>
              <a:t>methods</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C# Architecture</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Property</a:t>
            </a:r>
            <a:r>
              <a:rPr lang="fr-FR" dirty="0" smtClean="0">
                <a:ea typeface="ＭＳ Ｐゴシック" pitchFamily="34" charset="-128"/>
              </a:rPr>
              <a:t> mess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Cool shortcut: </a:t>
            </a:r>
            <a:r>
              <a:rPr lang="en-US" i="1" dirty="0">
                <a:latin typeface="Century Schoolbook" pitchFamily="18" charset="0"/>
              </a:rPr>
              <a:t>auto-implemented </a:t>
            </a:r>
            <a:r>
              <a:rPr lang="en-US" i="1" dirty="0" smtClean="0">
                <a:latin typeface="Century Schoolbook" pitchFamily="18" charset="0"/>
              </a:rPr>
              <a:t>properties</a:t>
            </a:r>
            <a:endParaRPr lang="en-US" dirty="0"/>
          </a:p>
          <a:p>
            <a:r>
              <a:rPr lang="en-US" dirty="0" smtClean="0"/>
              <a:t>Retain </a:t>
            </a:r>
            <a:r>
              <a:rPr lang="en-US" dirty="0"/>
              <a:t>all </a:t>
            </a:r>
            <a:r>
              <a:rPr lang="en-US" dirty="0" smtClean="0"/>
              <a:t>encapsulation benefits </a:t>
            </a:r>
            <a:r>
              <a:rPr lang="en-US" dirty="0"/>
              <a:t>and properties without the </a:t>
            </a:r>
            <a:r>
              <a:rPr lang="en-US" dirty="0" smtClean="0"/>
              <a:t>mess</a:t>
            </a:r>
          </a:p>
          <a:p>
            <a:pPr lvl="1"/>
            <a:r>
              <a:rPr lang="en-US" dirty="0" smtClean="0"/>
              <a:t>It </a:t>
            </a:r>
            <a:r>
              <a:rPr lang="en-US" dirty="0"/>
              <a:t>saves lots of typing, too!</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Auto-implemented properties are just an alternative syntax</a:t>
            </a:r>
          </a:p>
          <a:p>
            <a:pPr lvl="1"/>
            <a:r>
              <a:rPr lang="en-US" dirty="0"/>
              <a:t>Can be converted to manually implemented if a higher level of encapsulation is ever needed</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hape4"/>
          <p:cNvSpPr>
            <a:spLocks noChangeArrowheads="1"/>
          </p:cNvSpPr>
          <p:nvPr/>
        </p:nvSpPr>
        <p:spPr bwMode="blackWhite">
          <a:xfrm>
            <a:off x="1619672" y="3082345"/>
            <a:ext cx="5918200" cy="2057400"/>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BankAccount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Balance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set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ulong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Number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set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decimal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Rate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Deposit(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decimal</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amount)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Balance = Balance + amount;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147"/>
          <p:cNvSpPr/>
          <p:nvPr/>
        </p:nvSpPr>
        <p:spPr bwMode="auto">
          <a:xfrm>
            <a:off x="6180772" y="4340709"/>
            <a:ext cx="2524716" cy="605909"/>
          </a:xfrm>
          <a:prstGeom prst="wedgeEllipseCallout">
            <a:avLst>
              <a:gd name="adj1" fmla="val -71648"/>
              <a:gd name="adj2" fmla="val -395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Methods reference the property</a:t>
            </a:r>
          </a:p>
        </p:txBody>
      </p:sp>
    </p:spTree>
    <p:extLst>
      <p:ext uri="{BB962C8B-B14F-4D97-AF65-F5344CB8AC3E}">
        <p14:creationId xmlns:p14="http://schemas.microsoft.com/office/powerpoint/2010/main" val="2275104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About auto </a:t>
            </a:r>
            <a:r>
              <a:rPr lang="fr-FR" dirty="0" err="1" smtClean="0">
                <a:ea typeface="ＭＳ Ｐゴシック" pitchFamily="34" charset="-128"/>
              </a:rPr>
              <a:t>implemented</a:t>
            </a:r>
            <a:r>
              <a:rPr lang="fr-FR" dirty="0" smtClean="0">
                <a:ea typeface="ＭＳ Ｐゴシック" pitchFamily="34" charset="-128"/>
              </a:rPr>
              <a:t> </a:t>
            </a:r>
            <a:r>
              <a:rPr lang="fr-FR" dirty="0" err="1" smtClean="0">
                <a:ea typeface="ＭＳ Ｐゴシック" pitchFamily="34" charset="-128"/>
              </a:rPr>
              <a:t>properties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algn="ctr">
              <a:buNone/>
            </a:pPr>
            <a:endParaRPr lang="fr-FR" i="1" dirty="0" smtClean="0"/>
          </a:p>
          <a:p>
            <a:pPr marL="0" indent="0" algn="ctr">
              <a:buNone/>
            </a:pPr>
            <a:endParaRPr lang="en-US" i="1" dirty="0" smtClean="0"/>
          </a:p>
          <a:p>
            <a:pPr marL="0" indent="0" algn="ctr">
              <a:buNone/>
            </a:pPr>
            <a:r>
              <a:rPr lang="en-US" i="1" dirty="0" smtClean="0"/>
              <a:t>Auto-implemented </a:t>
            </a:r>
            <a:r>
              <a:rPr lang="en-US" i="1" dirty="0"/>
              <a:t>properties are just </a:t>
            </a:r>
            <a:r>
              <a:rPr lang="en-US" i="1" dirty="0" smtClean="0"/>
              <a:t>an </a:t>
            </a:r>
            <a:br>
              <a:rPr lang="en-US" i="1" dirty="0" smtClean="0"/>
            </a:br>
            <a:r>
              <a:rPr lang="en-US" i="1" dirty="0" smtClean="0"/>
              <a:t>alternative syntax. It can easily be converted</a:t>
            </a:r>
            <a:br>
              <a:rPr lang="en-US" i="1" dirty="0" smtClean="0"/>
            </a:br>
            <a:r>
              <a:rPr lang="en-US" i="1" dirty="0" smtClean="0"/>
              <a:t>to </a:t>
            </a:r>
            <a:r>
              <a:rPr lang="en-US" i="1" dirty="0"/>
              <a:t>manually implemented if a higher </a:t>
            </a:r>
            <a:r>
              <a:rPr lang="en-US" i="1" dirty="0" smtClean="0"/>
              <a:t>level</a:t>
            </a:r>
            <a:br>
              <a:rPr lang="en-US" i="1" dirty="0" smtClean="0"/>
            </a:br>
            <a:r>
              <a:rPr lang="en-US" i="1" dirty="0" smtClean="0"/>
              <a:t>of </a:t>
            </a:r>
            <a:r>
              <a:rPr lang="en-US" i="1" dirty="0"/>
              <a:t>encapsulation is ever needed</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Properties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3705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Object Initializers</a:t>
            </a:r>
          </a:p>
        </p:txBody>
      </p:sp>
      <p:sp>
        <p:nvSpPr>
          <p:cNvPr id="18434" name="Espace réservé du contenu 2"/>
          <p:cNvSpPr>
            <a:spLocks noGrp="1"/>
          </p:cNvSpPr>
          <p:nvPr>
            <p:ph idx="1"/>
          </p:nvPr>
        </p:nvSpPr>
        <p:spPr>
          <a:xfrm>
            <a:off x="467544" y="1128713"/>
            <a:ext cx="8280920" cy="4230687"/>
          </a:xfrm>
        </p:spPr>
        <p:txBody>
          <a:bodyPr/>
          <a:lstStyle/>
          <a:p>
            <a:r>
              <a:rPr lang="en-US" i="1" dirty="0">
                <a:latin typeface="Century Schoolbook" pitchFamily="18" charset="0"/>
              </a:rPr>
              <a:t>Object initializers</a:t>
            </a:r>
            <a:r>
              <a:rPr lang="en-US" dirty="0"/>
              <a:t> are a convenient alternative to a constructor</a:t>
            </a:r>
          </a:p>
          <a:p>
            <a:pPr lvl="1"/>
            <a:r>
              <a:rPr lang="en-US" dirty="0"/>
              <a:t>Works for properties that have a public set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Initializers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hape8"/>
          <p:cNvSpPr>
            <a:spLocks noChangeArrowheads="1"/>
          </p:cNvSpPr>
          <p:nvPr/>
        </p:nvSpPr>
        <p:spPr bwMode="blackWhite">
          <a:xfrm>
            <a:off x="221666" y="2575739"/>
            <a:ext cx="8670813" cy="105972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p>
            <a:pPr marL="0" marR="0" lvl="0" indent="0" defTabSz="914400" eaLnBrk="1" fontAlgn="auto" latinLnBrk="0" hangingPunct="1">
              <a:lnSpc>
                <a:spcPct val="8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Instructor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Name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Country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3" name="shape7"/>
          <p:cNvSpPr>
            <a:spLocks noChangeArrowheads="1"/>
          </p:cNvSpPr>
          <p:nvPr/>
        </p:nvSpPr>
        <p:spPr bwMode="blackWhite">
          <a:xfrm>
            <a:off x="221667" y="3649588"/>
            <a:ext cx="8670814" cy="1534425"/>
          </a:xfrm>
          <a:prstGeom prst="roundRect">
            <a:avLst>
              <a:gd name="adj" fmla="val 10225"/>
            </a:avLst>
          </a:prstGeom>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p>
            <a:pPr marL="0" marR="0" lvl="0" indent="0" defTabSz="914400" eaLnBrk="1" fontAlgn="auto" latinLnBrk="0" hangingPunct="1">
              <a:lnSpc>
                <a:spcPct val="7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SomeMethod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7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Instructor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i</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new Instructor() { </a:t>
            </a:r>
            <a:b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b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Name =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"John Doe"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b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b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Country =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"France"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b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b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0000"/>
              </a:lnSpc>
              <a:spcBef>
                <a:spcPts val="200"/>
              </a:spcBef>
              <a:spcAft>
                <a:spcPts val="0"/>
              </a:spcAft>
              <a:buClr>
                <a:srgbClr val="DA2128"/>
              </a:buClr>
              <a:buSzPct val="115000"/>
              <a:buFont typeface="Arial" charset="0"/>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70000"/>
              </a:lnSpc>
              <a:spcBef>
                <a:spcPts val="200"/>
              </a:spcBef>
              <a:spcAft>
                <a:spcPts val="0"/>
              </a:spcAft>
              <a:buClr>
                <a:srgbClr val="DA2128"/>
              </a:buClr>
              <a:buSzPct val="115000"/>
              <a:buFont typeface="Arial" charset="0"/>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4"/>
          <p:cNvSpPr/>
          <p:nvPr/>
        </p:nvSpPr>
        <p:spPr bwMode="auto">
          <a:xfrm>
            <a:off x="5612655" y="2754229"/>
            <a:ext cx="2775569" cy="380857"/>
          </a:xfrm>
          <a:prstGeom prst="wedgeEllipseCallout">
            <a:avLst>
              <a:gd name="adj1" fmla="val -76876"/>
              <a:gd name="adj2" fmla="val 199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27432" rIns="91440" bIns="27432"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Note: no constructor</a:t>
            </a:r>
          </a:p>
        </p:txBody>
      </p:sp>
      <p:sp>
        <p:nvSpPr>
          <p:cNvPr id="16" name="Oval Callout 30"/>
          <p:cNvSpPr/>
          <p:nvPr/>
        </p:nvSpPr>
        <p:spPr bwMode="auto">
          <a:xfrm>
            <a:off x="5612655" y="3871693"/>
            <a:ext cx="3115242" cy="683812"/>
          </a:xfrm>
          <a:prstGeom prst="wedgeEllipseCallout">
            <a:avLst>
              <a:gd name="adj1" fmla="val -116084"/>
              <a:gd name="adj2" fmla="val 672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27432" rIns="91440" bIns="27432"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Object initializer syntax is very convenient</a:t>
            </a:r>
          </a:p>
        </p:txBody>
      </p:sp>
    </p:spTree>
    <p:extLst>
      <p:ext uri="{BB962C8B-B14F-4D97-AF65-F5344CB8AC3E}">
        <p14:creationId xmlns:p14="http://schemas.microsoft.com/office/powerpoint/2010/main" val="1302568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73986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Overriding and </a:t>
            </a:r>
            <a:br>
              <a:rPr lang="en-US" dirty="0" smtClean="0"/>
            </a:br>
            <a:r>
              <a:rPr lang="en-US" dirty="0" smtClean="0"/>
              <a:t>Polymorphism</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pic>
        <p:nvPicPr>
          <p:cNvPr id="4100" name="Picture 4" descr="http://www.ppe.pl/pliki/galeria/530x650_20092.jpg"/>
          <p:cNvPicPr>
            <a:picLocks noChangeAspect="1" noChangeArrowheads="1"/>
          </p:cNvPicPr>
          <p:nvPr/>
        </p:nvPicPr>
        <p:blipFill rotWithShape="1">
          <a:blip r:embed="rId2">
            <a:extLst>
              <a:ext uri="{28A0092B-C50C-407E-A947-70E740481C1C}">
                <a14:useLocalDpi xmlns:a14="http://schemas.microsoft.com/office/drawing/2010/main" val="0"/>
              </a:ext>
            </a:extLst>
          </a:blip>
          <a:srcRect r="12969"/>
          <a:stretch/>
        </p:blipFill>
        <p:spPr bwMode="auto">
          <a:xfrm>
            <a:off x="5652120" y="2857500"/>
            <a:ext cx="3240360" cy="22339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86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Object Class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C#, every class </a:t>
            </a:r>
            <a:r>
              <a:rPr lang="en-US" dirty="0"/>
              <a:t>inherits from </a:t>
            </a:r>
            <a:r>
              <a:rPr lang="en-US" dirty="0">
                <a:latin typeface="Courier New" pitchFamily="49" charset="0"/>
              </a:rPr>
              <a:t>object</a:t>
            </a:r>
          </a:p>
          <a:p>
            <a:pPr lvl="1"/>
            <a:r>
              <a:rPr lang="en-US" dirty="0"/>
              <a:t>Has many useful methods we get “for free”</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Overriding</a:t>
            </a:r>
            <a:r>
              <a:rPr lang="fr-FR" dirty="0">
                <a:ea typeface="ＭＳ Ｐゴシック" pitchFamily="34" charset="-128"/>
              </a:rPr>
              <a:t> and </a:t>
            </a:r>
            <a:r>
              <a:rPr lang="fr-FR" dirty="0" err="1">
                <a:ea typeface="ＭＳ Ｐゴシック" pitchFamily="34" charset="-128"/>
              </a:rPr>
              <a:t>Polymorphism</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9" name="shape1"/>
          <p:cNvGrpSpPr/>
          <p:nvPr/>
        </p:nvGrpSpPr>
        <p:grpSpPr bwMode="auto">
          <a:xfrm>
            <a:off x="611560" y="2353444"/>
            <a:ext cx="2398567" cy="2651317"/>
            <a:chOff x="3866227" y="2753199"/>
            <a:chExt cx="2398567" cy="2651317"/>
          </a:xfrm>
        </p:grpSpPr>
        <p:sp>
          <p:nvSpPr>
            <p:cNvPr id="50" name="TextBox 49"/>
            <p:cNvSpPr txBox="1"/>
            <p:nvPr/>
          </p:nvSpPr>
          <p:spPr bwMode="auto">
            <a:xfrm>
              <a:off x="3866699" y="2753199"/>
              <a:ext cx="2397623" cy="265131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solidFill>
                  <a:effectLst/>
                  <a:uLnTx/>
                  <a:uFillTx/>
                </a:rPr>
                <a:t>object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chemeClr val="tx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endParaRPr kumimoji="0" lang="en-US" sz="16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r>
                <a:rPr kumimoji="0" lang="en-US" sz="1800" b="0" i="0" u="none" strike="noStrike" kern="0" cap="none" spc="0" normalizeH="0" baseline="0" noProof="0" dirty="0" smtClean="0">
                  <a:ln>
                    <a:noFill/>
                  </a:ln>
                  <a:solidFill>
                    <a:schemeClr val="tx1"/>
                  </a:solidFill>
                  <a:effectLst/>
                  <a:uLnTx/>
                  <a:uFillTx/>
                </a:rPr>
                <a:t>GetType() : Type</a:t>
              </a: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r>
                <a:rPr kumimoji="0" lang="en-US" sz="1800" b="0" i="0" u="none" strike="noStrike" kern="0" cap="none" spc="0" normalizeH="0" baseline="0" noProof="0" dirty="0" smtClean="0">
                  <a:ln>
                    <a:noFill/>
                  </a:ln>
                  <a:solidFill>
                    <a:schemeClr val="tx1"/>
                  </a:solidFill>
                  <a:effectLst/>
                  <a:uLnTx/>
                  <a:uFillTx/>
                </a:rPr>
                <a:t>ToString() : string</a:t>
              </a:r>
              <a:endParaRPr kumimoji="0" lang="en-US" sz="1800" b="0" i="1"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r>
                <a:rPr kumimoji="0" lang="en-US" sz="1800" b="0" i="1" u="none" strike="noStrike" kern="0" cap="none" spc="0" normalizeH="0" baseline="0" noProof="0" dirty="0" smtClean="0">
                  <a:ln>
                    <a:noFill/>
                  </a:ln>
                  <a:solidFill>
                    <a:schemeClr val="tx1"/>
                  </a:solidFill>
                  <a:effectLst/>
                  <a:uLnTx/>
                  <a:uFillTx/>
                </a:rPr>
                <a:t>…many more…</a:t>
              </a:r>
            </a:p>
          </p:txBody>
        </p:sp>
        <p:cxnSp>
          <p:nvCxnSpPr>
            <p:cNvPr id="51" name="Straight Connector 50"/>
            <p:cNvCxnSpPr/>
            <p:nvPr/>
          </p:nvCxnSpPr>
          <p:spPr bwMode="auto">
            <a:xfrm>
              <a:off x="3866227" y="3659962"/>
              <a:ext cx="2398095" cy="0"/>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52" name="Straight Connector 51"/>
            <p:cNvCxnSpPr/>
            <p:nvPr/>
          </p:nvCxnSpPr>
          <p:spPr bwMode="auto">
            <a:xfrm>
              <a:off x="3866699" y="3153883"/>
              <a:ext cx="2398095" cy="0"/>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sp>
        <p:nvSpPr>
          <p:cNvPr id="53" name="Oval Callout 52"/>
          <p:cNvSpPr/>
          <p:nvPr/>
        </p:nvSpPr>
        <p:spPr bwMode="auto">
          <a:xfrm>
            <a:off x="4788024" y="2209428"/>
            <a:ext cx="3384376" cy="908864"/>
          </a:xfrm>
          <a:prstGeom prst="wedgeEllipseCallout">
            <a:avLst>
              <a:gd name="adj1" fmla="val -98962"/>
              <a:gd name="adj2" fmla="val 9630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Tells what type of object we are</a:t>
            </a:r>
          </a:p>
        </p:txBody>
      </p:sp>
      <p:sp>
        <p:nvSpPr>
          <p:cNvPr id="54" name="Oval Callout 53"/>
          <p:cNvSpPr/>
          <p:nvPr/>
        </p:nvSpPr>
        <p:spPr bwMode="auto">
          <a:xfrm>
            <a:off x="4572000" y="3505572"/>
            <a:ext cx="4248472" cy="1298377"/>
          </a:xfrm>
          <a:prstGeom prst="wedgeEllipseCallout">
            <a:avLst>
              <a:gd name="adj1" fmla="val -84772"/>
              <a:gd name="adj2" fmla="val -1569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Converts an object to its string representation— often overridden </a:t>
            </a:r>
          </a:p>
        </p:txBody>
      </p:sp>
    </p:spTree>
    <p:extLst>
      <p:ext uri="{BB962C8B-B14F-4D97-AF65-F5344CB8AC3E}">
        <p14:creationId xmlns:p14="http://schemas.microsoft.com/office/powerpoint/2010/main" val="1751134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Overriding </a:t>
            </a:r>
            <a:r>
              <a:rPr lang="en-US" dirty="0" err="1" smtClean="0"/>
              <a:t>ToString</a:t>
            </a:r>
            <a:r>
              <a:rPr lang="en-US" dirty="0" smtClean="0"/>
              <a:t>() method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It is common to implement </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a:t>
            </a:r>
            <a:r>
              <a:rPr lang="en-US" dirty="0">
                <a:cs typeface="Courier New" pitchFamily="49" charset="0"/>
              </a:rPr>
              <a:t> in a class</a:t>
            </a:r>
          </a:p>
          <a:p>
            <a:pPr lvl="1"/>
            <a:r>
              <a:rPr lang="en-US" dirty="0"/>
              <a:t>Provides convenient readable output</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Overriding</a:t>
            </a:r>
            <a:r>
              <a:rPr lang="fr-FR" dirty="0">
                <a:ea typeface="ＭＳ Ｐゴシック" pitchFamily="34" charset="-128"/>
              </a:rPr>
              <a:t> and </a:t>
            </a:r>
            <a:r>
              <a:rPr lang="fr-FR" dirty="0" err="1">
                <a:ea typeface="ＭＳ Ｐゴシック" pitchFamily="34" charset="-128"/>
              </a:rPr>
              <a:t>Polymorphism</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8" name="Group 2"/>
          <p:cNvGrpSpPr/>
          <p:nvPr/>
        </p:nvGrpSpPr>
        <p:grpSpPr>
          <a:xfrm>
            <a:off x="467544" y="1993404"/>
            <a:ext cx="8208912" cy="3227419"/>
            <a:chOff x="358523" y="1020080"/>
            <a:chExt cx="8208912" cy="3227419"/>
          </a:xfrm>
        </p:grpSpPr>
        <p:sp>
          <p:nvSpPr>
            <p:cNvPr id="19" name="shape2"/>
            <p:cNvSpPr>
              <a:spLocks noChangeArrowheads="1"/>
            </p:cNvSpPr>
            <p:nvPr/>
          </p:nvSpPr>
          <p:spPr bwMode="auto">
            <a:xfrm>
              <a:off x="358523" y="1308112"/>
              <a:ext cx="8208911" cy="2939387"/>
            </a:xfrm>
            <a:prstGeom prst="roundRect">
              <a:avLst/>
            </a:prstGeom>
            <a:solidFill>
              <a:srgbClr val="FFFFFF"/>
            </a:solidFill>
            <a:ln w="28575">
              <a:solidFill>
                <a:schemeClr val="tx1"/>
              </a:solidFill>
              <a:miter lim="800000"/>
              <a:headEnd/>
              <a:tailEnd/>
            </a:ln>
            <a:effectLst/>
          </p:spPr>
          <p:txBody>
            <a:bodyPr wrap="square" lIns="92075" tIns="46038" rIns="92075" bIns="46038">
              <a:spAutoFit/>
            </a:bodyPr>
            <a:lstStyle/>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Movie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Movie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lang="en-US" sz="1600" b="1" kern="0" dirty="0" smtClean="0">
                  <a:solidFill>
                    <a:srgbClr val="0070C0"/>
                  </a:solidFill>
                  <a:latin typeface="Courier New" pitchFamily="49" charset="0"/>
                  <a:ea typeface="+mn-ea"/>
                </a:rPr>
                <a:t>string</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name;</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lang="en-US" sz="1600" b="1" kern="0" dirty="0" smtClean="0">
                  <a:solidFill>
                    <a:srgbClr val="0070C0"/>
                  </a:solidFill>
                  <a:latin typeface="Courier New" pitchFamily="49" charset="0"/>
                  <a:ea typeface="+mn-ea"/>
                </a:rPr>
                <a:t>string</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 </a:t>
              </a:r>
              <a:r>
                <a:rPr lang="en-US" sz="1600" b="1" kern="0" dirty="0" smtClean="0">
                  <a:solidFill>
                    <a:srgbClr val="000000"/>
                  </a:solidFill>
                  <a:latin typeface="Courier New" pitchFamily="49" charset="0"/>
                  <a:ea typeface="+mn-ea"/>
                </a:rPr>
                <a:t>genre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as before …</a:t>
              </a:r>
            </a:p>
            <a:p>
              <a:pPr marL="0" marR="0" lvl="0" indent="0" defTabSz="914400" eaLnBrk="1" fontAlgn="auto" latinLnBrk="0" hangingPunct="1">
                <a:lnSpc>
                  <a:spcPct val="65000"/>
                </a:lnSpc>
                <a:spcBef>
                  <a:spcPts val="0"/>
                </a:spcBef>
                <a:spcAft>
                  <a:spcPts val="300"/>
                </a:spcAft>
                <a:buClrTx/>
                <a:buSzTx/>
                <a:buFontTx/>
                <a:buNone/>
                <a:tabLst/>
                <a:defRPr/>
              </a:pPr>
              <a:endParaRPr kumimoji="0" lang="en-US" sz="1600" b="1" i="1"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override string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ToString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"Name:"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name +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a:t>
              </a:r>
              <a:r>
                <a:rPr lang="en-US" sz="1600" b="1" kern="0" dirty="0" smtClean="0">
                  <a:solidFill>
                    <a:srgbClr val="00B050"/>
                  </a:solidFill>
                  <a:latin typeface="Courier New" pitchFamily="49" charset="0"/>
                  <a:ea typeface="+mn-ea"/>
                </a:rPr>
                <a:t>Genre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balance;</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0" name="Oval Callout 6"/>
            <p:cNvSpPr/>
            <p:nvPr/>
          </p:nvSpPr>
          <p:spPr bwMode="auto">
            <a:xfrm>
              <a:off x="6155247" y="1020080"/>
              <a:ext cx="2412188" cy="1038701"/>
            </a:xfrm>
            <a:prstGeom prst="wedgeEllipseCallout">
              <a:avLst>
                <a:gd name="adj1" fmla="val -168111"/>
                <a:gd name="adj2" fmla="val 12606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cs typeface="Courier New" pitchFamily="49" charset="0"/>
                </a:rPr>
                <a:t>Must tell compiler we are replacing the one in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cs typeface="Courier New" pitchFamily="49" charset="0"/>
                </a:rPr>
                <a:t>object</a:t>
              </a:r>
            </a:p>
          </p:txBody>
        </p:sp>
      </p:grpSp>
    </p:spTree>
    <p:extLst>
      <p:ext uri="{BB962C8B-B14F-4D97-AF65-F5344CB8AC3E}">
        <p14:creationId xmlns:p14="http://schemas.microsoft.com/office/powerpoint/2010/main" val="2800961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Overriding </a:t>
            </a:r>
            <a:r>
              <a:rPr lang="en-US" dirty="0" err="1" smtClean="0">
                <a:ea typeface="ＭＳ Ｐゴシック" pitchFamily="34" charset="-128"/>
              </a:rPr>
              <a:t>ToString</a:t>
            </a:r>
            <a:r>
              <a:rPr lang="en-US" dirty="0" smtClean="0">
                <a:ea typeface="ＭＳ Ｐゴシック" pitchFamily="34" charset="-128"/>
              </a:rPr>
              <a:t>() method</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We override </a:t>
            </a:r>
            <a:r>
              <a:rPr lang="en-US" dirty="0"/>
              <a:t>the </a:t>
            </a:r>
            <a:r>
              <a:rPr lang="en-US" dirty="0" err="1">
                <a:latin typeface="Courier New" pitchFamily="49" charset="0"/>
                <a:cs typeface="Courier New" pitchFamily="49" charset="0"/>
              </a:rPr>
              <a:t>ToString</a:t>
            </a:r>
            <a:r>
              <a:rPr lang="en-US" dirty="0">
                <a:latin typeface="Courier New" pitchFamily="49" charset="0"/>
                <a:cs typeface="Courier New" pitchFamily="49" charset="0"/>
              </a:rPr>
              <a:t>()</a:t>
            </a:r>
            <a:r>
              <a:rPr lang="en-US" dirty="0"/>
              <a:t> method</a:t>
            </a:r>
          </a:p>
          <a:p>
            <a:pPr lvl="1"/>
            <a:r>
              <a:rPr lang="en-US" dirty="0"/>
              <a:t>This is an example of </a:t>
            </a:r>
            <a:r>
              <a:rPr lang="en-US" i="1" dirty="0">
                <a:latin typeface="Century Schoolbook" pitchFamily="18" charset="0"/>
                <a:cs typeface="Courier New" pitchFamily="49" charset="0"/>
              </a:rPr>
              <a:t>polymorphism</a:t>
            </a:r>
            <a:endParaRPr lang="en-US" dirty="0"/>
          </a:p>
          <a:p>
            <a:pPr lvl="1"/>
            <a:r>
              <a:rPr lang="en-US" dirty="0"/>
              <a:t>When a derived class </a:t>
            </a:r>
            <a:r>
              <a:rPr lang="en-US" dirty="0" smtClean="0"/>
              <a:t>does </a:t>
            </a:r>
            <a:r>
              <a:rPr lang="en-US" dirty="0"/>
              <a:t>differently </a:t>
            </a:r>
            <a:r>
              <a:rPr lang="en-US" dirty="0" smtClean="0"/>
              <a:t>from </a:t>
            </a:r>
            <a:r>
              <a:rPr lang="en-US" dirty="0"/>
              <a:t>its base class</a:t>
            </a:r>
          </a:p>
          <a:p>
            <a:endParaRPr lang="en-US" dirty="0" smtClean="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hape2"/>
          <p:cNvSpPr>
            <a:spLocks noChangeArrowheads="1"/>
          </p:cNvSpPr>
          <p:nvPr/>
        </p:nvSpPr>
        <p:spPr bwMode="auto">
          <a:xfrm>
            <a:off x="431354" y="2713484"/>
            <a:ext cx="8208911" cy="2256647"/>
          </a:xfrm>
          <a:prstGeom prst="roundRect">
            <a:avLst/>
          </a:prstGeom>
          <a:solidFill>
            <a:srgbClr val="FFFFFF"/>
          </a:solidFill>
          <a:ln w="28575">
            <a:solidFill>
              <a:schemeClr val="tx1"/>
            </a:solidFill>
            <a:miter lim="800000"/>
            <a:headEnd/>
            <a:tailEnd/>
          </a:ln>
          <a:effectLst/>
        </p:spPr>
        <p:txBody>
          <a:bodyPr wrap="square" lIns="92075" tIns="46038" rIns="92075" bIns="46038">
            <a:spAutoFit/>
          </a:bodyPr>
          <a:lstStyle/>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Movie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MovieManager</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endParaRPr kumimoji="0" lang="en-US" sz="1600" b="1" i="1"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a:t>
            </a:r>
            <a:r>
              <a:rPr lang="en-US" sz="1600" b="1" kern="0" dirty="0" smtClean="0">
                <a:solidFill>
                  <a:srgbClr val="0070C0"/>
                </a:solidFill>
                <a:latin typeface="Courier New" pitchFamily="49" charset="0"/>
                <a:ea typeface="+mn-ea"/>
              </a:rPr>
              <a:t>void</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args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smtClean="0">
                <a:solidFill>
                  <a:srgbClr val="000000"/>
                </a:solidFill>
                <a:latin typeface="Courier New" pitchFamily="49" charset="0"/>
                <a:ea typeface="+mn-ea"/>
              </a:rPr>
              <a:t>Movie m = new Movie("Spiderman");</a:t>
            </a:r>
          </a:p>
          <a:p>
            <a:pPr marL="0" marR="0" lvl="0" indent="0" defTabSz="914400" eaLnBrk="1" fontAlgn="auto" latinLnBrk="0" hangingPunct="1">
              <a:lnSpc>
                <a:spcPct val="65000"/>
              </a:lnSpc>
              <a:spcBef>
                <a:spcPts val="0"/>
              </a:spcBef>
              <a:spcAft>
                <a:spcPts val="300"/>
              </a:spcAft>
              <a:buClrTx/>
              <a:buSzTx/>
              <a:buFontTx/>
              <a:buNone/>
              <a:tabLst/>
              <a:defRPr/>
            </a:pPr>
            <a:r>
              <a:rPr kumimoji="0" lang="fr-FR" sz="1600" b="1" i="0" u="none" strike="noStrike" kern="0" cap="none" spc="0" normalizeH="0" noProof="0" dirty="0">
                <a:ln>
                  <a:noFill/>
                </a:ln>
                <a:solidFill>
                  <a:srgbClr val="000000"/>
                </a:solidFill>
                <a:effectLst/>
                <a:uLnTx/>
                <a:uFillTx/>
                <a:latin typeface="Courier New" pitchFamily="49" charset="0"/>
                <a:ea typeface="+mn-ea"/>
              </a:rPr>
              <a:t> </a:t>
            </a:r>
            <a:r>
              <a:rPr kumimoji="0" lang="fr-FR" sz="1600" b="1" i="0" u="none" strike="noStrike" kern="0" cap="none" spc="0" normalizeH="0" noProof="0" dirty="0" smtClean="0">
                <a:ln>
                  <a:noFill/>
                </a:ln>
                <a:solidFill>
                  <a:srgbClr val="000000"/>
                </a:solidFill>
                <a:effectLst/>
                <a:uLnTx/>
                <a:uFillTx/>
                <a:latin typeface="Courier New" pitchFamily="49" charset="0"/>
                <a:ea typeface="+mn-ea"/>
              </a:rPr>
              <a:t>     </a:t>
            </a:r>
            <a:r>
              <a:rPr kumimoji="0" lang="fr-FR" sz="1600" b="1" i="0" u="none" strike="noStrike" kern="0" cap="none" spc="0" normalizeH="0" noProof="0" dirty="0" err="1" smtClean="0">
                <a:ln>
                  <a:noFill/>
                </a:ln>
                <a:solidFill>
                  <a:srgbClr val="000000"/>
                </a:solidFill>
                <a:effectLst/>
                <a:uLnTx/>
                <a:uFillTx/>
                <a:latin typeface="Courier New" pitchFamily="49" charset="0"/>
                <a:ea typeface="+mn-ea"/>
              </a:rPr>
              <a:t>m.Genre</a:t>
            </a:r>
            <a:r>
              <a:rPr kumimoji="0" lang="fr-FR" sz="1600" b="1" i="0" u="none" strike="noStrike" kern="0" cap="none" spc="0" normalizeH="0" noProof="0" dirty="0" smtClean="0">
                <a:ln>
                  <a:noFill/>
                </a:ln>
                <a:solidFill>
                  <a:srgbClr val="000000"/>
                </a:solidFill>
                <a:effectLst/>
                <a:uLnTx/>
                <a:uFillTx/>
                <a:latin typeface="Courier New" pitchFamily="49" charset="0"/>
                <a:ea typeface="+mn-ea"/>
              </a:rPr>
              <a:t> = </a:t>
            </a:r>
            <a:r>
              <a:rPr kumimoji="0" lang="fr-FR" sz="1600" b="1" i="0" u="none" strike="noStrike" kern="0" cap="none" spc="0" normalizeH="0" noProof="0" dirty="0" smtClean="0">
                <a:ln>
                  <a:noFill/>
                </a:ln>
                <a:solidFill>
                  <a:srgbClr val="00B050"/>
                </a:solidFill>
                <a:effectLst/>
                <a:uLnTx/>
                <a:uFillTx/>
                <a:latin typeface="Courier New" pitchFamily="49" charset="0"/>
                <a:ea typeface="+mn-ea"/>
              </a:rPr>
              <a:t>"Action"</a:t>
            </a:r>
            <a:r>
              <a:rPr kumimoji="0" lang="fr-FR" sz="1600" b="1" i="0" u="none" strike="noStrike" kern="0" cap="none" spc="0" normalizeH="0" noProof="0" dirty="0" smtClean="0">
                <a:ln>
                  <a:noFill/>
                </a:ln>
                <a:solidFill>
                  <a:srgbClr val="000000"/>
                </a:solidFill>
                <a:effectLst/>
                <a:uLnTx/>
                <a:uFillTx/>
                <a:latin typeface="Courier New" pitchFamily="49" charset="0"/>
                <a:ea typeface="+mn-ea"/>
              </a:rPr>
              <a:t>; </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Console.WriteLine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65000"/>
              </a:lnSpc>
              <a:spcBef>
                <a:spcPts val="0"/>
              </a:spcBef>
              <a:spcAft>
                <a:spcPts val="30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Tree>
    <p:extLst>
      <p:ext uri="{BB962C8B-B14F-4D97-AF65-F5344CB8AC3E}">
        <p14:creationId xmlns:p14="http://schemas.microsoft.com/office/powerpoint/2010/main" val="510694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858569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Abstract classes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C# Architecture</a:t>
            </a:r>
            <a:endParaRPr lang="en-US" dirty="0"/>
          </a:p>
        </p:txBody>
      </p:sp>
    </p:spTree>
    <p:extLst>
      <p:ext uri="{BB962C8B-B14F-4D97-AF65-F5344CB8AC3E}">
        <p14:creationId xmlns:p14="http://schemas.microsoft.com/office/powerpoint/2010/main" val="4236179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a:lnSpc>
                <a:spcPct val="120000"/>
              </a:lnSpc>
            </a:pPr>
            <a:r>
              <a:rPr lang="en-US" dirty="0" smtClean="0"/>
              <a:t>Constructors &amp; this</a:t>
            </a:r>
            <a:endParaRPr lang="en-US" dirty="0"/>
          </a:p>
          <a:p>
            <a:pPr lvl="1" indent="-411480">
              <a:lnSpc>
                <a:spcPct val="120000"/>
              </a:lnSpc>
            </a:pPr>
            <a:r>
              <a:rPr lang="en-US" dirty="0" smtClean="0"/>
              <a:t>Properties</a:t>
            </a:r>
            <a:endParaRPr lang="en-US" dirty="0"/>
          </a:p>
          <a:p>
            <a:pPr lvl="1" indent="-411480">
              <a:lnSpc>
                <a:spcPct val="120000"/>
              </a:lnSpc>
            </a:pPr>
            <a:r>
              <a:rPr lang="en-US" dirty="0" smtClean="0"/>
              <a:t>Override and Polymorphism</a:t>
            </a:r>
            <a:endParaRPr lang="en-US" dirty="0"/>
          </a:p>
          <a:p>
            <a:pPr lvl="1" indent="-411480">
              <a:lnSpc>
                <a:spcPct val="120000"/>
              </a:lnSpc>
            </a:pPr>
            <a:r>
              <a:rPr lang="en-US" dirty="0" smtClean="0"/>
              <a:t>Abstract classes &amp;</a:t>
            </a:r>
            <a:r>
              <a:rPr lang="en-US" dirty="0"/>
              <a:t> </a:t>
            </a:r>
            <a:r>
              <a:rPr lang="en-US" dirty="0" smtClean="0"/>
              <a:t>Inheritance</a:t>
            </a:r>
            <a:endParaRPr lang="en-US" dirty="0"/>
          </a:p>
          <a:p>
            <a:pPr lvl="1" indent="-411480">
              <a:lnSpc>
                <a:spcPct val="120000"/>
              </a:lnSpc>
            </a:pPr>
            <a:r>
              <a:rPr lang="en-US" dirty="0" smtClean="0"/>
              <a:t>Interfaces</a:t>
            </a:r>
            <a:endParaRPr lang="en-US" dirty="0"/>
          </a:p>
          <a:p>
            <a:pPr lvl="1" indent="-411480">
              <a:lnSpc>
                <a:spcPct val="120000"/>
              </a:lnSpc>
            </a:pPr>
            <a:r>
              <a:rPr lang="en-US" dirty="0" smtClean="0"/>
              <a:t>Exceptions</a:t>
            </a:r>
          </a:p>
          <a:p>
            <a:pPr lvl="1" indent="-411480">
              <a:lnSpc>
                <a:spcPct val="120000"/>
              </a:lnSpc>
            </a:pPr>
            <a:r>
              <a:rPr lang="fr-FR" dirty="0" err="1" smtClean="0"/>
              <a:t>Parameter</a:t>
            </a:r>
            <a:r>
              <a:rPr lang="fr-FR" dirty="0" smtClean="0"/>
              <a:t> passing</a:t>
            </a:r>
          </a:p>
          <a:p>
            <a:pPr lvl="1" indent="-411480">
              <a:lnSpc>
                <a:spcPct val="120000"/>
              </a:lnSpc>
            </a:pPr>
            <a:r>
              <a:rPr lang="fr-FR" dirty="0" smtClean="0"/>
              <a:t>Extension </a:t>
            </a:r>
            <a:r>
              <a:rPr lang="fr-FR" dirty="0" err="1" smtClean="0"/>
              <a:t>methods</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C# Architecture</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Represent </a:t>
            </a:r>
            <a:r>
              <a:rPr lang="en-US" i="1" dirty="0">
                <a:latin typeface="Century Schoolbook" pitchFamily="18" charset="0"/>
              </a:rPr>
              <a:t>ideas </a:t>
            </a:r>
            <a:r>
              <a:rPr lang="en-US" dirty="0"/>
              <a:t>or </a:t>
            </a:r>
            <a:r>
              <a:rPr lang="en-US" i="1" dirty="0">
                <a:latin typeface="Century Schoolbook" pitchFamily="18" charset="0"/>
              </a:rPr>
              <a:t>concepts</a:t>
            </a:r>
          </a:p>
          <a:p>
            <a:pPr lvl="1"/>
            <a:r>
              <a:rPr lang="en-US" dirty="0"/>
              <a:t>For example: What are shapes? What are mammals?</a:t>
            </a:r>
            <a:endParaRPr lang="en-US" b="1" dirty="0">
              <a:latin typeface="Courier New" pitchFamily="49" charset="0"/>
            </a:endParaRPr>
          </a:p>
          <a:p>
            <a:r>
              <a:rPr lang="en-US" dirty="0" smtClean="0"/>
              <a:t>Used by </a:t>
            </a:r>
            <a:r>
              <a:rPr lang="en-US" dirty="0"/>
              <a:t>inheritance only</a:t>
            </a:r>
            <a:r>
              <a:rPr lang="en-US" dirty="0">
                <a:cs typeface="Arial" charset="0"/>
              </a:rPr>
              <a:t>—</a:t>
            </a:r>
            <a:r>
              <a:rPr lang="en-US" dirty="0"/>
              <a:t>no direct object instances</a:t>
            </a:r>
            <a:endParaRPr lang="en-US" dirty="0">
              <a:latin typeface="Courier New" pitchFamily="49" charset="0"/>
            </a:endParaRPr>
          </a:p>
          <a:p>
            <a:pPr lvl="1"/>
            <a:r>
              <a:rPr lang="en-US" dirty="0" smtClean="0"/>
              <a:t>Creates a structure used by derived-classes</a:t>
            </a:r>
            <a:endParaRPr lang="en-US" dirty="0">
              <a:latin typeface="Courier New" pitchFamily="49" charset="0"/>
            </a:endParaRPr>
          </a:p>
          <a:p>
            <a:r>
              <a:rPr lang="en-US" dirty="0" smtClean="0"/>
              <a:t>Can </a:t>
            </a:r>
            <a:r>
              <a:rPr lang="en-US" dirty="0"/>
              <a:t>have </a:t>
            </a:r>
            <a:r>
              <a:rPr lang="en-US" i="1" dirty="0">
                <a:latin typeface="Century Schoolbook" pitchFamily="18" charset="0"/>
              </a:rPr>
              <a:t>abstract methods</a:t>
            </a:r>
          </a:p>
          <a:p>
            <a:pPr lvl="1"/>
            <a:r>
              <a:rPr lang="en-US" dirty="0" smtClean="0"/>
              <a:t>Implementation forced by </a:t>
            </a:r>
            <a:r>
              <a:rPr lang="en-US" dirty="0"/>
              <a:t>the derived class</a:t>
            </a:r>
          </a:p>
          <a:p>
            <a:r>
              <a:rPr lang="en-US" dirty="0" smtClean="0"/>
              <a:t>Opposite </a:t>
            </a:r>
            <a:r>
              <a:rPr lang="en-US" dirty="0"/>
              <a:t>of an abstract class is a </a:t>
            </a:r>
            <a:r>
              <a:rPr lang="en-US" i="1" dirty="0">
                <a:latin typeface="Century Schoolbook" pitchFamily="18" charset="0"/>
              </a:rPr>
              <a:t>sealed </a:t>
            </a:r>
            <a:r>
              <a:rPr lang="en-US" dirty="0" smtClean="0"/>
              <a:t>class</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Abstract Classes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37688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Abstract class </a:t>
            </a:r>
            <a:r>
              <a:rPr lang="fr-FR" dirty="0" err="1" smtClean="0">
                <a:ea typeface="ＭＳ Ｐゴシック" pitchFamily="34" charset="-128"/>
              </a:rPr>
              <a:t>syntax</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Declare </a:t>
            </a:r>
            <a:r>
              <a:rPr lang="en-US" dirty="0"/>
              <a:t>it as </a:t>
            </a:r>
            <a:r>
              <a:rPr lang="en-US" dirty="0">
                <a:latin typeface="Courier New" pitchFamily="49" charset="0"/>
              </a:rPr>
              <a:t>abstract</a:t>
            </a:r>
            <a:endParaRPr lang="en-US" dirty="0"/>
          </a:p>
          <a:p>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Abstract Classes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shape6"/>
          <p:cNvSpPr>
            <a:spLocks noChangeArrowheads="1"/>
          </p:cNvSpPr>
          <p:nvPr/>
        </p:nvSpPr>
        <p:spPr bwMode="blackWhite">
          <a:xfrm>
            <a:off x="581149" y="2194265"/>
            <a:ext cx="8095307" cy="2827016"/>
          </a:xfrm>
          <a:prstGeom prst="roundRect">
            <a:avLst>
              <a:gd name="adj" fmla="val 10479"/>
            </a:avLst>
          </a:prstGeom>
          <a:solidFill>
            <a:srgbClr val="FFFFFF"/>
          </a:solidFill>
          <a:ln w="28575">
            <a:solidFill>
              <a:schemeClr val="tx1"/>
            </a:solidFill>
            <a:miter lim="800000"/>
            <a:headEnd/>
            <a:tailEnd/>
          </a:ln>
          <a:effectLst/>
        </p:spPr>
        <p:txBody>
          <a:bodyPr wrap="squar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abstract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Shape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x;   // Location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constructors and other methods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abstract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Area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abstract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Draw();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GetX() { return x;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GetY() { return 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1" name="shape3"/>
          <p:cNvSpPr txBox="1">
            <a:spLocks noChangeArrowheads="1"/>
          </p:cNvSpPr>
          <p:nvPr/>
        </p:nvSpPr>
        <p:spPr bwMode="auto">
          <a:xfrm>
            <a:off x="5287714" y="2304926"/>
            <a:ext cx="3460750" cy="336550"/>
          </a:xfrm>
          <a:prstGeom prst="rect">
            <a:avLst/>
          </a:prstGeom>
          <a:noFill/>
          <a:ln w="12700">
            <a:noFill/>
            <a:miter lim="800000"/>
            <a:headEnd/>
            <a:tailEnd/>
          </a:ln>
          <a:effectLst/>
        </p:spPr>
        <p:txBody>
          <a:bodyPr>
            <a:spAutoFit/>
          </a:bodyPr>
          <a:lstStyle/>
          <a:p>
            <a:pPr>
              <a:buFont typeface="Wingdings" pitchFamily="2" charset="2"/>
              <a:buChar char="ß"/>
            </a:pPr>
            <a:r>
              <a:rPr lang="en-US" sz="1600" dirty="0">
                <a:solidFill>
                  <a:srgbClr val="000080"/>
                </a:solidFill>
                <a:latin typeface="Arial" charset="0"/>
                <a:ea typeface="+mn-ea"/>
              </a:rPr>
              <a:t> </a:t>
            </a:r>
            <a:r>
              <a:rPr lang="en-US" sz="1600" b="1" dirty="0">
                <a:solidFill>
                  <a:srgbClr val="000080"/>
                </a:solidFill>
                <a:latin typeface="Arial" charset="0"/>
                <a:ea typeface="+mn-ea"/>
              </a:rPr>
              <a:t>Class itself </a:t>
            </a:r>
            <a:r>
              <a:rPr lang="en-US" sz="1600" b="1" dirty="0" smtClean="0">
                <a:solidFill>
                  <a:srgbClr val="000080"/>
                </a:solidFill>
                <a:latin typeface="Arial" charset="0"/>
                <a:ea typeface="+mn-ea"/>
              </a:rPr>
              <a:t>declared abstract</a:t>
            </a:r>
            <a:endParaRPr lang="en-US" sz="1600" b="1" dirty="0">
              <a:solidFill>
                <a:srgbClr val="000080"/>
              </a:solidFill>
              <a:latin typeface="Arial" charset="0"/>
              <a:ea typeface="+mn-ea"/>
            </a:endParaRPr>
          </a:p>
        </p:txBody>
      </p:sp>
      <p:sp>
        <p:nvSpPr>
          <p:cNvPr id="12" name="shape2"/>
          <p:cNvSpPr txBox="1">
            <a:spLocks noChangeArrowheads="1"/>
          </p:cNvSpPr>
          <p:nvPr/>
        </p:nvSpPr>
        <p:spPr bwMode="auto">
          <a:xfrm>
            <a:off x="5270946" y="3505572"/>
            <a:ext cx="3765550" cy="581025"/>
          </a:xfrm>
          <a:prstGeom prst="rect">
            <a:avLst/>
          </a:prstGeom>
          <a:noFill/>
          <a:ln w="12700">
            <a:noFill/>
            <a:miter lim="800000"/>
            <a:headEnd/>
            <a:tailEnd/>
          </a:ln>
          <a:effectLst/>
        </p:spPr>
        <p:txBody>
          <a:bodyPr>
            <a:spAutoFit/>
          </a:bodyPr>
          <a:lstStyle/>
          <a:p>
            <a:pPr>
              <a:buFont typeface="Wingdings" pitchFamily="2" charset="2"/>
              <a:buChar char="ß"/>
            </a:pPr>
            <a:r>
              <a:rPr lang="en-US" sz="1600" dirty="0">
                <a:solidFill>
                  <a:srgbClr val="000080"/>
                </a:solidFill>
                <a:latin typeface="Arial" charset="0"/>
                <a:ea typeface="+mn-ea"/>
              </a:rPr>
              <a:t> </a:t>
            </a:r>
            <a:r>
              <a:rPr lang="en-US" sz="1600" b="1" dirty="0">
                <a:solidFill>
                  <a:srgbClr val="000080"/>
                </a:solidFill>
                <a:latin typeface="Arial" charset="0"/>
                <a:ea typeface="+mn-ea"/>
              </a:rPr>
              <a:t>Some methods and properties</a:t>
            </a:r>
          </a:p>
          <a:p>
            <a:pPr>
              <a:buFont typeface="Wingdings" pitchFamily="2" charset="2"/>
              <a:buNone/>
            </a:pPr>
            <a:r>
              <a:rPr lang="en-US" sz="1600" b="1" dirty="0">
                <a:solidFill>
                  <a:srgbClr val="000080"/>
                </a:solidFill>
                <a:latin typeface="Arial" charset="0"/>
                <a:ea typeface="+mn-ea"/>
              </a:rPr>
              <a:t>     declared abstract</a:t>
            </a:r>
          </a:p>
        </p:txBody>
      </p:sp>
    </p:spTree>
    <p:extLst>
      <p:ext uri="{BB962C8B-B14F-4D97-AF65-F5344CB8AC3E}">
        <p14:creationId xmlns:p14="http://schemas.microsoft.com/office/powerpoint/2010/main" val="4247859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Abstract class </a:t>
            </a:r>
            <a:r>
              <a:rPr lang="fr-FR" dirty="0" err="1" smtClean="0">
                <a:ea typeface="ＭＳ Ｐゴシック" pitchFamily="34" charset="-128"/>
              </a:rPr>
              <a:t>syntax</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t>Extend</a:t>
            </a:r>
            <a:r>
              <a:rPr lang="fr-FR" dirty="0" smtClean="0"/>
              <a:t> </a:t>
            </a:r>
            <a:r>
              <a:rPr lang="fr-FR" dirty="0" err="1" smtClean="0"/>
              <a:t>from</a:t>
            </a:r>
            <a:r>
              <a:rPr lang="fr-FR" dirty="0" smtClean="0"/>
              <a:t> </a:t>
            </a:r>
            <a:r>
              <a:rPr lang="fr-FR" dirty="0" err="1" smtClean="0"/>
              <a:t>it</a:t>
            </a:r>
            <a:endParaRPr lang="en-US" dirty="0"/>
          </a:p>
          <a:p>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Abstract Classes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shape5"/>
          <p:cNvSpPr>
            <a:spLocks noChangeArrowheads="1"/>
          </p:cNvSpPr>
          <p:nvPr/>
        </p:nvSpPr>
        <p:spPr bwMode="blackWhite">
          <a:xfrm>
            <a:off x="323528" y="2606568"/>
            <a:ext cx="5400600" cy="2555188"/>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Circle : Shape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radius;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constructors and other methods …</a:t>
            </a:r>
            <a:endParaRPr kumimoji="0" lang="en-US" sz="1600" b="1" i="0" u="none" strike="noStrike" kern="0" cap="none" spc="0" normalizeH="0" baseline="0" noProof="0" dirty="0" smtClean="0">
              <a:ln>
                <a:noFill/>
              </a:ln>
              <a:solidFill>
                <a:srgbClr val="00B050"/>
              </a:solidFill>
              <a:effectLst/>
              <a:uLnTx/>
              <a:uFillTx/>
              <a:latin typeface="Courier New" pitchFamily="49" charset="0"/>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override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Area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{return Math.PI * radius * radius;}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override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Draw(){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7" name="shape4"/>
          <p:cNvSpPr>
            <a:spLocks noChangeArrowheads="1"/>
          </p:cNvSpPr>
          <p:nvPr/>
        </p:nvSpPr>
        <p:spPr bwMode="blackWhite">
          <a:xfrm>
            <a:off x="3995937" y="985292"/>
            <a:ext cx="4824536" cy="2308966"/>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Rectangle : Shape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length;</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width;</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constructors and other methods …</a:t>
            </a:r>
            <a:endParaRPr kumimoji="0" lang="en-US" sz="1600" b="1" i="0" u="none" strike="noStrike" kern="0" cap="none" spc="0" normalizeH="0" baseline="0" noProof="0" dirty="0" smtClean="0">
              <a:ln>
                <a:noFill/>
              </a:ln>
              <a:solidFill>
                <a:srgbClr val="00B05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override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Area</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length * width;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override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Draw() { …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8" name="shape1"/>
          <p:cNvSpPr txBox="1">
            <a:spLocks noChangeArrowheads="1"/>
          </p:cNvSpPr>
          <p:nvPr/>
        </p:nvSpPr>
        <p:spPr bwMode="auto">
          <a:xfrm>
            <a:off x="5478463" y="3736950"/>
            <a:ext cx="3355975" cy="825500"/>
          </a:xfrm>
          <a:prstGeom prst="rect">
            <a:avLst/>
          </a:prstGeom>
          <a:noFill/>
          <a:ln w="12700">
            <a:noFill/>
            <a:miter lim="800000"/>
            <a:headEnd/>
            <a:tailEnd/>
          </a:ln>
          <a:effectLst/>
        </p:spPr>
        <p:txBody>
          <a:bodyPr>
            <a:spAutoFit/>
          </a:bodyPr>
          <a:lstStyle/>
          <a:p>
            <a:pPr marL="284163" indent="-284163">
              <a:buFont typeface="Wingdings" pitchFamily="2" charset="2"/>
              <a:buChar char="ß"/>
            </a:pPr>
            <a:r>
              <a:rPr lang="en-US" sz="1600" b="1" dirty="0">
                <a:solidFill>
                  <a:srgbClr val="000080"/>
                </a:solidFill>
                <a:latin typeface="Arial" charset="0"/>
                <a:ea typeface="+mn-ea"/>
              </a:rPr>
              <a:t>Abstract methods and properties must be implemented in derived class</a:t>
            </a:r>
          </a:p>
        </p:txBody>
      </p:sp>
    </p:spTree>
    <p:extLst>
      <p:ext uri="{BB962C8B-B14F-4D97-AF65-F5344CB8AC3E}">
        <p14:creationId xmlns:p14="http://schemas.microsoft.com/office/powerpoint/2010/main" val="2066034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Using</a:t>
            </a:r>
            <a:r>
              <a:rPr lang="fr-FR" dirty="0" smtClean="0">
                <a:ea typeface="ＭＳ Ｐゴシック" pitchFamily="34" charset="-128"/>
              </a:rPr>
              <a:t> abstract classes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Cannot be </a:t>
            </a:r>
            <a:r>
              <a:rPr lang="en-US" dirty="0" err="1" smtClean="0"/>
              <a:t>instanciated</a:t>
            </a:r>
            <a:endParaRPr lang="en-US" dirty="0" smtClean="0"/>
          </a:p>
          <a:p>
            <a:pPr lvl="1"/>
            <a:r>
              <a:rPr lang="fr-FR" dirty="0" err="1" smtClean="0"/>
              <a:t>References</a:t>
            </a:r>
            <a:r>
              <a:rPr lang="fr-FR" dirty="0" smtClean="0"/>
              <a:t> point to a </a:t>
            </a:r>
            <a:r>
              <a:rPr lang="fr-FR" dirty="0" err="1" smtClean="0"/>
              <a:t>concrete</a:t>
            </a:r>
            <a:r>
              <a:rPr lang="fr-FR" dirty="0" smtClean="0"/>
              <a:t> </a:t>
            </a:r>
            <a:r>
              <a:rPr lang="fr-FR" dirty="0" err="1" smtClean="0"/>
              <a:t>object</a:t>
            </a:r>
            <a:endParaRPr lang="fr-FR" dirty="0" smtClean="0"/>
          </a:p>
          <a:p>
            <a:pPr lvl="1"/>
            <a:r>
              <a:rPr lang="fr-FR" dirty="0" err="1" smtClean="0"/>
              <a:t>Methods</a:t>
            </a:r>
            <a:r>
              <a:rPr lang="fr-FR" dirty="0" smtClean="0"/>
              <a:t> and </a:t>
            </a:r>
            <a:r>
              <a:rPr lang="fr-FR" dirty="0" err="1" smtClean="0"/>
              <a:t>properties</a:t>
            </a:r>
            <a:r>
              <a:rPr lang="fr-FR" dirty="0" smtClean="0"/>
              <a:t> </a:t>
            </a:r>
            <a:r>
              <a:rPr lang="fr-FR" dirty="0" err="1" smtClean="0"/>
              <a:t>called</a:t>
            </a:r>
            <a:r>
              <a:rPr lang="fr-FR" dirty="0" smtClean="0"/>
              <a:t> </a:t>
            </a:r>
            <a:r>
              <a:rPr lang="fr-FR" dirty="0" err="1" smtClean="0"/>
              <a:t>with</a:t>
            </a:r>
            <a:r>
              <a:rPr lang="fr-FR" dirty="0" smtClean="0"/>
              <a:t> </a:t>
            </a:r>
            <a:r>
              <a:rPr lang="fr-FR" dirty="0" err="1" smtClean="0"/>
              <a:t>polymorphism</a:t>
            </a:r>
            <a:endParaRPr lang="en-US" dirty="0"/>
          </a:p>
          <a:p>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Abstract Classes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hape1"/>
          <p:cNvSpPr>
            <a:spLocks noChangeArrowheads="1"/>
          </p:cNvSpPr>
          <p:nvPr/>
        </p:nvSpPr>
        <p:spPr bwMode="blackWhite">
          <a:xfrm>
            <a:off x="551159" y="2929508"/>
            <a:ext cx="8113690" cy="2062745"/>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Shape s = new Shape(); // Won't compile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Shape s = new Circle(...);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Can reference a circle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 = s.Area;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Get the area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Tree>
    <p:extLst>
      <p:ext uri="{BB962C8B-B14F-4D97-AF65-F5344CB8AC3E}">
        <p14:creationId xmlns:p14="http://schemas.microsoft.com/office/powerpoint/2010/main" val="3179556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90718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Inheritance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pic>
        <p:nvPicPr>
          <p:cNvPr id="3074" name="Picture 2" descr="http://www.linternome.fr/wp-content/uploads/2013/09/ad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497460"/>
            <a:ext cx="3641126" cy="275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002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i="1" dirty="0">
                <a:latin typeface="Century Schoolbook" pitchFamily="18" charset="0"/>
              </a:rPr>
              <a:t>Inheritance</a:t>
            </a:r>
            <a:r>
              <a:rPr lang="en-US" dirty="0"/>
              <a:t> is </a:t>
            </a:r>
            <a:r>
              <a:rPr lang="en-US" dirty="0" smtClean="0"/>
              <a:t>meant to reproduce </a:t>
            </a:r>
            <a:r>
              <a:rPr lang="en-US" dirty="0"/>
              <a:t>the real world</a:t>
            </a:r>
          </a:p>
          <a:p>
            <a:pPr lvl="1"/>
            <a:r>
              <a:rPr lang="en-US" dirty="0"/>
              <a:t>A</a:t>
            </a:r>
            <a:r>
              <a:rPr lang="en-US" dirty="0" smtClean="0"/>
              <a:t>lso </a:t>
            </a:r>
            <a:r>
              <a:rPr lang="en-US" dirty="0"/>
              <a:t>called </a:t>
            </a:r>
            <a:r>
              <a:rPr lang="en-US" i="1" dirty="0">
                <a:latin typeface="Century Schoolbook" pitchFamily="18" charset="0"/>
              </a:rPr>
              <a:t>specialization</a:t>
            </a:r>
            <a:r>
              <a:rPr lang="en-US" dirty="0"/>
              <a:t>—technically more accurate</a:t>
            </a:r>
          </a:p>
          <a:p>
            <a:r>
              <a:rPr lang="en-US" dirty="0"/>
              <a:t>For example:</a:t>
            </a:r>
          </a:p>
          <a:p>
            <a:pPr lvl="1">
              <a:buFont typeface="Arial" charset="0"/>
              <a:buNone/>
            </a:pPr>
            <a:r>
              <a:rPr lang="en-US" sz="2000" i="1" dirty="0">
                <a:latin typeface="Century Schoolbook" pitchFamily="18" charset="0"/>
              </a:rPr>
              <a:t>“A manager is an employee who supervises other employees”</a:t>
            </a:r>
          </a:p>
          <a:p>
            <a:pPr lvl="1">
              <a:buFont typeface="Arial" charset="0"/>
              <a:buNone/>
            </a:pPr>
            <a:r>
              <a:rPr lang="en-US" sz="2000" i="1" dirty="0">
                <a:latin typeface="Century Schoolbook" pitchFamily="18" charset="0"/>
              </a:rPr>
              <a:t>“A car is a kind of vehicle designed to carry passengers”</a:t>
            </a:r>
          </a:p>
          <a:p>
            <a:pPr lvl="1">
              <a:buFont typeface="Arial" charset="0"/>
              <a:buNone/>
            </a:pPr>
            <a:r>
              <a:rPr lang="en-US" sz="2000" i="1" dirty="0">
                <a:latin typeface="Century Schoolbook" pitchFamily="18" charset="0"/>
              </a:rPr>
              <a:t>“A savings account is a bank account that yields interest”</a:t>
            </a:r>
          </a:p>
          <a:p>
            <a:r>
              <a:rPr lang="en-US" dirty="0"/>
              <a:t>Notice the “is a” or</a:t>
            </a:r>
            <a:r>
              <a:rPr lang="en-US" i="1" dirty="0"/>
              <a:t> </a:t>
            </a:r>
            <a:r>
              <a:rPr lang="en-US" dirty="0"/>
              <a:t>“is a kind of”</a:t>
            </a:r>
            <a:r>
              <a:rPr lang="en-US" i="1" dirty="0"/>
              <a:t> </a:t>
            </a:r>
            <a:r>
              <a:rPr lang="en-US" dirty="0"/>
              <a:t>form</a:t>
            </a:r>
          </a:p>
          <a:p>
            <a:pPr lvl="1"/>
            <a:r>
              <a:rPr lang="en-US" dirty="0" smtClean="0"/>
              <a:t>Promotes reuse: </a:t>
            </a:r>
            <a:r>
              <a:rPr lang="en-US" i="1" dirty="0">
                <a:latin typeface="Century Schoolbook" pitchFamily="18" charset="0"/>
              </a:rPr>
              <a:t>extend</a:t>
            </a:r>
            <a:r>
              <a:rPr lang="en-US" dirty="0"/>
              <a:t> an existing class that does almost what we want </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06851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Freight</a:t>
            </a:r>
            <a:r>
              <a:rPr lang="fr-FR" dirty="0" smtClean="0">
                <a:ea typeface="ＭＳ Ｐゴシック" pitchFamily="34" charset="-128"/>
              </a:rPr>
              <a:t> Car </a:t>
            </a:r>
            <a:r>
              <a:rPr lang="fr-FR" dirty="0" err="1" smtClean="0">
                <a:ea typeface="ＭＳ Ｐゴシック" pitchFamily="34" charset="-128"/>
              </a:rPr>
              <a:t>Analysis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tabLst>
                <a:tab pos="8229600" algn="l"/>
              </a:tabLst>
            </a:pPr>
            <a:r>
              <a:rPr lang="en-US" dirty="0" smtClean="0"/>
              <a:t>Consider </a:t>
            </a:r>
            <a:r>
              <a:rPr lang="en-US" dirty="0"/>
              <a:t>the freight car examples </a:t>
            </a:r>
            <a:r>
              <a:rPr lang="en-US" dirty="0" smtClean="0"/>
              <a:t>below</a:t>
            </a:r>
          </a:p>
          <a:p>
            <a:pPr lvl="1">
              <a:tabLst>
                <a:tab pos="8229600" algn="l"/>
              </a:tabLst>
            </a:pPr>
            <a:r>
              <a:rPr lang="en-US" dirty="0"/>
              <a:t>H</a:t>
            </a:r>
            <a:r>
              <a:rPr lang="en-US" dirty="0" smtClean="0"/>
              <a:t>ow </a:t>
            </a:r>
            <a:r>
              <a:rPr lang="en-US" dirty="0"/>
              <a:t>would you describe each of them </a:t>
            </a:r>
            <a:r>
              <a:rPr lang="en-US" dirty="0" smtClean="0"/>
              <a:t>as </a:t>
            </a:r>
            <a:r>
              <a:rPr lang="en-US" i="1" dirty="0">
                <a:latin typeface="Century Schoolbook" pitchFamily="18" charset="0"/>
              </a:rPr>
              <a:t>freight cars</a:t>
            </a:r>
            <a:r>
              <a:rPr lang="en-US" dirty="0"/>
              <a:t>?</a:t>
            </a:r>
          </a:p>
          <a:p>
            <a:pPr>
              <a:spcBef>
                <a:spcPts val="1000"/>
              </a:spcBef>
              <a:tabLst>
                <a:tab pos="8229600" algn="l"/>
              </a:tabLst>
            </a:pPr>
            <a:r>
              <a:rPr lang="en-US" dirty="0" smtClean="0"/>
              <a:t>In your opinion:</a:t>
            </a:r>
          </a:p>
          <a:p>
            <a:pPr lvl="1">
              <a:spcBef>
                <a:spcPts val="1000"/>
              </a:spcBef>
              <a:tabLst>
                <a:tab pos="8229600" algn="l"/>
              </a:tabLst>
            </a:pPr>
            <a:r>
              <a:rPr lang="en-US" dirty="0" smtClean="0"/>
              <a:t>What </a:t>
            </a:r>
            <a:r>
              <a:rPr lang="en-US" dirty="0"/>
              <a:t>are the </a:t>
            </a:r>
            <a:r>
              <a:rPr lang="en-US" i="1" dirty="0">
                <a:latin typeface="Century Schoolbook" pitchFamily="18" charset="0"/>
              </a:rPr>
              <a:t>general</a:t>
            </a:r>
            <a:r>
              <a:rPr lang="en-US" dirty="0"/>
              <a:t> </a:t>
            </a:r>
            <a:r>
              <a:rPr lang="en-US" dirty="0" smtClean="0"/>
              <a:t>features?</a:t>
            </a:r>
          </a:p>
          <a:p>
            <a:pPr lvl="1">
              <a:spcBef>
                <a:spcPts val="1000"/>
              </a:spcBef>
              <a:tabLst>
                <a:tab pos="8229600" algn="l"/>
              </a:tabLst>
            </a:pPr>
            <a:r>
              <a:rPr lang="en-US" dirty="0" smtClean="0"/>
              <a:t>What </a:t>
            </a:r>
            <a:r>
              <a:rPr lang="en-US" dirty="0"/>
              <a:t>are the </a:t>
            </a:r>
            <a:r>
              <a:rPr lang="en-US" i="1" dirty="0">
                <a:latin typeface="Century Schoolbook" pitchFamily="18" charset="0"/>
              </a:rPr>
              <a:t>unique</a:t>
            </a:r>
            <a:r>
              <a:rPr lang="en-US" dirty="0"/>
              <a:t> ones</a:t>
            </a:r>
            <a:r>
              <a:rPr lang="en-US" dirty="0" smtClean="0"/>
              <a:t>?</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shape4"/>
          <p:cNvSpPr txBox="1">
            <a:spLocks noChangeArrowheads="1"/>
          </p:cNvSpPr>
          <p:nvPr/>
        </p:nvSpPr>
        <p:spPr bwMode="auto">
          <a:xfrm>
            <a:off x="604838" y="5000972"/>
            <a:ext cx="7764462" cy="304800"/>
          </a:xfrm>
          <a:prstGeom prst="rect">
            <a:avLst/>
          </a:prstGeom>
          <a:noFill/>
          <a:ln w="25400">
            <a:noFill/>
            <a:miter lim="800000"/>
            <a:headEnd/>
            <a:tailEnd/>
          </a:ln>
          <a:effectLst/>
        </p:spPr>
        <p:txBody>
          <a:bodyPr>
            <a:spAutoFit/>
          </a:bodyPr>
          <a:lstStyle/>
          <a:p>
            <a:pPr algn="ctr">
              <a:spcBef>
                <a:spcPct val="50000"/>
              </a:spcBef>
            </a:pPr>
            <a:r>
              <a:rPr lang="en-US" sz="1200" dirty="0">
                <a:solidFill>
                  <a:srgbClr val="000000"/>
                </a:solidFill>
                <a:latin typeface="Arial" charset="0"/>
                <a:ea typeface="+mn-ea"/>
              </a:rPr>
              <a:t>      </a:t>
            </a:r>
            <a:r>
              <a:rPr lang="en-US" sz="1400" b="1" dirty="0">
                <a:solidFill>
                  <a:srgbClr val="000000"/>
                </a:solidFill>
                <a:latin typeface="Arial" charset="0"/>
                <a:ea typeface="+mn-ea"/>
              </a:rPr>
              <a:t>Gondola                                          Boxcar                                             Tanker</a:t>
            </a:r>
          </a:p>
        </p:txBody>
      </p:sp>
      <p:grpSp>
        <p:nvGrpSpPr>
          <p:cNvPr id="16" name="shape1"/>
          <p:cNvGrpSpPr>
            <a:grpSpLocks/>
          </p:cNvGrpSpPr>
          <p:nvPr/>
        </p:nvGrpSpPr>
        <p:grpSpPr bwMode="auto">
          <a:xfrm>
            <a:off x="493713" y="3493794"/>
            <a:ext cx="7831137" cy="1631950"/>
            <a:chOff x="311" y="2491"/>
            <a:chExt cx="4933" cy="1028"/>
          </a:xfrm>
        </p:grpSpPr>
        <p:pic>
          <p:nvPicPr>
            <p:cNvPr id="17" name="Picture 6" descr="gondola[1]"/>
            <p:cNvPicPr>
              <a:picLocks noChangeAspect="1" noChangeArrowheads="1"/>
            </p:cNvPicPr>
            <p:nvPr/>
          </p:nvPicPr>
          <p:blipFill>
            <a:blip r:embed="rId4" cstate="print"/>
            <a:srcRect/>
            <a:stretch>
              <a:fillRect/>
            </a:stretch>
          </p:blipFill>
          <p:spPr bwMode="auto">
            <a:xfrm>
              <a:off x="311" y="2733"/>
              <a:ext cx="1615" cy="729"/>
            </a:xfrm>
            <a:prstGeom prst="rect">
              <a:avLst/>
            </a:prstGeom>
            <a:noFill/>
          </p:spPr>
        </p:pic>
        <p:pic>
          <p:nvPicPr>
            <p:cNvPr id="18" name="Picture 7" descr="rndbox[1]"/>
            <p:cNvPicPr>
              <a:picLocks noChangeAspect="1" noChangeArrowheads="1"/>
            </p:cNvPicPr>
            <p:nvPr/>
          </p:nvPicPr>
          <p:blipFill>
            <a:blip r:embed="rId5" cstate="print"/>
            <a:srcRect/>
            <a:stretch>
              <a:fillRect/>
            </a:stretch>
          </p:blipFill>
          <p:spPr bwMode="auto">
            <a:xfrm>
              <a:off x="2030" y="2627"/>
              <a:ext cx="1650" cy="751"/>
            </a:xfrm>
            <a:prstGeom prst="rect">
              <a:avLst/>
            </a:prstGeom>
            <a:noFill/>
          </p:spPr>
        </p:pic>
        <p:pic>
          <p:nvPicPr>
            <p:cNvPr id="19" name="Picture 8" descr="hoacfx86240a[1]"/>
            <p:cNvPicPr>
              <a:picLocks noChangeAspect="1" noChangeArrowheads="1"/>
            </p:cNvPicPr>
            <p:nvPr/>
          </p:nvPicPr>
          <p:blipFill>
            <a:blip r:embed="rId6" cstate="print">
              <a:grayscl/>
            </a:blip>
            <a:srcRect/>
            <a:stretch>
              <a:fillRect/>
            </a:stretch>
          </p:blipFill>
          <p:spPr bwMode="auto">
            <a:xfrm>
              <a:off x="3843" y="2491"/>
              <a:ext cx="1401" cy="892"/>
            </a:xfrm>
            <a:prstGeom prst="rect">
              <a:avLst/>
            </a:prstGeom>
            <a:noFill/>
            <a:ln w="9525">
              <a:noFill/>
              <a:miter lim="800000"/>
              <a:headEnd/>
              <a:tailEnd/>
            </a:ln>
          </p:spPr>
        </p:pic>
        <p:sp>
          <p:nvSpPr>
            <p:cNvPr id="20" name="Rectangle 20"/>
            <p:cNvSpPr>
              <a:spLocks noChangeArrowheads="1"/>
            </p:cNvSpPr>
            <p:nvPr/>
          </p:nvSpPr>
          <p:spPr bwMode="white">
            <a:xfrm>
              <a:off x="3588" y="3282"/>
              <a:ext cx="357" cy="138"/>
            </a:xfrm>
            <a:prstGeom prst="rect">
              <a:avLst/>
            </a:prstGeom>
            <a:solidFill>
              <a:srgbClr val="FFFFFF"/>
            </a:solidFill>
            <a:ln w="12700">
              <a:no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21" name="Rectangle 21"/>
            <p:cNvSpPr>
              <a:spLocks noChangeArrowheads="1"/>
            </p:cNvSpPr>
            <p:nvPr/>
          </p:nvSpPr>
          <p:spPr bwMode="white">
            <a:xfrm>
              <a:off x="1758" y="3381"/>
              <a:ext cx="357" cy="138"/>
            </a:xfrm>
            <a:prstGeom prst="rect">
              <a:avLst/>
            </a:prstGeom>
            <a:solidFill>
              <a:srgbClr val="FFFFFF"/>
            </a:solidFill>
            <a:ln w="12700">
              <a:no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grpSp>
    </p:spTree>
    <p:extLst>
      <p:ext uri="{BB962C8B-B14F-4D97-AF65-F5344CB8AC3E}">
        <p14:creationId xmlns:p14="http://schemas.microsoft.com/office/powerpoint/2010/main" val="979077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Freight</a:t>
            </a:r>
            <a:r>
              <a:rPr lang="fr-FR" dirty="0" smtClean="0">
                <a:ea typeface="ＭＳ Ｐゴシック" pitchFamily="34" charset="-128"/>
              </a:rPr>
              <a:t> Car – UML </a:t>
            </a:r>
            <a:r>
              <a:rPr lang="fr-FR" dirty="0" err="1" smtClean="0">
                <a:ea typeface="ＭＳ Ｐゴシック" pitchFamily="34" charset="-128"/>
              </a:rPr>
              <a:t>Hierarchy</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shape18"/>
          <p:cNvSpPr>
            <a:spLocks noChangeShapeType="1"/>
          </p:cNvSpPr>
          <p:nvPr/>
        </p:nvSpPr>
        <p:spPr bwMode="auto">
          <a:xfrm>
            <a:off x="1168898" y="3339484"/>
            <a:ext cx="0" cy="352425"/>
          </a:xfrm>
          <a:prstGeom prst="line">
            <a:avLst/>
          </a:prstGeom>
          <a:noFill/>
          <a:ln w="25400">
            <a:solidFill>
              <a:srgbClr val="000080"/>
            </a:solidFill>
            <a:round/>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1" name="shape17"/>
          <p:cNvSpPr>
            <a:spLocks noChangeShapeType="1"/>
          </p:cNvSpPr>
          <p:nvPr/>
        </p:nvSpPr>
        <p:spPr bwMode="auto">
          <a:xfrm>
            <a:off x="5509122" y="3339484"/>
            <a:ext cx="1587" cy="342900"/>
          </a:xfrm>
          <a:prstGeom prst="line">
            <a:avLst/>
          </a:prstGeom>
          <a:noFill/>
          <a:ln w="25400">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2" name="shape16"/>
          <p:cNvSpPr>
            <a:spLocks noChangeShapeType="1"/>
          </p:cNvSpPr>
          <p:nvPr/>
        </p:nvSpPr>
        <p:spPr bwMode="auto">
          <a:xfrm>
            <a:off x="1168897" y="3350597"/>
            <a:ext cx="4330700" cy="1587"/>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3" name="shape15"/>
          <p:cNvSpPr>
            <a:spLocks noChangeArrowheads="1"/>
          </p:cNvSpPr>
          <p:nvPr/>
        </p:nvSpPr>
        <p:spPr bwMode="auto">
          <a:xfrm>
            <a:off x="3118347" y="2856884"/>
            <a:ext cx="304800" cy="228600"/>
          </a:xfrm>
          <a:prstGeom prst="triangle">
            <a:avLst>
              <a:gd name="adj" fmla="val 50000"/>
            </a:avLst>
          </a:prstGeom>
          <a:solidFill>
            <a:srgbClr val="000080"/>
          </a:solidFill>
          <a:ln w="12700">
            <a:solidFill>
              <a:srgbClr val="000080"/>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4" name="shape14"/>
          <p:cNvSpPr>
            <a:spLocks noChangeShapeType="1"/>
          </p:cNvSpPr>
          <p:nvPr/>
        </p:nvSpPr>
        <p:spPr bwMode="auto">
          <a:xfrm>
            <a:off x="3272334" y="3095009"/>
            <a:ext cx="0" cy="59690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5" name="shape12"/>
          <p:cNvSpPr txBox="1">
            <a:spLocks noChangeArrowheads="1"/>
          </p:cNvSpPr>
          <p:nvPr/>
        </p:nvSpPr>
        <p:spPr bwMode="auto">
          <a:xfrm>
            <a:off x="4339796" y="1416337"/>
            <a:ext cx="4391025" cy="825500"/>
          </a:xfrm>
          <a:prstGeom prst="rect">
            <a:avLst/>
          </a:prstGeom>
          <a:noFill/>
          <a:ln w="12700">
            <a:noFill/>
            <a:miter lim="800000"/>
            <a:headEnd/>
            <a:tailEnd/>
          </a:ln>
          <a:effectLst/>
        </p:spPr>
        <p:txBody>
          <a:bodyPr>
            <a:spAutoFit/>
          </a:bodyPr>
          <a:lstStyle/>
          <a:p>
            <a:pPr>
              <a:buFont typeface="Wingdings" pitchFamily="2" charset="2"/>
              <a:buChar char="ß"/>
            </a:pPr>
            <a:r>
              <a:rPr lang="en-US" sz="1600" dirty="0">
                <a:solidFill>
                  <a:srgbClr val="000080"/>
                </a:solidFill>
                <a:latin typeface="Arial" charset="0"/>
                <a:ea typeface="+mn-ea"/>
              </a:rPr>
              <a:t> </a:t>
            </a:r>
            <a:r>
              <a:rPr lang="en-US" sz="1600" b="1" dirty="0">
                <a:solidFill>
                  <a:srgbClr val="000080"/>
                </a:solidFill>
                <a:latin typeface="Arial" charset="0"/>
                <a:ea typeface="+mn-ea"/>
              </a:rPr>
              <a:t>Base class (the class inherited from)</a:t>
            </a:r>
          </a:p>
          <a:p>
            <a:pPr>
              <a:buFont typeface="Wingdings" pitchFamily="2" charset="2"/>
              <a:buNone/>
            </a:pPr>
            <a:r>
              <a:rPr lang="en-US" sz="1600" b="1" dirty="0">
                <a:solidFill>
                  <a:srgbClr val="000080"/>
                </a:solidFill>
                <a:latin typeface="Arial" charset="0"/>
                <a:ea typeface="+mn-ea"/>
              </a:rPr>
              <a:t>    All of the common or general fields</a:t>
            </a:r>
            <a:br>
              <a:rPr lang="en-US" sz="1600" b="1" dirty="0">
                <a:solidFill>
                  <a:srgbClr val="000080"/>
                </a:solidFill>
                <a:latin typeface="Arial" charset="0"/>
                <a:ea typeface="+mn-ea"/>
              </a:rPr>
            </a:br>
            <a:r>
              <a:rPr lang="en-US" sz="1600" b="1" dirty="0">
                <a:solidFill>
                  <a:srgbClr val="000080"/>
                </a:solidFill>
                <a:latin typeface="Arial" charset="0"/>
                <a:ea typeface="+mn-ea"/>
              </a:rPr>
              <a:t>    and methods are here</a:t>
            </a:r>
          </a:p>
        </p:txBody>
      </p:sp>
      <p:sp>
        <p:nvSpPr>
          <p:cNvPr id="36" name="shape11"/>
          <p:cNvSpPr txBox="1">
            <a:spLocks noChangeArrowheads="1"/>
          </p:cNvSpPr>
          <p:nvPr/>
        </p:nvSpPr>
        <p:spPr bwMode="auto">
          <a:xfrm>
            <a:off x="6464797" y="3949062"/>
            <a:ext cx="2570162" cy="1069975"/>
          </a:xfrm>
          <a:prstGeom prst="rect">
            <a:avLst/>
          </a:prstGeom>
          <a:noFill/>
          <a:ln w="12700">
            <a:noFill/>
            <a:miter lim="800000"/>
            <a:headEnd/>
            <a:tailEnd/>
          </a:ln>
          <a:effectLst/>
        </p:spPr>
        <p:txBody>
          <a:bodyPr>
            <a:spAutoFit/>
          </a:bodyPr>
          <a:lstStyle/>
          <a:p>
            <a:pPr>
              <a:buFont typeface="Wingdings" pitchFamily="2" charset="2"/>
              <a:buChar char="ß"/>
            </a:pPr>
            <a:r>
              <a:rPr lang="en-US" sz="1600" b="1" smtClean="0">
                <a:solidFill>
                  <a:srgbClr val="000080"/>
                </a:solidFill>
                <a:latin typeface="Arial" charset="0"/>
                <a:ea typeface="+mn-ea"/>
              </a:rPr>
              <a:t> Derived </a:t>
            </a:r>
            <a:r>
              <a:rPr lang="en-US" sz="1600" b="1" dirty="0">
                <a:solidFill>
                  <a:srgbClr val="000080"/>
                </a:solidFill>
                <a:latin typeface="Arial" charset="0"/>
                <a:ea typeface="+mn-ea"/>
              </a:rPr>
              <a:t>classes (the</a:t>
            </a:r>
          </a:p>
          <a:p>
            <a:pPr>
              <a:buFont typeface="Wingdings" pitchFamily="2" charset="2"/>
              <a:buNone/>
            </a:pPr>
            <a:r>
              <a:rPr lang="en-US" sz="1600" b="1" dirty="0">
                <a:solidFill>
                  <a:srgbClr val="000080"/>
                </a:solidFill>
                <a:latin typeface="Arial" charset="0"/>
                <a:ea typeface="+mn-ea"/>
              </a:rPr>
              <a:t>   classes inheriting)</a:t>
            </a:r>
            <a:r>
              <a:rPr lang="en-US" sz="1600" b="1" dirty="0">
                <a:solidFill>
                  <a:srgbClr val="000080"/>
                </a:solidFill>
                <a:latin typeface="Arial" charset="0"/>
                <a:ea typeface="+mn-ea"/>
                <a:sym typeface="Wingdings" pitchFamily="2" charset="2"/>
              </a:rPr>
              <a:t> </a:t>
            </a:r>
          </a:p>
          <a:p>
            <a:pPr>
              <a:buFont typeface="Wingdings" pitchFamily="2" charset="2"/>
              <a:buNone/>
            </a:pPr>
            <a:r>
              <a:rPr lang="en-US" sz="1600" b="1" dirty="0">
                <a:solidFill>
                  <a:srgbClr val="000080"/>
                </a:solidFill>
                <a:latin typeface="Arial" charset="0"/>
                <a:ea typeface="+mn-ea"/>
                <a:sym typeface="Wingdings" pitchFamily="2" charset="2"/>
              </a:rPr>
              <a:t>   All the unique fields    </a:t>
            </a:r>
            <a:br>
              <a:rPr lang="en-US" sz="1600" b="1" dirty="0">
                <a:solidFill>
                  <a:srgbClr val="000080"/>
                </a:solidFill>
                <a:latin typeface="Arial" charset="0"/>
                <a:ea typeface="+mn-ea"/>
                <a:sym typeface="Wingdings" pitchFamily="2" charset="2"/>
              </a:rPr>
            </a:br>
            <a:r>
              <a:rPr lang="en-US" sz="1600" b="1" dirty="0">
                <a:solidFill>
                  <a:srgbClr val="000080"/>
                </a:solidFill>
                <a:latin typeface="Arial" charset="0"/>
                <a:ea typeface="+mn-ea"/>
                <a:sym typeface="Wingdings" pitchFamily="2" charset="2"/>
              </a:rPr>
              <a:t>   and methods are here</a:t>
            </a:r>
          </a:p>
        </p:txBody>
      </p:sp>
      <p:grpSp>
        <p:nvGrpSpPr>
          <p:cNvPr id="37" name="shape10"/>
          <p:cNvGrpSpPr/>
          <p:nvPr/>
        </p:nvGrpSpPr>
        <p:grpSpPr bwMode="auto">
          <a:xfrm>
            <a:off x="2386223" y="1129308"/>
            <a:ext cx="1924050" cy="1695450"/>
            <a:chOff x="2224407" y="1981200"/>
            <a:chExt cx="2038350" cy="1695450"/>
          </a:xfrm>
        </p:grpSpPr>
        <p:sp>
          <p:nvSpPr>
            <p:cNvPr id="38" name="TextBox 18"/>
            <p:cNvSpPr txBox="1"/>
            <p:nvPr/>
          </p:nvSpPr>
          <p:spPr bwMode="auto">
            <a:xfrm>
              <a:off x="2228539" y="1981200"/>
              <a:ext cx="2034218" cy="169545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FreightCar</a:t>
              </a:r>
            </a:p>
            <a:p>
              <a:pPr marL="0" marR="0" lvl="0" indent="0" defTabSz="914400" eaLnBrk="1" fontAlgn="auto" latinLnBrk="0" hangingPunct="1">
                <a:lnSpc>
                  <a:spcPct val="100000"/>
                </a:lnSpc>
                <a:spcBef>
                  <a:spcPts val="3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length : int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width : int                                                  height : 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 other fields …</a:t>
              </a:r>
              <a:endParaRPr kumimoji="0" lang="en-US" sz="1400" b="0" i="0" u="sng"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 other methods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Length { get }  :  int</a:t>
              </a:r>
            </a:p>
          </p:txBody>
        </p:sp>
        <p:cxnSp>
          <p:nvCxnSpPr>
            <p:cNvPr id="39" name="Straight Connector 25"/>
            <p:cNvCxnSpPr/>
            <p:nvPr/>
          </p:nvCxnSpPr>
          <p:spPr bwMode="auto">
            <a:xfrm>
              <a:off x="2224407" y="3162300"/>
              <a:ext cx="2038350" cy="1588"/>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40" name="Straight Connector 26"/>
            <p:cNvCxnSpPr/>
            <p:nvPr/>
          </p:nvCxnSpPr>
          <p:spPr bwMode="auto">
            <a:xfrm>
              <a:off x="2224407" y="2276475"/>
              <a:ext cx="2038350" cy="1588"/>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sp>
        <p:nvSpPr>
          <p:cNvPr id="41" name="shape9"/>
          <p:cNvSpPr txBox="1"/>
          <p:nvPr/>
        </p:nvSpPr>
        <p:spPr bwMode="auto">
          <a:xfrm>
            <a:off x="2357072" y="3685559"/>
            <a:ext cx="1920150" cy="13811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Boxcar</a:t>
            </a: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8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boxcar unique fields</a:t>
            </a:r>
          </a:p>
          <a:p>
            <a:pPr marL="0" marR="0" lvl="0" indent="0" defTabSz="914400" eaLnBrk="1" fontAlgn="auto" latinLnBrk="0" hangingPunct="1">
              <a:lnSpc>
                <a:spcPct val="110000"/>
              </a:lnSpc>
              <a:spcBef>
                <a:spcPts val="600"/>
              </a:spcBef>
              <a:spcAft>
                <a:spcPts val="0"/>
              </a:spcAft>
              <a:buClr>
                <a:srgbClr val="DA2128"/>
              </a:buClr>
              <a:buSzPct val="115000"/>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Boxcar unique methods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            </a:t>
            </a:r>
          </a:p>
        </p:txBody>
      </p:sp>
      <p:cxnSp>
        <p:nvCxnSpPr>
          <p:cNvPr id="42" name="shape8"/>
          <p:cNvCxnSpPr/>
          <p:nvPr/>
        </p:nvCxnSpPr>
        <p:spPr bwMode="auto">
          <a:xfrm>
            <a:off x="2353172" y="4295159"/>
            <a:ext cx="1924050" cy="1588"/>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43" name="shape7"/>
          <p:cNvCxnSpPr/>
          <p:nvPr/>
        </p:nvCxnSpPr>
        <p:spPr bwMode="auto">
          <a:xfrm>
            <a:off x="2353172" y="3999884"/>
            <a:ext cx="1924050" cy="1588"/>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44" name="shape6"/>
          <p:cNvSpPr txBox="1"/>
          <p:nvPr/>
        </p:nvSpPr>
        <p:spPr bwMode="auto">
          <a:xfrm>
            <a:off x="179512" y="3695084"/>
            <a:ext cx="2032000" cy="13811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Tanker</a:t>
            </a: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8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radius : double         </a:t>
            </a:r>
          </a:p>
          <a:p>
            <a:pPr marL="0" marR="0" lvl="0" indent="0" defTabSz="914400" eaLnBrk="1" fontAlgn="auto" latinLnBrk="0" hangingPunct="1">
              <a:lnSpc>
                <a:spcPct val="100000"/>
              </a:lnSpc>
              <a:spcBef>
                <a:spcPts val="8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Radius { get }  : double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            </a:t>
            </a:r>
          </a:p>
        </p:txBody>
      </p:sp>
      <p:cxnSp>
        <p:nvCxnSpPr>
          <p:cNvPr id="45" name="shape5"/>
          <p:cNvCxnSpPr/>
          <p:nvPr/>
        </p:nvCxnSpPr>
        <p:spPr bwMode="auto">
          <a:xfrm>
            <a:off x="179512" y="4009409"/>
            <a:ext cx="2032000" cy="0"/>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46" name="shape4"/>
          <p:cNvSpPr txBox="1"/>
          <p:nvPr/>
        </p:nvSpPr>
        <p:spPr bwMode="auto">
          <a:xfrm>
            <a:off x="4491665" y="3676034"/>
            <a:ext cx="1920150" cy="13811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Gondola</a:t>
            </a: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8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gondola unique </a:t>
            </a:r>
            <a:br>
              <a:rPr kumimoji="0" lang="en-US" sz="1400" b="0" i="0" u="none" strike="noStrike" kern="0" cap="none" spc="0" normalizeH="0" baseline="0" noProof="0" dirty="0" smtClean="0">
                <a:ln>
                  <a:noFill/>
                </a:ln>
                <a:solidFill>
                  <a:srgbClr val="000080"/>
                </a:solidFill>
                <a:effectLst/>
                <a:uLnTx/>
                <a:uFillTx/>
                <a:latin typeface="Arial" charset="0"/>
                <a:ea typeface="+mn-ea"/>
              </a:rPr>
            </a:br>
            <a:r>
              <a:rPr kumimoji="0" lang="en-US" sz="1400" b="0" i="0" u="none" strike="noStrike" kern="0" cap="none" spc="0" normalizeH="0" baseline="0" noProof="0" dirty="0" smtClean="0">
                <a:ln>
                  <a:noFill/>
                </a:ln>
                <a:solidFill>
                  <a:srgbClr val="000080"/>
                </a:solidFill>
                <a:effectLst/>
                <a:uLnTx/>
                <a:uFillTx/>
                <a:latin typeface="Arial" charset="0"/>
                <a:ea typeface="+mn-ea"/>
              </a:rPr>
              <a:t>fields</a:t>
            </a:r>
          </a:p>
          <a:p>
            <a:pPr marL="0" marR="0" lvl="0" indent="0" defTabSz="914400" eaLnBrk="1" fontAlgn="auto" latinLnBrk="0" hangingPunct="1">
              <a:lnSpc>
                <a:spcPct val="110000"/>
              </a:lnSpc>
              <a:spcBef>
                <a:spcPts val="600"/>
              </a:spcBef>
              <a:spcAft>
                <a:spcPts val="0"/>
              </a:spcAft>
              <a:buClr>
                <a:srgbClr val="DA2128"/>
              </a:buClr>
              <a:buSzPct val="115000"/>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gondola  unique methods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            </a:t>
            </a:r>
          </a:p>
        </p:txBody>
      </p:sp>
      <p:cxnSp>
        <p:nvCxnSpPr>
          <p:cNvPr id="47" name="shape3"/>
          <p:cNvCxnSpPr/>
          <p:nvPr/>
        </p:nvCxnSpPr>
        <p:spPr bwMode="auto">
          <a:xfrm>
            <a:off x="4487765" y="4504709"/>
            <a:ext cx="1924050" cy="1588"/>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48" name="shape2"/>
          <p:cNvCxnSpPr/>
          <p:nvPr/>
        </p:nvCxnSpPr>
        <p:spPr bwMode="auto">
          <a:xfrm>
            <a:off x="4487765" y="3990359"/>
            <a:ext cx="1924050" cy="1588"/>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49" name="shape1"/>
          <p:cNvCxnSpPr/>
          <p:nvPr/>
        </p:nvCxnSpPr>
        <p:spPr bwMode="auto">
          <a:xfrm>
            <a:off x="179512" y="4304684"/>
            <a:ext cx="2032000" cy="0"/>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50" name="Oval Callout 28"/>
          <p:cNvSpPr/>
          <p:nvPr/>
        </p:nvSpPr>
        <p:spPr bwMode="auto">
          <a:xfrm>
            <a:off x="4821298" y="2728910"/>
            <a:ext cx="2557813" cy="432792"/>
          </a:xfrm>
          <a:prstGeom prst="wedgeEllipseCallout">
            <a:avLst>
              <a:gd name="adj1" fmla="val -106678"/>
              <a:gd name="adj2" fmla="val 125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Inheritance symbol</a:t>
            </a:r>
          </a:p>
        </p:txBody>
      </p:sp>
    </p:spTree>
    <p:extLst>
      <p:ext uri="{BB962C8B-B14F-4D97-AF65-F5344CB8AC3E}">
        <p14:creationId xmlns:p14="http://schemas.microsoft.com/office/powerpoint/2010/main" val="33132938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Inheritance</a:t>
            </a:r>
            <a:r>
              <a:rPr lang="fr-FR" dirty="0" smtClean="0">
                <a:ea typeface="ＭＳ Ｐゴシック" pitchFamily="34" charset="-128"/>
              </a:rPr>
              <a:t> </a:t>
            </a:r>
            <a:r>
              <a:rPr lang="fr-FR" dirty="0" err="1" smtClean="0">
                <a:ea typeface="ＭＳ Ｐゴシック" pitchFamily="34" charset="-128"/>
              </a:rPr>
              <a:t>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hape5"/>
          <p:cNvSpPr>
            <a:spLocks noChangeArrowheads="1"/>
          </p:cNvSpPr>
          <p:nvPr/>
        </p:nvSpPr>
        <p:spPr bwMode="auto">
          <a:xfrm>
            <a:off x="467544" y="1129308"/>
            <a:ext cx="8293100" cy="2432077"/>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FreightCar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readonly 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length, width, height;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readonly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roadNumber;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RoadNumber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return roadNumber; } }</a:t>
            </a:r>
          </a:p>
          <a:p>
            <a:pPr lvl="0">
              <a:spcBef>
                <a:spcPct val="30000"/>
              </a:spcBef>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a:solidFill>
                  <a:srgbClr val="0070C0"/>
                </a:solidFill>
                <a:latin typeface="Courier New" pitchFamily="49" charset="0"/>
                <a:ea typeface="ＭＳ Ｐゴシック" charset="-128"/>
                <a:cs typeface="ＭＳ Ｐゴシック" charset="-128"/>
              </a:rPr>
              <a:t>public </a:t>
            </a:r>
            <a:r>
              <a:rPr lang="en-US" sz="1600" b="1" kern="0" dirty="0" err="1" smtClean="0">
                <a:solidFill>
                  <a:srgbClr val="0070C0"/>
                </a:solidFill>
                <a:latin typeface="Courier New" pitchFamily="49" charset="0"/>
                <a:ea typeface="ＭＳ Ｐゴシック" charset="-128"/>
                <a:cs typeface="ＭＳ Ｐゴシック" charset="-128"/>
              </a:rPr>
              <a:t>FreightCar</a:t>
            </a:r>
            <a:r>
              <a:rPr lang="en-US" sz="1600" b="1" kern="0" dirty="0" smtClean="0">
                <a:solidFill>
                  <a:srgbClr val="000000"/>
                </a:solidFill>
                <a:latin typeface="Courier New" pitchFamily="49" charset="0"/>
                <a:ea typeface="ＭＳ Ｐゴシック" charset="-128"/>
                <a:cs typeface="ＭＳ Ｐゴシック" charset="-128"/>
              </a:rPr>
              <a:t>(</a:t>
            </a:r>
            <a:r>
              <a:rPr lang="en-US" sz="1600" b="1" kern="0" dirty="0" smtClean="0">
                <a:solidFill>
                  <a:srgbClr val="0070C0"/>
                </a:solidFill>
                <a:latin typeface="Courier New" pitchFamily="49" charset="0"/>
                <a:ea typeface="ＭＳ Ｐゴシック" charset="-128"/>
                <a:cs typeface="ＭＳ Ｐゴシック" charset="-128"/>
              </a:rPr>
              <a:t>string </a:t>
            </a:r>
            <a:r>
              <a:rPr lang="en-US" sz="1600" b="1" kern="0" dirty="0" err="1" smtClean="0">
                <a:solidFill>
                  <a:srgbClr val="000000"/>
                </a:solidFill>
                <a:latin typeface="Courier New" pitchFamily="49" charset="0"/>
                <a:ea typeface="ＭＳ Ｐゴシック" charset="-128"/>
                <a:cs typeface="ＭＳ Ｐゴシック" charset="-128"/>
              </a:rPr>
              <a:t>rn</a:t>
            </a:r>
            <a:r>
              <a:rPr lang="en-US" sz="1600" b="1" kern="0" dirty="0">
                <a:solidFill>
                  <a:srgbClr val="000000"/>
                </a:solidFill>
                <a:latin typeface="Courier New" pitchFamily="49" charset="0"/>
                <a:ea typeface="ＭＳ Ｐゴシック" charset="-128"/>
                <a:cs typeface="ＭＳ Ｐゴシック" charset="-128"/>
              </a:rPr>
              <a:t>, </a:t>
            </a:r>
            <a:r>
              <a:rPr lang="en-US" sz="1600" b="1" kern="0" dirty="0" err="1" smtClean="0">
                <a:solidFill>
                  <a:srgbClr val="0070C0"/>
                </a:solidFill>
                <a:latin typeface="Courier New" pitchFamily="49" charset="0"/>
                <a:ea typeface="ＭＳ Ｐゴシック" charset="-128"/>
                <a:cs typeface="ＭＳ Ｐゴシック" charset="-128"/>
              </a:rPr>
              <a:t>int</a:t>
            </a:r>
            <a:r>
              <a:rPr lang="en-US" sz="1600" b="1" kern="0" dirty="0" smtClean="0">
                <a:solidFill>
                  <a:srgbClr val="0070C0"/>
                </a:solidFill>
                <a:latin typeface="Courier New" pitchFamily="49" charset="0"/>
                <a:ea typeface="ＭＳ Ｐゴシック" charset="-128"/>
                <a:cs typeface="ＭＳ Ｐゴシック" charset="-128"/>
              </a:rPr>
              <a:t> </a:t>
            </a:r>
            <a:r>
              <a:rPr lang="en-US" sz="1600" b="1" kern="0" dirty="0" smtClean="0">
                <a:solidFill>
                  <a:srgbClr val="000000"/>
                </a:solidFill>
                <a:latin typeface="Courier New" pitchFamily="49" charset="0"/>
                <a:ea typeface="ＭＳ Ｐゴシック" charset="-128"/>
                <a:cs typeface="ＭＳ Ｐゴシック" charset="-128"/>
              </a:rPr>
              <a:t>ln</a:t>
            </a:r>
            <a:r>
              <a:rPr lang="en-US" sz="1600" b="1" kern="0" dirty="0">
                <a:solidFill>
                  <a:srgbClr val="000000"/>
                </a:solidFill>
                <a:latin typeface="Courier New" pitchFamily="49" charset="0"/>
                <a:ea typeface="ＭＳ Ｐゴシック" charset="-128"/>
                <a:cs typeface="ＭＳ Ｐゴシック" charset="-128"/>
              </a:rPr>
              <a:t>, </a:t>
            </a:r>
            <a:r>
              <a:rPr lang="en-US" sz="1600" b="1" kern="0" dirty="0" err="1" smtClean="0">
                <a:solidFill>
                  <a:srgbClr val="0070C0"/>
                </a:solidFill>
                <a:latin typeface="Courier New" pitchFamily="49" charset="0"/>
                <a:ea typeface="ＭＳ Ｐゴシック" charset="-128"/>
                <a:cs typeface="ＭＳ Ｐゴシック" charset="-128"/>
              </a:rPr>
              <a:t>int</a:t>
            </a:r>
            <a:r>
              <a:rPr lang="en-US" sz="1600" b="1" kern="0" dirty="0" smtClean="0">
                <a:solidFill>
                  <a:srgbClr val="0070C0"/>
                </a:solidFill>
                <a:latin typeface="Courier New" pitchFamily="49" charset="0"/>
                <a:ea typeface="ＭＳ Ｐゴシック" charset="-128"/>
                <a:cs typeface="ＭＳ Ｐゴシック" charset="-128"/>
              </a:rPr>
              <a:t> </a:t>
            </a:r>
            <a:r>
              <a:rPr lang="en-US" sz="1600" b="1" kern="0" dirty="0" err="1" smtClean="0">
                <a:solidFill>
                  <a:srgbClr val="000000"/>
                </a:solidFill>
                <a:latin typeface="Courier New" pitchFamily="49" charset="0"/>
                <a:ea typeface="ＭＳ Ｐゴシック" charset="-128"/>
                <a:cs typeface="ＭＳ Ｐゴシック" charset="-128"/>
              </a:rPr>
              <a:t>wd</a:t>
            </a:r>
            <a:r>
              <a:rPr lang="en-US" sz="1600" b="1" kern="0" dirty="0">
                <a:solidFill>
                  <a:srgbClr val="000000"/>
                </a:solidFill>
                <a:latin typeface="Courier New" pitchFamily="49" charset="0"/>
                <a:ea typeface="ＭＳ Ｐゴシック" charset="-128"/>
                <a:cs typeface="ＭＳ Ｐゴシック" charset="-128"/>
              </a:rPr>
              <a:t>, </a:t>
            </a:r>
            <a:r>
              <a:rPr lang="en-US" sz="1600" b="1" kern="0" dirty="0" err="1" smtClean="0">
                <a:solidFill>
                  <a:srgbClr val="0070C0"/>
                </a:solidFill>
                <a:latin typeface="Courier New" pitchFamily="49" charset="0"/>
                <a:ea typeface="ＭＳ Ｐゴシック" charset="-128"/>
                <a:cs typeface="ＭＳ Ｐゴシック" charset="-128"/>
              </a:rPr>
              <a:t>int</a:t>
            </a:r>
            <a:r>
              <a:rPr lang="en-US" sz="1600" b="1" kern="0" dirty="0" smtClean="0">
                <a:solidFill>
                  <a:srgbClr val="0070C0"/>
                </a:solidFill>
                <a:latin typeface="Courier New" pitchFamily="49" charset="0"/>
                <a:ea typeface="ＭＳ Ｐゴシック" charset="-128"/>
                <a:cs typeface="ＭＳ Ｐゴシック" charset="-128"/>
              </a:rPr>
              <a:t> </a:t>
            </a:r>
            <a:r>
              <a:rPr lang="en-US" sz="1600" b="1" kern="0" dirty="0" err="1" smtClean="0">
                <a:solidFill>
                  <a:srgbClr val="000000"/>
                </a:solidFill>
                <a:latin typeface="Courier New" pitchFamily="49" charset="0"/>
                <a:ea typeface="ＭＳ Ｐゴシック" charset="-128"/>
                <a:cs typeface="ＭＳ Ｐゴシック" charset="-128"/>
              </a:rPr>
              <a:t>ht</a:t>
            </a:r>
            <a:r>
              <a:rPr lang="en-US" sz="1600" b="1" kern="0" dirty="0">
                <a:solidFill>
                  <a:srgbClr val="000000"/>
                </a:solidFill>
                <a:latin typeface="Courier New" pitchFamily="49" charset="0"/>
                <a:ea typeface="ＭＳ Ｐゴシック" charset="-128"/>
                <a:cs typeface="ＭＳ Ｐゴシック" charset="-128"/>
              </a:rPr>
              <a:t>) </a:t>
            </a:r>
            <a:r>
              <a:rPr lang="en-US" sz="1600" b="1" kern="0" dirty="0" smtClean="0">
                <a:solidFill>
                  <a:srgbClr val="000000"/>
                </a:solidFill>
                <a:latin typeface="Courier New" pitchFamily="49" charset="0"/>
                <a:ea typeface="ＭＳ Ｐゴシック" charset="-128"/>
                <a:cs typeface="ＭＳ Ｐゴシック" charset="-128"/>
              </a:rPr>
              <a:t>{</a:t>
            </a:r>
            <a:br>
              <a:rPr lang="en-US" sz="1600" b="1" kern="0" dirty="0" smtClean="0">
                <a:solidFill>
                  <a:srgbClr val="000000"/>
                </a:solidFill>
                <a:latin typeface="Courier New" pitchFamily="49" charset="0"/>
                <a:ea typeface="ＭＳ Ｐゴシック" charset="-128"/>
                <a:cs typeface="ＭＳ Ｐゴシック" charset="-128"/>
              </a:rPr>
            </a:br>
            <a:r>
              <a:rPr lang="en-US" sz="1600" b="1" kern="0" dirty="0" smtClean="0">
                <a:solidFill>
                  <a:srgbClr val="000000"/>
                </a:solidFill>
                <a:latin typeface="Courier New" pitchFamily="49" charset="0"/>
                <a:ea typeface="ＭＳ Ｐゴシック" charset="-128"/>
                <a:cs typeface="ＭＳ Ｐゴシック" charset="-128"/>
              </a:rPr>
              <a:t>      </a:t>
            </a:r>
            <a:r>
              <a:rPr lang="fr-FR" sz="1600" b="1" kern="0" dirty="0" err="1" smtClean="0">
                <a:solidFill>
                  <a:srgbClr val="000000"/>
                </a:solidFill>
                <a:latin typeface="Courier New" pitchFamily="49" charset="0"/>
                <a:ea typeface="ＭＳ Ｐゴシック" charset="-128"/>
                <a:cs typeface="ＭＳ Ｐゴシック" charset="-128"/>
              </a:rPr>
              <a:t>roadNumber</a:t>
            </a:r>
            <a:r>
              <a:rPr lang="fr-FR" sz="1600" b="1" kern="0" dirty="0" smtClean="0">
                <a:solidFill>
                  <a:srgbClr val="000000"/>
                </a:solidFill>
                <a:latin typeface="Courier New" pitchFamily="49" charset="0"/>
                <a:ea typeface="ＭＳ Ｐゴシック" charset="-128"/>
                <a:cs typeface="ＭＳ Ｐゴシック" charset="-128"/>
              </a:rPr>
              <a:t> </a:t>
            </a:r>
            <a:r>
              <a:rPr lang="fr-FR" sz="1600" b="1" kern="0" dirty="0">
                <a:solidFill>
                  <a:srgbClr val="000000"/>
                </a:solidFill>
                <a:latin typeface="Courier New" pitchFamily="49" charset="0"/>
                <a:ea typeface="ＭＳ Ｐゴシック" charset="-128"/>
                <a:cs typeface="ＭＳ Ｐゴシック" charset="-128"/>
              </a:rPr>
              <a:t>= </a:t>
            </a:r>
            <a:r>
              <a:rPr lang="fr-FR" sz="1600" b="1" kern="0" dirty="0" smtClean="0">
                <a:solidFill>
                  <a:srgbClr val="000000"/>
                </a:solidFill>
                <a:latin typeface="Courier New" pitchFamily="49" charset="0"/>
                <a:ea typeface="ＭＳ Ｐゴシック" charset="-128"/>
                <a:cs typeface="ＭＳ Ｐゴシック" charset="-128"/>
              </a:rPr>
              <a:t>rn; </a:t>
            </a:r>
            <a:r>
              <a:rPr lang="fr-FR" sz="1600" b="1" kern="0" dirty="0" err="1" smtClean="0">
                <a:solidFill>
                  <a:srgbClr val="000000"/>
                </a:solidFill>
                <a:latin typeface="Courier New" pitchFamily="49" charset="0"/>
                <a:ea typeface="ＭＳ Ｐゴシック" charset="-128"/>
                <a:cs typeface="ＭＳ Ｐゴシック" charset="-128"/>
              </a:rPr>
              <a:t>length</a:t>
            </a:r>
            <a:r>
              <a:rPr lang="fr-FR" sz="1600" b="1" kern="0" dirty="0" smtClean="0">
                <a:solidFill>
                  <a:srgbClr val="000000"/>
                </a:solidFill>
                <a:latin typeface="Courier New" pitchFamily="49" charset="0"/>
                <a:ea typeface="ＭＳ Ｐゴシック" charset="-128"/>
                <a:cs typeface="ＭＳ Ｐゴシック" charset="-128"/>
              </a:rPr>
              <a:t> </a:t>
            </a:r>
            <a:r>
              <a:rPr lang="fr-FR" sz="1600" b="1" kern="0" dirty="0">
                <a:solidFill>
                  <a:srgbClr val="000000"/>
                </a:solidFill>
                <a:latin typeface="Courier New" pitchFamily="49" charset="0"/>
                <a:ea typeface="ＭＳ Ｐゴシック" charset="-128"/>
                <a:cs typeface="ＭＳ Ｐゴシック" charset="-128"/>
              </a:rPr>
              <a:t>= </a:t>
            </a:r>
            <a:r>
              <a:rPr lang="fr-FR" sz="1600" b="1" kern="0" dirty="0" smtClean="0">
                <a:solidFill>
                  <a:srgbClr val="000000"/>
                </a:solidFill>
                <a:latin typeface="Courier New" pitchFamily="49" charset="0"/>
                <a:ea typeface="ＭＳ Ｐゴシック" charset="-128"/>
                <a:cs typeface="ＭＳ Ｐゴシック" charset="-128"/>
              </a:rPr>
              <a:t>ln; </a:t>
            </a:r>
            <a:r>
              <a:rPr lang="fr-FR" sz="1600" b="1" kern="0" dirty="0" err="1" smtClean="0">
                <a:solidFill>
                  <a:srgbClr val="000000"/>
                </a:solidFill>
                <a:latin typeface="Courier New" pitchFamily="49" charset="0"/>
                <a:ea typeface="ＭＳ Ｐゴシック" charset="-128"/>
                <a:cs typeface="ＭＳ Ｐゴシック" charset="-128"/>
              </a:rPr>
              <a:t>width</a:t>
            </a:r>
            <a:r>
              <a:rPr lang="fr-FR" sz="1600" b="1" kern="0" dirty="0" smtClean="0">
                <a:solidFill>
                  <a:srgbClr val="000000"/>
                </a:solidFill>
                <a:latin typeface="Courier New" pitchFamily="49" charset="0"/>
                <a:ea typeface="ＭＳ Ｐゴシック" charset="-128"/>
                <a:cs typeface="ＭＳ Ｐゴシック" charset="-128"/>
              </a:rPr>
              <a:t> </a:t>
            </a:r>
            <a:r>
              <a:rPr lang="fr-FR" sz="1600" b="1" kern="0" dirty="0">
                <a:solidFill>
                  <a:srgbClr val="000000"/>
                </a:solidFill>
                <a:latin typeface="Courier New" pitchFamily="49" charset="0"/>
                <a:ea typeface="ＭＳ Ｐゴシック" charset="-128"/>
                <a:cs typeface="ＭＳ Ｐゴシック" charset="-128"/>
              </a:rPr>
              <a:t>= </a:t>
            </a:r>
            <a:r>
              <a:rPr lang="fr-FR" sz="1600" b="1" kern="0" dirty="0" err="1" smtClean="0">
                <a:solidFill>
                  <a:srgbClr val="000000"/>
                </a:solidFill>
                <a:latin typeface="Courier New" pitchFamily="49" charset="0"/>
                <a:ea typeface="ＭＳ Ｐゴシック" charset="-128"/>
                <a:cs typeface="ＭＳ Ｐゴシック" charset="-128"/>
              </a:rPr>
              <a:t>wd</a:t>
            </a:r>
            <a:r>
              <a:rPr lang="fr-FR" sz="1600" b="1" kern="0" dirty="0" smtClean="0">
                <a:solidFill>
                  <a:srgbClr val="000000"/>
                </a:solidFill>
                <a:latin typeface="Courier New" pitchFamily="49" charset="0"/>
                <a:ea typeface="ＭＳ Ｐゴシック" charset="-128"/>
                <a:cs typeface="ＭＳ Ｐゴシック" charset="-128"/>
              </a:rPr>
              <a:t>; </a:t>
            </a:r>
            <a:r>
              <a:rPr lang="fr-FR" sz="1600" b="1" kern="0" dirty="0" err="1" smtClean="0">
                <a:solidFill>
                  <a:srgbClr val="000000"/>
                </a:solidFill>
                <a:latin typeface="Courier New" pitchFamily="49" charset="0"/>
                <a:ea typeface="ＭＳ Ｐゴシック" charset="-128"/>
                <a:cs typeface="ＭＳ Ｐゴシック" charset="-128"/>
              </a:rPr>
              <a:t>height</a:t>
            </a:r>
            <a:r>
              <a:rPr lang="fr-FR" sz="1600" b="1" kern="0" dirty="0" smtClean="0">
                <a:solidFill>
                  <a:srgbClr val="000000"/>
                </a:solidFill>
                <a:latin typeface="Courier New" pitchFamily="49" charset="0"/>
                <a:ea typeface="ＭＳ Ｐゴシック" charset="-128"/>
                <a:cs typeface="ＭＳ Ｐゴシック" charset="-128"/>
              </a:rPr>
              <a:t> </a:t>
            </a:r>
            <a:r>
              <a:rPr lang="fr-FR" sz="1600" b="1" kern="0" dirty="0">
                <a:solidFill>
                  <a:srgbClr val="000000"/>
                </a:solidFill>
                <a:latin typeface="Courier New" pitchFamily="49" charset="0"/>
                <a:ea typeface="ＭＳ Ｐゴシック" charset="-128"/>
                <a:cs typeface="ＭＳ Ｐゴシック" charset="-128"/>
              </a:rPr>
              <a:t>= </a:t>
            </a:r>
            <a:r>
              <a:rPr lang="fr-FR" sz="1600" b="1" kern="0" dirty="0" err="1">
                <a:solidFill>
                  <a:srgbClr val="000000"/>
                </a:solidFill>
                <a:latin typeface="Courier New" pitchFamily="49" charset="0"/>
                <a:ea typeface="ＭＳ Ｐゴシック" charset="-128"/>
                <a:cs typeface="ＭＳ Ｐゴシック" charset="-128"/>
              </a:rPr>
              <a:t>ht</a:t>
            </a:r>
            <a:r>
              <a:rPr lang="fr-FR" sz="1600" b="1" kern="0" dirty="0" smtClean="0">
                <a:solidFill>
                  <a:srgbClr val="000000"/>
                </a:solidFill>
                <a:latin typeface="Courier New" pitchFamily="49" charset="0"/>
                <a:ea typeface="ＭＳ Ｐゴシック" charset="-128"/>
                <a:cs typeface="ＭＳ Ｐゴシック" charset="-128"/>
              </a:rPr>
              <a:t>;}</a:t>
            </a: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3" name="shape4"/>
          <p:cNvSpPr>
            <a:spLocks noChangeArrowheads="1"/>
          </p:cNvSpPr>
          <p:nvPr/>
        </p:nvSpPr>
        <p:spPr bwMode="auto">
          <a:xfrm>
            <a:off x="1547664" y="3145532"/>
            <a:ext cx="7143750" cy="2108200"/>
          </a:xfrm>
          <a:prstGeom prst="rect">
            <a:avLst/>
          </a:prstGeom>
          <a:solidFill>
            <a:srgbClr val="FFFFFF"/>
          </a:solidFill>
          <a:ln w="28575">
            <a:solidFill>
              <a:srgbClr val="000080"/>
            </a:solidFill>
            <a:miter lim="800000"/>
            <a:headEnd/>
            <a:tailEnd/>
          </a:ln>
          <a:effectLst/>
        </p:spPr>
        <p:txBody>
          <a:bodyPr lIns="92075" tIns="46038" rIns="92075" bIns="46038"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Tanker : FreightCar</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readonly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radius;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Radius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return radius;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other tanker unique fields and methods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10"/>
          <p:cNvSpPr/>
          <p:nvPr/>
        </p:nvSpPr>
        <p:spPr bwMode="auto">
          <a:xfrm>
            <a:off x="6625353" y="3236875"/>
            <a:ext cx="1594861" cy="735747"/>
          </a:xfrm>
          <a:prstGeom prst="wedgeEllipseCallout">
            <a:avLst>
              <a:gd name="adj1" fmla="val -142702"/>
              <a:gd name="adj2" fmla="val 2435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Inheritance syntax</a:t>
            </a:r>
          </a:p>
        </p:txBody>
      </p:sp>
    </p:spTree>
    <p:extLst>
      <p:ext uri="{BB962C8B-B14F-4D97-AF65-F5344CB8AC3E}">
        <p14:creationId xmlns:p14="http://schemas.microsoft.com/office/powerpoint/2010/main" val="404815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Constructors &amp; This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pic>
        <p:nvPicPr>
          <p:cNvPr id="5122" name="Picture 2" descr="http://g02.a.alicdn.com/kf/HTB1J2s_HVXXXXbTXXXXq6xXFXXX2/Open-face-font-b-construction-b-font-safety-font-b-helmet-b-font-protective-industry-wor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047206"/>
            <a:ext cx="2435834" cy="2153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43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Inheritance</a:t>
            </a:r>
            <a:r>
              <a:rPr lang="fr-FR" dirty="0" smtClean="0">
                <a:ea typeface="ＭＳ Ｐゴシック" pitchFamily="34" charset="-128"/>
              </a:rPr>
              <a:t> use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shape6"/>
          <p:cNvSpPr>
            <a:spLocks noChangeArrowheads="1"/>
          </p:cNvSpPr>
          <p:nvPr/>
        </p:nvSpPr>
        <p:spPr bwMode="auto">
          <a:xfrm>
            <a:off x="703263" y="1368743"/>
            <a:ext cx="7645400" cy="2973387"/>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Tanker car = new Tanker(</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…initialization info…</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double rad = car.Radius;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string num = car.RoadNumber;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11"/>
          <p:cNvSpPr/>
          <p:nvPr/>
        </p:nvSpPr>
        <p:spPr bwMode="auto">
          <a:xfrm>
            <a:off x="5362210" y="1526604"/>
            <a:ext cx="2103120" cy="735747"/>
          </a:xfrm>
          <a:prstGeom prst="wedgeEllipseCallout">
            <a:avLst>
              <a:gd name="adj1" fmla="val -77292"/>
              <a:gd name="adj2" fmla="val 14423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Create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Tanker</a:t>
            </a:r>
            <a:r>
              <a:rPr kumimoji="0" lang="en-US" sz="1400" b="1" i="0" u="none" strike="noStrike" kern="0" cap="none" spc="0" normalizeH="0" baseline="0" noProof="0" dirty="0" smtClean="0">
                <a:ln>
                  <a:noFill/>
                </a:ln>
                <a:solidFill>
                  <a:srgbClr val="FFFFFF"/>
                </a:solidFill>
                <a:effectLst/>
                <a:uLnTx/>
                <a:uFillTx/>
                <a:latin typeface="Arial" charset="0"/>
                <a:ea typeface="+mn-ea"/>
              </a:rPr>
              <a:t> instance</a:t>
            </a:r>
          </a:p>
        </p:txBody>
      </p:sp>
      <p:sp>
        <p:nvSpPr>
          <p:cNvPr id="15" name="Oval Callout 12"/>
          <p:cNvSpPr/>
          <p:nvPr/>
        </p:nvSpPr>
        <p:spPr bwMode="auto">
          <a:xfrm>
            <a:off x="5711468" y="3316664"/>
            <a:ext cx="2744708" cy="735747"/>
          </a:xfrm>
          <a:prstGeom prst="wedgeEllipseCallout">
            <a:avLst>
              <a:gd name="adj1" fmla="val -92623"/>
              <a:gd name="adj2" fmla="val -5373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Use behavior unique to the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Tanker</a:t>
            </a:r>
            <a:r>
              <a:rPr kumimoji="0" lang="en-US" sz="1400" b="1" i="0" u="none" strike="noStrike" kern="0" cap="none" spc="0" normalizeH="0" baseline="0" noProof="0" dirty="0" smtClean="0">
                <a:ln>
                  <a:noFill/>
                </a:ln>
                <a:solidFill>
                  <a:srgbClr val="FFFFFF"/>
                </a:solidFill>
                <a:effectLst/>
                <a:uLnTx/>
                <a:uFillTx/>
                <a:latin typeface="Arial" charset="0"/>
                <a:ea typeface="+mn-ea"/>
              </a:rPr>
              <a:t> class</a:t>
            </a:r>
          </a:p>
        </p:txBody>
      </p:sp>
      <p:sp>
        <p:nvSpPr>
          <p:cNvPr id="16" name="Oval Callout 13"/>
          <p:cNvSpPr/>
          <p:nvPr/>
        </p:nvSpPr>
        <p:spPr bwMode="auto">
          <a:xfrm>
            <a:off x="1799946" y="4052411"/>
            <a:ext cx="1967469" cy="1038701"/>
          </a:xfrm>
          <a:prstGeom prst="wedgeEllipseCallout">
            <a:avLst>
              <a:gd name="adj1" fmla="val 40337"/>
              <a:gd name="adj2" fmla="val -9415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Use behavior inherited from </a:t>
            </a:r>
            <a:r>
              <a:rPr kumimoji="0" lang="en-US" sz="1400" b="1" i="0" u="none" strike="noStrike" kern="0" cap="none" spc="0" normalizeH="0" baseline="0" noProof="0" dirty="0" err="1" smtClean="0">
                <a:ln>
                  <a:noFill/>
                </a:ln>
                <a:solidFill>
                  <a:srgbClr val="FFFFFF"/>
                </a:solidFill>
                <a:effectLst/>
                <a:uLnTx/>
                <a:uFillTx/>
                <a:latin typeface="Courier New" pitchFamily="49" charset="0"/>
                <a:ea typeface="+mn-ea"/>
              </a:rPr>
              <a:t>FreightCar</a:t>
            </a:r>
            <a:endParaRPr kumimoji="0" lang="en-US" sz="1400" b="1" i="0" u="none" strike="noStrike" kern="0" cap="none" spc="0" normalizeH="0" baseline="0" noProof="0" dirty="0" smtClean="0">
              <a:ln>
                <a:noFill/>
              </a:ln>
              <a:solidFill>
                <a:srgbClr val="FFFFFF"/>
              </a:solidFill>
              <a:effectLst/>
              <a:uLnTx/>
              <a:uFillTx/>
              <a:latin typeface="Courier New" pitchFamily="49" charset="0"/>
              <a:ea typeface="+mn-ea"/>
            </a:endParaRPr>
          </a:p>
        </p:txBody>
      </p:sp>
    </p:spTree>
    <p:extLst>
      <p:ext uri="{BB962C8B-B14F-4D97-AF65-F5344CB8AC3E}">
        <p14:creationId xmlns:p14="http://schemas.microsoft.com/office/powerpoint/2010/main" val="26562736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Initializing</a:t>
            </a:r>
            <a:r>
              <a:rPr lang="fr-FR" dirty="0" smtClean="0">
                <a:ea typeface="ＭＳ Ｐゴシック" pitchFamily="34" charset="-128"/>
              </a:rPr>
              <a:t> the Base Class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But </a:t>
            </a:r>
            <a:r>
              <a:rPr lang="en-US" dirty="0"/>
              <a:t>we omitted the details of construction</a:t>
            </a:r>
          </a:p>
          <a:p>
            <a:pPr lvl="1"/>
            <a:r>
              <a:rPr lang="en-US" dirty="0" smtClean="0"/>
              <a:t>The following code won’t compile</a:t>
            </a:r>
            <a:r>
              <a:rPr lang="en-US" dirty="0"/>
              <a:t> </a:t>
            </a:r>
            <a:r>
              <a:rPr lang="en-US" dirty="0" smtClean="0"/>
              <a:t>because of private fields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shape3"/>
          <p:cNvSpPr>
            <a:spLocks noChangeArrowheads="1"/>
          </p:cNvSpPr>
          <p:nvPr/>
        </p:nvSpPr>
        <p:spPr bwMode="blackWhite">
          <a:xfrm>
            <a:off x="467544" y="2209748"/>
            <a:ext cx="8164963" cy="2880000"/>
          </a:xfrm>
          <a:prstGeom prst="roundRect">
            <a:avLst>
              <a:gd name="adj" fmla="val 7472"/>
            </a:avLst>
          </a:prstGeom>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Tanker :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FreightCar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readonly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radius;</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Radius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radius;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Tanker(</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rn,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ln,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wd,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ht,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rd)</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roadNumber = rn;</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length = ln;</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width = wd;</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height = ht;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radius = rd;</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t>
            </a:r>
          </a:p>
        </p:txBody>
      </p:sp>
    </p:spTree>
    <p:extLst>
      <p:ext uri="{BB962C8B-B14F-4D97-AF65-F5344CB8AC3E}">
        <p14:creationId xmlns:p14="http://schemas.microsoft.com/office/powerpoint/2010/main" val="34977186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Derived</a:t>
            </a:r>
            <a:r>
              <a:rPr lang="fr-FR" dirty="0" smtClean="0">
                <a:ea typeface="ＭＳ Ｐゴシック" pitchFamily="34" charset="-128"/>
              </a:rPr>
              <a:t>-class </a:t>
            </a:r>
            <a:r>
              <a:rPr lang="fr-FR" dirty="0" err="1" smtClean="0">
                <a:ea typeface="ＭＳ Ｐゴシック" pitchFamily="34" charset="-128"/>
              </a:rPr>
              <a:t>constructor</a:t>
            </a:r>
            <a:r>
              <a:rPr lang="fr-FR" dirty="0" smtClean="0">
                <a:ea typeface="ＭＳ Ｐゴシック" pitchFamily="34" charset="-128"/>
              </a:rPr>
              <a:t> </a:t>
            </a:r>
            <a:r>
              <a:rPr lang="fr-FR" dirty="0" err="1" smtClean="0">
                <a:ea typeface="ＭＳ Ｐゴシック" pitchFamily="34" charset="-128"/>
              </a:rPr>
              <a:t>syntax</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hape5"/>
          <p:cNvSpPr>
            <a:spLocks noChangeArrowheads="1"/>
          </p:cNvSpPr>
          <p:nvPr/>
        </p:nvSpPr>
        <p:spPr bwMode="auto">
          <a:xfrm>
            <a:off x="583680" y="1669756"/>
            <a:ext cx="8120418" cy="3492000"/>
          </a:xfrm>
          <a:prstGeom prst="roundRect">
            <a:avLst>
              <a:gd name="adj" fmla="val 7887"/>
            </a:avLst>
          </a:prstGeom>
          <a:ln>
            <a:headEnd/>
            <a:tailEnd/>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Trains</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Tanker : FreightCar</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readonly double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radius;</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Radius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return radius; }}</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Tanker(</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rn,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ln,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wd,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ht,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rd)</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base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(rn, ln, wd, ht)</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radius = rd;</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3" name="Oval Callout 10"/>
          <p:cNvSpPr/>
          <p:nvPr/>
        </p:nvSpPr>
        <p:spPr bwMode="auto">
          <a:xfrm>
            <a:off x="179512" y="3020222"/>
            <a:ext cx="902794" cy="432792"/>
          </a:xfrm>
          <a:prstGeom prst="wedgeEllipseCallout">
            <a:avLst>
              <a:gd name="adj1" fmla="val 52886"/>
              <a:gd name="adj2" fmla="val 9094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Note:</a:t>
            </a:r>
            <a:endParaRPr kumimoji="0" lang="en-US" sz="1400" b="1" i="0" u="none" strike="noStrike" kern="0" cap="none" spc="0" normalizeH="0" baseline="0" noProof="0" dirty="0" smtClean="0">
              <a:ln>
                <a:noFill/>
              </a:ln>
              <a:solidFill>
                <a:srgbClr val="FFFFFF"/>
              </a:solidFill>
              <a:effectLst/>
              <a:uLnTx/>
              <a:uFillTx/>
              <a:latin typeface="Courier New" pitchFamily="49" charset="0"/>
              <a:ea typeface="+mn-ea"/>
            </a:endParaRPr>
          </a:p>
        </p:txBody>
      </p:sp>
      <p:sp>
        <p:nvSpPr>
          <p:cNvPr id="14" name="Oval Callout 11"/>
          <p:cNvSpPr/>
          <p:nvPr/>
        </p:nvSpPr>
        <p:spPr bwMode="auto">
          <a:xfrm>
            <a:off x="4400104" y="3968064"/>
            <a:ext cx="3116181" cy="1038701"/>
          </a:xfrm>
          <a:prstGeom prst="wedgeEllipseCallout">
            <a:avLst>
              <a:gd name="adj1" fmla="val -62895"/>
              <a:gd name="adj2" fmla="val -6196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Call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base</a:t>
            </a:r>
            <a:r>
              <a:rPr kumimoji="0" lang="en-US" sz="1400" b="1" i="0" u="none" strike="noStrike" kern="0" cap="none" spc="0" normalizeH="0" baseline="0" noProof="0" dirty="0" smtClean="0">
                <a:ln>
                  <a:noFill/>
                </a:ln>
                <a:solidFill>
                  <a:srgbClr val="FFFFFF"/>
                </a:solidFill>
                <a:effectLst/>
                <a:uLnTx/>
                <a:uFillTx/>
                <a:latin typeface="Arial" charset="0"/>
                <a:ea typeface="+mn-ea"/>
              </a:rPr>
              <a:t> constructor before we execute body of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Tanker</a:t>
            </a:r>
            <a:r>
              <a:rPr kumimoji="0" lang="en-US" sz="1400" b="1" i="0" u="none" strike="noStrike" kern="0" cap="none" spc="0" normalizeH="0" baseline="0" noProof="0" dirty="0" smtClean="0">
                <a:ln>
                  <a:noFill/>
                </a:ln>
                <a:solidFill>
                  <a:srgbClr val="FFFFFF"/>
                </a:solidFill>
                <a:effectLst/>
                <a:uLnTx/>
                <a:uFillTx/>
                <a:latin typeface="Arial" charset="0"/>
                <a:ea typeface="+mn-ea"/>
              </a:rPr>
              <a:t> constructor</a:t>
            </a:r>
          </a:p>
        </p:txBody>
      </p:sp>
      <p:sp>
        <p:nvSpPr>
          <p:cNvPr id="9" name="Espace réservé du contenu 2"/>
          <p:cNvSpPr>
            <a:spLocks noGrp="1"/>
          </p:cNvSpPr>
          <p:nvPr>
            <p:ph idx="1"/>
          </p:nvPr>
        </p:nvSpPr>
        <p:spPr>
          <a:xfrm>
            <a:off x="467544" y="1128713"/>
            <a:ext cx="8280920" cy="4230687"/>
          </a:xfrm>
        </p:spPr>
        <p:txBody>
          <a:bodyPr/>
          <a:lstStyle/>
          <a:p>
            <a:r>
              <a:rPr lang="en-US" dirty="0" smtClean="0"/>
              <a:t>Solution:</a:t>
            </a:r>
            <a:endParaRPr lang="en-US" dirty="0"/>
          </a:p>
        </p:txBody>
      </p:sp>
    </p:spTree>
    <p:extLst>
      <p:ext uri="{BB962C8B-B14F-4D97-AF65-F5344CB8AC3E}">
        <p14:creationId xmlns:p14="http://schemas.microsoft.com/office/powerpoint/2010/main" val="34678037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 Inside out » construction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3" y="1128713"/>
            <a:ext cx="8568953" cy="4230687"/>
          </a:xfrm>
        </p:spPr>
        <p:txBody>
          <a:bodyPr/>
          <a:lstStyle/>
          <a:p>
            <a:pPr>
              <a:spcAft>
                <a:spcPts val="0"/>
              </a:spcAft>
            </a:pPr>
            <a:r>
              <a:rPr lang="en-US" dirty="0"/>
              <a:t>N</a:t>
            </a:r>
            <a:r>
              <a:rPr lang="en-US" dirty="0" smtClean="0"/>
              <a:t>o methods/properties usable </a:t>
            </a:r>
            <a:r>
              <a:rPr lang="en-US" dirty="0"/>
              <a:t>to </a:t>
            </a:r>
            <a:r>
              <a:rPr lang="en-US" dirty="0" err="1" smtClean="0"/>
              <a:t>init</a:t>
            </a:r>
            <a:r>
              <a:rPr lang="en-US" dirty="0" smtClean="0"/>
              <a:t> </a:t>
            </a:r>
            <a:r>
              <a:rPr lang="en-US" dirty="0"/>
              <a:t>base-class </a:t>
            </a:r>
            <a:r>
              <a:rPr lang="en-US" dirty="0" smtClean="0"/>
              <a:t>fields</a:t>
            </a:r>
          </a:p>
          <a:p>
            <a:pPr lvl="1">
              <a:spcAft>
                <a:spcPts val="0"/>
              </a:spcAft>
            </a:pPr>
            <a:r>
              <a:rPr lang="en-US" dirty="0" smtClean="0"/>
              <a:t>We </a:t>
            </a:r>
            <a:r>
              <a:rPr lang="en-US" dirty="0"/>
              <a:t>must call the base-class constructor</a:t>
            </a:r>
          </a:p>
          <a:p>
            <a:pPr>
              <a:spcAft>
                <a:spcPts val="0"/>
              </a:spcAft>
              <a:buFont typeface="Arial" charset="0"/>
              <a:buNone/>
            </a:pPr>
            <a:endParaRPr lang="en-US" dirty="0" smtClean="0"/>
          </a:p>
          <a:p>
            <a:pPr>
              <a:spcAft>
                <a:spcPts val="0"/>
              </a:spcAft>
              <a:buFont typeface="Arial" charset="0"/>
              <a:buNone/>
            </a:pPr>
            <a:r>
              <a:rPr lang="en-US" dirty="0" smtClean="0"/>
              <a:t>But …</a:t>
            </a:r>
          </a:p>
          <a:p>
            <a:pPr>
              <a:spcAft>
                <a:spcPts val="0"/>
              </a:spcAft>
              <a:buFont typeface="Arial" charset="0"/>
              <a:buNone/>
            </a:pPr>
            <a:endParaRPr lang="en-US" dirty="0"/>
          </a:p>
          <a:p>
            <a:pPr>
              <a:spcAft>
                <a:spcPts val="0"/>
              </a:spcAft>
            </a:pPr>
            <a:r>
              <a:rPr lang="en-US" dirty="0"/>
              <a:t>Derived-class objects must be </a:t>
            </a:r>
            <a:r>
              <a:rPr lang="en-US" dirty="0" smtClean="0"/>
              <a:t>constructed “inside </a:t>
            </a:r>
            <a:r>
              <a:rPr lang="en-US" dirty="0"/>
              <a:t>out”</a:t>
            </a:r>
          </a:p>
          <a:p>
            <a:pPr lvl="1"/>
            <a:r>
              <a:rPr lang="en-US" dirty="0"/>
              <a:t>The base class </a:t>
            </a:r>
            <a:r>
              <a:rPr lang="en-US" i="1" dirty="0">
                <a:latin typeface="Century Schoolbook" pitchFamily="18" charset="0"/>
              </a:rPr>
              <a:t>must</a:t>
            </a:r>
            <a:r>
              <a:rPr lang="en-US" dirty="0"/>
              <a:t> be constructed first</a:t>
            </a:r>
          </a:p>
          <a:p>
            <a:pPr lvl="1"/>
            <a:r>
              <a:rPr lang="en-US" dirty="0"/>
              <a:t>Then the derived-class fields can be initialized in </a:t>
            </a:r>
            <a:r>
              <a:rPr lang="en-US" dirty="0" smtClean="0"/>
              <a:t>constructor</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05662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Inheritance</a:t>
            </a:r>
            <a:r>
              <a:rPr lang="fr-FR" dirty="0" smtClean="0">
                <a:ea typeface="ＭＳ Ｐゴシック" pitchFamily="34" charset="-128"/>
              </a:rPr>
              <a:t> points to </a:t>
            </a:r>
            <a:r>
              <a:rPr lang="fr-FR" dirty="0" err="1" smtClean="0">
                <a:ea typeface="ＭＳ Ｐゴシック" pitchFamily="34" charset="-128"/>
              </a:rPr>
              <a:t>ponder</a:t>
            </a:r>
            <a:endParaRPr lang="en-US" dirty="0" smtClean="0">
              <a:ea typeface="ＭＳ Ｐゴシック" pitchFamily="34" charset="-128"/>
            </a:endParaRPr>
          </a:p>
        </p:txBody>
      </p:sp>
      <p:sp>
        <p:nvSpPr>
          <p:cNvPr id="18434" name="Espace réservé du contenu 2"/>
          <p:cNvSpPr>
            <a:spLocks noGrp="1"/>
          </p:cNvSpPr>
          <p:nvPr>
            <p:ph idx="1"/>
          </p:nvPr>
        </p:nvSpPr>
        <p:spPr>
          <a:xfrm>
            <a:off x="467543" y="1128713"/>
            <a:ext cx="8568953" cy="4230687"/>
          </a:xfrm>
        </p:spPr>
        <p:txBody>
          <a:bodyPr/>
          <a:lstStyle/>
          <a:p>
            <a:r>
              <a:rPr lang="en-US" dirty="0" smtClean="0"/>
              <a:t>Can reference a derived-class object with the base class</a:t>
            </a:r>
          </a:p>
          <a:p>
            <a:pPr marL="0" indent="0" algn="ctr">
              <a:buNone/>
            </a:pPr>
            <a:r>
              <a:rPr lang="en-US" dirty="0" err="1" smtClean="0">
                <a:latin typeface="Courier New" pitchFamily="49" charset="0"/>
              </a:rPr>
              <a:t>FreightCar</a:t>
            </a:r>
            <a:r>
              <a:rPr lang="en-US" dirty="0" smtClean="0">
                <a:latin typeface="Courier New" pitchFamily="49" charset="0"/>
              </a:rPr>
              <a:t> </a:t>
            </a:r>
            <a:r>
              <a:rPr lang="en-US" dirty="0">
                <a:latin typeface="Courier New" pitchFamily="49" charset="0"/>
              </a:rPr>
              <a:t>car = new Tanker();</a:t>
            </a:r>
          </a:p>
          <a:p>
            <a:endParaRPr lang="en-US" dirty="0" smtClean="0"/>
          </a:p>
          <a:p>
            <a:r>
              <a:rPr lang="en-US" dirty="0" smtClean="0"/>
              <a:t>Use the </a:t>
            </a:r>
            <a:r>
              <a:rPr lang="en-US" dirty="0">
                <a:latin typeface="Courier New" pitchFamily="49" charset="0"/>
              </a:rPr>
              <a:t>base</a:t>
            </a:r>
            <a:r>
              <a:rPr lang="en-US" dirty="0">
                <a:latin typeface="+mj-lt"/>
              </a:rPr>
              <a:t> </a:t>
            </a:r>
            <a:r>
              <a:rPr lang="en-US" dirty="0" smtClean="0"/>
              <a:t>keyword to call base class method</a:t>
            </a:r>
            <a:endParaRPr lang="en-US" dirty="0"/>
          </a:p>
          <a:p>
            <a:endParaRPr lang="en-US" dirty="0" err="1"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3289548"/>
            <a:ext cx="8785225" cy="1656184"/>
          </a:xfrm>
          <a:prstGeom prst="roundRect">
            <a:avLst>
              <a:gd name="adj" fmla="val 11240"/>
            </a:avLst>
          </a:prstGeom>
        </p:spPr>
        <p:style>
          <a:lnRef idx="2">
            <a:schemeClr val="dk1"/>
          </a:lnRef>
          <a:fillRef idx="1">
            <a:schemeClr val="lt1"/>
          </a:fillRef>
          <a:effectRef idx="0">
            <a:schemeClr val="dk1"/>
          </a:effectRef>
          <a:fontRef idx="minor">
            <a:schemeClr val="dk1"/>
          </a:fontRef>
        </p:style>
        <p:txBody>
          <a:bodyPr anchor="ctr"/>
          <a:lstStyle/>
          <a:p>
            <a:pPr lvl="0" eaLnBrk="1" hangingPunct="1">
              <a:spcBef>
                <a:spcPts val="1400"/>
              </a:spcBef>
              <a:buClr>
                <a:srgbClr val="DA2128"/>
              </a:buClr>
              <a:buSzPct val="115000"/>
            </a:pPr>
            <a:r>
              <a:rPr lang="en-US" sz="1600" b="1" kern="0" dirty="0">
                <a:solidFill>
                  <a:srgbClr val="0070C0"/>
                </a:solidFill>
                <a:latin typeface="Courier New" panose="02070309020205020404" pitchFamily="49" charset="0"/>
                <a:cs typeface="Courier New" panose="02070309020205020404" pitchFamily="49" charset="0"/>
              </a:rPr>
              <a:t>public override void </a:t>
            </a:r>
            <a:r>
              <a:rPr lang="en-US" sz="1600" b="1" kern="0" dirty="0">
                <a:solidFill>
                  <a:srgbClr val="000000"/>
                </a:solidFill>
                <a:latin typeface="Courier New" pitchFamily="49" charset="0"/>
                <a:cs typeface="Courier New" panose="02070309020205020404" pitchFamily="49" charset="0"/>
              </a:rPr>
              <a:t>Foo()</a:t>
            </a:r>
            <a:br>
              <a:rPr lang="en-US" sz="1600" b="1" kern="0" dirty="0">
                <a:solidFill>
                  <a:srgbClr val="000000"/>
                </a:solidFill>
                <a:latin typeface="Courier New" pitchFamily="49" charset="0"/>
                <a:cs typeface="Courier New" panose="02070309020205020404" pitchFamily="49" charset="0"/>
              </a:rPr>
            </a:br>
            <a:r>
              <a:rPr lang="en-US" sz="1600" b="1" kern="0" dirty="0" smtClean="0">
                <a:solidFill>
                  <a:srgbClr val="000000"/>
                </a:solidFill>
                <a:latin typeface="Courier New" pitchFamily="49" charset="0"/>
                <a:cs typeface="Courier New" panose="02070309020205020404" pitchFamily="49" charset="0"/>
              </a:rPr>
              <a:t>{</a:t>
            </a:r>
            <a:br>
              <a:rPr lang="en-US" sz="1600" b="1" kern="0" dirty="0" smtClean="0">
                <a:solidFill>
                  <a:srgbClr val="000000"/>
                </a:solidFill>
                <a:latin typeface="Courier New" pitchFamily="49" charset="0"/>
                <a:cs typeface="Courier New" panose="02070309020205020404" pitchFamily="49" charset="0"/>
              </a:rPr>
            </a:br>
            <a:r>
              <a:rPr lang="en-US" sz="1600" b="1" kern="0" dirty="0" smtClean="0">
                <a:solidFill>
                  <a:srgbClr val="00B050"/>
                </a:solidFill>
                <a:latin typeface="Courier New" pitchFamily="49" charset="0"/>
                <a:cs typeface="Courier New" panose="02070309020205020404" pitchFamily="49" charset="0"/>
              </a:rPr>
              <a:t>  </a:t>
            </a:r>
            <a:r>
              <a:rPr lang="en-US" sz="1600" b="1" i="1" kern="0" dirty="0">
                <a:solidFill>
                  <a:srgbClr val="00B050"/>
                </a:solidFill>
                <a:latin typeface="Courier New" pitchFamily="49" charset="0"/>
                <a:cs typeface="Courier New" panose="02070309020205020404" pitchFamily="49" charset="0"/>
              </a:rPr>
              <a:t> </a:t>
            </a:r>
            <a:r>
              <a:rPr lang="en-US" sz="1600" b="1" i="1" kern="0" dirty="0" smtClean="0">
                <a:solidFill>
                  <a:srgbClr val="00B050"/>
                </a:solidFill>
                <a:latin typeface="Courier New" pitchFamily="49" charset="0"/>
                <a:cs typeface="Courier New" panose="02070309020205020404" pitchFamily="49" charset="0"/>
              </a:rPr>
              <a:t>… </a:t>
            </a:r>
            <a:r>
              <a:rPr lang="en-US" sz="1600" b="1" i="1" kern="0" dirty="0">
                <a:solidFill>
                  <a:srgbClr val="00B050"/>
                </a:solidFill>
                <a:latin typeface="Courier New" pitchFamily="49" charset="0"/>
                <a:cs typeface="Courier New" panose="02070309020205020404" pitchFamily="49" charset="0"/>
              </a:rPr>
              <a:t>other logic </a:t>
            </a:r>
            <a:r>
              <a:rPr lang="en-US" sz="1600" b="1" i="1" kern="0" dirty="0" smtClean="0">
                <a:solidFill>
                  <a:srgbClr val="00B050"/>
                </a:solidFill>
                <a:latin typeface="Courier New" pitchFamily="49" charset="0"/>
                <a:cs typeface="Courier New" panose="02070309020205020404" pitchFamily="49" charset="0"/>
              </a:rPr>
              <a:t>…</a:t>
            </a:r>
            <a:br>
              <a:rPr lang="en-US" sz="1600" b="1" i="1" kern="0" dirty="0" smtClean="0">
                <a:solidFill>
                  <a:srgbClr val="00B050"/>
                </a:solidFill>
                <a:latin typeface="Courier New" pitchFamily="49" charset="0"/>
                <a:cs typeface="Courier New" panose="02070309020205020404" pitchFamily="49" charset="0"/>
              </a:rPr>
            </a:br>
            <a:r>
              <a:rPr lang="en-US" sz="1600" b="1" i="1" kern="0" dirty="0" smtClean="0">
                <a:solidFill>
                  <a:srgbClr val="000000"/>
                </a:solidFill>
                <a:latin typeface="Courier New" pitchFamily="49" charset="0"/>
                <a:cs typeface="Courier New" panose="02070309020205020404" pitchFamily="49" charset="0"/>
              </a:rPr>
              <a:t>   </a:t>
            </a:r>
            <a:r>
              <a:rPr lang="en-US" sz="1600" b="1" kern="0" dirty="0" err="1" smtClean="0">
                <a:solidFill>
                  <a:srgbClr val="0070C0"/>
                </a:solidFill>
                <a:latin typeface="Courier New" pitchFamily="49" charset="0"/>
                <a:cs typeface="Courier New" panose="02070309020205020404" pitchFamily="49" charset="0"/>
              </a:rPr>
              <a:t>base</a:t>
            </a:r>
            <a:r>
              <a:rPr lang="en-US" sz="1600" b="1" kern="0" dirty="0" err="1" smtClean="0">
                <a:solidFill>
                  <a:srgbClr val="000000"/>
                </a:solidFill>
                <a:latin typeface="Courier New" pitchFamily="49" charset="0"/>
                <a:cs typeface="Courier New" panose="02070309020205020404" pitchFamily="49" charset="0"/>
              </a:rPr>
              <a:t>.Foo</a:t>
            </a:r>
            <a:r>
              <a:rPr lang="en-US" sz="1600" b="1" kern="0" dirty="0" smtClean="0">
                <a:solidFill>
                  <a:srgbClr val="000000"/>
                </a:solidFill>
                <a:latin typeface="Courier New" pitchFamily="49" charset="0"/>
                <a:cs typeface="Courier New" panose="02070309020205020404" pitchFamily="49" charset="0"/>
              </a:rPr>
              <a:t>();</a:t>
            </a:r>
            <a:br>
              <a:rPr lang="en-US" sz="1600" b="1" kern="0" dirty="0" smtClean="0">
                <a:solidFill>
                  <a:srgbClr val="000000"/>
                </a:solidFill>
                <a:latin typeface="Courier New" pitchFamily="49" charset="0"/>
                <a:cs typeface="Courier New" panose="02070309020205020404" pitchFamily="49" charset="0"/>
              </a:rPr>
            </a:br>
            <a:r>
              <a:rPr lang="en-US" sz="1600" b="1" kern="0" dirty="0" smtClean="0">
                <a:solidFill>
                  <a:srgbClr val="00B050"/>
                </a:solidFill>
                <a:latin typeface="Courier New" pitchFamily="49" charset="0"/>
                <a:cs typeface="Courier New" panose="02070309020205020404" pitchFamily="49" charset="0"/>
              </a:rPr>
              <a:t>   </a:t>
            </a:r>
            <a:r>
              <a:rPr lang="en-US" sz="1600" b="1" i="1" kern="0" dirty="0" smtClean="0">
                <a:solidFill>
                  <a:srgbClr val="00B050"/>
                </a:solidFill>
                <a:latin typeface="Courier New" pitchFamily="49" charset="0"/>
                <a:cs typeface="Courier New" panose="02070309020205020404" pitchFamily="49" charset="0"/>
              </a:rPr>
              <a:t>… </a:t>
            </a:r>
            <a:r>
              <a:rPr lang="en-US" sz="1600" b="1" i="1" kern="0" dirty="0">
                <a:solidFill>
                  <a:srgbClr val="00B050"/>
                </a:solidFill>
                <a:latin typeface="Courier New" pitchFamily="49" charset="0"/>
                <a:cs typeface="Courier New" panose="02070309020205020404" pitchFamily="49" charset="0"/>
              </a:rPr>
              <a:t>other logic …</a:t>
            </a:r>
            <a:endParaRPr lang="en-US" sz="1600" b="1" kern="0" dirty="0">
              <a:solidFill>
                <a:srgbClr val="00B050"/>
              </a:solidFill>
              <a:latin typeface="Courier New" panose="02070309020205020404" pitchFamily="49" charset="0"/>
              <a:cs typeface="Courier New" panose="02070309020205020404" pitchFamily="49" charset="0"/>
            </a:endParaRPr>
          </a:p>
          <a:p>
            <a:pPr marL="287338" lvl="0" indent="-287338" eaLnBrk="1" hangingPunct="1">
              <a:lnSpc>
                <a:spcPct val="60000"/>
              </a:lnSpc>
              <a:spcAft>
                <a:spcPts val="300"/>
              </a:spcAft>
              <a:buClr>
                <a:srgbClr val="DA2128"/>
              </a:buClr>
              <a:buSzPct val="115000"/>
            </a:pPr>
            <a:r>
              <a:rPr lang="en-US" sz="1600" b="1" kern="0" dirty="0" smtClean="0">
                <a:solidFill>
                  <a:srgbClr val="000000"/>
                </a:solidFill>
                <a:latin typeface="Courier New"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00832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Virtual keyword</a:t>
            </a:r>
            <a:endParaRPr lang="en-US" dirty="0" smtClean="0">
              <a:ea typeface="ＭＳ Ｐゴシック" pitchFamily="34" charset="-128"/>
            </a:endParaRPr>
          </a:p>
        </p:txBody>
      </p:sp>
      <p:sp>
        <p:nvSpPr>
          <p:cNvPr id="18434" name="Espace réservé du contenu 2"/>
          <p:cNvSpPr>
            <a:spLocks noGrp="1"/>
          </p:cNvSpPr>
          <p:nvPr>
            <p:ph idx="1"/>
          </p:nvPr>
        </p:nvSpPr>
        <p:spPr>
          <a:xfrm>
            <a:off x="467543" y="1128713"/>
            <a:ext cx="8568953" cy="4230687"/>
          </a:xfrm>
        </p:spPr>
        <p:txBody>
          <a:bodyPr/>
          <a:lstStyle/>
          <a:p>
            <a:r>
              <a:rPr lang="en-US" dirty="0" smtClean="0"/>
              <a:t>Define a base method </a:t>
            </a:r>
            <a:r>
              <a:rPr lang="en-US" dirty="0" smtClean="0">
                <a:latin typeface="+mj-lt"/>
              </a:rPr>
              <a:t>with code</a:t>
            </a:r>
          </a:p>
          <a:p>
            <a:pPr lvl="1"/>
            <a:r>
              <a:rPr lang="fr-FR" dirty="0" smtClean="0">
                <a:latin typeface="+mj-lt"/>
              </a:rPr>
              <a:t>Can </a:t>
            </a:r>
            <a:r>
              <a:rPr lang="fr-FR" dirty="0" err="1" smtClean="0">
                <a:latin typeface="+mj-lt"/>
              </a:rPr>
              <a:t>be</a:t>
            </a:r>
            <a:r>
              <a:rPr lang="fr-FR" dirty="0" smtClean="0">
                <a:latin typeface="+mj-lt"/>
              </a:rPr>
              <a:t> </a:t>
            </a:r>
            <a:r>
              <a:rPr lang="fr-FR" dirty="0" err="1" smtClean="0">
                <a:latin typeface="+mj-lt"/>
              </a:rPr>
              <a:t>overriden</a:t>
            </a:r>
            <a:endParaRPr lang="en-US" dirty="0">
              <a:latin typeface="+mj-lt"/>
            </a:endParaRPr>
          </a:p>
          <a:p>
            <a:endParaRPr lang="en-US" dirty="0" smtClean="0"/>
          </a:p>
          <a:p>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Inheritance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dirty="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6"/>
          <p:cNvSpPr/>
          <p:nvPr/>
        </p:nvSpPr>
        <p:spPr>
          <a:xfrm>
            <a:off x="179512" y="2569468"/>
            <a:ext cx="8785225" cy="2376264"/>
          </a:xfrm>
          <a:prstGeom prst="roundRect">
            <a:avLst>
              <a:gd name="adj" fmla="val 11240"/>
            </a:avLst>
          </a:prstGeom>
        </p:spPr>
        <p:style>
          <a:lnRef idx="2">
            <a:schemeClr val="dk1"/>
          </a:lnRef>
          <a:fillRef idx="1">
            <a:schemeClr val="lt1"/>
          </a:fillRef>
          <a:effectRef idx="0">
            <a:schemeClr val="dk1"/>
          </a:effectRef>
          <a:fontRef idx="minor">
            <a:schemeClr val="dk1"/>
          </a:fontRef>
        </p:style>
        <p:txBody>
          <a:bodyPr anchor="ctr"/>
          <a:lstStyle/>
          <a:p>
            <a:pPr lvl="0" eaLnBrk="1" hangingPunct="1">
              <a:spcBef>
                <a:spcPts val="1400"/>
              </a:spcBef>
              <a:buClr>
                <a:srgbClr val="DA2128"/>
              </a:buClr>
              <a:buSzPct val="115000"/>
            </a:pPr>
            <a:r>
              <a:rPr lang="en-US" sz="1600" b="1" kern="0" dirty="0" smtClean="0">
                <a:solidFill>
                  <a:srgbClr val="0070C0"/>
                </a:solidFill>
                <a:latin typeface="Courier New" panose="02070309020205020404" pitchFamily="49" charset="0"/>
                <a:cs typeface="Courier New" panose="02070309020205020404" pitchFamily="49" charset="0"/>
              </a:rPr>
              <a:t>abstract class </a:t>
            </a:r>
            <a:r>
              <a:rPr lang="en-US" sz="1600" b="1" kern="0" dirty="0" smtClean="0">
                <a:solidFill>
                  <a:schemeClr val="tx1"/>
                </a:solidFill>
                <a:latin typeface="Courier New" panose="02070309020205020404" pitchFamily="49" charset="0"/>
                <a:cs typeface="Courier New" panose="02070309020205020404" pitchFamily="49" charset="0"/>
              </a:rPr>
              <a:t>Base {</a:t>
            </a:r>
            <a:r>
              <a:rPr lang="en-US" sz="1600" b="1" kern="0" dirty="0" smtClean="0">
                <a:solidFill>
                  <a:srgbClr val="0070C0"/>
                </a:solidFill>
                <a:latin typeface="Courier New" panose="02070309020205020404" pitchFamily="49" charset="0"/>
                <a:cs typeface="Courier New" panose="02070309020205020404" pitchFamily="49" charset="0"/>
              </a:rPr>
              <a:t/>
            </a:r>
            <a:br>
              <a:rPr lang="en-US" sz="1600" b="1" kern="0" dirty="0" smtClean="0">
                <a:solidFill>
                  <a:srgbClr val="0070C0"/>
                </a:solidFill>
                <a:latin typeface="Courier New" panose="02070309020205020404" pitchFamily="49" charset="0"/>
                <a:cs typeface="Courier New" panose="02070309020205020404" pitchFamily="49" charset="0"/>
              </a:rPr>
            </a:br>
            <a:r>
              <a:rPr lang="en-US" sz="1600" b="1" kern="0" dirty="0" smtClean="0">
                <a:solidFill>
                  <a:srgbClr val="0070C0"/>
                </a:solidFill>
                <a:latin typeface="Courier New" panose="02070309020205020404" pitchFamily="49" charset="0"/>
                <a:cs typeface="Courier New" panose="02070309020205020404" pitchFamily="49" charset="0"/>
              </a:rPr>
              <a:t>  public abstract void </a:t>
            </a:r>
            <a:r>
              <a:rPr lang="en-US" sz="1600" b="1" kern="0" dirty="0" smtClean="0">
                <a:solidFill>
                  <a:schemeClr val="tx1"/>
                </a:solidFill>
                <a:latin typeface="Courier New" panose="02070309020205020404" pitchFamily="49" charset="0"/>
                <a:cs typeface="Courier New" panose="02070309020205020404" pitchFamily="49" charset="0"/>
              </a:rPr>
              <a:t>Foo(); </a:t>
            </a:r>
            <a:r>
              <a:rPr lang="en-US" sz="1600" b="1" kern="0" dirty="0" smtClean="0">
                <a:solidFill>
                  <a:srgbClr val="00B050"/>
                </a:solidFill>
                <a:latin typeface="Courier New" panose="02070309020205020404" pitchFamily="49" charset="0"/>
                <a:cs typeface="Courier New" panose="02070309020205020404" pitchFamily="49" charset="0"/>
              </a:rPr>
              <a:t>// Must be </a:t>
            </a:r>
            <a:r>
              <a:rPr lang="en-US" sz="1600" b="1" kern="0" dirty="0" err="1" smtClean="0">
                <a:solidFill>
                  <a:srgbClr val="00B050"/>
                </a:solidFill>
                <a:latin typeface="Courier New" panose="02070309020205020404" pitchFamily="49" charset="0"/>
                <a:cs typeface="Courier New" panose="02070309020205020404" pitchFamily="49" charset="0"/>
              </a:rPr>
              <a:t>overriden</a:t>
            </a:r>
            <a:r>
              <a:rPr lang="en-US" sz="1600" b="1" kern="0" dirty="0" smtClean="0">
                <a:solidFill>
                  <a:schemeClr val="tx1"/>
                </a:solidFill>
                <a:latin typeface="Courier New" panose="02070309020205020404" pitchFamily="49" charset="0"/>
                <a:cs typeface="Courier New" panose="02070309020205020404" pitchFamily="49" charset="0"/>
              </a:rPr>
              <a:t/>
            </a:r>
            <a:br>
              <a:rPr lang="en-US" sz="1600" b="1" kern="0" dirty="0" smtClean="0">
                <a:solidFill>
                  <a:schemeClr val="tx1"/>
                </a:solidFill>
                <a:latin typeface="Courier New" panose="02070309020205020404" pitchFamily="49" charset="0"/>
                <a:cs typeface="Courier New" panose="02070309020205020404" pitchFamily="49" charset="0"/>
              </a:rPr>
            </a:br>
            <a:r>
              <a:rPr lang="en-US" sz="1600" b="1" kern="0" dirty="0" smtClean="0">
                <a:solidFill>
                  <a:srgbClr val="0070C0"/>
                </a:solidFill>
                <a:latin typeface="Courier New" panose="02070309020205020404" pitchFamily="49" charset="0"/>
                <a:cs typeface="Courier New" panose="02070309020205020404" pitchFamily="49" charset="0"/>
              </a:rPr>
              <a:t>  </a:t>
            </a:r>
            <a:r>
              <a:rPr lang="en-US" sz="1600" b="1" kern="0" smtClean="0">
                <a:solidFill>
                  <a:srgbClr val="0070C0"/>
                </a:solidFill>
                <a:latin typeface="Courier New" panose="02070309020205020404" pitchFamily="49" charset="0"/>
                <a:cs typeface="Courier New" panose="02070309020205020404" pitchFamily="49" charset="0"/>
              </a:rPr>
              <a:t>public virtual void </a:t>
            </a:r>
            <a:r>
              <a:rPr lang="en-US" sz="1600" b="1" kern="0" dirty="0" smtClean="0">
                <a:solidFill>
                  <a:schemeClr val="tx1"/>
                </a:solidFill>
                <a:latin typeface="Courier New" panose="02070309020205020404" pitchFamily="49" charset="0"/>
                <a:cs typeface="Courier New" panose="02070309020205020404" pitchFamily="49" charset="0"/>
              </a:rPr>
              <a:t>Bar() { </a:t>
            </a:r>
            <a:r>
              <a:rPr lang="en-US" sz="1600" b="1" kern="0" dirty="0" err="1" smtClean="0">
                <a:solidFill>
                  <a:schemeClr val="tx1"/>
                </a:solidFill>
                <a:latin typeface="Courier New" panose="02070309020205020404" pitchFamily="49" charset="0"/>
                <a:cs typeface="Courier New" panose="02070309020205020404" pitchFamily="49" charset="0"/>
              </a:rPr>
              <a:t>Console.WriteLine</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B050"/>
                </a:solidFill>
                <a:latin typeface="Courier New" panose="02070309020205020404" pitchFamily="49" charset="0"/>
                <a:cs typeface="Courier New" panose="02070309020205020404" pitchFamily="49" charset="0"/>
              </a:rPr>
              <a:t>"Bar"</a:t>
            </a:r>
            <a:r>
              <a:rPr lang="en-US" sz="1600" b="1" kern="0" dirty="0" smtClean="0">
                <a:solidFill>
                  <a:schemeClr val="tx1"/>
                </a:solidFill>
                <a:latin typeface="Courier New" panose="02070309020205020404" pitchFamily="49" charset="0"/>
                <a:cs typeface="Courier New" panose="02070309020205020404" pitchFamily="49" charset="0"/>
              </a:rPr>
              <a:t>); } </a:t>
            </a:r>
            <a:r>
              <a:rPr lang="en-US" sz="1600" b="1" kern="0" dirty="0" smtClean="0">
                <a:solidFill>
                  <a:srgbClr val="00B050"/>
                </a:solidFill>
                <a:latin typeface="Courier New" panose="02070309020205020404" pitchFamily="49" charset="0"/>
                <a:cs typeface="Courier New" panose="02070309020205020404" pitchFamily="49" charset="0"/>
              </a:rPr>
              <a:t>// Can be</a:t>
            </a:r>
            <a:r>
              <a:rPr lang="en-US" sz="1600" b="1" kern="0" dirty="0" smtClean="0">
                <a:solidFill>
                  <a:srgbClr val="0070C0"/>
                </a:solidFill>
                <a:latin typeface="Courier New" panose="02070309020205020404" pitchFamily="49" charset="0"/>
                <a:cs typeface="Courier New" panose="02070309020205020404" pitchFamily="49" charset="0"/>
              </a:rPr>
              <a:t/>
            </a:r>
            <a:br>
              <a:rPr lang="en-US" sz="1600" b="1" kern="0" dirty="0" smtClean="0">
                <a:solidFill>
                  <a:srgbClr val="0070C0"/>
                </a:solidFill>
                <a:latin typeface="Courier New" panose="02070309020205020404" pitchFamily="49" charset="0"/>
                <a:cs typeface="Courier New" panose="02070309020205020404" pitchFamily="49" charset="0"/>
              </a:rPr>
            </a:br>
            <a:r>
              <a:rPr lang="fr-FR" sz="1600" b="1" kern="0" dirty="0" smtClean="0">
                <a:solidFill>
                  <a:schemeClr val="tx1"/>
                </a:solidFill>
                <a:latin typeface="Courier New" panose="02070309020205020404" pitchFamily="49" charset="0"/>
                <a:cs typeface="Courier New" panose="02070309020205020404" pitchFamily="49" charset="0"/>
              </a:rPr>
              <a:t>}</a:t>
            </a:r>
            <a:r>
              <a:rPr lang="fr-FR" sz="1600" b="1" kern="0" dirty="0" smtClean="0">
                <a:solidFill>
                  <a:srgbClr val="0070C0"/>
                </a:solidFill>
                <a:latin typeface="Courier New" panose="02070309020205020404" pitchFamily="49" charset="0"/>
                <a:cs typeface="Courier New" panose="02070309020205020404" pitchFamily="49" charset="0"/>
              </a:rPr>
              <a:t/>
            </a:r>
            <a:br>
              <a:rPr lang="fr-FR" sz="1600" b="1" kern="0" dirty="0" smtClean="0">
                <a:solidFill>
                  <a:srgbClr val="0070C0"/>
                </a:solidFill>
                <a:latin typeface="Courier New" panose="02070309020205020404" pitchFamily="49" charset="0"/>
                <a:cs typeface="Courier New" panose="02070309020205020404" pitchFamily="49" charset="0"/>
              </a:rPr>
            </a:br>
            <a:r>
              <a:rPr lang="fr-FR" sz="1600" b="1" kern="0" dirty="0" smtClean="0">
                <a:solidFill>
                  <a:srgbClr val="0070C0"/>
                </a:solidFill>
                <a:latin typeface="Courier New" panose="02070309020205020404" pitchFamily="49" charset="0"/>
                <a:cs typeface="Courier New" panose="02070309020205020404" pitchFamily="49" charset="0"/>
              </a:rPr>
              <a:t/>
            </a:r>
            <a:br>
              <a:rPr lang="fr-FR" sz="1600" b="1" kern="0" dirty="0" smtClean="0">
                <a:solidFill>
                  <a:srgbClr val="0070C0"/>
                </a:solidFill>
                <a:latin typeface="Courier New" panose="02070309020205020404" pitchFamily="49" charset="0"/>
                <a:cs typeface="Courier New" panose="02070309020205020404" pitchFamily="49" charset="0"/>
              </a:rPr>
            </a:br>
            <a:r>
              <a:rPr lang="fr-FR" sz="1600" b="1" kern="0" dirty="0" smtClean="0">
                <a:solidFill>
                  <a:srgbClr val="0070C0"/>
                </a:solidFill>
                <a:latin typeface="Courier New" panose="02070309020205020404" pitchFamily="49" charset="0"/>
                <a:cs typeface="Courier New" panose="02070309020205020404" pitchFamily="49" charset="0"/>
              </a:rPr>
              <a:t>class </a:t>
            </a:r>
            <a:r>
              <a:rPr lang="fr-FR" sz="1600" b="1" kern="0" dirty="0" err="1" smtClean="0">
                <a:solidFill>
                  <a:schemeClr val="tx1"/>
                </a:solidFill>
                <a:latin typeface="Courier New" panose="02070309020205020404" pitchFamily="49" charset="0"/>
                <a:cs typeface="Courier New" panose="02070309020205020404" pitchFamily="49" charset="0"/>
              </a:rPr>
              <a:t>Derived</a:t>
            </a:r>
            <a:r>
              <a:rPr lang="fr-FR" sz="1600" b="1" kern="0" dirty="0" smtClean="0">
                <a:solidFill>
                  <a:schemeClr val="tx1"/>
                </a:solidFill>
                <a:latin typeface="Courier New" panose="02070309020205020404" pitchFamily="49" charset="0"/>
                <a:cs typeface="Courier New" panose="02070309020205020404" pitchFamily="49" charset="0"/>
              </a:rPr>
              <a:t> : Base {</a:t>
            </a:r>
            <a:r>
              <a:rPr lang="fr-FR" sz="1600" b="1" kern="0" dirty="0" smtClean="0">
                <a:solidFill>
                  <a:srgbClr val="0070C0"/>
                </a:solidFill>
                <a:latin typeface="Courier New" panose="02070309020205020404" pitchFamily="49" charset="0"/>
                <a:cs typeface="Courier New" panose="02070309020205020404" pitchFamily="49" charset="0"/>
              </a:rPr>
              <a:t/>
            </a:r>
            <a:br>
              <a:rPr lang="fr-FR" sz="1600" b="1" kern="0" dirty="0" smtClean="0">
                <a:solidFill>
                  <a:srgbClr val="0070C0"/>
                </a:solidFill>
                <a:latin typeface="Courier New" panose="02070309020205020404" pitchFamily="49" charset="0"/>
                <a:cs typeface="Courier New" panose="02070309020205020404" pitchFamily="49" charset="0"/>
              </a:rPr>
            </a:br>
            <a:r>
              <a:rPr lang="fr-FR" sz="1600" b="1" kern="0" dirty="0" smtClean="0">
                <a:solidFill>
                  <a:srgbClr val="0070C0"/>
                </a:solidFill>
                <a:latin typeface="Courier New" panose="02070309020205020404" pitchFamily="49" charset="0"/>
                <a:cs typeface="Courier New" panose="02070309020205020404" pitchFamily="49" charset="0"/>
              </a:rPr>
              <a:t>  public </a:t>
            </a:r>
            <a:r>
              <a:rPr lang="fr-FR" sz="1600" b="1" kern="0" dirty="0" err="1" smtClean="0">
                <a:solidFill>
                  <a:srgbClr val="0070C0"/>
                </a:solidFill>
                <a:latin typeface="Courier New" panose="02070309020205020404" pitchFamily="49" charset="0"/>
                <a:cs typeface="Courier New" panose="02070309020205020404" pitchFamily="49" charset="0"/>
              </a:rPr>
              <a:t>override</a:t>
            </a:r>
            <a:r>
              <a:rPr lang="fr-FR" sz="1600" b="1" kern="0" dirty="0" smtClean="0">
                <a:solidFill>
                  <a:srgbClr val="0070C0"/>
                </a:solidFill>
                <a:latin typeface="Courier New" panose="02070309020205020404" pitchFamily="49" charset="0"/>
                <a:cs typeface="Courier New" panose="02070309020205020404" pitchFamily="49" charset="0"/>
              </a:rPr>
              <a:t> </a:t>
            </a:r>
            <a:r>
              <a:rPr lang="fr-FR" sz="1600" b="1" kern="0" dirty="0" err="1" smtClean="0">
                <a:solidFill>
                  <a:srgbClr val="0070C0"/>
                </a:solidFill>
                <a:latin typeface="Courier New" panose="02070309020205020404" pitchFamily="49" charset="0"/>
                <a:cs typeface="Courier New" panose="02070309020205020404" pitchFamily="49" charset="0"/>
              </a:rPr>
              <a:t>void</a:t>
            </a:r>
            <a:r>
              <a:rPr lang="fr-FR" sz="1600" b="1" kern="0" dirty="0" smtClean="0">
                <a:solidFill>
                  <a:srgbClr val="0070C0"/>
                </a:solidFill>
                <a:latin typeface="Courier New" panose="02070309020205020404" pitchFamily="49" charset="0"/>
                <a:cs typeface="Courier New" panose="02070309020205020404" pitchFamily="49" charset="0"/>
              </a:rPr>
              <a:t> </a:t>
            </a:r>
            <a:r>
              <a:rPr lang="fr-FR" sz="1600" b="1" kern="0" dirty="0" err="1" smtClean="0">
                <a:solidFill>
                  <a:schemeClr val="tx1"/>
                </a:solidFill>
                <a:latin typeface="Courier New" panose="02070309020205020404" pitchFamily="49" charset="0"/>
                <a:cs typeface="Courier New" panose="02070309020205020404" pitchFamily="49" charset="0"/>
              </a:rPr>
              <a:t>Foo</a:t>
            </a:r>
            <a:r>
              <a:rPr lang="fr-FR" sz="1600" b="1" kern="0" dirty="0" smtClean="0">
                <a:solidFill>
                  <a:schemeClr val="tx1"/>
                </a:solidFill>
                <a:latin typeface="Courier New" panose="02070309020205020404" pitchFamily="49" charset="0"/>
                <a:cs typeface="Courier New" panose="02070309020205020404" pitchFamily="49" charset="0"/>
              </a:rPr>
              <a:t>() { </a:t>
            </a:r>
            <a:r>
              <a:rPr lang="fr-FR" sz="1600" b="1" kern="0" dirty="0" err="1" smtClean="0">
                <a:solidFill>
                  <a:schemeClr val="tx1"/>
                </a:solidFill>
                <a:latin typeface="Courier New" panose="02070309020205020404" pitchFamily="49" charset="0"/>
                <a:cs typeface="Courier New" panose="02070309020205020404" pitchFamily="49" charset="0"/>
              </a:rPr>
              <a:t>Console.WriteLine</a:t>
            </a:r>
            <a:r>
              <a:rPr lang="fr-FR" sz="1600" b="1" kern="0" dirty="0" smtClean="0">
                <a:solidFill>
                  <a:schemeClr val="tx1"/>
                </a:solidFill>
                <a:latin typeface="Courier New" panose="02070309020205020404" pitchFamily="49" charset="0"/>
                <a:cs typeface="Courier New" panose="02070309020205020404" pitchFamily="49" charset="0"/>
              </a:rPr>
              <a:t>(</a:t>
            </a:r>
            <a:r>
              <a:rPr lang="fr-FR" sz="1600" b="1" kern="0" dirty="0" smtClean="0">
                <a:solidFill>
                  <a:srgbClr val="00B050"/>
                </a:solidFill>
                <a:latin typeface="Courier New" panose="02070309020205020404" pitchFamily="49" charset="0"/>
                <a:cs typeface="Courier New" panose="02070309020205020404" pitchFamily="49" charset="0"/>
              </a:rPr>
              <a:t>"</a:t>
            </a:r>
            <a:r>
              <a:rPr lang="fr-FR" sz="1600" b="1" kern="0" dirty="0" err="1" smtClean="0">
                <a:solidFill>
                  <a:srgbClr val="00B050"/>
                </a:solidFill>
                <a:latin typeface="Courier New" panose="02070309020205020404" pitchFamily="49" charset="0"/>
                <a:cs typeface="Courier New" panose="02070309020205020404" pitchFamily="49" charset="0"/>
              </a:rPr>
              <a:t>Foo</a:t>
            </a:r>
            <a:r>
              <a:rPr lang="fr-FR" sz="1600" b="1" kern="0" dirty="0" smtClean="0">
                <a:solidFill>
                  <a:srgbClr val="00B050"/>
                </a:solidFill>
                <a:latin typeface="Courier New" panose="02070309020205020404" pitchFamily="49" charset="0"/>
                <a:cs typeface="Courier New" panose="02070309020205020404" pitchFamily="49" charset="0"/>
              </a:rPr>
              <a:t>"</a:t>
            </a:r>
            <a:r>
              <a:rPr lang="fr-FR" sz="1600" b="1" kern="0" dirty="0" smtClean="0">
                <a:solidFill>
                  <a:schemeClr val="tx1"/>
                </a:solidFill>
                <a:latin typeface="Courier New" panose="02070309020205020404" pitchFamily="49" charset="0"/>
                <a:cs typeface="Courier New" panose="02070309020205020404" pitchFamily="49" charset="0"/>
              </a:rPr>
              <a:t>); }</a:t>
            </a:r>
            <a:r>
              <a:rPr lang="fr-FR" sz="1600" b="1" kern="0" dirty="0" smtClean="0">
                <a:solidFill>
                  <a:srgbClr val="0070C0"/>
                </a:solidFill>
                <a:latin typeface="Courier New" panose="02070309020205020404" pitchFamily="49" charset="0"/>
                <a:cs typeface="Courier New" panose="02070309020205020404" pitchFamily="49" charset="0"/>
              </a:rPr>
              <a:t/>
            </a:r>
            <a:br>
              <a:rPr lang="fr-FR" sz="1600" b="1" kern="0" dirty="0" smtClean="0">
                <a:solidFill>
                  <a:srgbClr val="0070C0"/>
                </a:solidFill>
                <a:latin typeface="Courier New" panose="02070309020205020404" pitchFamily="49" charset="0"/>
                <a:cs typeface="Courier New" panose="02070309020205020404" pitchFamily="49" charset="0"/>
              </a:rPr>
            </a:br>
            <a:r>
              <a:rPr lang="fr-FR" sz="1600" b="1" kern="0"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362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Tanker Analysis – Overriding methods</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t>We</a:t>
            </a:r>
            <a:r>
              <a:rPr lang="fr-FR" dirty="0" smtClean="0"/>
              <a:t> </a:t>
            </a:r>
            <a:r>
              <a:rPr lang="fr-FR" dirty="0" err="1" smtClean="0"/>
              <a:t>saw</a:t>
            </a:r>
            <a:r>
              <a:rPr lang="fr-FR" dirty="0" smtClean="0"/>
              <a:t> </a:t>
            </a:r>
            <a:r>
              <a:rPr lang="fr-FR" dirty="0" err="1" smtClean="0"/>
              <a:t>ToString</a:t>
            </a:r>
            <a:r>
              <a:rPr lang="fr-FR" dirty="0" smtClean="0"/>
              <a:t>() </a:t>
            </a:r>
            <a:r>
              <a:rPr lang="fr-FR" dirty="0" err="1" smtClean="0"/>
              <a:t>override</a:t>
            </a:r>
            <a:r>
              <a:rPr lang="fr-FR" dirty="0" smtClean="0"/>
              <a:t> </a:t>
            </a:r>
            <a:r>
              <a:rPr lang="fr-FR" dirty="0" err="1" smtClean="0"/>
              <a:t>from</a:t>
            </a:r>
            <a:r>
              <a:rPr lang="fr-FR" dirty="0" smtClean="0"/>
              <a:t> Object class</a:t>
            </a:r>
          </a:p>
          <a:p>
            <a:pPr lvl="1"/>
            <a:r>
              <a:rPr lang="fr-FR" dirty="0" err="1" smtClean="0"/>
              <a:t>Easy</a:t>
            </a:r>
            <a:r>
              <a:rPr lang="fr-FR" dirty="0" smtClean="0"/>
              <a:t> and </a:t>
            </a:r>
            <a:r>
              <a:rPr lang="fr-FR" dirty="0" err="1" smtClean="0"/>
              <a:t>with</a:t>
            </a:r>
            <a:r>
              <a:rPr lang="fr-FR" dirty="0" smtClean="0"/>
              <a:t> </a:t>
            </a:r>
            <a:r>
              <a:rPr lang="fr-FR" dirty="0" err="1" smtClean="0"/>
              <a:t>override</a:t>
            </a:r>
            <a:r>
              <a:rPr lang="fr-FR" dirty="0" smtClean="0"/>
              <a:t> keyword</a:t>
            </a:r>
            <a:endParaRPr lang="en-US" dirty="0" smtClean="0"/>
          </a:p>
          <a:p>
            <a:endParaRPr lang="en-US" dirty="0"/>
          </a:p>
          <a:p>
            <a:r>
              <a:rPr lang="en-US" dirty="0" smtClean="0"/>
              <a:t>You also can override your own class methods</a:t>
            </a:r>
          </a:p>
          <a:p>
            <a:pPr lvl="1"/>
            <a:r>
              <a:rPr lang="fr-FR" dirty="0" err="1" smtClean="0"/>
              <a:t>Provide</a:t>
            </a:r>
            <a:r>
              <a:rPr lang="fr-FR" dirty="0" smtClean="0"/>
              <a:t> custom </a:t>
            </a:r>
            <a:r>
              <a:rPr lang="fr-FR" dirty="0" err="1" smtClean="0"/>
              <a:t>behavior</a:t>
            </a:r>
            <a:endParaRPr lang="fr-FR" dirty="0" smtClean="0"/>
          </a:p>
          <a:p>
            <a:pPr lvl="1"/>
            <a:r>
              <a:rPr lang="fr-FR" dirty="0" err="1" smtClean="0"/>
              <a:t>Still</a:t>
            </a:r>
            <a:r>
              <a:rPr lang="fr-FR" dirty="0" smtClean="0"/>
              <a:t> </a:t>
            </a:r>
            <a:r>
              <a:rPr lang="fr-FR" dirty="0" err="1" smtClean="0"/>
              <a:t>available</a:t>
            </a:r>
            <a:r>
              <a:rPr lang="fr-FR" dirty="0" smtClean="0"/>
              <a:t> for the base class</a:t>
            </a:r>
          </a:p>
          <a:p>
            <a:pPr lvl="1"/>
            <a:r>
              <a:rPr lang="fr-FR" dirty="0" smtClean="0"/>
              <a:t>Abstract or not!</a:t>
            </a:r>
            <a:endParaRPr lang="en-US" dirty="0" smtClean="0"/>
          </a:p>
          <a:p>
            <a:endParaRPr lang="en-US" dirty="0" smtClean="0"/>
          </a:p>
          <a:p>
            <a:endParaRPr lang="en-US" dirty="0">
              <a:latin typeface="Courier New" pitchFamily="49"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2802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Tanker Analysis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Imagine freight </a:t>
            </a:r>
            <a:r>
              <a:rPr lang="en-US" dirty="0"/>
              <a:t>cars—most are </a:t>
            </a:r>
            <a:r>
              <a:rPr lang="en-US" dirty="0" smtClean="0"/>
              <a:t>cubical</a:t>
            </a:r>
          </a:p>
          <a:p>
            <a:pPr lvl="1"/>
            <a:r>
              <a:rPr lang="en-US" dirty="0" smtClean="0"/>
              <a:t>A </a:t>
            </a:r>
            <a:r>
              <a:rPr lang="en-US" dirty="0"/>
              <a:t>“volume” property could be generally calculated as </a:t>
            </a:r>
            <a:r>
              <a:rPr lang="en-US" dirty="0">
                <a:latin typeface="Courier New" pitchFamily="49" charset="0"/>
              </a:rPr>
              <a:t>length </a:t>
            </a:r>
            <a:r>
              <a:rPr lang="en-US" dirty="0"/>
              <a:t>x</a:t>
            </a:r>
            <a:r>
              <a:rPr lang="en-US" dirty="0">
                <a:latin typeface="Courier New" pitchFamily="49" charset="0"/>
              </a:rPr>
              <a:t> width </a:t>
            </a:r>
            <a:r>
              <a:rPr lang="en-US" dirty="0"/>
              <a:t>x</a:t>
            </a:r>
            <a:r>
              <a:rPr lang="en-US" dirty="0">
                <a:latin typeface="Courier New" pitchFamily="49" charset="0"/>
              </a:rPr>
              <a:t> height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www.lafterhall.com/osw-national_2010_w01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857500"/>
            <a:ext cx="4748535" cy="209410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39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Tanker Analysis</a:t>
            </a:r>
          </a:p>
        </p:txBody>
      </p:sp>
      <p:sp>
        <p:nvSpPr>
          <p:cNvPr id="18434" name="Espace réservé du contenu 2"/>
          <p:cNvSpPr>
            <a:spLocks noGrp="1"/>
          </p:cNvSpPr>
          <p:nvPr>
            <p:ph idx="1"/>
          </p:nvPr>
        </p:nvSpPr>
        <p:spPr>
          <a:xfrm>
            <a:off x="467544" y="1128713"/>
            <a:ext cx="8280920" cy="4230687"/>
          </a:xfrm>
        </p:spPr>
        <p:txBody>
          <a:bodyPr/>
          <a:lstStyle/>
          <a:p>
            <a:r>
              <a:rPr lang="en-US" dirty="0"/>
              <a:t>What is wrong with this for a </a:t>
            </a:r>
            <a:r>
              <a:rPr lang="en-US" dirty="0" smtClean="0"/>
              <a:t>tanker?</a:t>
            </a:r>
          </a:p>
          <a:p>
            <a:endParaRPr lang="en-US" dirty="0"/>
          </a:p>
          <a:p>
            <a:endParaRPr lang="en-US" dirty="0" smtClean="0"/>
          </a:p>
          <a:p>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hape6"/>
          <p:cNvSpPr txBox="1">
            <a:spLocks noChangeArrowheads="1"/>
          </p:cNvSpPr>
          <p:nvPr/>
        </p:nvSpPr>
        <p:spPr bwMode="auto">
          <a:xfrm>
            <a:off x="682563" y="3703201"/>
            <a:ext cx="7764462" cy="304800"/>
          </a:xfrm>
          <a:prstGeom prst="rect">
            <a:avLst/>
          </a:prstGeom>
          <a:noFill/>
          <a:ln w="25400">
            <a:noFill/>
            <a:miter lim="800000"/>
            <a:headEnd/>
            <a:tailEnd/>
          </a:ln>
          <a:effectLst/>
        </p:spPr>
        <p:txBody>
          <a:bodyPr>
            <a:spAutoFit/>
          </a:bodyPr>
          <a:lstStyle/>
          <a:p>
            <a:pPr algn="ctr">
              <a:spcBef>
                <a:spcPct val="50000"/>
              </a:spcBef>
            </a:pPr>
            <a:r>
              <a:rPr lang="en-US" sz="1200" dirty="0">
                <a:solidFill>
                  <a:srgbClr val="000000"/>
                </a:solidFill>
                <a:latin typeface="Arial" charset="0"/>
                <a:ea typeface="+mn-ea"/>
              </a:rPr>
              <a:t>      </a:t>
            </a:r>
            <a:r>
              <a:rPr lang="en-US" sz="1400" b="1" dirty="0">
                <a:solidFill>
                  <a:srgbClr val="000000"/>
                </a:solidFill>
                <a:latin typeface="Arial" charset="0"/>
                <a:ea typeface="+mn-ea"/>
              </a:rPr>
              <a:t>Gondola                                          Boxcar                                             Tanker</a:t>
            </a:r>
          </a:p>
        </p:txBody>
      </p:sp>
      <p:pic>
        <p:nvPicPr>
          <p:cNvPr id="12" name="shape5" descr="gondola[1]"/>
          <p:cNvPicPr>
            <a:picLocks noChangeAspect="1" noChangeArrowheads="1"/>
          </p:cNvPicPr>
          <p:nvPr/>
        </p:nvPicPr>
        <p:blipFill>
          <a:blip r:embed="rId4" cstate="print"/>
          <a:srcRect/>
          <a:stretch>
            <a:fillRect/>
          </a:stretch>
        </p:blipFill>
        <p:spPr bwMode="auto">
          <a:xfrm>
            <a:off x="571438" y="2585601"/>
            <a:ext cx="2563812" cy="1157288"/>
          </a:xfrm>
          <a:prstGeom prst="rect">
            <a:avLst/>
          </a:prstGeom>
          <a:noFill/>
        </p:spPr>
      </p:pic>
      <p:pic>
        <p:nvPicPr>
          <p:cNvPr id="13" name="shape4" descr="rndbox[1]"/>
          <p:cNvPicPr>
            <a:picLocks noChangeAspect="1" noChangeArrowheads="1"/>
          </p:cNvPicPr>
          <p:nvPr/>
        </p:nvPicPr>
        <p:blipFill>
          <a:blip r:embed="rId5" cstate="print"/>
          <a:srcRect/>
          <a:stretch>
            <a:fillRect/>
          </a:stretch>
        </p:blipFill>
        <p:spPr bwMode="auto">
          <a:xfrm>
            <a:off x="3300350" y="2417326"/>
            <a:ext cx="2619375" cy="1192213"/>
          </a:xfrm>
          <a:prstGeom prst="rect">
            <a:avLst/>
          </a:prstGeom>
          <a:noFill/>
        </p:spPr>
      </p:pic>
      <p:pic>
        <p:nvPicPr>
          <p:cNvPr id="14" name="shape3" descr="hoacfx86240a[1]"/>
          <p:cNvPicPr>
            <a:picLocks noChangeAspect="1" noChangeArrowheads="1"/>
          </p:cNvPicPr>
          <p:nvPr/>
        </p:nvPicPr>
        <p:blipFill>
          <a:blip r:embed="rId6" cstate="print">
            <a:grayscl/>
          </a:blip>
          <a:srcRect/>
          <a:stretch>
            <a:fillRect/>
          </a:stretch>
        </p:blipFill>
        <p:spPr bwMode="auto">
          <a:xfrm>
            <a:off x="6235638" y="2281436"/>
            <a:ext cx="2224087" cy="1416050"/>
          </a:xfrm>
          <a:prstGeom prst="rect">
            <a:avLst/>
          </a:prstGeom>
          <a:noFill/>
          <a:ln w="9525">
            <a:noFill/>
            <a:miter lim="800000"/>
            <a:headEnd/>
            <a:tailEnd/>
          </a:ln>
        </p:spPr>
      </p:pic>
    </p:spTree>
    <p:extLst>
      <p:ext uri="{BB962C8B-B14F-4D97-AF65-F5344CB8AC3E}">
        <p14:creationId xmlns:p14="http://schemas.microsoft.com/office/powerpoint/2010/main" val="3841889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Declaring virtual/override methods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shape4"/>
          <p:cNvSpPr>
            <a:spLocks noChangeArrowheads="1"/>
          </p:cNvSpPr>
          <p:nvPr/>
        </p:nvSpPr>
        <p:spPr bwMode="blackWhite">
          <a:xfrm>
            <a:off x="298450" y="2404075"/>
            <a:ext cx="7040563" cy="2613665"/>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namespace</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Trains</a:t>
            </a:r>
            <a:r>
              <a:rPr kumimoji="0" lang="en-US" sz="12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public class</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Tanker :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mn-ea"/>
              </a:rPr>
              <a:t>FreightCar</a:t>
            </a:r>
            <a:r>
              <a:rPr kumimoji="0" lang="en-US" sz="12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public double</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Radius {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set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5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1" u="none" strike="noStrike" kern="0" cap="none" spc="0" normalizeH="0" baseline="0" noProof="0" dirty="0" smtClean="0">
                <a:ln>
                  <a:noFill/>
                </a:ln>
                <a:solidFill>
                  <a:srgbClr val="00B050"/>
                </a:solidFill>
                <a:effectLst/>
                <a:uLnTx/>
                <a:uFillTx/>
                <a:latin typeface="Courier New" pitchFamily="49" charset="0"/>
                <a:ea typeface="+mn-ea"/>
              </a:rPr>
              <a:t>… other methods …</a:t>
            </a:r>
          </a:p>
          <a:p>
            <a:pPr marL="0" marR="0" lvl="0" indent="0" defTabSz="914400" eaLnBrk="1" fontAlgn="auto" latinLnBrk="0" hangingPunct="1">
              <a:lnSpc>
                <a:spcPct val="105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public override double</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Volume</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get</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if (Radius == </a:t>
            </a:r>
            <a:r>
              <a:rPr kumimoji="0" lang="en-US" sz="1200" b="1" i="0" u="none" strike="noStrike" kern="0" cap="none" spc="0" normalizeH="0" baseline="0" noProof="0" dirty="0" smtClean="0">
                <a:ln>
                  <a:noFill/>
                </a:ln>
                <a:solidFill>
                  <a:srgbClr val="FFC000"/>
                </a:solidFill>
                <a:effectLst/>
                <a:uLnTx/>
                <a:uFillTx/>
                <a:latin typeface="Courier New" pitchFamily="49" charset="0"/>
                <a:ea typeface="+mn-ea"/>
              </a:rPr>
              <a:t>0</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return base.Volume; </a:t>
            </a:r>
            <a:r>
              <a:rPr kumimoji="0" lang="en-US" sz="1200" b="1" i="0" u="none" strike="noStrike" kern="0" cap="none" spc="0" normalizeH="0" baseline="0" noProof="0" dirty="0" smtClean="0">
                <a:ln>
                  <a:noFill/>
                </a:ln>
                <a:solidFill>
                  <a:srgbClr val="00B050"/>
                </a:solidFill>
                <a:effectLst/>
                <a:uLnTx/>
                <a:uFillTx/>
                <a:latin typeface="Courier New" pitchFamily="49" charset="0"/>
                <a:ea typeface="+mn-ea"/>
              </a:rPr>
              <a:t>// Not cylindrical!</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return Math.PI * Radius * Radius * Length;</a:t>
            </a:r>
          </a:p>
          <a:p>
            <a:pPr marL="0" marR="0" lvl="0" indent="0" defTabSz="914400" eaLnBrk="1" fontAlgn="auto" latinLnBrk="0" hangingPunct="1">
              <a:lnSpc>
                <a:spcPct val="10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 } }</a:t>
            </a:r>
          </a:p>
        </p:txBody>
      </p:sp>
      <p:sp>
        <p:nvSpPr>
          <p:cNvPr id="13" name="shape3"/>
          <p:cNvSpPr>
            <a:spLocks noChangeArrowheads="1"/>
          </p:cNvSpPr>
          <p:nvPr/>
        </p:nvSpPr>
        <p:spPr bwMode="blackWhite">
          <a:xfrm>
            <a:off x="4087688" y="1033354"/>
            <a:ext cx="4876800" cy="2142767"/>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Trains</a:t>
            </a:r>
            <a:r>
              <a:rPr kumimoji="0" lang="en-US" sz="12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200" b="1" i="0" u="none" strike="noStrike" kern="0" cap="none" spc="0" normalizeH="0" baseline="0" noProof="0" dirty="0" err="1" smtClean="0">
                <a:ln>
                  <a:noFill/>
                </a:ln>
                <a:solidFill>
                  <a:srgbClr val="000000"/>
                </a:solidFill>
                <a:effectLst/>
                <a:uLnTx/>
                <a:uFillTx/>
                <a:latin typeface="Courier New" pitchFamily="49" charset="0"/>
                <a:ea typeface="+mn-ea"/>
              </a:rPr>
              <a:t>FreightCar</a:t>
            </a:r>
            <a:r>
              <a:rPr kumimoji="0" lang="en-US" sz="12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private int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length, width, height;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private readonly string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roadNumber;</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public int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Length {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 return length; }}</a:t>
            </a:r>
          </a:p>
          <a:p>
            <a:pPr marL="0" marR="0" lvl="0" indent="0" defTabSz="914400" eaLnBrk="1" fontAlgn="auto" latinLnBrk="0" hangingPunct="1">
              <a:lnSpc>
                <a:spcPct val="85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B050"/>
                </a:solidFill>
                <a:effectLst/>
                <a:uLnTx/>
                <a:uFillTx/>
                <a:latin typeface="Courier New" pitchFamily="49" charset="0"/>
                <a:ea typeface="+mn-ea"/>
              </a:rPr>
              <a:t>… constructors and other methods …</a:t>
            </a:r>
          </a:p>
          <a:p>
            <a:pPr marL="0" marR="0" lvl="0" indent="0" defTabSz="914400" eaLnBrk="1" fontAlgn="auto" latinLnBrk="0" hangingPunct="1">
              <a:lnSpc>
                <a:spcPct val="85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public virtual double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Volume</a:t>
            </a:r>
          </a:p>
          <a:p>
            <a:pPr marL="0" marR="0" lvl="0" indent="0" defTabSz="914400" eaLnBrk="1" fontAlgn="auto" latinLnBrk="0" hangingPunct="1">
              <a:lnSpc>
                <a:spcPct val="85000"/>
              </a:lnSpc>
              <a:spcBef>
                <a:spcPct val="500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2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 return length * width * height;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a:t>
            </a:r>
            <a:r>
              <a:rPr lang="en-US" sz="1200" b="1" kern="0" dirty="0">
                <a:solidFill>
                  <a:srgbClr val="000000"/>
                </a:solidFill>
                <a:latin typeface="Courier New" pitchFamily="49" charset="0"/>
                <a:ea typeface="+mn-ea"/>
              </a:rPr>
              <a:t> </a:t>
            </a:r>
            <a:r>
              <a:rPr kumimoji="0" lang="en-US" sz="12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2"/>
          <p:cNvSpPr/>
          <p:nvPr/>
        </p:nvSpPr>
        <p:spPr bwMode="auto">
          <a:xfrm>
            <a:off x="740273" y="1026711"/>
            <a:ext cx="2524715" cy="1038701"/>
          </a:xfrm>
          <a:prstGeom prst="wedgeEllipseCallout">
            <a:avLst>
              <a:gd name="adj1" fmla="val 97776"/>
              <a:gd name="adj2" fmla="val 77208"/>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Use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virtual</a:t>
            </a:r>
            <a:r>
              <a:rPr kumimoji="0" lang="en-US" sz="1400" b="1" i="0" u="none" strike="noStrike" kern="0" cap="none" spc="0" normalizeH="0" baseline="0" noProof="0" dirty="0" smtClean="0">
                <a:ln>
                  <a:noFill/>
                </a:ln>
                <a:solidFill>
                  <a:srgbClr val="FFFFFF"/>
                </a:solidFill>
                <a:effectLst/>
                <a:uLnTx/>
                <a:uFillTx/>
                <a:latin typeface="Arial" charset="0"/>
                <a:ea typeface="+mn-ea"/>
              </a:rPr>
              <a:t> here to indicate that an override is allowed</a:t>
            </a:r>
          </a:p>
        </p:txBody>
      </p:sp>
      <p:sp>
        <p:nvSpPr>
          <p:cNvPr id="15" name="Oval Callout 9"/>
          <p:cNvSpPr/>
          <p:nvPr/>
        </p:nvSpPr>
        <p:spPr bwMode="auto">
          <a:xfrm>
            <a:off x="4703466" y="3361556"/>
            <a:ext cx="3468934" cy="735747"/>
          </a:xfrm>
          <a:prstGeom prst="wedgeEllipseCallout">
            <a:avLst>
              <a:gd name="adj1" fmla="val -84284"/>
              <a:gd name="adj2" fmla="val -310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Use </a:t>
            </a:r>
            <a:r>
              <a:rPr kumimoji="0" lang="en-US" sz="1400" b="1" i="0" u="none" strike="noStrike" kern="0" cap="none" spc="0" normalizeH="0" baseline="0" noProof="0" dirty="0" smtClean="0">
                <a:ln>
                  <a:noFill/>
                </a:ln>
                <a:solidFill>
                  <a:srgbClr val="FFFFFF"/>
                </a:solidFill>
                <a:effectLst/>
                <a:uLnTx/>
                <a:uFillTx/>
                <a:latin typeface="Courier New" pitchFamily="49" charset="0"/>
                <a:ea typeface="+mn-ea"/>
              </a:rPr>
              <a:t>override</a:t>
            </a:r>
            <a:r>
              <a:rPr kumimoji="0" lang="en-US" sz="1400" b="1" i="0" u="none" strike="noStrike" kern="0" cap="none" spc="0" normalizeH="0" baseline="0" noProof="0" dirty="0" smtClean="0">
                <a:ln>
                  <a:noFill/>
                </a:ln>
                <a:solidFill>
                  <a:srgbClr val="FFFFFF"/>
                </a:solidFill>
                <a:effectLst/>
                <a:uLnTx/>
                <a:uFillTx/>
                <a:latin typeface="Arial" charset="0"/>
                <a:ea typeface="+mn-ea"/>
              </a:rPr>
              <a:t> here to indicate we are replacing it</a:t>
            </a:r>
          </a:p>
        </p:txBody>
      </p:sp>
    </p:spTree>
    <p:extLst>
      <p:ext uri="{BB962C8B-B14F-4D97-AF65-F5344CB8AC3E}">
        <p14:creationId xmlns:p14="http://schemas.microsoft.com/office/powerpoint/2010/main" val="3826068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t>The </a:t>
            </a:r>
            <a:r>
              <a:rPr lang="fr-FR" dirty="0" err="1" smtClean="0"/>
              <a:t>need</a:t>
            </a:r>
            <a:r>
              <a:rPr lang="fr-FR" dirty="0" smtClean="0"/>
              <a:t> for </a:t>
            </a:r>
            <a:r>
              <a:rPr lang="fr-FR" dirty="0" err="1" smtClean="0"/>
              <a:t>constructors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previous </a:t>
            </a:r>
            <a:r>
              <a:rPr lang="en-US" dirty="0"/>
              <a:t>example, </a:t>
            </a:r>
            <a:r>
              <a:rPr lang="en-US" dirty="0" smtClean="0"/>
              <a:t>we are </a:t>
            </a:r>
            <a:r>
              <a:rPr lang="en-US" dirty="0"/>
              <a:t>using uninitialized data</a:t>
            </a:r>
          </a:p>
          <a:p>
            <a:pPr lvl="1"/>
            <a:r>
              <a:rPr lang="en-US" dirty="0">
                <a:latin typeface="Courier New" pitchFamily="49" charset="0"/>
              </a:rPr>
              <a:t>balance</a:t>
            </a:r>
            <a:r>
              <a:rPr lang="en-US" dirty="0"/>
              <a:t> and </a:t>
            </a:r>
            <a:r>
              <a:rPr lang="en-US" dirty="0" err="1">
                <a:latin typeface="Courier New" pitchFamily="49" charset="0"/>
              </a:rPr>
              <a:t>acctnum</a:t>
            </a:r>
            <a:r>
              <a:rPr lang="en-US" dirty="0"/>
              <a:t> </a:t>
            </a:r>
            <a:r>
              <a:rPr lang="en-US" dirty="0" smtClean="0"/>
              <a:t>initialized </a:t>
            </a:r>
            <a:r>
              <a:rPr lang="en-US" dirty="0"/>
              <a:t>to </a:t>
            </a:r>
            <a:r>
              <a:rPr lang="en-US" dirty="0">
                <a:latin typeface="Courier New" pitchFamily="49" charset="0"/>
              </a:rPr>
              <a:t>0</a:t>
            </a:r>
            <a:r>
              <a:rPr lang="en-US" dirty="0"/>
              <a:t> </a:t>
            </a:r>
            <a:r>
              <a:rPr lang="en-US" dirty="0" smtClean="0"/>
              <a:t>automatically</a:t>
            </a:r>
            <a:endParaRPr lang="en-US" dirty="0"/>
          </a:p>
          <a:p>
            <a:r>
              <a:rPr lang="en-US" dirty="0" smtClean="0"/>
              <a:t>You </a:t>
            </a:r>
            <a:r>
              <a:rPr lang="en-US" dirty="0"/>
              <a:t>might want to initialize </a:t>
            </a:r>
            <a:r>
              <a:rPr lang="en-US" dirty="0" smtClean="0"/>
              <a:t>them with other </a:t>
            </a:r>
            <a:r>
              <a:rPr lang="en-US" dirty="0"/>
              <a:t>values</a:t>
            </a:r>
          </a:p>
          <a:p>
            <a:endParaRPr lang="en-US" dirty="0" smtClean="0"/>
          </a:p>
          <a:p>
            <a:r>
              <a:rPr lang="en-US" dirty="0" smtClean="0"/>
              <a:t>The </a:t>
            </a:r>
            <a:r>
              <a:rPr lang="en-US" i="1" dirty="0">
                <a:latin typeface="Century Schoolbook" pitchFamily="18" charset="0"/>
              </a:rPr>
              <a:t>constructor</a:t>
            </a:r>
            <a:r>
              <a:rPr lang="en-US" dirty="0"/>
              <a:t> </a:t>
            </a:r>
            <a:r>
              <a:rPr lang="en-US" dirty="0" smtClean="0"/>
              <a:t>is invoked at object creation</a:t>
            </a:r>
          </a:p>
          <a:p>
            <a:pPr lvl="1"/>
            <a:r>
              <a:rPr lang="fr-FR" dirty="0" err="1" smtClean="0"/>
              <a:t>It’s</a:t>
            </a:r>
            <a:r>
              <a:rPr lang="fr-FR" dirty="0" smtClean="0"/>
              <a:t> a </a:t>
            </a:r>
            <a:r>
              <a:rPr lang="fr-FR" dirty="0" err="1" smtClean="0"/>
              <a:t>special</a:t>
            </a:r>
            <a:r>
              <a:rPr lang="fr-FR" dirty="0" smtClean="0"/>
              <a:t> </a:t>
            </a:r>
            <a:r>
              <a:rPr lang="fr-FR" dirty="0" err="1" smtClean="0"/>
              <a:t>method</a:t>
            </a:r>
            <a:endParaRPr lang="en-US" dirty="0"/>
          </a:p>
          <a:p>
            <a:pPr lvl="1"/>
            <a:r>
              <a:rPr lang="en-US" dirty="0" smtClean="0"/>
              <a:t>Can </a:t>
            </a:r>
            <a:r>
              <a:rPr lang="en-US" dirty="0"/>
              <a:t>be used to initialize fields accordingly</a:t>
            </a:r>
          </a:p>
          <a:p>
            <a:pPr lvl="1"/>
            <a:r>
              <a:rPr lang="en-US" dirty="0" smtClean="0"/>
              <a:t>Can </a:t>
            </a:r>
            <a:r>
              <a:rPr lang="en-US" dirty="0"/>
              <a:t>be overloaded</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Constructors &amp; this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360432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Using the Tanker class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9" name="Group 1"/>
          <p:cNvGrpSpPr/>
          <p:nvPr/>
        </p:nvGrpSpPr>
        <p:grpSpPr>
          <a:xfrm>
            <a:off x="381000" y="1128861"/>
            <a:ext cx="8509000" cy="4032895"/>
            <a:chOff x="381000" y="1803400"/>
            <a:chExt cx="8509000" cy="4032895"/>
          </a:xfrm>
        </p:grpSpPr>
        <p:sp>
          <p:nvSpPr>
            <p:cNvPr id="20" name="shape4"/>
            <p:cNvSpPr>
              <a:spLocks noChangeArrowheads="1"/>
            </p:cNvSpPr>
            <p:nvPr/>
          </p:nvSpPr>
          <p:spPr bwMode="blackWhite">
            <a:xfrm>
              <a:off x="381000" y="1803400"/>
              <a:ext cx="8509000" cy="3856038"/>
            </a:xfrm>
            <a:prstGeom prst="rect">
              <a:avLst/>
            </a:prstGeom>
            <a:no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Trains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TrainClient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FreightCar fc = new FreightCar(</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"Box 51"</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40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10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10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Tanker tc = new Tanker(</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"Tank 22"</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40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10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10</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FFC000"/>
                  </a:solidFill>
                  <a:effectLst/>
                  <a:uLnTx/>
                  <a:uFillTx/>
                  <a:latin typeface="Courier New" pitchFamily="49" charset="0"/>
                  <a:ea typeface="+mn-ea"/>
                </a:rPr>
                <a:t>5</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double fv = fc.Volume;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Get freight car volume</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double tv = tc.Volume;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Get tanker volume</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Console.WriteLine(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"Freight volume = {0,7:N1}"</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fv);</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Console.WriteLine(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"Tanker volume = {0,7:N1}"</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tv);</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1" name="shape3"/>
            <p:cNvSpPr>
              <a:spLocks noChangeArrowheads="1"/>
            </p:cNvSpPr>
            <p:nvPr/>
          </p:nvSpPr>
          <p:spPr bwMode="blackWhite">
            <a:xfrm>
              <a:off x="1290414" y="5340995"/>
              <a:ext cx="3240088" cy="495300"/>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Freight volume = 4,000.0</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Tanker volume = 3,141.6</a:t>
              </a:r>
            </a:p>
          </p:txBody>
        </p:sp>
        <p:sp>
          <p:nvSpPr>
            <p:cNvPr id="22" name="shape1"/>
            <p:cNvSpPr>
              <a:spLocks noChangeArrowheads="1"/>
            </p:cNvSpPr>
            <p:nvPr/>
          </p:nvSpPr>
          <p:spPr bwMode="auto">
            <a:xfrm>
              <a:off x="4570189" y="5268987"/>
              <a:ext cx="2378075" cy="33655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1" smtClean="0">
                  <a:ln>
                    <a:noFill/>
                  </a:ln>
                  <a:solidFill>
                    <a:srgbClr val="000080"/>
                  </a:solidFill>
                  <a:effectLst/>
                  <a:uLnTx/>
                  <a:uFillTx/>
                  <a:latin typeface="Arial" charset="0"/>
                  <a:ea typeface="+mn-ea"/>
                  <a:sym typeface="Wingdings" pitchFamily="2" charset="2"/>
                </a:rPr>
                <a:t></a:t>
              </a:r>
              <a:r>
                <a:rPr kumimoji="0" lang="en-US" sz="1600" b="0" i="0" u="none" strike="noStrike" kern="0" cap="none" spc="0" normalizeH="0" baseline="0" noProof="0" dirty="0" smtClean="0">
                  <a:ln>
                    <a:noFill/>
                  </a:ln>
                  <a:solidFill>
                    <a:srgbClr val="000080"/>
                  </a:solidFill>
                  <a:effectLst/>
                  <a:uLnTx/>
                  <a:uFillTx/>
                  <a:latin typeface="Arial" charset="0"/>
                  <a:ea typeface="+mn-ea"/>
                </a:rPr>
                <a:t> </a:t>
              </a:r>
              <a:r>
                <a:rPr kumimoji="0" lang="en-US" sz="1600" b="1" i="0" u="none" strike="noStrike" kern="0" cap="none" spc="0" normalizeH="0" baseline="0" noProof="0" dirty="0" smtClean="0">
                  <a:ln>
                    <a:noFill/>
                  </a:ln>
                  <a:solidFill>
                    <a:srgbClr val="000080"/>
                  </a:solidFill>
                  <a:effectLst/>
                  <a:uLnTx/>
                  <a:uFillTx/>
                  <a:latin typeface="Arial" charset="0"/>
                  <a:ea typeface="+mn-ea"/>
                </a:rPr>
                <a:t>Program output</a:t>
              </a:r>
            </a:p>
          </p:txBody>
        </p:sp>
      </p:grpSp>
      <p:sp>
        <p:nvSpPr>
          <p:cNvPr id="23" name="Oval Callout 9"/>
          <p:cNvSpPr/>
          <p:nvPr/>
        </p:nvSpPr>
        <p:spPr bwMode="auto">
          <a:xfrm>
            <a:off x="7462268" y="2955985"/>
            <a:ext cx="1622601" cy="908864"/>
          </a:xfrm>
          <a:prstGeom prst="wedgeEllipseCallout">
            <a:avLst>
              <a:gd name="adj1" fmla="val -63045"/>
              <a:gd name="adj2" fmla="val -4033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Create a tanker with radius of 5</a:t>
            </a:r>
          </a:p>
        </p:txBody>
      </p:sp>
    </p:spTree>
    <p:extLst>
      <p:ext uri="{BB962C8B-B14F-4D97-AF65-F5344CB8AC3E}">
        <p14:creationId xmlns:p14="http://schemas.microsoft.com/office/powerpoint/2010/main" val="3820353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Derived objects as Base objects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Use </a:t>
            </a:r>
            <a:r>
              <a:rPr lang="en-US" dirty="0" smtClean="0">
                <a:latin typeface="Courier New" panose="02070309020205020404" pitchFamily="49" charset="0"/>
                <a:cs typeface="Courier New" panose="02070309020205020404" pitchFamily="49" charset="0"/>
              </a:rPr>
              <a:t>base</a:t>
            </a:r>
            <a:r>
              <a:rPr lang="en-US" dirty="0" smtClean="0"/>
              <a:t> keyword to refer </a:t>
            </a:r>
            <a:br>
              <a:rPr lang="en-US" dirty="0" smtClean="0"/>
            </a:br>
            <a:r>
              <a:rPr lang="en-US" dirty="0" smtClean="0"/>
              <a:t>to the base class definition</a:t>
            </a:r>
            <a:endParaRPr lang="en-US" dirty="0"/>
          </a:p>
          <a:p>
            <a:pPr lvl="1"/>
            <a:endParaRPr lang="en-US" dirty="0"/>
          </a:p>
          <a:p>
            <a:r>
              <a:rPr lang="en-US" dirty="0"/>
              <a:t>D</a:t>
            </a:r>
            <a:r>
              <a:rPr lang="en-US" dirty="0" smtClean="0"/>
              <a:t>erived </a:t>
            </a:r>
            <a:r>
              <a:rPr lang="en-US" dirty="0"/>
              <a:t>class usually has </a:t>
            </a:r>
            <a:r>
              <a:rPr lang="en-US" dirty="0" smtClean="0"/>
              <a:t/>
            </a:r>
            <a:br>
              <a:rPr lang="en-US" dirty="0" smtClean="0"/>
            </a:br>
            <a:r>
              <a:rPr lang="en-US" dirty="0" smtClean="0"/>
              <a:t>some </a:t>
            </a:r>
            <a:r>
              <a:rPr lang="en-US" dirty="0"/>
              <a:t>incremental behavior</a:t>
            </a:r>
          </a:p>
          <a:p>
            <a:pPr lvl="1"/>
            <a:r>
              <a:rPr lang="en-US" dirty="0" smtClean="0"/>
              <a:t>Accessible </a:t>
            </a:r>
            <a:r>
              <a:rPr lang="en-US" i="1" dirty="0" err="1">
                <a:latin typeface="Century Schoolbook" pitchFamily="18" charset="0"/>
              </a:rPr>
              <a:t>polymorphically</a:t>
            </a:r>
            <a:r>
              <a:rPr lang="en-US" dirty="0"/>
              <a:t> </a:t>
            </a:r>
            <a:r>
              <a:rPr lang="en-US" dirty="0" smtClean="0"/>
              <a:t/>
            </a:r>
            <a:br>
              <a:rPr lang="en-US" dirty="0" smtClean="0"/>
            </a:br>
            <a:r>
              <a:rPr lang="en-US" dirty="0" smtClean="0"/>
              <a:t>through </a:t>
            </a:r>
            <a:r>
              <a:rPr lang="en-US" dirty="0"/>
              <a:t>the base reference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oupe 1"/>
          <p:cNvGrpSpPr/>
          <p:nvPr/>
        </p:nvGrpSpPr>
        <p:grpSpPr>
          <a:xfrm>
            <a:off x="5292080" y="1297459"/>
            <a:ext cx="3744416" cy="3576265"/>
            <a:chOff x="5292080" y="1297459"/>
            <a:chExt cx="3744416" cy="3576265"/>
          </a:xfrm>
        </p:grpSpPr>
        <p:grpSp>
          <p:nvGrpSpPr>
            <p:cNvPr id="33" name="Groupe 32"/>
            <p:cNvGrpSpPr/>
            <p:nvPr/>
          </p:nvGrpSpPr>
          <p:grpSpPr>
            <a:xfrm>
              <a:off x="5292080" y="1297459"/>
              <a:ext cx="1773247" cy="2103363"/>
              <a:chOff x="3549650" y="2145105"/>
              <a:chExt cx="1773247" cy="2103363"/>
            </a:xfrm>
          </p:grpSpPr>
          <p:sp>
            <p:nvSpPr>
              <p:cNvPr id="46" name="shape16"/>
              <p:cNvSpPr txBox="1">
                <a:spLocks noChangeArrowheads="1"/>
              </p:cNvSpPr>
              <p:nvPr/>
            </p:nvSpPr>
            <p:spPr bwMode="auto">
              <a:xfrm>
                <a:off x="3549659" y="2145105"/>
                <a:ext cx="1773238" cy="33655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DerivedObject</a:t>
                </a:r>
              </a:p>
            </p:txBody>
          </p:sp>
          <p:grpSp>
            <p:nvGrpSpPr>
              <p:cNvPr id="47" name="Groupe 46"/>
              <p:cNvGrpSpPr/>
              <p:nvPr/>
            </p:nvGrpSpPr>
            <p:grpSpPr>
              <a:xfrm>
                <a:off x="3549650" y="2553018"/>
                <a:ext cx="1749425" cy="1695450"/>
                <a:chOff x="3549650" y="2553018"/>
                <a:chExt cx="1749425" cy="1695450"/>
              </a:xfrm>
            </p:grpSpPr>
            <p:grpSp>
              <p:nvGrpSpPr>
                <p:cNvPr id="49" name="Groupe 48"/>
                <p:cNvGrpSpPr/>
                <p:nvPr/>
              </p:nvGrpSpPr>
              <p:grpSpPr>
                <a:xfrm>
                  <a:off x="3565525" y="2553018"/>
                  <a:ext cx="1733550" cy="847725"/>
                  <a:chOff x="3565525" y="2553018"/>
                  <a:chExt cx="1733550" cy="847725"/>
                </a:xfrm>
              </p:grpSpPr>
              <p:sp>
                <p:nvSpPr>
                  <p:cNvPr id="54" name="shape13"/>
                  <p:cNvSpPr>
                    <a:spLocks noChangeArrowheads="1"/>
                  </p:cNvSpPr>
                  <p:nvPr/>
                </p:nvSpPr>
                <p:spPr bwMode="auto">
                  <a:xfrm>
                    <a:off x="3565525" y="2553018"/>
                    <a:ext cx="1733550" cy="847725"/>
                  </a:xfrm>
                  <a:prstGeom prst="rect">
                    <a:avLst/>
                  </a:prstGeom>
                  <a:solidFill>
                    <a:srgbClr val="EB6300"/>
                  </a:solidFill>
                  <a:ln w="12700">
                    <a:solidFill>
                      <a:srgbClr val="000080"/>
                    </a:solid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55" name="shape12"/>
                  <p:cNvSpPr txBox="1">
                    <a:spLocks noChangeArrowheads="1"/>
                  </p:cNvSpPr>
                  <p:nvPr/>
                </p:nvSpPr>
                <p:spPr bwMode="white">
                  <a:xfrm>
                    <a:off x="3635375" y="2622868"/>
                    <a:ext cx="1403350"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Arial" charset="0"/>
                        <a:ea typeface="+mn-ea"/>
                      </a:rPr>
                      <a:t>… base class</a:t>
                    </a:r>
                  </a:p>
                </p:txBody>
              </p:sp>
              <p:sp>
                <p:nvSpPr>
                  <p:cNvPr id="56" name="shape11"/>
                  <p:cNvSpPr txBox="1">
                    <a:spLocks noChangeArrowheads="1"/>
                  </p:cNvSpPr>
                  <p:nvPr/>
                </p:nvSpPr>
                <p:spPr bwMode="white">
                  <a:xfrm>
                    <a:off x="4102100" y="2984818"/>
                    <a:ext cx="839788"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Arial" charset="0"/>
                        <a:ea typeface="+mn-ea"/>
                      </a:rPr>
                      <a:t>data …</a:t>
                    </a:r>
                  </a:p>
                </p:txBody>
              </p:sp>
            </p:grpSp>
            <p:grpSp>
              <p:nvGrpSpPr>
                <p:cNvPr id="50" name="Groupe 49"/>
                <p:cNvGrpSpPr/>
                <p:nvPr/>
              </p:nvGrpSpPr>
              <p:grpSpPr>
                <a:xfrm>
                  <a:off x="3549650" y="3400743"/>
                  <a:ext cx="1749425" cy="847725"/>
                  <a:chOff x="3549650" y="3400743"/>
                  <a:chExt cx="1749425" cy="847725"/>
                </a:xfrm>
              </p:grpSpPr>
              <p:sp>
                <p:nvSpPr>
                  <p:cNvPr id="51" name="shape18"/>
                  <p:cNvSpPr>
                    <a:spLocks noChangeArrowheads="1"/>
                  </p:cNvSpPr>
                  <p:nvPr/>
                </p:nvSpPr>
                <p:spPr bwMode="auto">
                  <a:xfrm>
                    <a:off x="3565525" y="3400743"/>
                    <a:ext cx="1733550" cy="847725"/>
                  </a:xfrm>
                  <a:prstGeom prst="rect">
                    <a:avLst/>
                  </a:prstGeom>
                  <a:noFill/>
                  <a:ln w="12700">
                    <a:solidFill>
                      <a:srgbClr val="000080"/>
                    </a:solid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52" name="shape10"/>
                  <p:cNvSpPr txBox="1">
                    <a:spLocks noChangeArrowheads="1"/>
                  </p:cNvSpPr>
                  <p:nvPr/>
                </p:nvSpPr>
                <p:spPr bwMode="auto">
                  <a:xfrm>
                    <a:off x="3549650" y="3470593"/>
                    <a:ext cx="1628775"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a:noFill/>
                        </a:ln>
                        <a:solidFill>
                          <a:srgbClr val="000080"/>
                        </a:solidFill>
                        <a:effectLst/>
                        <a:uLnTx/>
                        <a:uFillTx/>
                        <a:latin typeface="Arial" charset="0"/>
                        <a:ea typeface="+mn-ea"/>
                      </a:rPr>
                      <a:t>… derived class</a:t>
                    </a:r>
                  </a:p>
                </p:txBody>
              </p:sp>
              <p:sp>
                <p:nvSpPr>
                  <p:cNvPr id="53" name="shape9"/>
                  <p:cNvSpPr txBox="1">
                    <a:spLocks noChangeArrowheads="1"/>
                  </p:cNvSpPr>
                  <p:nvPr/>
                </p:nvSpPr>
                <p:spPr bwMode="auto">
                  <a:xfrm>
                    <a:off x="4102100" y="3832543"/>
                    <a:ext cx="839788"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a:noFill/>
                        </a:ln>
                        <a:solidFill>
                          <a:srgbClr val="000080"/>
                        </a:solidFill>
                        <a:effectLst/>
                        <a:uLnTx/>
                        <a:uFillTx/>
                        <a:latin typeface="Arial" charset="0"/>
                        <a:ea typeface="+mn-ea"/>
                      </a:rPr>
                      <a:t>data …</a:t>
                    </a:r>
                  </a:p>
                </p:txBody>
              </p:sp>
            </p:grpSp>
          </p:grpSp>
        </p:grpSp>
        <p:grpSp>
          <p:nvGrpSpPr>
            <p:cNvPr id="34" name="Groupe 33"/>
            <p:cNvGrpSpPr/>
            <p:nvPr/>
          </p:nvGrpSpPr>
          <p:grpSpPr>
            <a:xfrm>
              <a:off x="5307955" y="3664049"/>
              <a:ext cx="1733550" cy="1209675"/>
              <a:chOff x="3565525" y="4170680"/>
              <a:chExt cx="1733550" cy="1209675"/>
            </a:xfrm>
          </p:grpSpPr>
          <p:sp>
            <p:nvSpPr>
              <p:cNvPr id="40" name="shape14"/>
              <p:cNvSpPr txBox="1">
                <a:spLocks noChangeArrowheads="1"/>
              </p:cNvSpPr>
              <p:nvPr/>
            </p:nvSpPr>
            <p:spPr bwMode="auto">
              <a:xfrm>
                <a:off x="3712472" y="4170680"/>
                <a:ext cx="1406525" cy="33655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BaseObject</a:t>
                </a:r>
              </a:p>
            </p:txBody>
          </p:sp>
          <p:grpSp>
            <p:nvGrpSpPr>
              <p:cNvPr id="41" name="Groupe 40"/>
              <p:cNvGrpSpPr/>
              <p:nvPr/>
            </p:nvGrpSpPr>
            <p:grpSpPr>
              <a:xfrm>
                <a:off x="3565525" y="4532630"/>
                <a:ext cx="1733550" cy="847725"/>
                <a:chOff x="3565525" y="4532630"/>
                <a:chExt cx="1733550" cy="847725"/>
              </a:xfrm>
            </p:grpSpPr>
            <p:sp>
              <p:nvSpPr>
                <p:cNvPr id="43" name="shape8"/>
                <p:cNvSpPr>
                  <a:spLocks noChangeArrowheads="1"/>
                </p:cNvSpPr>
                <p:nvPr/>
              </p:nvSpPr>
              <p:spPr bwMode="auto">
                <a:xfrm>
                  <a:off x="3565525" y="4532630"/>
                  <a:ext cx="1733550" cy="847725"/>
                </a:xfrm>
                <a:prstGeom prst="rect">
                  <a:avLst/>
                </a:prstGeom>
                <a:solidFill>
                  <a:srgbClr val="EB6300"/>
                </a:solidFill>
                <a:ln w="12700">
                  <a:solidFill>
                    <a:srgbClr val="000080"/>
                  </a:solid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44" name="shape7"/>
                <p:cNvSpPr txBox="1">
                  <a:spLocks noChangeArrowheads="1"/>
                </p:cNvSpPr>
                <p:nvPr/>
              </p:nvSpPr>
              <p:spPr bwMode="white">
                <a:xfrm>
                  <a:off x="3635375" y="4602480"/>
                  <a:ext cx="1403350"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Arial" charset="0"/>
                      <a:ea typeface="+mn-ea"/>
                    </a:rPr>
                    <a:t>… base class</a:t>
                  </a:r>
                </a:p>
              </p:txBody>
            </p:sp>
            <p:sp>
              <p:nvSpPr>
                <p:cNvPr id="45" name="shape6"/>
                <p:cNvSpPr txBox="1">
                  <a:spLocks noChangeArrowheads="1"/>
                </p:cNvSpPr>
                <p:nvPr/>
              </p:nvSpPr>
              <p:spPr bwMode="white">
                <a:xfrm>
                  <a:off x="4102100" y="4964430"/>
                  <a:ext cx="839788"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smtClean="0">
                      <a:ln>
                        <a:noFill/>
                      </a:ln>
                      <a:solidFill>
                        <a:srgbClr val="FFFFFF"/>
                      </a:solidFill>
                      <a:effectLst/>
                      <a:uLnTx/>
                      <a:uFillTx/>
                      <a:latin typeface="Arial" charset="0"/>
                      <a:ea typeface="+mn-ea"/>
                    </a:rPr>
                    <a:t>data …</a:t>
                  </a:r>
                </a:p>
              </p:txBody>
            </p:sp>
          </p:grpSp>
        </p:grpSp>
        <p:grpSp>
          <p:nvGrpSpPr>
            <p:cNvPr id="35" name="Groupe 34"/>
            <p:cNvGrpSpPr/>
            <p:nvPr/>
          </p:nvGrpSpPr>
          <p:grpSpPr>
            <a:xfrm>
              <a:off x="7065327" y="2137172"/>
              <a:ext cx="1971169" cy="1368400"/>
              <a:chOff x="5124966" y="2880068"/>
              <a:chExt cx="1971169" cy="1368400"/>
            </a:xfrm>
          </p:grpSpPr>
          <p:sp>
            <p:nvSpPr>
              <p:cNvPr id="36" name="shape15"/>
              <p:cNvSpPr txBox="1">
                <a:spLocks noChangeArrowheads="1"/>
              </p:cNvSpPr>
              <p:nvPr/>
            </p:nvSpPr>
            <p:spPr bwMode="auto">
              <a:xfrm>
                <a:off x="5322897" y="3911918"/>
                <a:ext cx="1773238" cy="3365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BaseReference</a:t>
                </a:r>
              </a:p>
            </p:txBody>
          </p:sp>
          <p:sp>
            <p:nvSpPr>
              <p:cNvPr id="37" name="shape3"/>
              <p:cNvSpPr>
                <a:spLocks noChangeArrowheads="1"/>
              </p:cNvSpPr>
              <p:nvPr/>
            </p:nvSpPr>
            <p:spPr bwMode="auto">
              <a:xfrm>
                <a:off x="5727700" y="3429318"/>
                <a:ext cx="676275" cy="428625"/>
              </a:xfrm>
              <a:prstGeom prst="rect">
                <a:avLst/>
              </a:prstGeom>
              <a:solidFill>
                <a:srgbClr val="EB6300"/>
              </a:solidFill>
              <a:ln w="12700">
                <a:solidFill>
                  <a:srgbClr val="000080"/>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8" name="shape2"/>
              <p:cNvSpPr>
                <a:spLocks noChangeArrowheads="1"/>
              </p:cNvSpPr>
              <p:nvPr/>
            </p:nvSpPr>
            <p:spPr bwMode="auto">
              <a:xfrm>
                <a:off x="5927725" y="3505518"/>
                <a:ext cx="266700" cy="266700"/>
              </a:xfrm>
              <a:prstGeom prst="ellipse">
                <a:avLst/>
              </a:prstGeom>
              <a:solidFill>
                <a:srgbClr val="000080"/>
              </a:solidFill>
              <a:ln w="12700">
                <a:solidFill>
                  <a:srgbClr val="000080"/>
                </a:solid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39" name="shape1"/>
              <p:cNvSpPr>
                <a:spLocks/>
              </p:cNvSpPr>
              <p:nvPr/>
            </p:nvSpPr>
            <p:spPr bwMode="auto">
              <a:xfrm>
                <a:off x="5124966" y="2880068"/>
                <a:ext cx="937697" cy="696887"/>
              </a:xfrm>
              <a:custGeom>
                <a:avLst/>
                <a:gdLst>
                  <a:gd name="G0" fmla="+- 529 0 0"/>
                  <a:gd name="G1" fmla="+- 21600 0 0"/>
                  <a:gd name="G2" fmla="+- 21600 0 0"/>
                  <a:gd name="T0" fmla="*/ 0 w 22129"/>
                  <a:gd name="T1" fmla="*/ 6 h 21600"/>
                  <a:gd name="T2" fmla="*/ 22129 w 22129"/>
                  <a:gd name="T3" fmla="*/ 21600 h 21600"/>
                  <a:gd name="T4" fmla="*/ 529 w 22129"/>
                  <a:gd name="T5" fmla="*/ 21600 h 21600"/>
                </a:gdLst>
                <a:ahLst/>
                <a:cxnLst>
                  <a:cxn ang="0">
                    <a:pos x="T0" y="T1"/>
                  </a:cxn>
                  <a:cxn ang="0">
                    <a:pos x="T2" y="T3"/>
                  </a:cxn>
                  <a:cxn ang="0">
                    <a:pos x="T4" y="T5"/>
                  </a:cxn>
                </a:cxnLst>
                <a:rect l="0" t="0" r="r" b="b"/>
                <a:pathLst>
                  <a:path w="22129" h="21600" fill="none" extrusionOk="0">
                    <a:moveTo>
                      <a:pt x="0" y="6"/>
                    </a:moveTo>
                    <a:cubicBezTo>
                      <a:pt x="176" y="2"/>
                      <a:pt x="352" y="-1"/>
                      <a:pt x="529" y="0"/>
                    </a:cubicBezTo>
                    <a:cubicBezTo>
                      <a:pt x="12458" y="0"/>
                      <a:pt x="22129" y="9670"/>
                      <a:pt x="22129" y="21600"/>
                    </a:cubicBezTo>
                  </a:path>
                  <a:path w="22129" h="21600" stroke="0" extrusionOk="0">
                    <a:moveTo>
                      <a:pt x="0" y="6"/>
                    </a:moveTo>
                    <a:cubicBezTo>
                      <a:pt x="176" y="2"/>
                      <a:pt x="352" y="-1"/>
                      <a:pt x="529" y="0"/>
                    </a:cubicBezTo>
                    <a:cubicBezTo>
                      <a:pt x="12458" y="0"/>
                      <a:pt x="22129" y="9670"/>
                      <a:pt x="22129" y="21600"/>
                    </a:cubicBezTo>
                    <a:lnTo>
                      <a:pt x="529" y="21600"/>
                    </a:lnTo>
                    <a:close/>
                  </a:path>
                </a:pathLst>
              </a:custGeom>
              <a:noFill/>
              <a:ln w="28575">
                <a:solidFill>
                  <a:srgbClr val="000080"/>
                </a:solidFill>
                <a:round/>
                <a:headEnd type="triangle" w="lg" len="med"/>
                <a:tailEnd/>
              </a:ln>
              <a:effectLst/>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grpSp>
      </p:grpSp>
    </p:spTree>
    <p:extLst>
      <p:ext uri="{BB962C8B-B14F-4D97-AF65-F5344CB8AC3E}">
        <p14:creationId xmlns:p14="http://schemas.microsoft.com/office/powerpoint/2010/main" val="25434539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Using </a:t>
            </a:r>
            <a:r>
              <a:rPr lang="en-US" dirty="0" err="1" smtClean="0">
                <a:ea typeface="ＭＳ Ｐゴシック" pitchFamily="34" charset="-128"/>
              </a:rPr>
              <a:t>FreightCar</a:t>
            </a:r>
            <a:r>
              <a:rPr lang="en-US" dirty="0" smtClean="0">
                <a:ea typeface="ＭＳ Ｐゴシック" pitchFamily="34" charset="-128"/>
              </a:rPr>
              <a:t> references</a:t>
            </a:r>
          </a:p>
        </p:txBody>
      </p:sp>
      <p:sp>
        <p:nvSpPr>
          <p:cNvPr id="18434" name="Espace réservé du contenu 2"/>
          <p:cNvSpPr>
            <a:spLocks noGrp="1"/>
          </p:cNvSpPr>
          <p:nvPr>
            <p:ph idx="1"/>
          </p:nvPr>
        </p:nvSpPr>
        <p:spPr>
          <a:xfrm>
            <a:off x="467544" y="1128713"/>
            <a:ext cx="8280920" cy="4230687"/>
          </a:xfrm>
        </p:spPr>
        <p:txBody>
          <a:bodyPr/>
          <a:lstStyle/>
          <a:p>
            <a:r>
              <a:rPr lang="en-US" dirty="0"/>
              <a:t>Polymorphism saves </a:t>
            </a:r>
            <a:r>
              <a:rPr lang="en-US" dirty="0" smtClean="0"/>
              <a:t>time!</a:t>
            </a:r>
          </a:p>
          <a:p>
            <a:pPr lvl="1"/>
            <a:r>
              <a:rPr lang="en-US" dirty="0" smtClean="0"/>
              <a:t>No need </a:t>
            </a:r>
            <a:r>
              <a:rPr lang="en-US" dirty="0"/>
              <a:t>to </a:t>
            </a:r>
            <a:r>
              <a:rPr lang="en-US" dirty="0" smtClean="0"/>
              <a:t>know object’s </a:t>
            </a:r>
            <a:r>
              <a:rPr lang="en-US" dirty="0"/>
              <a:t>type to </a:t>
            </a:r>
            <a:r>
              <a:rPr lang="en-US" dirty="0" smtClean="0"/>
              <a:t>get </a:t>
            </a:r>
            <a:r>
              <a:rPr lang="en-US" dirty="0"/>
              <a:t>the correct behavior</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6" name="shape4"/>
          <p:cNvSpPr>
            <a:spLocks noChangeArrowheads="1"/>
          </p:cNvSpPr>
          <p:nvPr/>
        </p:nvSpPr>
        <p:spPr bwMode="blackWhite">
          <a:xfrm>
            <a:off x="539552" y="2415166"/>
            <a:ext cx="6438900" cy="2087367"/>
          </a:xfrm>
          <a:prstGeom prst="rect">
            <a:avLst/>
          </a:prstGeom>
          <a:no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System;</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Trains</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FreightTrain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Main()</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lang="en-US" sz="1600" b="1" kern="0" dirty="0">
                <a:solidFill>
                  <a:srgbClr val="000000"/>
                </a:solidFill>
                <a:latin typeface="Courier New" pitchFamily="49" charset="0"/>
                <a:ea typeface="+mn-ea"/>
              </a:rPr>
              <a:t> </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FreightCar</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car =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customer.GetCar</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a:solidFill>
                  <a:srgbClr val="000000"/>
                </a:solidFill>
                <a:latin typeface="Courier New" pitchFamily="49" charset="0"/>
                <a:ea typeface="+mn-ea"/>
              </a:rPr>
              <a:t>v</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olume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car.Volume;</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61" name="Oval Callout 132"/>
          <p:cNvSpPr/>
          <p:nvPr/>
        </p:nvSpPr>
        <p:spPr bwMode="auto">
          <a:xfrm>
            <a:off x="4283968" y="2178839"/>
            <a:ext cx="4503366" cy="1168539"/>
          </a:xfrm>
          <a:prstGeom prst="wedgeEllipseCallout">
            <a:avLst>
              <a:gd name="adj1" fmla="val -39357"/>
              <a:gd name="adj2" fmla="val 6704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45720" rIns="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Get a cars; we don’t know (and don’t care) if they are </a:t>
            </a:r>
            <a:r>
              <a:rPr kumimoji="0" lang="en-US" sz="1600" b="1" i="0" u="none" strike="noStrike" kern="0" cap="none" spc="0" normalizeH="0" baseline="0" noProof="0" dirty="0" smtClean="0">
                <a:ln>
                  <a:noFill/>
                </a:ln>
                <a:solidFill>
                  <a:srgbClr val="FFFFFF"/>
                </a:solidFill>
                <a:effectLst/>
                <a:uLnTx/>
                <a:uFillTx/>
                <a:latin typeface="Courier New" pitchFamily="49" charset="0"/>
              </a:rPr>
              <a:t>Tanker</a:t>
            </a:r>
            <a:r>
              <a:rPr kumimoji="0" lang="en-US" sz="1600" b="1" i="0" u="none" strike="noStrike" kern="0" cap="none" spc="0" normalizeH="0" baseline="0" noProof="0" dirty="0" smtClean="0">
                <a:ln>
                  <a:noFill/>
                </a:ln>
                <a:solidFill>
                  <a:srgbClr val="FFFFFF"/>
                </a:solidFill>
                <a:effectLst/>
                <a:uLnTx/>
                <a:uFillTx/>
                <a:latin typeface="Courier New" panose="02070309020205020404" pitchFamily="49" charset="0"/>
                <a:cs typeface="Courier New" panose="02070309020205020404" pitchFamily="49" charset="0"/>
              </a:rPr>
              <a:t>s</a:t>
            </a:r>
            <a:r>
              <a:rPr kumimoji="0" lang="en-US" sz="1600" b="1" i="0" u="none" strike="noStrike" kern="0" cap="none" spc="0" normalizeH="0" baseline="0" noProof="0" dirty="0" smtClean="0">
                <a:ln>
                  <a:noFill/>
                </a:ln>
                <a:solidFill>
                  <a:srgbClr val="FFFFFF"/>
                </a:solidFill>
                <a:effectLst/>
                <a:uLnTx/>
                <a:uFillTx/>
                <a:latin typeface="Arial" charset="0"/>
              </a:rPr>
              <a:t> </a:t>
            </a:r>
            <a:r>
              <a:rPr kumimoji="0" lang="en-US" sz="1600" b="1" i="0" u="none" strike="noStrike" kern="0" cap="none" spc="0" normalizeH="0" baseline="0" noProof="0" dirty="0" smtClean="0">
                <a:ln>
                  <a:noFill/>
                </a:ln>
                <a:solidFill>
                  <a:srgbClr val="FFFFFF"/>
                </a:solidFill>
                <a:effectLst/>
                <a:uLnTx/>
                <a:uFillTx/>
                <a:latin typeface="+mj-lt"/>
              </a:rPr>
              <a:t>or some other type of</a:t>
            </a:r>
            <a:r>
              <a:rPr kumimoji="0" lang="en-US" sz="1600" b="1" i="0" u="none" strike="noStrike" kern="0" cap="none" spc="0" normalizeH="0" baseline="0" noProof="0" dirty="0" smtClean="0">
                <a:ln>
                  <a:noFill/>
                </a:ln>
                <a:solidFill>
                  <a:srgbClr val="FFFFFF"/>
                </a:solidFill>
                <a:effectLst/>
                <a:uLnTx/>
                <a:uFillTx/>
                <a:latin typeface="Arial" charset="0"/>
              </a:rPr>
              <a:t> </a:t>
            </a:r>
            <a:r>
              <a:rPr kumimoji="0" lang="en-US" sz="1600" b="1" i="0" u="none" strike="noStrike" kern="0" cap="none" spc="0" normalizeH="0" baseline="0" noProof="0" dirty="0" err="1" smtClean="0">
                <a:ln>
                  <a:noFill/>
                </a:ln>
                <a:solidFill>
                  <a:srgbClr val="FFFFFF"/>
                </a:solidFill>
                <a:effectLst/>
                <a:uLnTx/>
                <a:uFillTx/>
                <a:latin typeface="Courier New" pitchFamily="49" charset="0"/>
              </a:rPr>
              <a:t>FreightCar</a:t>
            </a:r>
            <a:endParaRPr kumimoji="0" lang="en-US" sz="1600" b="1" i="0" u="none" strike="noStrike" kern="0" cap="none" spc="0" normalizeH="0" baseline="0" noProof="0" dirty="0" smtClean="0">
              <a:ln>
                <a:noFill/>
              </a:ln>
              <a:solidFill>
                <a:srgbClr val="FFFFFF"/>
              </a:solidFill>
              <a:effectLst/>
              <a:uLnTx/>
              <a:uFillTx/>
              <a:latin typeface="Arial" charset="0"/>
            </a:endParaRPr>
          </a:p>
        </p:txBody>
      </p:sp>
      <p:sp>
        <p:nvSpPr>
          <p:cNvPr id="262" name="Oval Callout 133"/>
          <p:cNvSpPr/>
          <p:nvPr/>
        </p:nvSpPr>
        <p:spPr bwMode="auto">
          <a:xfrm>
            <a:off x="5796136" y="3871215"/>
            <a:ext cx="3027449" cy="1168539"/>
          </a:xfrm>
          <a:prstGeom prst="wedgeEllipseCallout">
            <a:avLst>
              <a:gd name="adj1" fmla="val -78343"/>
              <a:gd name="adj2" fmla="val -533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ea typeface="+mn-ea"/>
              </a:rPr>
              <a:t>Regardless of the type of car, we will get the correct volume</a:t>
            </a:r>
          </a:p>
        </p:txBody>
      </p:sp>
    </p:spTree>
    <p:extLst>
      <p:ext uri="{BB962C8B-B14F-4D97-AF65-F5344CB8AC3E}">
        <p14:creationId xmlns:p14="http://schemas.microsoft.com/office/powerpoint/2010/main" val="32037637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Casting</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Must </a:t>
            </a:r>
            <a:r>
              <a:rPr lang="en-US" dirty="0"/>
              <a:t>cast back </a:t>
            </a:r>
            <a:r>
              <a:rPr lang="en-US" dirty="0" smtClean="0"/>
              <a:t>to </a:t>
            </a:r>
            <a:r>
              <a:rPr lang="en-US" dirty="0"/>
              <a:t>obtain </a:t>
            </a:r>
            <a:r>
              <a:rPr lang="en-US" dirty="0" smtClean="0">
                <a:latin typeface="Courier New" pitchFamily="49" charset="0"/>
              </a:rPr>
              <a:t>Tanker</a:t>
            </a:r>
            <a:r>
              <a:rPr lang="en-US" dirty="0" smtClean="0"/>
              <a:t>-specific </a:t>
            </a:r>
            <a:r>
              <a:rPr lang="en-US" dirty="0"/>
              <a:t>behavior</a:t>
            </a:r>
            <a:endParaRPr lang="en-US" dirty="0">
              <a:latin typeface="Courier New" pitchFamily="49" charset="0"/>
            </a:endParaRPr>
          </a:p>
          <a:p>
            <a:pPr lvl="1"/>
            <a:r>
              <a:rPr lang="en-US" dirty="0" smtClean="0"/>
              <a:t>For example, </a:t>
            </a:r>
            <a:r>
              <a:rPr lang="en-US" dirty="0" smtClean="0">
                <a:latin typeface="Courier New" pitchFamily="49" charset="0"/>
              </a:rPr>
              <a:t>Radius</a:t>
            </a:r>
            <a:r>
              <a:rPr lang="en-US" dirty="0" smtClean="0"/>
              <a:t> </a:t>
            </a:r>
            <a:r>
              <a:rPr lang="en-US" dirty="0"/>
              <a:t>property </a:t>
            </a:r>
            <a:r>
              <a:rPr lang="en-US" dirty="0" smtClean="0"/>
              <a:t>isn’t in a </a:t>
            </a:r>
            <a:r>
              <a:rPr lang="en-US" dirty="0" err="1">
                <a:latin typeface="Courier New" pitchFamily="49" charset="0"/>
              </a:rPr>
              <a:t>FreightCar</a:t>
            </a:r>
            <a:endParaRPr lang="en-US" dirty="0">
              <a:latin typeface="Courier New" pitchFamily="49" charset="0"/>
            </a:endParaRPr>
          </a:p>
          <a:p>
            <a:r>
              <a:rPr lang="en-US" dirty="0" smtClean="0"/>
              <a:t>Use </a:t>
            </a:r>
            <a:r>
              <a:rPr lang="en-US" dirty="0">
                <a:latin typeface="Courier New" pitchFamily="49" charset="0"/>
              </a:rPr>
              <a:t>is</a:t>
            </a:r>
            <a:r>
              <a:rPr lang="en-US" dirty="0"/>
              <a:t> </a:t>
            </a:r>
            <a:r>
              <a:rPr lang="en-US" dirty="0" smtClean="0"/>
              <a:t>operator and a cast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Group 1"/>
          <p:cNvGrpSpPr/>
          <p:nvPr/>
        </p:nvGrpSpPr>
        <p:grpSpPr>
          <a:xfrm>
            <a:off x="755576" y="2857500"/>
            <a:ext cx="7366000" cy="1972752"/>
            <a:chOff x="684213" y="3587750"/>
            <a:chExt cx="7366000" cy="2582863"/>
          </a:xfrm>
        </p:grpSpPr>
        <p:sp>
          <p:nvSpPr>
            <p:cNvPr id="16" name="shape4"/>
            <p:cNvSpPr>
              <a:spLocks noChangeArrowheads="1"/>
            </p:cNvSpPr>
            <p:nvPr/>
          </p:nvSpPr>
          <p:spPr bwMode="blackWhite">
            <a:xfrm>
              <a:off x="684213" y="3587750"/>
              <a:ext cx="7366000" cy="2582863"/>
            </a:xfrm>
            <a:prstGeom prst="rect">
              <a:avLst/>
            </a:prstGeom>
            <a:noFill/>
            <a:ln w="28575">
              <a:solidFill>
                <a:srgbClr val="000080"/>
              </a:solidFill>
              <a:miter lim="800000"/>
              <a:headEnd/>
              <a:tailEnd/>
            </a:ln>
            <a:effectLst/>
          </p:spPr>
          <p:txBody>
            <a:bodyPr lIns="92075" tIns="46038" rIns="92075" bIns="46038"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FreightCar car = customer.GetCar();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statements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if (car is Tanker)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Tanker tank = (Tanker)car;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rad = tank.Radius;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statements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7" name="shape3"/>
            <p:cNvSpPr>
              <a:spLocks noChangeArrowheads="1"/>
            </p:cNvSpPr>
            <p:nvPr/>
          </p:nvSpPr>
          <p:spPr bwMode="auto">
            <a:xfrm>
              <a:off x="4770338" y="4487863"/>
              <a:ext cx="3114675" cy="33655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1" smtClean="0">
                  <a:ln>
                    <a:noFill/>
                  </a:ln>
                  <a:solidFill>
                    <a:srgbClr val="000080"/>
                  </a:solidFill>
                  <a:effectLst/>
                  <a:uLnTx/>
                  <a:uFillTx/>
                  <a:latin typeface="Arial" charset="0"/>
                  <a:ea typeface="+mn-ea"/>
                  <a:sym typeface="Wingdings" pitchFamily="2" charset="2"/>
                </a:rPr>
                <a:t></a:t>
              </a:r>
              <a:r>
                <a:rPr kumimoji="0" lang="en-US" sz="1600" b="0" i="0" u="none" strike="noStrike" kern="0" cap="none" spc="0" normalizeH="0" baseline="0" noProof="0" dirty="0" smtClean="0">
                  <a:ln>
                    <a:noFill/>
                  </a:ln>
                  <a:solidFill>
                    <a:srgbClr val="000080"/>
                  </a:solidFill>
                  <a:effectLst/>
                  <a:uLnTx/>
                  <a:uFillTx/>
                  <a:latin typeface="Arial" charset="0"/>
                  <a:ea typeface="+mn-ea"/>
                </a:rPr>
                <a:t> </a:t>
              </a:r>
              <a:r>
                <a:rPr kumimoji="0" lang="en-US" sz="1600" b="1" i="0" u="none" strike="noStrike" kern="0" cap="none" spc="0" normalizeH="0" baseline="0" noProof="0" dirty="0" smtClean="0">
                  <a:ln>
                    <a:noFill/>
                  </a:ln>
                  <a:solidFill>
                    <a:srgbClr val="000080"/>
                  </a:solidFill>
                  <a:effectLst/>
                  <a:uLnTx/>
                  <a:uFillTx/>
                  <a:latin typeface="Arial" charset="0"/>
                  <a:ea typeface="+mn-ea"/>
                </a:rPr>
                <a:t>Is it a tanker?</a:t>
              </a:r>
            </a:p>
          </p:txBody>
        </p:sp>
        <p:sp>
          <p:nvSpPr>
            <p:cNvPr id="18" name="shape2"/>
            <p:cNvSpPr>
              <a:spLocks noChangeArrowheads="1"/>
            </p:cNvSpPr>
            <p:nvPr/>
          </p:nvSpPr>
          <p:spPr bwMode="auto">
            <a:xfrm>
              <a:off x="4777978" y="4813362"/>
              <a:ext cx="1666875" cy="33655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1" smtClean="0">
                  <a:ln>
                    <a:noFill/>
                  </a:ln>
                  <a:solidFill>
                    <a:srgbClr val="000000"/>
                  </a:solidFill>
                  <a:effectLst/>
                  <a:uLnTx/>
                  <a:uFillTx/>
                  <a:latin typeface="Arial" charset="0"/>
                  <a:ea typeface="+mn-ea"/>
                  <a:sym typeface="Wingdings" pitchFamily="2" charset="2"/>
                </a:rPr>
                <a:t></a:t>
              </a:r>
              <a:r>
                <a:rPr kumimoji="0" lang="en-US" sz="1600" b="0" i="0" u="none" strike="noStrike" kern="0" cap="none" spc="0" normalizeH="0" baseline="0" noProof="0" dirty="0" smtClean="0">
                  <a:ln>
                    <a:noFill/>
                  </a:ln>
                  <a:solidFill>
                    <a:srgbClr val="000000"/>
                  </a:solidFill>
                  <a:effectLst/>
                  <a:uLnTx/>
                  <a:uFillTx/>
                  <a:latin typeface="Arial" charset="0"/>
                  <a:ea typeface="+mn-ea"/>
                </a:rPr>
                <a:t> </a:t>
              </a:r>
              <a:r>
                <a:rPr kumimoji="0" lang="en-US" sz="1600" b="1" i="0" u="none" strike="noStrike" kern="0" cap="none" spc="0" normalizeH="0" baseline="0" noProof="0" dirty="0" smtClean="0">
                  <a:ln>
                    <a:noFill/>
                  </a:ln>
                  <a:solidFill>
                    <a:srgbClr val="000000"/>
                  </a:solidFill>
                  <a:effectLst/>
                  <a:uLnTx/>
                  <a:uFillTx/>
                  <a:latin typeface="Arial" charset="0"/>
                  <a:ea typeface="+mn-ea"/>
                </a:rPr>
                <a:t>Cast</a:t>
              </a:r>
            </a:p>
          </p:txBody>
        </p:sp>
      </p:grpSp>
    </p:spTree>
    <p:extLst>
      <p:ext uri="{BB962C8B-B14F-4D97-AF65-F5344CB8AC3E}">
        <p14:creationId xmlns:p14="http://schemas.microsoft.com/office/powerpoint/2010/main" val="35069030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As operator</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t>Alternative </a:t>
            </a:r>
            <a:r>
              <a:rPr lang="en-US" dirty="0"/>
              <a:t>to </a:t>
            </a:r>
            <a:r>
              <a:rPr lang="en-US" dirty="0" smtClean="0">
                <a:latin typeface="Courier New" pitchFamily="49" charset="0"/>
              </a:rPr>
              <a:t>is</a:t>
            </a:r>
            <a:r>
              <a:rPr lang="en-US" dirty="0" smtClean="0"/>
              <a:t> and </a:t>
            </a:r>
            <a:r>
              <a:rPr lang="en-US" dirty="0"/>
              <a:t>casting is the </a:t>
            </a:r>
            <a:r>
              <a:rPr lang="en-US" dirty="0">
                <a:latin typeface="Courier New" pitchFamily="49" charset="0"/>
              </a:rPr>
              <a:t>as</a:t>
            </a:r>
            <a:r>
              <a:rPr lang="en-US" dirty="0"/>
              <a:t> </a:t>
            </a:r>
            <a:r>
              <a:rPr lang="en-US" dirty="0" smtClean="0"/>
              <a:t>operator</a:t>
            </a:r>
            <a:endParaRPr lang="en-US" dirty="0"/>
          </a:p>
          <a:p>
            <a:pPr lvl="1"/>
            <a:r>
              <a:rPr lang="en-US" dirty="0" smtClean="0"/>
              <a:t>Only </a:t>
            </a:r>
            <a:r>
              <a:rPr lang="en-US" dirty="0"/>
              <a:t>with reference types</a:t>
            </a:r>
          </a:p>
          <a:p>
            <a:r>
              <a:rPr lang="en-US" dirty="0" smtClean="0">
                <a:latin typeface="Courier New" pitchFamily="49" charset="0"/>
              </a:rPr>
              <a:t>as</a:t>
            </a:r>
            <a:r>
              <a:rPr lang="en-US" dirty="0" smtClean="0"/>
              <a:t> </a:t>
            </a:r>
            <a:r>
              <a:rPr lang="en-US" dirty="0"/>
              <a:t>returns </a:t>
            </a:r>
            <a:r>
              <a:rPr lang="en-US" dirty="0" smtClean="0"/>
              <a:t>null on fail, cast throws an exception</a:t>
            </a:r>
            <a:endParaRPr lang="en-US" dirty="0"/>
          </a:p>
          <a:p>
            <a:endParaRPr lang="en-US" dirty="0"/>
          </a:p>
          <a:p>
            <a:endParaRPr lang="en-US" dirty="0"/>
          </a:p>
          <a:p>
            <a:pPr marL="0" indent="0">
              <a:buNone/>
            </a:pPr>
            <a:endParaRPr lang="en-US" dirty="0"/>
          </a:p>
          <a:p>
            <a:endParaRPr lang="en-US" dirty="0" smtClean="0"/>
          </a:p>
          <a:p>
            <a:r>
              <a:rPr lang="en-US" dirty="0" smtClean="0"/>
              <a:t>Useful </a:t>
            </a:r>
            <a:r>
              <a:rPr lang="en-US" dirty="0"/>
              <a:t>with collections and arrays of type </a:t>
            </a:r>
            <a:r>
              <a:rPr lang="en-US" dirty="0">
                <a:latin typeface="Courier New" pitchFamily="49" charset="0"/>
              </a:rPr>
              <a:t>object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Overriding</a:t>
            </a:r>
            <a:r>
              <a:rPr lang="fr-FR" dirty="0" smtClean="0">
                <a:ea typeface="ＭＳ Ｐゴシック" pitchFamily="34" charset="-128"/>
              </a:rPr>
              <a:t> and </a:t>
            </a:r>
            <a:r>
              <a:rPr lang="fr-FR" dirty="0" err="1" smtClean="0">
                <a:ea typeface="ＭＳ Ｐゴシック" pitchFamily="34" charset="-128"/>
              </a:rPr>
              <a:t>Polymorphism</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hape2"/>
          <p:cNvSpPr>
            <a:spLocks noChangeArrowheads="1"/>
          </p:cNvSpPr>
          <p:nvPr/>
        </p:nvSpPr>
        <p:spPr bwMode="blackWhite">
          <a:xfrm>
            <a:off x="608013" y="2943572"/>
            <a:ext cx="7366000" cy="1282080"/>
          </a:xfrm>
          <a:prstGeom prst="rect">
            <a:avLst/>
          </a:prstGeom>
          <a:noFill/>
          <a:ln w="28575">
            <a:solidFill>
              <a:srgbClr val="000080"/>
            </a:solidFill>
            <a:miter lim="800000"/>
            <a:headEnd/>
            <a:tailEnd/>
          </a:ln>
          <a:effectLst/>
        </p:spPr>
        <p:txBody>
          <a:bodyPr lIns="92075" tIns="46038" rIns="92075" bIns="46038"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Tanker tank = customer.GetCar() as Tanker;</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if (tank != null)</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int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rad =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tank.Radius</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lang="en-US" sz="1600" b="1" kern="0" dirty="0" smtClean="0">
                <a:solidFill>
                  <a:srgbClr val="000000"/>
                </a:solidFill>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4" name="Oval Callout 6"/>
          <p:cNvSpPr/>
          <p:nvPr/>
        </p:nvSpPr>
        <p:spPr bwMode="auto">
          <a:xfrm>
            <a:off x="3989871" y="3561913"/>
            <a:ext cx="4254537" cy="1168539"/>
          </a:xfrm>
          <a:prstGeom prst="wedgeEllipseCallout">
            <a:avLst>
              <a:gd name="adj1" fmla="val -59070"/>
              <a:gd name="adj2" fmla="val -4548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45720" rIns="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ea typeface="+mn-ea"/>
              </a:rPr>
              <a:t>If not a </a:t>
            </a:r>
            <a:r>
              <a:rPr kumimoji="0" lang="en-US" sz="1600" b="1" i="0" u="none" strike="noStrike" kern="0" cap="none" spc="0" normalizeH="0" baseline="0" noProof="0" dirty="0" smtClean="0">
                <a:ln>
                  <a:noFill/>
                </a:ln>
                <a:solidFill>
                  <a:srgbClr val="FFFFFF"/>
                </a:solidFill>
                <a:effectLst/>
                <a:uLnTx/>
                <a:uFillTx/>
                <a:latin typeface="Courier New" panose="02070309020205020404" pitchFamily="49" charset="0"/>
                <a:cs typeface="Courier New" panose="02070309020205020404" pitchFamily="49" charset="0"/>
              </a:rPr>
              <a:t>Tanker</a:t>
            </a:r>
            <a:r>
              <a:rPr kumimoji="0" lang="en-US" sz="1600" b="1" i="0" u="none" strike="noStrike" kern="0" cap="none" spc="0" normalizeH="0" baseline="0" noProof="0" dirty="0" smtClean="0">
                <a:ln>
                  <a:noFill/>
                </a:ln>
                <a:solidFill>
                  <a:srgbClr val="FFFFFF"/>
                </a:solidFill>
                <a:effectLst/>
                <a:uLnTx/>
                <a:uFillTx/>
                <a:latin typeface="+mj-lt"/>
                <a:ea typeface="+mn-ea"/>
              </a:rPr>
              <a:t> (or something inherited from </a:t>
            </a:r>
            <a:r>
              <a:rPr kumimoji="0" lang="en-US" sz="1600" b="1" i="0" u="none" strike="noStrike" kern="0" cap="none" spc="0" normalizeH="0" baseline="0" noProof="0" dirty="0" smtClean="0">
                <a:ln>
                  <a:noFill/>
                </a:ln>
                <a:solidFill>
                  <a:srgbClr val="FFFFFF"/>
                </a:solidFill>
                <a:effectLst/>
                <a:uLnTx/>
                <a:uFillTx/>
                <a:latin typeface="Courier New" panose="02070309020205020404" pitchFamily="49" charset="0"/>
                <a:cs typeface="Courier New" panose="02070309020205020404" pitchFamily="49" charset="0"/>
              </a:rPr>
              <a:t>Tanker</a:t>
            </a:r>
            <a:r>
              <a:rPr kumimoji="0" lang="en-US" sz="1600" b="1" i="0" u="none" strike="noStrike" kern="0" cap="none" spc="0" normalizeH="0" baseline="0" noProof="0" dirty="0" smtClean="0">
                <a:ln>
                  <a:noFill/>
                </a:ln>
                <a:solidFill>
                  <a:srgbClr val="FFFFFF"/>
                </a:solidFill>
                <a:effectLst/>
                <a:uLnTx/>
                <a:uFillTx/>
                <a:latin typeface="+mj-lt"/>
                <a:ea typeface="+mn-ea"/>
              </a:rPr>
              <a:t>),</a:t>
            </a:r>
            <a:br>
              <a:rPr kumimoji="0" lang="en-US" sz="1600" b="1" i="0" u="none" strike="noStrike" kern="0" cap="none" spc="0" normalizeH="0" baseline="0" noProof="0" dirty="0" smtClean="0">
                <a:ln>
                  <a:noFill/>
                </a:ln>
                <a:solidFill>
                  <a:srgbClr val="FFFFFF"/>
                </a:solidFill>
                <a:effectLst/>
                <a:uLnTx/>
                <a:uFillTx/>
                <a:latin typeface="+mj-lt"/>
                <a:ea typeface="+mn-ea"/>
              </a:rPr>
            </a:br>
            <a:r>
              <a:rPr kumimoji="0" lang="en-US" sz="1600" b="1" i="0" u="none" strike="noStrike" kern="0" cap="none" spc="0" normalizeH="0" baseline="0" noProof="0" dirty="0" smtClean="0">
                <a:ln>
                  <a:noFill/>
                </a:ln>
                <a:solidFill>
                  <a:srgbClr val="FFFFFF"/>
                </a:solidFill>
                <a:effectLst/>
                <a:uLnTx/>
                <a:uFillTx/>
                <a:latin typeface="+mj-lt"/>
                <a:ea typeface="+mn-ea"/>
              </a:rPr>
              <a:t> then it will be null</a:t>
            </a:r>
          </a:p>
        </p:txBody>
      </p:sp>
    </p:spTree>
    <p:extLst>
      <p:ext uri="{BB962C8B-B14F-4D97-AF65-F5344CB8AC3E}">
        <p14:creationId xmlns:p14="http://schemas.microsoft.com/office/powerpoint/2010/main" val="18916173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6189012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Interfaces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t>C# Architecture</a:t>
            </a:r>
            <a:endParaRPr lang="en-US" dirty="0"/>
          </a:p>
        </p:txBody>
      </p:sp>
    </p:spTree>
    <p:extLst>
      <p:ext uri="{BB962C8B-B14F-4D97-AF65-F5344CB8AC3E}">
        <p14:creationId xmlns:p14="http://schemas.microsoft.com/office/powerpoint/2010/main" val="472897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t>Abstract class </a:t>
            </a:r>
            <a:r>
              <a:rPr lang="fr-FR" dirty="0" err="1" smtClean="0"/>
              <a:t>without</a:t>
            </a:r>
            <a:r>
              <a:rPr lang="fr-FR" dirty="0" smtClean="0"/>
              <a:t> </a:t>
            </a:r>
            <a:r>
              <a:rPr lang="fr-FR" dirty="0" err="1" smtClean="0"/>
              <a:t>implementation</a:t>
            </a:r>
            <a:r>
              <a:rPr lang="fr-FR" dirty="0" smtClean="0"/>
              <a:t> = interface</a:t>
            </a:r>
          </a:p>
          <a:p>
            <a:pPr lvl="1"/>
            <a:r>
              <a:rPr lang="fr-FR" dirty="0" smtClean="0"/>
              <a:t>List of </a:t>
            </a:r>
            <a:r>
              <a:rPr lang="fr-FR" dirty="0" err="1" smtClean="0"/>
              <a:t>unimplemented</a:t>
            </a:r>
            <a:r>
              <a:rPr lang="fr-FR" dirty="0" smtClean="0"/>
              <a:t> </a:t>
            </a:r>
            <a:r>
              <a:rPr lang="fr-FR" dirty="0" err="1" smtClean="0"/>
              <a:t>methods</a:t>
            </a:r>
            <a:r>
              <a:rPr lang="fr-FR" dirty="0" smtClean="0"/>
              <a:t> and </a:t>
            </a:r>
            <a:r>
              <a:rPr lang="fr-FR" dirty="0" err="1" smtClean="0"/>
              <a:t>properties</a:t>
            </a:r>
            <a:endParaRPr lang="fr-FR" dirty="0" smtClean="0"/>
          </a:p>
          <a:p>
            <a:pPr lvl="1"/>
            <a:endParaRPr lang="fr-FR" dirty="0"/>
          </a:p>
          <a:p>
            <a:r>
              <a:rPr lang="fr-FR" dirty="0" err="1" smtClean="0"/>
              <a:t>Introduces</a:t>
            </a:r>
            <a:r>
              <a:rPr lang="fr-FR" dirty="0" smtClean="0"/>
              <a:t> an </a:t>
            </a:r>
            <a:r>
              <a:rPr lang="fr-FR" dirty="0" err="1" smtClean="0"/>
              <a:t>useful</a:t>
            </a:r>
            <a:r>
              <a:rPr lang="fr-FR" dirty="0" smtClean="0"/>
              <a:t> </a:t>
            </a:r>
            <a:r>
              <a:rPr lang="fr-FR" dirty="0" err="1" smtClean="0"/>
              <a:t>way</a:t>
            </a:r>
            <a:r>
              <a:rPr lang="fr-FR" dirty="0" smtClean="0"/>
              <a:t> of </a:t>
            </a:r>
            <a:r>
              <a:rPr lang="fr-FR" dirty="0" err="1" smtClean="0"/>
              <a:t>viewing</a:t>
            </a:r>
            <a:r>
              <a:rPr lang="fr-FR" dirty="0" smtClean="0"/>
              <a:t> </a:t>
            </a:r>
            <a:r>
              <a:rPr lang="fr-FR" dirty="0" err="1" smtClean="0"/>
              <a:t>objects</a:t>
            </a:r>
            <a:endParaRPr lang="fr-FR" dirty="0" smtClean="0"/>
          </a:p>
          <a:p>
            <a:pPr lvl="1"/>
            <a:r>
              <a:rPr lang="fr-FR" dirty="0" smtClean="0"/>
              <a:t>Not </a:t>
            </a:r>
            <a:r>
              <a:rPr lang="fr-FR" dirty="0" err="1" smtClean="0"/>
              <a:t>what</a:t>
            </a:r>
            <a:r>
              <a:rPr lang="fr-FR" dirty="0" smtClean="0"/>
              <a:t> </a:t>
            </a:r>
            <a:r>
              <a:rPr lang="fr-FR" dirty="0" err="1" smtClean="0"/>
              <a:t>they</a:t>
            </a:r>
            <a:r>
              <a:rPr lang="fr-FR" dirty="0" smtClean="0"/>
              <a:t> are…</a:t>
            </a:r>
          </a:p>
          <a:p>
            <a:pPr lvl="1"/>
            <a:r>
              <a:rPr lang="fr-FR" dirty="0" smtClean="0"/>
              <a:t>But </a:t>
            </a:r>
            <a:r>
              <a:rPr lang="fr-FR" dirty="0" err="1" smtClean="0"/>
              <a:t>what</a:t>
            </a:r>
            <a:r>
              <a:rPr lang="fr-FR" dirty="0" smtClean="0"/>
              <a:t> </a:t>
            </a:r>
            <a:r>
              <a:rPr lang="fr-FR" dirty="0" err="1" smtClean="0"/>
              <a:t>they</a:t>
            </a:r>
            <a:r>
              <a:rPr lang="fr-FR" dirty="0" smtClean="0"/>
              <a:t> </a:t>
            </a:r>
            <a:r>
              <a:rPr lang="fr-FR" dirty="0" err="1" smtClean="0"/>
              <a:t>can</a:t>
            </a:r>
            <a:r>
              <a:rPr lang="fr-FR" dirty="0" smtClean="0"/>
              <a:t> do!</a:t>
            </a:r>
          </a:p>
          <a:p>
            <a:pPr lvl="1"/>
            <a:endParaRPr lang="fr-FR" dirty="0"/>
          </a:p>
          <a:p>
            <a:r>
              <a:rPr lang="fr-FR" dirty="0" err="1" smtClean="0"/>
              <a:t>Identify</a:t>
            </a:r>
            <a:r>
              <a:rPr lang="fr-FR" dirty="0" smtClean="0"/>
              <a:t> by </a:t>
            </a:r>
            <a:r>
              <a:rPr lang="fr-FR" dirty="0" err="1" smtClean="0"/>
              <a:t>behavior</a:t>
            </a:r>
            <a:r>
              <a:rPr lang="fr-FR" dirty="0" smtClean="0"/>
              <a:t>, not type</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789700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UML Notation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6" name="shape35"/>
          <p:cNvSpPr>
            <a:spLocks noChangeShapeType="1"/>
          </p:cNvSpPr>
          <p:nvPr/>
        </p:nvSpPr>
        <p:spPr bwMode="auto">
          <a:xfrm>
            <a:off x="4166866" y="2898909"/>
            <a:ext cx="0" cy="146050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67" name="shape34"/>
          <p:cNvSpPr>
            <a:spLocks noChangeShapeType="1"/>
          </p:cNvSpPr>
          <p:nvPr/>
        </p:nvSpPr>
        <p:spPr bwMode="auto">
          <a:xfrm>
            <a:off x="6590978" y="2898909"/>
            <a:ext cx="0" cy="1438275"/>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68" name="shape33"/>
          <p:cNvSpPr>
            <a:spLocks noChangeShapeType="1"/>
          </p:cNvSpPr>
          <p:nvPr/>
        </p:nvSpPr>
        <p:spPr bwMode="auto">
          <a:xfrm flipH="1">
            <a:off x="1676078" y="1704053"/>
            <a:ext cx="762000"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69" name="shape32"/>
          <p:cNvSpPr>
            <a:spLocks noChangeShapeType="1"/>
          </p:cNvSpPr>
          <p:nvPr/>
        </p:nvSpPr>
        <p:spPr bwMode="auto">
          <a:xfrm>
            <a:off x="988691" y="2892559"/>
            <a:ext cx="0" cy="379413"/>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0" name="shape31"/>
          <p:cNvSpPr>
            <a:spLocks noChangeArrowheads="1"/>
          </p:cNvSpPr>
          <p:nvPr/>
        </p:nvSpPr>
        <p:spPr bwMode="auto">
          <a:xfrm>
            <a:off x="3096891" y="2340868"/>
            <a:ext cx="304800" cy="228600"/>
          </a:xfrm>
          <a:prstGeom prst="triangle">
            <a:avLst>
              <a:gd name="adj" fmla="val 50000"/>
            </a:avLst>
          </a:prstGeom>
          <a:solidFill>
            <a:srgbClr val="000080"/>
          </a:solidFill>
          <a:ln w="12700">
            <a:solidFill>
              <a:srgbClr val="000080"/>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1" name="shape30"/>
          <p:cNvSpPr>
            <a:spLocks noChangeShapeType="1"/>
          </p:cNvSpPr>
          <p:nvPr/>
        </p:nvSpPr>
        <p:spPr bwMode="auto">
          <a:xfrm>
            <a:off x="5295578" y="2900497"/>
            <a:ext cx="0" cy="38100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2" name="shape29"/>
          <p:cNvSpPr txBox="1">
            <a:spLocks noChangeArrowheads="1"/>
          </p:cNvSpPr>
          <p:nvPr/>
        </p:nvSpPr>
        <p:spPr bwMode="auto">
          <a:xfrm>
            <a:off x="1814191" y="1337340"/>
            <a:ext cx="693737" cy="749300"/>
          </a:xfrm>
          <a:prstGeom prst="rect">
            <a:avLst/>
          </a:prstGeom>
          <a:noFill/>
          <a:ln w="12700">
            <a:noFill/>
            <a:miter lim="800000"/>
            <a:headEnd/>
            <a:tailEnd/>
          </a:ln>
          <a:effectLst/>
        </p:spPr>
        <p:txBody>
          <a:bodyPr>
            <a:spAutoFit/>
          </a:bodyPr>
          <a:lstStyle/>
          <a:p>
            <a:pPr>
              <a:spcBef>
                <a:spcPct val="50000"/>
              </a:spcBef>
            </a:pPr>
            <a:r>
              <a:rPr lang="en-US" sz="1600" i="1" dirty="0">
                <a:solidFill>
                  <a:srgbClr val="000080"/>
                </a:solidFill>
                <a:latin typeface="Arial" charset="0"/>
                <a:ea typeface="+mn-ea"/>
              </a:rPr>
              <a:t>has</a:t>
            </a:r>
          </a:p>
          <a:p>
            <a:pPr>
              <a:spcBef>
                <a:spcPct val="50000"/>
              </a:spcBef>
            </a:pPr>
            <a:r>
              <a:rPr lang="en-US" sz="1600" i="1" dirty="0">
                <a:solidFill>
                  <a:srgbClr val="000080"/>
                </a:solidFill>
                <a:latin typeface="Arial" charset="0"/>
                <a:ea typeface="+mn-ea"/>
              </a:rPr>
              <a:t>  1..</a:t>
            </a:r>
            <a:r>
              <a:rPr lang="en-US" b="1" i="1" dirty="0">
                <a:solidFill>
                  <a:srgbClr val="000080"/>
                </a:solidFill>
                <a:latin typeface="Arial" charset="0"/>
                <a:ea typeface="+mn-ea"/>
              </a:rPr>
              <a:t>*</a:t>
            </a:r>
          </a:p>
        </p:txBody>
      </p:sp>
      <p:sp>
        <p:nvSpPr>
          <p:cNvPr id="73" name="shape28"/>
          <p:cNvSpPr>
            <a:spLocks noChangeShapeType="1"/>
          </p:cNvSpPr>
          <p:nvPr/>
        </p:nvSpPr>
        <p:spPr bwMode="auto">
          <a:xfrm>
            <a:off x="7841928" y="2892559"/>
            <a:ext cx="0" cy="379413"/>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4" name="shape27"/>
          <p:cNvSpPr>
            <a:spLocks noChangeShapeType="1"/>
          </p:cNvSpPr>
          <p:nvPr/>
        </p:nvSpPr>
        <p:spPr bwMode="auto">
          <a:xfrm>
            <a:off x="3009578" y="2900497"/>
            <a:ext cx="0" cy="39370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5" name="shape26"/>
          <p:cNvSpPr>
            <a:spLocks noChangeShapeType="1"/>
          </p:cNvSpPr>
          <p:nvPr/>
        </p:nvSpPr>
        <p:spPr bwMode="auto">
          <a:xfrm flipH="1">
            <a:off x="1890391" y="2903672"/>
            <a:ext cx="1587" cy="1425575"/>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6" name="shape25"/>
          <p:cNvSpPr>
            <a:spLocks noChangeArrowheads="1"/>
          </p:cNvSpPr>
          <p:nvPr/>
        </p:nvSpPr>
        <p:spPr bwMode="auto">
          <a:xfrm>
            <a:off x="5041578" y="2209428"/>
            <a:ext cx="304800" cy="228600"/>
          </a:xfrm>
          <a:prstGeom prst="triangle">
            <a:avLst>
              <a:gd name="adj" fmla="val 50000"/>
            </a:avLst>
          </a:prstGeom>
          <a:solidFill>
            <a:srgbClr val="000080"/>
          </a:solidFill>
          <a:ln w="12700">
            <a:solidFill>
              <a:srgbClr val="000080"/>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7" name="shape24"/>
          <p:cNvSpPr>
            <a:spLocks noChangeShapeType="1"/>
          </p:cNvSpPr>
          <p:nvPr/>
        </p:nvSpPr>
        <p:spPr bwMode="auto">
          <a:xfrm flipH="1">
            <a:off x="5193978" y="2289428"/>
            <a:ext cx="0" cy="640080"/>
          </a:xfrm>
          <a:prstGeom prst="line">
            <a:avLst/>
          </a:prstGeom>
          <a:noFill/>
          <a:ln w="28575">
            <a:solidFill>
              <a:srgbClr val="000080"/>
            </a:solidFill>
            <a:prstDash val="dash"/>
            <a:round/>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8" name="shape23"/>
          <p:cNvSpPr>
            <a:spLocks noChangeArrowheads="1"/>
          </p:cNvSpPr>
          <p:nvPr/>
        </p:nvSpPr>
        <p:spPr bwMode="auto">
          <a:xfrm>
            <a:off x="6921178" y="2268860"/>
            <a:ext cx="304800" cy="228600"/>
          </a:xfrm>
          <a:prstGeom prst="triangle">
            <a:avLst>
              <a:gd name="adj" fmla="val 50000"/>
            </a:avLst>
          </a:prstGeom>
          <a:solidFill>
            <a:srgbClr val="000080"/>
          </a:solidFill>
          <a:ln w="12700">
            <a:solidFill>
              <a:srgbClr val="000080"/>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79" name="shape22"/>
          <p:cNvSpPr>
            <a:spLocks noChangeShapeType="1"/>
          </p:cNvSpPr>
          <p:nvPr/>
        </p:nvSpPr>
        <p:spPr bwMode="auto">
          <a:xfrm>
            <a:off x="7073577" y="2353444"/>
            <a:ext cx="0" cy="548640"/>
          </a:xfrm>
          <a:prstGeom prst="line">
            <a:avLst/>
          </a:prstGeom>
          <a:noFill/>
          <a:ln w="28575">
            <a:solidFill>
              <a:srgbClr val="000080"/>
            </a:solidFill>
            <a:prstDash val="dash"/>
            <a:round/>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80" name="shape19"/>
          <p:cNvSpPr>
            <a:spLocks noChangeShapeType="1"/>
          </p:cNvSpPr>
          <p:nvPr/>
        </p:nvSpPr>
        <p:spPr bwMode="auto">
          <a:xfrm>
            <a:off x="3250878" y="2171629"/>
            <a:ext cx="0" cy="719344"/>
          </a:xfrm>
          <a:prstGeom prst="line">
            <a:avLst/>
          </a:prstGeom>
          <a:noFill/>
          <a:ln w="28575">
            <a:solidFill>
              <a:srgbClr val="000080"/>
            </a:solidFill>
            <a:round/>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sp>
        <p:nvSpPr>
          <p:cNvPr id="81" name="shape18"/>
          <p:cNvSpPr>
            <a:spLocks noChangeShapeType="1"/>
          </p:cNvSpPr>
          <p:nvPr/>
        </p:nvSpPr>
        <p:spPr bwMode="auto">
          <a:xfrm flipH="1">
            <a:off x="985516" y="2897322"/>
            <a:ext cx="6862762" cy="0"/>
          </a:xfrm>
          <a:prstGeom prst="line">
            <a:avLst/>
          </a:prstGeom>
          <a:noFill/>
          <a:ln w="28575">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grpSp>
        <p:nvGrpSpPr>
          <p:cNvPr id="82" name="shape17"/>
          <p:cNvGrpSpPr/>
          <p:nvPr/>
        </p:nvGrpSpPr>
        <p:grpSpPr bwMode="auto">
          <a:xfrm>
            <a:off x="3441964" y="4183140"/>
            <a:ext cx="1517776" cy="929303"/>
            <a:chOff x="3526885" y="5442001"/>
            <a:chExt cx="1517776" cy="929303"/>
          </a:xfrm>
        </p:grpSpPr>
        <p:sp>
          <p:nvSpPr>
            <p:cNvPr id="83" name="TextBox 37"/>
            <p:cNvSpPr txBox="1"/>
            <p:nvPr/>
          </p:nvSpPr>
          <p:spPr bwMode="auto">
            <a:xfrm>
              <a:off x="3526885" y="5442001"/>
              <a:ext cx="1517064"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Shoe</a:t>
              </a: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a:ea typeface="+mn-ea"/>
                  <a:cs typeface="Courier New" pitchFamily="49" charset="0"/>
                </a:rPr>
                <a:t>Shine()</a:t>
              </a:r>
              <a:endParaRPr kumimoji="0" lang="en-US" sz="1400" b="0" i="0" u="none" strike="noStrike" kern="0" cap="none" spc="0" normalizeH="0" baseline="0" noProof="0" dirty="0" smtClean="0">
                <a:ln>
                  <a:noFill/>
                </a:ln>
                <a:solidFill>
                  <a:srgbClr val="000080"/>
                </a:solidFill>
                <a:effectLst/>
                <a:uLnTx/>
                <a:uFillTx/>
                <a:latin typeface="Arial"/>
                <a:ea typeface="+mn-ea"/>
                <a:cs typeface="Courier New" pitchFamily="49" charset="0"/>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84" name="Straight Connector 38"/>
            <p:cNvCxnSpPr/>
            <p:nvPr/>
          </p:nvCxnSpPr>
          <p:spPr bwMode="auto">
            <a:xfrm>
              <a:off x="3528425" y="5755670"/>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85" name="Straight Connector 39"/>
            <p:cNvCxnSpPr/>
            <p:nvPr/>
          </p:nvCxnSpPr>
          <p:spPr bwMode="auto">
            <a:xfrm>
              <a:off x="3528425" y="6081649"/>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86" name="shape16"/>
          <p:cNvGrpSpPr/>
          <p:nvPr/>
        </p:nvGrpSpPr>
        <p:grpSpPr bwMode="auto">
          <a:xfrm>
            <a:off x="5890197" y="4153644"/>
            <a:ext cx="1517776" cy="929303"/>
            <a:chOff x="5960369" y="5471498"/>
            <a:chExt cx="1517776" cy="929303"/>
          </a:xfrm>
          <a:solidFill>
            <a:srgbClr val="CCECFF"/>
          </a:solidFill>
        </p:grpSpPr>
        <p:sp>
          <p:nvSpPr>
            <p:cNvPr id="87" name="TextBox 44"/>
            <p:cNvSpPr txBox="1"/>
            <p:nvPr/>
          </p:nvSpPr>
          <p:spPr bwMode="auto">
            <a:xfrm>
              <a:off x="5960369" y="5471498"/>
              <a:ext cx="1517064"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Coffee</a:t>
              </a: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88" name="Straight Connector 45"/>
            <p:cNvCxnSpPr/>
            <p:nvPr/>
          </p:nvCxnSpPr>
          <p:spPr bwMode="auto">
            <a:xfrm>
              <a:off x="5961909" y="5785167"/>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89" name="Straight Connector 46"/>
            <p:cNvCxnSpPr/>
            <p:nvPr/>
          </p:nvCxnSpPr>
          <p:spPr bwMode="auto">
            <a:xfrm>
              <a:off x="5961909" y="6111146"/>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90" name="shape15"/>
          <p:cNvGrpSpPr/>
          <p:nvPr/>
        </p:nvGrpSpPr>
        <p:grpSpPr bwMode="auto">
          <a:xfrm>
            <a:off x="1136982" y="4168392"/>
            <a:ext cx="1517776" cy="929303"/>
            <a:chOff x="1226137" y="5633731"/>
            <a:chExt cx="1517776" cy="929303"/>
          </a:xfrm>
        </p:grpSpPr>
        <p:sp>
          <p:nvSpPr>
            <p:cNvPr id="91" name="TextBox 47"/>
            <p:cNvSpPr txBox="1"/>
            <p:nvPr/>
          </p:nvSpPr>
          <p:spPr bwMode="auto">
            <a:xfrm>
              <a:off x="1226137" y="5633731"/>
              <a:ext cx="1517064"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BubbleGum</a:t>
              </a: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92" name="Straight Connector 48"/>
            <p:cNvCxnSpPr/>
            <p:nvPr/>
          </p:nvCxnSpPr>
          <p:spPr bwMode="auto">
            <a:xfrm>
              <a:off x="1227677" y="5947400"/>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93" name="Straight Connector 49"/>
            <p:cNvCxnSpPr/>
            <p:nvPr/>
          </p:nvCxnSpPr>
          <p:spPr bwMode="auto">
            <a:xfrm>
              <a:off x="1227677" y="6273379"/>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94" name="shape14"/>
          <p:cNvGrpSpPr/>
          <p:nvPr/>
        </p:nvGrpSpPr>
        <p:grpSpPr bwMode="auto">
          <a:xfrm>
            <a:off x="323528" y="3109843"/>
            <a:ext cx="1303078" cy="929303"/>
            <a:chOff x="393700" y="4203138"/>
            <a:chExt cx="1303078" cy="929303"/>
          </a:xfrm>
        </p:grpSpPr>
        <p:sp>
          <p:nvSpPr>
            <p:cNvPr id="95" name="TextBox 50"/>
            <p:cNvSpPr txBox="1"/>
            <p:nvPr/>
          </p:nvSpPr>
          <p:spPr bwMode="auto">
            <a:xfrm>
              <a:off x="393700" y="4203138"/>
              <a:ext cx="1302366"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Book</a:t>
              </a: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96" name="Straight Connector 51"/>
            <p:cNvCxnSpPr/>
            <p:nvPr/>
          </p:nvCxnSpPr>
          <p:spPr bwMode="auto">
            <a:xfrm flipV="1">
              <a:off x="395123" y="4517538"/>
              <a:ext cx="1301655" cy="366"/>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97" name="Straight Connector 52"/>
            <p:cNvCxnSpPr/>
            <p:nvPr/>
          </p:nvCxnSpPr>
          <p:spPr bwMode="auto">
            <a:xfrm flipV="1">
              <a:off x="395123" y="4843517"/>
              <a:ext cx="1301655" cy="366"/>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98" name="shape13"/>
          <p:cNvGrpSpPr/>
          <p:nvPr/>
        </p:nvGrpSpPr>
        <p:grpSpPr bwMode="auto">
          <a:xfrm>
            <a:off x="2276842" y="3095096"/>
            <a:ext cx="1517776" cy="929303"/>
            <a:chOff x="2347014" y="4365370"/>
            <a:chExt cx="1517776" cy="929303"/>
          </a:xfrm>
        </p:grpSpPr>
        <p:sp>
          <p:nvSpPr>
            <p:cNvPr id="99" name="TextBox 53"/>
            <p:cNvSpPr txBox="1"/>
            <p:nvPr/>
          </p:nvSpPr>
          <p:spPr bwMode="auto">
            <a:xfrm>
              <a:off x="2347014" y="4365370"/>
              <a:ext cx="1517064"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Soda</a:t>
              </a: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100" name="Straight Connector 54"/>
            <p:cNvCxnSpPr/>
            <p:nvPr/>
          </p:nvCxnSpPr>
          <p:spPr bwMode="auto">
            <a:xfrm>
              <a:off x="2348554" y="4679039"/>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01" name="Straight Connector 55"/>
            <p:cNvCxnSpPr/>
            <p:nvPr/>
          </p:nvCxnSpPr>
          <p:spPr bwMode="auto">
            <a:xfrm>
              <a:off x="2348554" y="5005018"/>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102" name="shape12"/>
          <p:cNvGrpSpPr/>
          <p:nvPr/>
        </p:nvGrpSpPr>
        <p:grpSpPr bwMode="auto">
          <a:xfrm>
            <a:off x="4592340" y="3109842"/>
            <a:ext cx="1517776" cy="929303"/>
            <a:chOff x="3615376" y="3642699"/>
            <a:chExt cx="1517776" cy="929303"/>
          </a:xfrm>
          <a:solidFill>
            <a:srgbClr val="CCECFF"/>
          </a:solidFill>
        </p:grpSpPr>
        <p:sp>
          <p:nvSpPr>
            <p:cNvPr id="103" name="TextBox 56"/>
            <p:cNvSpPr txBox="1"/>
            <p:nvPr/>
          </p:nvSpPr>
          <p:spPr bwMode="auto">
            <a:xfrm>
              <a:off x="3615376" y="3642699"/>
              <a:ext cx="1517064"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Axe</a:t>
              </a: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10000"/>
                </a:lnSpc>
                <a:spcBef>
                  <a:spcPts val="1000"/>
                </a:spcBef>
                <a:spcAft>
                  <a:spcPts val="0"/>
                </a:spcAft>
                <a:buClr>
                  <a:srgbClr val="B90117"/>
                </a:buClr>
                <a:buSzPct val="115000"/>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Chop()</a:t>
              </a:r>
            </a:p>
          </p:txBody>
        </p:sp>
        <p:cxnSp>
          <p:nvCxnSpPr>
            <p:cNvPr id="104" name="Straight Connector 57"/>
            <p:cNvCxnSpPr/>
            <p:nvPr/>
          </p:nvCxnSpPr>
          <p:spPr bwMode="auto">
            <a:xfrm>
              <a:off x="3616916" y="3956368"/>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05" name="Straight Connector 58"/>
            <p:cNvCxnSpPr/>
            <p:nvPr/>
          </p:nvCxnSpPr>
          <p:spPr bwMode="auto">
            <a:xfrm>
              <a:off x="3616916" y="4282347"/>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106" name="shape11"/>
          <p:cNvGrpSpPr/>
          <p:nvPr/>
        </p:nvGrpSpPr>
        <p:grpSpPr bwMode="auto">
          <a:xfrm>
            <a:off x="7129063" y="3109843"/>
            <a:ext cx="1517776" cy="929303"/>
            <a:chOff x="7199235" y="4291628"/>
            <a:chExt cx="1517776" cy="929303"/>
          </a:xfrm>
        </p:grpSpPr>
        <p:sp>
          <p:nvSpPr>
            <p:cNvPr id="107" name="TextBox 59"/>
            <p:cNvSpPr txBox="1"/>
            <p:nvPr/>
          </p:nvSpPr>
          <p:spPr bwMode="auto">
            <a:xfrm>
              <a:off x="7199235" y="4291628"/>
              <a:ext cx="1517064" cy="92930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Tuxedo</a:t>
              </a: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00000"/>
                </a:lnSpc>
                <a:spcBef>
                  <a:spcPts val="7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108" name="Straight Connector 60"/>
            <p:cNvCxnSpPr/>
            <p:nvPr/>
          </p:nvCxnSpPr>
          <p:spPr bwMode="auto">
            <a:xfrm>
              <a:off x="7200775" y="4605297"/>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09" name="Straight Connector 61"/>
            <p:cNvCxnSpPr/>
            <p:nvPr/>
          </p:nvCxnSpPr>
          <p:spPr bwMode="auto">
            <a:xfrm>
              <a:off x="7200775" y="4931276"/>
              <a:ext cx="1516236" cy="73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grpSp>
        <p:nvGrpSpPr>
          <p:cNvPr id="110" name="shape10"/>
          <p:cNvGrpSpPr/>
          <p:nvPr/>
        </p:nvGrpSpPr>
        <p:grpSpPr bwMode="auto">
          <a:xfrm>
            <a:off x="382520" y="1186749"/>
            <a:ext cx="1435100" cy="1107231"/>
            <a:chOff x="1219609" y="1738734"/>
            <a:chExt cx="1435100" cy="1107231"/>
          </a:xfrm>
        </p:grpSpPr>
        <p:sp>
          <p:nvSpPr>
            <p:cNvPr id="111" name="TextBox 62"/>
            <p:cNvSpPr txBox="1"/>
            <p:nvPr/>
          </p:nvSpPr>
          <p:spPr bwMode="auto">
            <a:xfrm>
              <a:off x="1219609" y="1738734"/>
              <a:ext cx="1434427" cy="11072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Inventory</a:t>
              </a:r>
            </a:p>
            <a:p>
              <a:pPr marL="0" marR="0" lvl="0" indent="0" defTabSz="914400" eaLnBrk="1" fontAlgn="auto" latinLnBrk="0" hangingPunct="1">
                <a:lnSpc>
                  <a:spcPct val="100000"/>
                </a:lnSpc>
                <a:spcBef>
                  <a:spcPts val="12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a:p>
              <a:pPr marL="0" marR="0" lvl="0" indent="0" defTabSz="914400" eaLnBrk="1" fontAlgn="auto" latinLnBrk="0" hangingPunct="1">
                <a:lnSpc>
                  <a:spcPct val="100000"/>
                </a:lnSpc>
                <a:spcBef>
                  <a:spcPts val="120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rPr>
                <a:t>…</a:t>
              </a:r>
              <a:endParaRPr kumimoji="0" lang="en-US" sz="1400" b="0" i="0" u="none" strike="noStrike" kern="0" cap="none" spc="0" normalizeH="0" baseline="0" noProof="0" dirty="0" smtClean="0">
                <a:ln>
                  <a:noFill/>
                </a:ln>
                <a:solidFill>
                  <a:srgbClr val="000080"/>
                </a:solidFill>
                <a:effectLst/>
                <a:uLnTx/>
                <a:uFillTx/>
                <a:latin typeface="Courier New" pitchFamily="49" charset="0"/>
                <a:ea typeface="+mn-ea"/>
                <a:cs typeface="Courier New" pitchFamily="49" charset="0"/>
              </a:endParaRPr>
            </a:p>
          </p:txBody>
        </p:sp>
        <p:cxnSp>
          <p:nvCxnSpPr>
            <p:cNvPr id="112" name="Straight Connector 63"/>
            <p:cNvCxnSpPr/>
            <p:nvPr/>
          </p:nvCxnSpPr>
          <p:spPr bwMode="auto">
            <a:xfrm>
              <a:off x="1221065" y="2112459"/>
              <a:ext cx="1433644" cy="87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13" name="Straight Connector 64"/>
            <p:cNvCxnSpPr/>
            <p:nvPr/>
          </p:nvCxnSpPr>
          <p:spPr bwMode="auto">
            <a:xfrm>
              <a:off x="1221065" y="2486104"/>
              <a:ext cx="1433644" cy="871"/>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sp>
        <p:nvSpPr>
          <p:cNvPr id="114" name="shape9"/>
          <p:cNvSpPr txBox="1"/>
          <p:nvPr/>
        </p:nvSpPr>
        <p:spPr bwMode="auto">
          <a:xfrm>
            <a:off x="6314397" y="855312"/>
            <a:ext cx="1713315" cy="145332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&lt;&lt;interface&gt;&gt;      </a:t>
            </a:r>
            <a:r>
              <a:rPr kumimoji="0" lang="en-US" sz="1400" b="1" i="1" u="none" strike="noStrike" kern="0" cap="none" spc="0" normalizeH="0" baseline="0" noProof="0" dirty="0" smtClean="0">
                <a:ln>
                  <a:noFill/>
                </a:ln>
                <a:solidFill>
                  <a:srgbClr val="000080"/>
                </a:solidFill>
                <a:effectLst/>
                <a:uLnTx/>
                <a:uFillTx/>
                <a:latin typeface="Arial" charset="0"/>
                <a:ea typeface="+mn-ea"/>
              </a:rPr>
              <a:t>IRentable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smtClean="0">
                <a:ln>
                  <a:noFill/>
                </a:ln>
                <a:solidFill>
                  <a:srgbClr val="000080"/>
                </a:solidFill>
                <a:effectLst/>
                <a:uLnTx/>
                <a:uFillTx/>
                <a:latin typeface="Arial" charset="0"/>
                <a:ea typeface="+mn-ea"/>
              </a:rPr>
              <a:t>CheckOut() CheckIn()</a:t>
            </a: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p:txBody>
      </p:sp>
      <p:cxnSp>
        <p:nvCxnSpPr>
          <p:cNvPr id="115" name="shape8"/>
          <p:cNvCxnSpPr/>
          <p:nvPr/>
        </p:nvCxnSpPr>
        <p:spPr bwMode="auto">
          <a:xfrm>
            <a:off x="6315938" y="1390662"/>
            <a:ext cx="1712380" cy="870"/>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116" name="shape7"/>
          <p:cNvCxnSpPr/>
          <p:nvPr/>
        </p:nvCxnSpPr>
        <p:spPr bwMode="auto">
          <a:xfrm>
            <a:off x="6315938" y="1746137"/>
            <a:ext cx="1712380" cy="870"/>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117" name="shape6"/>
          <p:cNvSpPr txBox="1"/>
          <p:nvPr/>
        </p:nvSpPr>
        <p:spPr bwMode="auto">
          <a:xfrm>
            <a:off x="4390224" y="841276"/>
            <a:ext cx="1590867" cy="138327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&lt;&lt;interface&gt;&gt; </a:t>
            </a:r>
            <a:r>
              <a:rPr kumimoji="0" lang="en-US" sz="1400" b="1" i="1" u="none" strike="noStrike" kern="0" cap="none" spc="0" normalizeH="0" baseline="0" noProof="0" dirty="0" smtClean="0">
                <a:ln>
                  <a:noFill/>
                </a:ln>
                <a:solidFill>
                  <a:srgbClr val="000080"/>
                </a:solidFill>
                <a:effectLst/>
                <a:uLnTx/>
                <a:uFillTx/>
                <a:latin typeface="Arial" charset="0"/>
                <a:ea typeface="+mn-ea"/>
              </a:rPr>
              <a:t>IWearable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1400"/>
              </a:spcBef>
              <a:spcAft>
                <a:spcPts val="0"/>
              </a:spcAft>
              <a:buClr>
                <a:srgbClr val="B90117"/>
              </a:buClr>
              <a:buSzPct val="115000"/>
              <a:buFontTx/>
              <a:buNone/>
              <a:tabLst/>
              <a:defRPr/>
            </a:pPr>
            <a:r>
              <a:rPr kumimoji="0" lang="en-US" sz="1400" b="0" i="1" u="none" strike="noStrike" kern="0" cap="none" spc="0" normalizeH="0" baseline="0" noProof="0" dirty="0" smtClean="0">
                <a:ln>
                  <a:noFill/>
                </a:ln>
                <a:solidFill>
                  <a:srgbClr val="000080"/>
                </a:solidFill>
                <a:effectLst/>
                <a:uLnTx/>
                <a:uFillTx/>
                <a:latin typeface="Arial" charset="0"/>
                <a:ea typeface="+mn-ea"/>
              </a:rPr>
              <a:t>PutOn()</a:t>
            </a:r>
          </a:p>
        </p:txBody>
      </p:sp>
      <p:cxnSp>
        <p:nvCxnSpPr>
          <p:cNvPr id="118" name="shape5"/>
          <p:cNvCxnSpPr/>
          <p:nvPr/>
        </p:nvCxnSpPr>
        <p:spPr bwMode="auto">
          <a:xfrm>
            <a:off x="4391765" y="1376626"/>
            <a:ext cx="1589999" cy="1305"/>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19" name="shape4"/>
          <p:cNvCxnSpPr/>
          <p:nvPr/>
        </p:nvCxnSpPr>
        <p:spPr bwMode="auto">
          <a:xfrm>
            <a:off x="4391765" y="1702605"/>
            <a:ext cx="1589999" cy="1305"/>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120" name="shape3"/>
          <p:cNvSpPr txBox="1"/>
          <p:nvPr/>
        </p:nvSpPr>
        <p:spPr bwMode="auto">
          <a:xfrm>
            <a:off x="2399712" y="1052518"/>
            <a:ext cx="1713315" cy="130092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80"/>
                </a:solidFill>
                <a:effectLst/>
                <a:uLnTx/>
                <a:uFillTx/>
                <a:latin typeface="Arial" charset="0"/>
                <a:ea typeface="+mn-ea"/>
              </a:rPr>
              <a:t>Product</a:t>
            </a:r>
            <a:endParaRPr kumimoji="0" lang="en-US" sz="1400" b="0" i="0" u="none" strike="noStrike" kern="0" cap="none" spc="0" normalizeH="0" baseline="0" noProof="0" dirty="0" smtClean="0">
              <a:ln>
                <a:noFill/>
              </a:ln>
              <a:solidFill>
                <a:srgbClr val="000080"/>
              </a:solidFill>
              <a:effectLst/>
              <a:uLnTx/>
              <a:uFillTx/>
              <a:latin typeface="Arial" charset="0"/>
              <a:ea typeface="+mn-ea"/>
            </a:endParaRPr>
          </a:p>
          <a:p>
            <a:pPr marL="0" marR="0" lvl="0" indent="0" defTabSz="914400" eaLnBrk="1" fontAlgn="auto" latinLnBrk="0" hangingPunct="1">
              <a:lnSpc>
                <a:spcPct val="100000"/>
              </a:lnSpc>
              <a:spcBef>
                <a:spcPts val="8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string upc</a:t>
            </a:r>
          </a:p>
          <a:p>
            <a:pPr marL="0" marR="0" lvl="0" indent="0" defTabSz="914400" eaLnBrk="1" fontAlgn="auto" latinLnBrk="0" hangingPunct="1">
              <a:lnSpc>
                <a:spcPct val="100000"/>
              </a:lnSpc>
              <a:spcBef>
                <a:spcPts val="1200"/>
              </a:spcBef>
              <a:spcAft>
                <a:spcPts val="0"/>
              </a:spcAft>
              <a:buClrTx/>
              <a:buSzTx/>
              <a:buFontTx/>
              <a:buNone/>
              <a:tabLst/>
              <a:defRPr/>
            </a:pPr>
            <a:r>
              <a:rPr kumimoji="0" lang="en-US" sz="1400" b="0" i="0" u="none" strike="noStrike" kern="0" cap="none" spc="0" normalizeH="0" baseline="0" noProof="0" dirty="0" smtClean="0">
                <a:ln>
                  <a:noFill/>
                </a:ln>
                <a:solidFill>
                  <a:srgbClr val="000080"/>
                </a:solidFill>
                <a:effectLst/>
                <a:uLnTx/>
                <a:uFillTx/>
                <a:latin typeface="Arial" charset="0"/>
                <a:ea typeface="+mn-ea"/>
              </a:rPr>
              <a:t>Sell()</a:t>
            </a:r>
            <a:r>
              <a:rPr kumimoji="0" lang="en-US" sz="1400" b="0" i="1" u="none" strike="noStrike" kern="0" cap="none" spc="0" normalizeH="0" baseline="0" noProof="0" dirty="0" smtClean="0">
                <a:ln>
                  <a:noFill/>
                </a:ln>
                <a:solidFill>
                  <a:srgbClr val="000080"/>
                </a:solidFill>
                <a:effectLst/>
                <a:uLnTx/>
                <a:uFillTx/>
                <a:latin typeface="Arial" charset="0"/>
                <a:ea typeface="+mn-ea"/>
              </a:rPr>
              <a:t>                         </a:t>
            </a:r>
            <a:r>
              <a:rPr kumimoji="0" lang="en-US" sz="1400" b="0" i="0" u="none" strike="noStrike" kern="0" cap="none" spc="0" normalizeH="0" baseline="0" noProof="0" dirty="0" smtClean="0">
                <a:ln>
                  <a:noFill/>
                </a:ln>
                <a:solidFill>
                  <a:srgbClr val="000080"/>
                </a:solidFill>
                <a:effectLst/>
                <a:uLnTx/>
                <a:uFillTx/>
                <a:latin typeface="Arial" charset="0"/>
                <a:ea typeface="+mn-ea"/>
              </a:rPr>
              <a:t>string UPC{get}</a:t>
            </a:r>
          </a:p>
        </p:txBody>
      </p:sp>
      <p:cxnSp>
        <p:nvCxnSpPr>
          <p:cNvPr id="121" name="shape2"/>
          <p:cNvCxnSpPr/>
          <p:nvPr/>
        </p:nvCxnSpPr>
        <p:spPr bwMode="auto">
          <a:xfrm>
            <a:off x="2401253" y="1381395"/>
            <a:ext cx="1712380" cy="870"/>
          </a:xfrm>
          <a:prstGeom prst="line">
            <a:avLst/>
          </a:prstGeom>
          <a:solidFill>
            <a:srgbClr val="FFFFCC"/>
          </a:solidFill>
          <a:ln w="12700" cap="flat" cmpd="sng" algn="ctr">
            <a:solidFill>
              <a:srgbClr val="000080"/>
            </a:solidFill>
            <a:prstDash val="solid"/>
            <a:round/>
            <a:headEnd type="none" w="med" len="med"/>
            <a:tailEnd type="none" w="med" len="med"/>
          </a:ln>
          <a:effectLst/>
        </p:spPr>
      </p:cxnSp>
      <p:cxnSp>
        <p:nvCxnSpPr>
          <p:cNvPr id="122" name="shape1"/>
          <p:cNvCxnSpPr/>
          <p:nvPr/>
        </p:nvCxnSpPr>
        <p:spPr bwMode="auto">
          <a:xfrm>
            <a:off x="2401253" y="1707374"/>
            <a:ext cx="1712380" cy="870"/>
          </a:xfrm>
          <a:prstGeom prst="line">
            <a:avLst/>
          </a:prstGeom>
          <a:solidFill>
            <a:srgbClr val="FFFFCC"/>
          </a:solidFill>
          <a:ln w="12700" cap="flat" cmpd="sng" algn="ctr">
            <a:solidFill>
              <a:srgbClr val="000080"/>
            </a:solidFill>
            <a:prstDash val="solid"/>
            <a:round/>
            <a:headEnd type="none" w="med" len="med"/>
            <a:tailEnd type="none" w="med" len="med"/>
          </a:ln>
          <a:effectLst/>
        </p:spPr>
      </p:cxnSp>
      <p:sp>
        <p:nvSpPr>
          <p:cNvPr id="123" name="Oval Callout 66"/>
          <p:cNvSpPr/>
          <p:nvPr/>
        </p:nvSpPr>
        <p:spPr bwMode="auto">
          <a:xfrm>
            <a:off x="7274164" y="2028054"/>
            <a:ext cx="1772591" cy="908864"/>
          </a:xfrm>
          <a:prstGeom prst="wedgeEllipseCallout">
            <a:avLst>
              <a:gd name="adj1" fmla="val -52478"/>
              <a:gd name="adj2" fmla="val -2080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Dashed means </a:t>
            </a:r>
            <a:r>
              <a:rPr kumimoji="0" lang="en-US" sz="1400" b="1" i="1" u="none" strike="noStrike" kern="0" cap="none" spc="0" normalizeH="0" baseline="0" noProof="0" dirty="0" smtClean="0">
                <a:ln>
                  <a:noFill/>
                </a:ln>
                <a:solidFill>
                  <a:srgbClr val="FFFFFF"/>
                </a:solidFill>
                <a:effectLst/>
                <a:uLnTx/>
                <a:uFillTx/>
                <a:latin typeface="Century Schoolbook" pitchFamily="18" charset="0"/>
                <a:ea typeface="+mn-ea"/>
              </a:rPr>
              <a:t>realization</a:t>
            </a:r>
            <a:r>
              <a:rPr kumimoji="0" lang="en-US" sz="1400" b="1" i="0" u="none" strike="noStrike" kern="0" cap="none" spc="0" normalizeH="0" baseline="0" noProof="0" dirty="0" smtClean="0">
                <a:ln>
                  <a:noFill/>
                </a:ln>
                <a:solidFill>
                  <a:srgbClr val="FFFFFF"/>
                </a:solidFill>
                <a:effectLst/>
                <a:uLnTx/>
                <a:uFillTx/>
                <a:latin typeface="Arial" charset="0"/>
                <a:ea typeface="+mn-ea"/>
              </a:rPr>
              <a:t> of an interface</a:t>
            </a:r>
          </a:p>
        </p:txBody>
      </p:sp>
    </p:spTree>
    <p:extLst>
      <p:ext uri="{BB962C8B-B14F-4D97-AF65-F5344CB8AC3E}">
        <p14:creationId xmlns:p14="http://schemas.microsoft.com/office/powerpoint/2010/main" val="15339638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r>
              <a:rPr lang="fr-FR" dirty="0" smtClean="0">
                <a:ea typeface="ＭＳ Ｐゴシック" pitchFamily="34" charset="-128"/>
              </a:rPr>
              <a:t> and Usage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t>Similar</a:t>
            </a:r>
            <a:r>
              <a:rPr lang="fr-FR" dirty="0" smtClean="0"/>
              <a:t> to </a:t>
            </a:r>
            <a:r>
              <a:rPr lang="fr-FR" dirty="0" err="1" smtClean="0"/>
              <a:t>inheritance</a:t>
            </a:r>
            <a:endParaRPr lang="fr-FR" dirty="0" smtClean="0"/>
          </a:p>
          <a:p>
            <a:pPr lvl="1"/>
            <a:r>
              <a:rPr lang="fr-FR" dirty="0" smtClean="0"/>
              <a:t>By convention, interfaces in .NET </a:t>
            </a:r>
            <a:r>
              <a:rPr lang="fr-FR" dirty="0" err="1" smtClean="0"/>
              <a:t>start</a:t>
            </a:r>
            <a:r>
              <a:rPr lang="fr-FR" dirty="0" smtClean="0"/>
              <a:t> </a:t>
            </a:r>
            <a:r>
              <a:rPr lang="fr-FR" dirty="0" err="1" smtClean="0"/>
              <a:t>with</a:t>
            </a:r>
            <a:r>
              <a:rPr lang="fr-FR" dirty="0" smtClean="0"/>
              <a:t> a capital </a:t>
            </a:r>
            <a:r>
              <a:rPr lang="fr-FR" dirty="0" smtClean="0">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shape5"/>
          <p:cNvSpPr>
            <a:spLocks noChangeArrowheads="1"/>
          </p:cNvSpPr>
          <p:nvPr/>
        </p:nvSpPr>
        <p:spPr bwMode="blackWhite">
          <a:xfrm>
            <a:off x="4741862" y="2353444"/>
            <a:ext cx="3412548" cy="1324081"/>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interface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IRentable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void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CheckOut();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void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CheckIn();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7" name="shape4"/>
          <p:cNvSpPr>
            <a:spLocks noChangeArrowheads="1"/>
          </p:cNvSpPr>
          <p:nvPr/>
        </p:nvSpPr>
        <p:spPr bwMode="blackWhite">
          <a:xfrm>
            <a:off x="5205846" y="3364788"/>
            <a:ext cx="3486150" cy="1077860"/>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interface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IWearable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void</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PutOn();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28" name="Oval Callout 2"/>
          <p:cNvSpPr/>
          <p:nvPr/>
        </p:nvSpPr>
        <p:spPr bwMode="auto">
          <a:xfrm>
            <a:off x="7308792" y="4120858"/>
            <a:ext cx="1691236" cy="735747"/>
          </a:xfrm>
          <a:prstGeom prst="wedgeEllipseCallout">
            <a:avLst>
              <a:gd name="adj1" fmla="val -69637"/>
              <a:gd name="adj2" fmla="val -11457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Specifies an interface</a:t>
            </a:r>
          </a:p>
        </p:txBody>
      </p:sp>
      <p:sp>
        <p:nvSpPr>
          <p:cNvPr id="31" name="shape7"/>
          <p:cNvSpPr>
            <a:spLocks noChangeArrowheads="1"/>
          </p:cNvSpPr>
          <p:nvPr/>
        </p:nvSpPr>
        <p:spPr bwMode="blackWhite">
          <a:xfrm>
            <a:off x="441496" y="2353444"/>
            <a:ext cx="3975100" cy="2311400"/>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abstract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Product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upc;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Sell()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string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UPC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get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{return upc;}</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Tree>
    <p:extLst>
      <p:ext uri="{BB962C8B-B14F-4D97-AF65-F5344CB8AC3E}">
        <p14:creationId xmlns:p14="http://schemas.microsoft.com/office/powerpoint/2010/main" val="230959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t>Default </a:t>
            </a:r>
            <a:r>
              <a:rPr lang="fr-FR" dirty="0" err="1" smtClean="0"/>
              <a:t>constructor</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a:t>
            </a:r>
            <a:r>
              <a:rPr lang="en-US" dirty="0"/>
              <a:t>constructor </a:t>
            </a:r>
            <a:r>
              <a:rPr lang="en-US" dirty="0" smtClean="0"/>
              <a:t>name is its class name</a:t>
            </a:r>
            <a:endParaRPr lang="en-US" dirty="0"/>
          </a:p>
          <a:p>
            <a:pPr lvl="1"/>
            <a:r>
              <a:rPr lang="en-US" dirty="0" smtClean="0"/>
              <a:t>Default takes </a:t>
            </a:r>
            <a:r>
              <a:rPr lang="en-US" dirty="0"/>
              <a:t>no arguments</a:t>
            </a:r>
          </a:p>
          <a:p>
            <a:pPr lvl="1"/>
            <a:r>
              <a:rPr lang="en-US" dirty="0" smtClean="0"/>
              <a:t>Invoked with the </a:t>
            </a:r>
            <a:r>
              <a:rPr lang="en-US" sz="2800" dirty="0" smtClean="0">
                <a:latin typeface="Courier New" panose="02070309020205020404" pitchFamily="49" charset="0"/>
                <a:cs typeface="Courier New" panose="02070309020205020404" pitchFamily="49" charset="0"/>
              </a:rPr>
              <a:t>new</a:t>
            </a:r>
            <a:r>
              <a:rPr lang="en-US" sz="2800" dirty="0" smtClean="0"/>
              <a:t> </a:t>
            </a:r>
            <a:r>
              <a:rPr lang="en-US" dirty="0" smtClean="0"/>
              <a:t>keyword</a:t>
            </a:r>
            <a:endParaRPr lang="en-US" dirty="0"/>
          </a:p>
          <a:p>
            <a:r>
              <a:rPr lang="en-US" dirty="0"/>
              <a:t>Unlike other </a:t>
            </a:r>
            <a:r>
              <a:rPr lang="en-US" dirty="0" smtClean="0"/>
              <a:t>methods:</a:t>
            </a:r>
          </a:p>
          <a:p>
            <a:pPr lvl="1"/>
            <a:r>
              <a:rPr lang="en-US" i="1" dirty="0" smtClean="0">
                <a:latin typeface="Century Schoolbook" pitchFamily="18" charset="0"/>
              </a:rPr>
              <a:t>no</a:t>
            </a:r>
            <a:r>
              <a:rPr lang="en-US" dirty="0" smtClean="0"/>
              <a:t> </a:t>
            </a:r>
            <a:r>
              <a:rPr lang="en-US" dirty="0"/>
              <a:t>return type, </a:t>
            </a:r>
            <a:endParaRPr lang="en-US" dirty="0" smtClean="0"/>
          </a:p>
          <a:p>
            <a:pPr lvl="1"/>
            <a:r>
              <a:rPr lang="en-US" dirty="0" smtClean="0"/>
              <a:t>May </a:t>
            </a:r>
            <a:r>
              <a:rPr lang="en-US" i="1" dirty="0">
                <a:latin typeface="Century Schoolbook" pitchFamily="18" charset="0"/>
              </a:rPr>
              <a:t>not</a:t>
            </a:r>
            <a:r>
              <a:rPr lang="en-US" dirty="0"/>
              <a:t> return a value, not even </a:t>
            </a:r>
            <a:r>
              <a:rPr lang="en-US" dirty="0">
                <a:latin typeface="Courier New" pitchFamily="49" charset="0"/>
              </a:rPr>
              <a:t>void</a:t>
            </a:r>
          </a:p>
          <a:p>
            <a:r>
              <a:rPr lang="en-US" dirty="0" smtClean="0"/>
              <a:t>His job: initialize </a:t>
            </a:r>
            <a:r>
              <a:rPr lang="en-US" dirty="0"/>
              <a:t>the internal state of a new </a:t>
            </a:r>
            <a:r>
              <a:rPr lang="en-US" dirty="0" smtClean="0"/>
              <a:t>object</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Constructors &amp; this</a:t>
            </a:r>
          </a:p>
          <a:p>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20595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r>
              <a:rPr lang="fr-FR" dirty="0" smtClean="0">
                <a:ea typeface="ＭＳ Ｐゴシック" pitchFamily="34" charset="-128"/>
              </a:rPr>
              <a:t> and Usage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t>Similar</a:t>
            </a:r>
            <a:r>
              <a:rPr lang="fr-FR" dirty="0" smtClean="0"/>
              <a:t> to </a:t>
            </a:r>
            <a:r>
              <a:rPr lang="fr-FR" dirty="0" err="1" smtClean="0"/>
              <a:t>inheritance</a:t>
            </a:r>
            <a:endParaRPr lang="fr-FR" dirty="0" smtClean="0"/>
          </a:p>
          <a:p>
            <a:pPr lvl="1"/>
            <a:r>
              <a:rPr lang="fr-FR" dirty="0" smtClean="0"/>
              <a:t>By convention, interfaces in .NET </a:t>
            </a:r>
            <a:r>
              <a:rPr lang="fr-FR" dirty="0" err="1" smtClean="0"/>
              <a:t>start</a:t>
            </a:r>
            <a:r>
              <a:rPr lang="fr-FR" dirty="0" smtClean="0"/>
              <a:t> </a:t>
            </a:r>
            <a:r>
              <a:rPr lang="fr-FR" dirty="0" err="1" smtClean="0"/>
              <a:t>with</a:t>
            </a:r>
            <a:r>
              <a:rPr lang="fr-FR" dirty="0" smtClean="0"/>
              <a:t> a capital </a:t>
            </a:r>
            <a:r>
              <a:rPr lang="fr-FR" dirty="0" smtClean="0">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hape6"/>
          <p:cNvSpPr>
            <a:spLocks noChangeArrowheads="1"/>
          </p:cNvSpPr>
          <p:nvPr/>
        </p:nvSpPr>
        <p:spPr bwMode="blackWhite">
          <a:xfrm>
            <a:off x="683568" y="2352477"/>
            <a:ext cx="4889500" cy="1081087"/>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Shoe : Product, IWearable</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PutOn() { …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Shine() { …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5" name="shape3"/>
          <p:cNvSpPr>
            <a:spLocks noChangeArrowheads="1"/>
          </p:cNvSpPr>
          <p:nvPr/>
        </p:nvSpPr>
        <p:spPr bwMode="blackWhite">
          <a:xfrm>
            <a:off x="683568" y="3643818"/>
            <a:ext cx="6594475" cy="1276350"/>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Tuxedo : Product, IWearable, IRentable</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PutOn() { …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CheckOut() { …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CheckIn() { …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
        <p:nvSpPr>
          <p:cNvPr id="16" name="Oval Callout 12"/>
          <p:cNvSpPr/>
          <p:nvPr/>
        </p:nvSpPr>
        <p:spPr bwMode="auto">
          <a:xfrm>
            <a:off x="5253080" y="4281993"/>
            <a:ext cx="3746948" cy="735747"/>
          </a:xfrm>
          <a:prstGeom prst="wedgeEllipseCallout">
            <a:avLst>
              <a:gd name="adj1" fmla="val -47895"/>
              <a:gd name="adj2" fmla="val -9660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Arial" charset="0"/>
                <a:ea typeface="+mn-ea"/>
              </a:rPr>
              <a:t>Specifies the implementation (realization) of the interface</a:t>
            </a:r>
          </a:p>
        </p:txBody>
      </p:sp>
    </p:spTree>
    <p:extLst>
      <p:ext uri="{BB962C8B-B14F-4D97-AF65-F5344CB8AC3E}">
        <p14:creationId xmlns:p14="http://schemas.microsoft.com/office/powerpoint/2010/main" val="16392804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eaLnBrk="1" fontAlgn="auto" hangingPunct="1">
              <a:lnSpc>
                <a:spcPct val="90000"/>
              </a:lnSpc>
              <a:spcBef>
                <a:spcPts val="0"/>
              </a:spcBef>
              <a:spcAft>
                <a:spcPts val="0"/>
              </a:spcAft>
              <a:defRPr/>
            </a:pPr>
            <a:r>
              <a:rPr lang="en-US" sz="1600" b="1" kern="0" dirty="0">
                <a:solidFill>
                  <a:srgbClr val="0070C0"/>
                </a:solidFill>
                <a:latin typeface="Courier New" pitchFamily="49" charset="0"/>
                <a:ea typeface="ＭＳ Ｐゴシック" pitchFamily="34" charset="-128"/>
              </a:rPr>
              <a:t>namespace </a:t>
            </a:r>
            <a:r>
              <a:rPr lang="en-US" sz="1600" b="1" kern="0" dirty="0" smtClean="0">
                <a:solidFill>
                  <a:srgbClr val="000000"/>
                </a:solidFill>
                <a:latin typeface="Courier New" pitchFamily="49" charset="0"/>
                <a:ea typeface="ＭＳ Ｐゴシック" pitchFamily="34" charset="-128"/>
              </a:rPr>
              <a:t>Inventory {</a:t>
            </a:r>
            <a:endParaRPr lang="en-US"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a:solidFill>
                  <a:srgbClr val="0070C0"/>
                </a:solidFill>
                <a:latin typeface="Courier New" pitchFamily="49" charset="0"/>
                <a:ea typeface="ＭＳ Ｐゴシック" pitchFamily="34" charset="-128"/>
              </a:rPr>
              <a:t>public class </a:t>
            </a:r>
            <a:r>
              <a:rPr lang="en-US" sz="1600" b="1" kern="0" dirty="0" err="1" smtClean="0">
                <a:solidFill>
                  <a:srgbClr val="000000"/>
                </a:solidFill>
                <a:latin typeface="Courier New" pitchFamily="49" charset="0"/>
                <a:ea typeface="ＭＳ Ｐゴシック" pitchFamily="34" charset="-128"/>
              </a:rPr>
              <a:t>ProductHandler</a:t>
            </a:r>
            <a:r>
              <a:rPr lang="en-US" sz="1600" b="1" kern="0" dirty="0" smtClean="0">
                <a:solidFill>
                  <a:srgbClr val="000000"/>
                </a:solidFill>
                <a:latin typeface="Courier New" pitchFamily="49" charset="0"/>
                <a:ea typeface="ＭＳ Ｐゴシック" pitchFamily="34" charset="-128"/>
              </a:rPr>
              <a:t> {</a:t>
            </a:r>
            <a:endParaRPr lang="en-US"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a:solidFill>
                  <a:srgbClr val="0070C0"/>
                </a:solidFill>
                <a:latin typeface="Courier New" pitchFamily="49" charset="0"/>
                <a:ea typeface="ＭＳ Ｐゴシック" pitchFamily="34" charset="-128"/>
              </a:rPr>
              <a:t>public static void </a:t>
            </a:r>
            <a:r>
              <a:rPr lang="en-US" sz="1600" b="1" kern="0" dirty="0">
                <a:solidFill>
                  <a:srgbClr val="000000"/>
                </a:solidFill>
                <a:latin typeface="Courier New" pitchFamily="49" charset="0"/>
                <a:ea typeface="ＭＳ Ｐゴシック" pitchFamily="34" charset="-128"/>
              </a:rPr>
              <a:t>Main</a:t>
            </a:r>
            <a:r>
              <a:rPr lang="en-US" sz="1600" b="1" kern="0" dirty="0" smtClean="0">
                <a:solidFill>
                  <a:srgbClr val="000000"/>
                </a:solidFill>
                <a:latin typeface="Courier New" pitchFamily="49" charset="0"/>
                <a:ea typeface="ＭＳ Ｐゴシック" pitchFamily="34" charset="-128"/>
              </a:rPr>
              <a:t>() {</a:t>
            </a:r>
          </a:p>
          <a:p>
            <a:pPr lvl="2" eaLnBrk="1" fontAlgn="auto" hangingPunct="1">
              <a:lnSpc>
                <a:spcPct val="90000"/>
              </a:lnSpc>
              <a:spcBef>
                <a:spcPts val="0"/>
              </a:spcBef>
              <a:spcAft>
                <a:spcPts val="0"/>
              </a:spcAft>
              <a:defRPr/>
            </a:pPr>
            <a:r>
              <a:rPr lang="en-US" sz="1600" b="1" kern="0" dirty="0" smtClean="0">
                <a:solidFill>
                  <a:srgbClr val="000000"/>
                </a:solidFill>
                <a:latin typeface="Courier New" pitchFamily="49" charset="0"/>
                <a:ea typeface="ＭＳ Ｐゴシック" pitchFamily="34" charset="-128"/>
              </a:rPr>
              <a:t>      Product p = </a:t>
            </a:r>
            <a:r>
              <a:rPr lang="en-US" sz="1600" b="1" kern="0" dirty="0" err="1" smtClean="0">
                <a:solidFill>
                  <a:srgbClr val="000000"/>
                </a:solidFill>
                <a:latin typeface="Courier New" pitchFamily="49" charset="0"/>
                <a:ea typeface="ＭＳ Ｐゴシック" pitchFamily="34" charset="-128"/>
              </a:rPr>
              <a:t>ReadProduct</a:t>
            </a:r>
            <a:r>
              <a:rPr lang="en-US" sz="1600" b="1" kern="0" dirty="0" smtClean="0">
                <a:solidFill>
                  <a:srgbClr val="000000"/>
                </a:solidFill>
                <a:latin typeface="Courier New" pitchFamily="49" charset="0"/>
                <a:ea typeface="ＭＳ Ｐゴシック" pitchFamily="34" charset="-128"/>
              </a:rPr>
              <a:t>();</a:t>
            </a:r>
            <a:endParaRPr lang="fr-FR"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fr-FR" sz="1600" b="1" kern="0" dirty="0">
                <a:solidFill>
                  <a:srgbClr val="000000"/>
                </a:solidFill>
                <a:latin typeface="Courier New" pitchFamily="49" charset="0"/>
                <a:ea typeface="ＭＳ Ｐゴシック" pitchFamily="34" charset="-128"/>
              </a:rPr>
              <a:t> </a:t>
            </a:r>
            <a:r>
              <a:rPr lang="fr-FR" sz="1600" b="1" kern="0" dirty="0" smtClean="0">
                <a:solidFill>
                  <a:srgbClr val="000000"/>
                </a:solidFill>
                <a:latin typeface="Courier New" pitchFamily="49" charset="0"/>
                <a:ea typeface="ＭＳ Ｐゴシック" pitchFamily="34" charset="-128"/>
              </a:rPr>
              <a:t>     </a:t>
            </a:r>
            <a:r>
              <a:rPr lang="fr-FR" sz="1600" b="1" kern="0" dirty="0" smtClean="0">
                <a:solidFill>
                  <a:srgbClr val="00B050"/>
                </a:solidFill>
                <a:latin typeface="Courier New" pitchFamily="49" charset="0"/>
                <a:ea typeface="ＭＳ Ｐゴシック" pitchFamily="34" charset="-128"/>
              </a:rPr>
              <a:t>// Is </a:t>
            </a:r>
            <a:r>
              <a:rPr lang="fr-FR" sz="1600" b="1" kern="0" dirty="0" err="1" smtClean="0">
                <a:solidFill>
                  <a:srgbClr val="00B050"/>
                </a:solidFill>
                <a:latin typeface="Courier New" pitchFamily="49" charset="0"/>
                <a:ea typeface="ＭＳ Ｐゴシック" pitchFamily="34" charset="-128"/>
              </a:rPr>
              <a:t>my</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product</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wearable</a:t>
            </a:r>
            <a:r>
              <a:rPr lang="fr-FR" sz="1600" b="1" kern="0" dirty="0" smtClean="0">
                <a:solidFill>
                  <a:srgbClr val="00B050"/>
                </a:solidFill>
                <a:latin typeface="Courier New" pitchFamily="49" charset="0"/>
                <a:ea typeface="ＭＳ Ｐゴシック" pitchFamily="34" charset="-128"/>
              </a:rPr>
              <a:t>?</a:t>
            </a:r>
            <a:endParaRPr lang="en-US" sz="1600" b="1" kern="0" dirty="0">
              <a:solidFill>
                <a:srgbClr val="00B05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if </a:t>
            </a:r>
            <a:r>
              <a:rPr lang="en-US" sz="1600" b="1" kern="0" dirty="0">
                <a:solidFill>
                  <a:srgbClr val="000000"/>
                </a:solidFill>
                <a:latin typeface="Courier New" pitchFamily="49" charset="0"/>
                <a:ea typeface="ＭＳ Ｐゴシック" pitchFamily="34" charset="-128"/>
              </a:rPr>
              <a:t>(p is </a:t>
            </a:r>
            <a:r>
              <a:rPr lang="en-US" sz="1600" b="1" kern="0" dirty="0" err="1">
                <a:solidFill>
                  <a:srgbClr val="000000"/>
                </a:solidFill>
                <a:latin typeface="Courier New" pitchFamily="49" charset="0"/>
                <a:ea typeface="ＭＳ Ｐゴシック" pitchFamily="34" charset="-128"/>
              </a:rPr>
              <a:t>IWearable</a:t>
            </a:r>
            <a:r>
              <a:rPr lang="en-US" sz="1600" b="1" kern="0" dirty="0" smtClean="0">
                <a:solidFill>
                  <a:srgbClr val="000000"/>
                </a:solidFill>
                <a:latin typeface="Courier New" pitchFamily="49" charset="0"/>
                <a:ea typeface="ＭＳ Ｐゴシック" pitchFamily="34" charset="-128"/>
              </a:rPr>
              <a:t>)</a:t>
            </a: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a:t>
            </a:r>
          </a:p>
          <a:p>
            <a:pPr lvl="2" eaLnBrk="1" fontAlgn="auto" hangingPunct="1">
              <a:lnSpc>
                <a:spcPct val="90000"/>
              </a:lnSpc>
              <a:spcBef>
                <a:spcPts val="0"/>
              </a:spcBef>
              <a:spcAft>
                <a:spcPts val="0"/>
              </a:spcAft>
              <a:defRPr/>
            </a:pPr>
            <a:r>
              <a:rPr lang="fr-FR" sz="1600" b="1" kern="0" dirty="0" smtClean="0">
                <a:solidFill>
                  <a:srgbClr val="000000"/>
                </a:solidFill>
                <a:latin typeface="Courier New" pitchFamily="49" charset="0"/>
                <a:ea typeface="ＭＳ Ｐゴシック" pitchFamily="34" charset="-128"/>
              </a:rPr>
              <a:t>        </a:t>
            </a:r>
            <a:r>
              <a:rPr lang="fr-FR" sz="1600" b="1" kern="0" dirty="0" smtClean="0">
                <a:solidFill>
                  <a:srgbClr val="00B050"/>
                </a:solidFill>
                <a:latin typeface="Courier New" pitchFamily="49" charset="0"/>
                <a:ea typeface="ＭＳ Ｐゴシック" pitchFamily="34" charset="-128"/>
              </a:rPr>
              <a:t>// If </a:t>
            </a:r>
            <a:r>
              <a:rPr lang="fr-FR" sz="1600" b="1" kern="0" dirty="0" err="1" smtClean="0">
                <a:solidFill>
                  <a:srgbClr val="00B050"/>
                </a:solidFill>
                <a:latin typeface="Courier New" pitchFamily="49" charset="0"/>
                <a:ea typeface="ＭＳ Ｐゴシック" pitchFamily="34" charset="-128"/>
              </a:rPr>
              <a:t>so</a:t>
            </a:r>
            <a:r>
              <a:rPr lang="fr-FR" sz="1600" b="1" kern="0" dirty="0" smtClean="0">
                <a:solidFill>
                  <a:srgbClr val="00B050"/>
                </a:solidFill>
                <a:latin typeface="Courier New" pitchFamily="49" charset="0"/>
                <a:ea typeface="ＭＳ Ｐゴシック" pitchFamily="34" charset="-128"/>
              </a:rPr>
              <a:t>, put </a:t>
            </a:r>
            <a:r>
              <a:rPr lang="fr-FR" sz="1600" b="1" kern="0" dirty="0" err="1" smtClean="0">
                <a:solidFill>
                  <a:srgbClr val="00B050"/>
                </a:solidFill>
                <a:latin typeface="Courier New" pitchFamily="49" charset="0"/>
                <a:ea typeface="ＭＳ Ｐゴシック" pitchFamily="34" charset="-128"/>
              </a:rPr>
              <a:t>it</a:t>
            </a:r>
            <a:r>
              <a:rPr lang="fr-FR" sz="1600" b="1" kern="0" dirty="0" smtClean="0">
                <a:solidFill>
                  <a:srgbClr val="00B050"/>
                </a:solidFill>
                <a:latin typeface="Courier New" pitchFamily="49" charset="0"/>
                <a:ea typeface="ＭＳ Ｐゴシック" pitchFamily="34" charset="-128"/>
              </a:rPr>
              <a:t> on</a:t>
            </a:r>
            <a:endParaRPr lang="en-US" sz="1600" b="1" kern="0" dirty="0">
              <a:solidFill>
                <a:srgbClr val="00B05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   </a:t>
            </a:r>
            <a:r>
              <a:rPr lang="en-US" sz="1600" b="1" kern="0" dirty="0" err="1">
                <a:solidFill>
                  <a:srgbClr val="000000"/>
                </a:solidFill>
                <a:latin typeface="Courier New" pitchFamily="49" charset="0"/>
                <a:ea typeface="ＭＳ Ｐゴシック" pitchFamily="34" charset="-128"/>
              </a:rPr>
              <a:t>IWearable</a:t>
            </a:r>
            <a:r>
              <a:rPr lang="en-US" sz="1600" b="1" kern="0" dirty="0">
                <a:solidFill>
                  <a:srgbClr val="000000"/>
                </a:solidFill>
                <a:latin typeface="Courier New" pitchFamily="49" charset="0"/>
                <a:ea typeface="ＭＳ Ｐゴシック" pitchFamily="34" charset="-128"/>
              </a:rPr>
              <a:t> w = (</a:t>
            </a:r>
            <a:r>
              <a:rPr lang="en-US" sz="1600" b="1" kern="0" dirty="0" err="1">
                <a:solidFill>
                  <a:srgbClr val="000000"/>
                </a:solidFill>
                <a:latin typeface="Courier New" pitchFamily="49" charset="0"/>
                <a:ea typeface="ＭＳ Ｐゴシック" pitchFamily="34" charset="-128"/>
              </a:rPr>
              <a:t>IWearable</a:t>
            </a:r>
            <a:r>
              <a:rPr lang="en-US" sz="1600" b="1" kern="0" dirty="0">
                <a:solidFill>
                  <a:srgbClr val="000000"/>
                </a:solidFill>
                <a:latin typeface="Courier New" pitchFamily="49" charset="0"/>
                <a:ea typeface="ＭＳ Ｐゴシック" pitchFamily="34" charset="-128"/>
              </a:rPr>
              <a:t>) p</a:t>
            </a:r>
            <a:r>
              <a:rPr lang="en-US" sz="1600" b="1" kern="0" dirty="0" smtClean="0">
                <a:solidFill>
                  <a:srgbClr val="000000"/>
                </a:solidFill>
                <a:latin typeface="Courier New" pitchFamily="49" charset="0"/>
                <a:ea typeface="ＭＳ Ｐゴシック" pitchFamily="34" charset="-128"/>
              </a:rPr>
              <a:t>;</a:t>
            </a:r>
            <a:endParaRPr lang="en-US"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   </a:t>
            </a:r>
            <a:r>
              <a:rPr lang="en-US" sz="1600" b="1" kern="0" dirty="0" err="1">
                <a:solidFill>
                  <a:srgbClr val="000000"/>
                </a:solidFill>
                <a:latin typeface="Courier New" pitchFamily="49" charset="0"/>
                <a:ea typeface="ＭＳ Ｐゴシック" pitchFamily="34" charset="-128"/>
              </a:rPr>
              <a:t>w.PutOn</a:t>
            </a:r>
            <a:r>
              <a:rPr lang="en-US" sz="1600" b="1" kern="0" dirty="0" smtClean="0">
                <a:solidFill>
                  <a:srgbClr val="000000"/>
                </a:solidFill>
                <a:latin typeface="Courier New" pitchFamily="49" charset="0"/>
                <a:ea typeface="ＭＳ Ｐゴシック" pitchFamily="34" charset="-128"/>
              </a:rPr>
              <a:t>();</a:t>
            </a:r>
            <a:endParaRPr lang="en-US"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a:t>
            </a:r>
          </a:p>
          <a:p>
            <a:pPr lvl="2" eaLnBrk="1" fontAlgn="auto" hangingPunct="1">
              <a:lnSpc>
                <a:spcPct val="90000"/>
              </a:lnSpc>
              <a:spcBef>
                <a:spcPts val="0"/>
              </a:spcBef>
              <a:spcAft>
                <a:spcPts val="0"/>
              </a:spcAft>
              <a:defRPr/>
            </a:pPr>
            <a:r>
              <a:rPr lang="fr-FR" sz="1600" b="1" kern="0" dirty="0">
                <a:solidFill>
                  <a:srgbClr val="00B050"/>
                </a:solidFill>
                <a:latin typeface="Courier New" pitchFamily="49" charset="0"/>
                <a:ea typeface="ＭＳ Ｐゴシック" pitchFamily="34" charset="-128"/>
              </a:rPr>
              <a:t> </a:t>
            </a:r>
            <a:r>
              <a:rPr lang="fr-FR" sz="1600" b="1" kern="0" dirty="0" smtClean="0">
                <a:solidFill>
                  <a:srgbClr val="00B050"/>
                </a:solidFill>
                <a:latin typeface="Courier New" pitchFamily="49" charset="0"/>
                <a:ea typeface="ＭＳ Ｐゴシック" pitchFamily="34" charset="-128"/>
              </a:rPr>
              <a:t>     // Is </a:t>
            </a:r>
            <a:r>
              <a:rPr lang="fr-FR" sz="1600" b="1" kern="0" dirty="0" err="1" smtClean="0">
                <a:solidFill>
                  <a:srgbClr val="00B050"/>
                </a:solidFill>
                <a:latin typeface="Courier New" pitchFamily="49" charset="0"/>
                <a:ea typeface="ＭＳ Ｐゴシック" pitchFamily="34" charset="-128"/>
              </a:rPr>
              <a:t>my</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product</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available</a:t>
            </a:r>
            <a:r>
              <a:rPr lang="fr-FR" sz="1600" b="1" kern="0" dirty="0" smtClean="0">
                <a:solidFill>
                  <a:srgbClr val="00B050"/>
                </a:solidFill>
                <a:latin typeface="Courier New" pitchFamily="49" charset="0"/>
                <a:ea typeface="ＭＳ Ｐゴシック" pitchFamily="34" charset="-128"/>
              </a:rPr>
              <a:t> for </a:t>
            </a:r>
            <a:r>
              <a:rPr lang="fr-FR" sz="1600" b="1" kern="0" dirty="0" err="1" smtClean="0">
                <a:solidFill>
                  <a:srgbClr val="00B050"/>
                </a:solidFill>
                <a:latin typeface="Courier New" pitchFamily="49" charset="0"/>
                <a:ea typeface="ＭＳ Ｐゴシック" pitchFamily="34" charset="-128"/>
              </a:rPr>
              <a:t>rental</a:t>
            </a:r>
            <a:r>
              <a:rPr lang="fr-FR" sz="1600" b="1" kern="0" dirty="0" smtClean="0">
                <a:solidFill>
                  <a:srgbClr val="00B050"/>
                </a:solidFill>
                <a:latin typeface="Courier New" pitchFamily="49" charset="0"/>
                <a:ea typeface="ＭＳ Ｐゴシック" pitchFamily="34" charset="-128"/>
              </a:rPr>
              <a:t>?</a:t>
            </a:r>
            <a:endParaRPr lang="en-US" sz="1600" b="1" kern="0" dirty="0">
              <a:solidFill>
                <a:srgbClr val="00B05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if </a:t>
            </a:r>
            <a:r>
              <a:rPr lang="en-US" sz="1600" b="1" kern="0" dirty="0">
                <a:solidFill>
                  <a:srgbClr val="000000"/>
                </a:solidFill>
                <a:latin typeface="Courier New" pitchFamily="49" charset="0"/>
                <a:ea typeface="ＭＳ Ｐゴシック" pitchFamily="34" charset="-128"/>
              </a:rPr>
              <a:t>(p is </a:t>
            </a:r>
            <a:r>
              <a:rPr lang="en-US" sz="1600" b="1" kern="0" dirty="0" err="1">
                <a:solidFill>
                  <a:srgbClr val="000000"/>
                </a:solidFill>
                <a:latin typeface="Courier New" pitchFamily="49" charset="0"/>
                <a:ea typeface="ＭＳ Ｐゴシック" pitchFamily="34" charset="-128"/>
              </a:rPr>
              <a:t>IRentable</a:t>
            </a:r>
            <a:r>
              <a:rPr lang="en-US" sz="1600" b="1" kern="0" dirty="0" smtClean="0">
                <a:solidFill>
                  <a:srgbClr val="000000"/>
                </a:solidFill>
                <a:latin typeface="Courier New" pitchFamily="49" charset="0"/>
                <a:ea typeface="ＭＳ Ｐゴシック" pitchFamily="34" charset="-128"/>
              </a:rPr>
              <a:t>)</a:t>
            </a: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a:t>
            </a:r>
          </a:p>
          <a:p>
            <a:pPr lvl="2" eaLnBrk="1" fontAlgn="auto" hangingPunct="1">
              <a:lnSpc>
                <a:spcPct val="90000"/>
              </a:lnSpc>
              <a:spcBef>
                <a:spcPts val="0"/>
              </a:spcBef>
              <a:spcAft>
                <a:spcPts val="0"/>
              </a:spcAft>
              <a:defRPr/>
            </a:pPr>
            <a:r>
              <a:rPr lang="fr-FR" sz="1600" b="1" kern="0" dirty="0">
                <a:solidFill>
                  <a:srgbClr val="000000"/>
                </a:solidFill>
                <a:latin typeface="Courier New" pitchFamily="49" charset="0"/>
                <a:ea typeface="ＭＳ Ｐゴシック" pitchFamily="34" charset="-128"/>
              </a:rPr>
              <a:t>	</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Then</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rent</a:t>
            </a:r>
            <a:r>
              <a:rPr lang="fr-FR" sz="1600" b="1" kern="0" dirty="0" smtClean="0">
                <a:solidFill>
                  <a:srgbClr val="00B050"/>
                </a:solidFill>
                <a:latin typeface="Courier New" pitchFamily="49" charset="0"/>
                <a:ea typeface="ＭＳ Ｐゴシック" pitchFamily="34" charset="-128"/>
              </a:rPr>
              <a:t> </a:t>
            </a:r>
            <a:r>
              <a:rPr lang="fr-FR" sz="1600" b="1" kern="0" dirty="0" err="1" smtClean="0">
                <a:solidFill>
                  <a:srgbClr val="00B050"/>
                </a:solidFill>
                <a:latin typeface="Courier New" pitchFamily="49" charset="0"/>
                <a:ea typeface="ＭＳ Ｐゴシック" pitchFamily="34" charset="-128"/>
              </a:rPr>
              <a:t>it</a:t>
            </a:r>
            <a:endParaRPr lang="en-US" sz="1600" b="1" kern="0" dirty="0">
              <a:solidFill>
                <a:srgbClr val="00B05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err="1" smtClean="0">
                <a:solidFill>
                  <a:srgbClr val="000000"/>
                </a:solidFill>
                <a:latin typeface="Courier New" pitchFamily="49" charset="0"/>
                <a:ea typeface="ＭＳ Ｐゴシック" pitchFamily="34" charset="-128"/>
              </a:rPr>
              <a:t>AssignToRentalDept</a:t>
            </a:r>
            <a:r>
              <a:rPr lang="en-US" sz="1600" b="1" kern="0" dirty="0">
                <a:solidFill>
                  <a:srgbClr val="000000"/>
                </a:solidFill>
                <a:latin typeface="Courier New" pitchFamily="49" charset="0"/>
                <a:ea typeface="ＭＳ Ｐゴシック" pitchFamily="34" charset="-128"/>
              </a:rPr>
              <a:t>((</a:t>
            </a:r>
            <a:r>
              <a:rPr lang="en-US" sz="1600" b="1" kern="0" dirty="0" err="1">
                <a:solidFill>
                  <a:srgbClr val="000000"/>
                </a:solidFill>
                <a:latin typeface="Courier New" pitchFamily="49" charset="0"/>
                <a:ea typeface="ＭＳ Ｐゴシック" pitchFamily="34" charset="-128"/>
              </a:rPr>
              <a:t>IRentable</a:t>
            </a:r>
            <a:r>
              <a:rPr lang="en-US" sz="1600" b="1" kern="0" dirty="0">
                <a:solidFill>
                  <a:srgbClr val="000000"/>
                </a:solidFill>
                <a:latin typeface="Courier New" pitchFamily="49" charset="0"/>
                <a:ea typeface="ＭＳ Ｐゴシック" pitchFamily="34" charset="-128"/>
              </a:rPr>
              <a:t>)p</a:t>
            </a:r>
            <a:r>
              <a:rPr lang="en-US" sz="1600" b="1" kern="0" dirty="0" smtClean="0">
                <a:solidFill>
                  <a:srgbClr val="000000"/>
                </a:solidFill>
                <a:latin typeface="Courier New" pitchFamily="49" charset="0"/>
                <a:ea typeface="ＭＳ Ｐゴシック" pitchFamily="34" charset="-128"/>
              </a:rPr>
              <a:t>);</a:t>
            </a:r>
            <a:endParaRPr lang="en-US"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a:t>
            </a:r>
            <a:br>
              <a:rPr lang="en-US" sz="1600" b="1" kern="0" dirty="0" smtClean="0">
                <a:solidFill>
                  <a:srgbClr val="000000"/>
                </a:solidFill>
                <a:latin typeface="Courier New" pitchFamily="49" charset="0"/>
                <a:ea typeface="ＭＳ Ｐゴシック" pitchFamily="34" charset="-128"/>
              </a:rPr>
            </a:br>
            <a:r>
              <a:rPr lang="en-US" sz="1600" b="1" kern="0" dirty="0">
                <a:solidFill>
                  <a:srgbClr val="000000"/>
                </a:solidFill>
                <a:latin typeface="Courier New" pitchFamily="49" charset="0"/>
                <a:ea typeface="ＭＳ Ｐゴシック" pitchFamily="34" charset="-128"/>
              </a:rPr>
              <a:t> </a:t>
            </a:r>
            <a:r>
              <a:rPr lang="en-US" sz="1600" b="1" kern="0" dirty="0" smtClean="0">
                <a:solidFill>
                  <a:srgbClr val="000000"/>
                </a:solidFill>
                <a:latin typeface="Courier New" pitchFamily="49" charset="0"/>
                <a:ea typeface="ＭＳ Ｐゴシック" pitchFamily="34" charset="-128"/>
              </a:rPr>
              <a:t>   </a:t>
            </a:r>
            <a:r>
              <a:rPr lang="en-US" sz="1600" b="1" kern="0" dirty="0" smtClean="0">
                <a:solidFill>
                  <a:srgbClr val="0070C0"/>
                </a:solidFill>
                <a:latin typeface="Courier New" pitchFamily="49" charset="0"/>
                <a:ea typeface="ＭＳ Ｐゴシック" pitchFamily="34" charset="-128"/>
              </a:rPr>
              <a:t>public static </a:t>
            </a:r>
            <a:r>
              <a:rPr lang="en-US" sz="1600" b="1" kern="0" dirty="0" smtClean="0">
                <a:solidFill>
                  <a:srgbClr val="000000"/>
                </a:solidFill>
                <a:latin typeface="Courier New" pitchFamily="49" charset="0"/>
                <a:ea typeface="ＭＳ Ｐゴシック" pitchFamily="34" charset="-128"/>
              </a:rPr>
              <a:t>Product </a:t>
            </a:r>
            <a:r>
              <a:rPr lang="en-US" sz="1600" b="1" kern="0" dirty="0" err="1" smtClean="0">
                <a:solidFill>
                  <a:srgbClr val="000000"/>
                </a:solidFill>
                <a:latin typeface="Courier New" pitchFamily="49" charset="0"/>
                <a:ea typeface="ＭＳ Ｐゴシック" pitchFamily="34" charset="-128"/>
              </a:rPr>
              <a:t>ReadProduct</a:t>
            </a:r>
            <a:r>
              <a:rPr lang="en-US" sz="1600" b="1" kern="0" dirty="0" smtClean="0">
                <a:solidFill>
                  <a:srgbClr val="000000"/>
                </a:solidFill>
                <a:latin typeface="Courier New" pitchFamily="49" charset="0"/>
                <a:ea typeface="ＭＳ Ｐゴシック" pitchFamily="34" charset="-128"/>
              </a:rPr>
              <a:t>() { ... }</a:t>
            </a:r>
            <a:endParaRPr lang="en-US" sz="1600" b="1" kern="0" dirty="0">
              <a:solidFill>
                <a:srgbClr val="000000"/>
              </a:solidFill>
              <a:latin typeface="Courier New" pitchFamily="49" charset="0"/>
              <a:ea typeface="ＭＳ Ｐゴシック" pitchFamily="34" charset="-128"/>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a:t>
            </a:r>
            <a:r>
              <a:rPr lang="en-US" sz="1600" b="1" kern="0" dirty="0">
                <a:solidFill>
                  <a:srgbClr val="0070C0"/>
                </a:solidFill>
                <a:latin typeface="Courier New" pitchFamily="49" charset="0"/>
                <a:ea typeface="ＭＳ Ｐゴシック" pitchFamily="34" charset="-128"/>
              </a:rPr>
              <a:t>public static void </a:t>
            </a:r>
            <a:r>
              <a:rPr lang="en-US" sz="1600" b="1" kern="0" dirty="0" err="1">
                <a:solidFill>
                  <a:srgbClr val="000000"/>
                </a:solidFill>
                <a:latin typeface="Courier New" pitchFamily="49" charset="0"/>
                <a:ea typeface="ＭＳ Ｐゴシック" pitchFamily="34" charset="-128"/>
              </a:rPr>
              <a:t>AssignToRentalDept</a:t>
            </a:r>
            <a:r>
              <a:rPr lang="en-US" sz="1600" b="1" kern="0" dirty="0">
                <a:solidFill>
                  <a:srgbClr val="000000"/>
                </a:solidFill>
                <a:latin typeface="Courier New" pitchFamily="49" charset="0"/>
                <a:ea typeface="ＭＳ Ｐゴシック" pitchFamily="34" charset="-128"/>
              </a:rPr>
              <a:t>(</a:t>
            </a:r>
            <a:r>
              <a:rPr lang="en-US" sz="1600" b="1" kern="0" dirty="0" err="1">
                <a:solidFill>
                  <a:srgbClr val="000000"/>
                </a:solidFill>
                <a:latin typeface="Courier New" pitchFamily="49" charset="0"/>
                <a:ea typeface="ＭＳ Ｐゴシック" pitchFamily="34" charset="-128"/>
              </a:rPr>
              <a:t>IRentable</a:t>
            </a:r>
            <a:r>
              <a:rPr lang="en-US" sz="1600" b="1" kern="0" dirty="0">
                <a:solidFill>
                  <a:srgbClr val="000000"/>
                </a:solidFill>
                <a:latin typeface="Courier New" pitchFamily="49" charset="0"/>
                <a:ea typeface="ＭＳ Ｐゴシック" pitchFamily="34" charset="-128"/>
              </a:rPr>
              <a:t> item)</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ea typeface="ＭＳ Ｐゴシック" pitchFamily="34" charset="-128"/>
              </a:rPr>
              <a:t>    { ... }</a:t>
            </a:r>
          </a:p>
          <a:p>
            <a:pPr lvl="2" eaLnBrk="1" fontAlgn="auto" hangingPunct="1">
              <a:lnSpc>
                <a:spcPct val="90000"/>
              </a:lnSpc>
              <a:spcBef>
                <a:spcPts val="0"/>
              </a:spcBef>
              <a:spcAft>
                <a:spcPts val="0"/>
              </a:spcAft>
              <a:defRPr/>
            </a:pPr>
            <a:r>
              <a:rPr lang="en-US" sz="1600" b="1" kern="0" dirty="0" smtClean="0">
                <a:solidFill>
                  <a:srgbClr val="000000"/>
                </a:solidFill>
                <a:latin typeface="Courier New" pitchFamily="49" charset="0"/>
                <a:ea typeface="ＭＳ Ｐゴシック" pitchFamily="34" charset="-128"/>
              </a:rPr>
              <a:t>  }</a:t>
            </a:r>
          </a:p>
          <a:p>
            <a:pPr lvl="2" eaLnBrk="1" fontAlgn="auto" hangingPunct="1">
              <a:lnSpc>
                <a:spcPct val="90000"/>
              </a:lnSpc>
              <a:spcBef>
                <a:spcPts val="0"/>
              </a:spcBef>
              <a:spcAft>
                <a:spcPts val="0"/>
              </a:spcAft>
              <a:defRPr/>
            </a:pPr>
            <a:r>
              <a:rPr lang="en-US" sz="1600" b="1" kern="0" dirty="0" smtClean="0">
                <a:solidFill>
                  <a:srgbClr val="000000"/>
                </a:solidFill>
                <a:latin typeface="Courier New" pitchFamily="49" charset="0"/>
                <a:ea typeface="ＭＳ Ｐゴシック" pitchFamily="34" charset="-128"/>
              </a:rPr>
              <a:t>}</a:t>
            </a:r>
            <a:endParaRPr lang="en-US" sz="1600" b="1" kern="0" dirty="0">
              <a:solidFill>
                <a:srgbClr val="000000"/>
              </a:solidFill>
              <a:latin typeface="Courier New" pitchFamily="49" charset="0"/>
              <a:ea typeface="ＭＳ Ｐゴシック" pitchFamily="34" charset="-128"/>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Your code with interfaces</a:t>
            </a:r>
            <a:endParaRPr lang="en-US" sz="2400" b="1" dirty="0">
              <a:latin typeface="Calibri (Heading)"/>
              <a:cs typeface="Calibri (Heading)"/>
            </a:endParaRPr>
          </a:p>
        </p:txBody>
      </p:sp>
    </p:spTree>
    <p:extLst>
      <p:ext uri="{BB962C8B-B14F-4D97-AF65-F5344CB8AC3E}">
        <p14:creationId xmlns:p14="http://schemas.microsoft.com/office/powerpoint/2010/main" val="12747567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About interfaces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Similar </a:t>
            </a:r>
            <a:r>
              <a:rPr lang="en-US" dirty="0"/>
              <a:t>to inheritance</a:t>
            </a:r>
          </a:p>
          <a:p>
            <a:pPr lvl="1"/>
            <a:r>
              <a:rPr lang="en-US" dirty="0"/>
              <a:t>Uses the same C# syntax to specify</a:t>
            </a:r>
          </a:p>
          <a:p>
            <a:pPr lvl="1"/>
            <a:r>
              <a:rPr lang="en-US" dirty="0"/>
              <a:t>A reference of the interface type can refer to any object that implements that </a:t>
            </a:r>
            <a:r>
              <a:rPr lang="en-US" dirty="0" smtClean="0"/>
              <a:t>interface</a:t>
            </a:r>
          </a:p>
          <a:p>
            <a:pPr lvl="1"/>
            <a:endParaRPr lang="en-US" dirty="0"/>
          </a:p>
          <a:p>
            <a:r>
              <a:rPr lang="en-US" dirty="0" smtClean="0"/>
              <a:t>Semantics </a:t>
            </a:r>
            <a:r>
              <a:rPr lang="en-US" dirty="0"/>
              <a:t>of </a:t>
            </a:r>
            <a:r>
              <a:rPr lang="en-US" dirty="0" smtClean="0"/>
              <a:t>implementation </a:t>
            </a:r>
            <a:r>
              <a:rPr lang="en-US" dirty="0"/>
              <a:t>for a different purpose</a:t>
            </a:r>
          </a:p>
          <a:p>
            <a:pPr lvl="1"/>
            <a:r>
              <a:rPr lang="en-US" dirty="0"/>
              <a:t>Identification based on behavior vs. extension of </a:t>
            </a:r>
            <a:r>
              <a:rPr lang="en-US" dirty="0" smtClean="0"/>
              <a:t>a class</a:t>
            </a:r>
            <a:endParaRPr lang="en-US" dirty="0"/>
          </a:p>
          <a:p>
            <a:pPr lvl="1"/>
            <a:r>
              <a:rPr lang="en-US" dirty="0"/>
              <a:t>Useful to think of it as “exposing an interface</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304016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About interfaces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a:t>
            </a:r>
            <a:r>
              <a:rPr lang="en-US" dirty="0"/>
              <a:t># supports</a:t>
            </a:r>
          </a:p>
          <a:p>
            <a:pPr lvl="1"/>
            <a:r>
              <a:rPr lang="en-US" dirty="0"/>
              <a:t>Single inheritance</a:t>
            </a:r>
          </a:p>
          <a:p>
            <a:pPr lvl="1"/>
            <a:r>
              <a:rPr lang="en-US" dirty="0"/>
              <a:t>Realization of multiple </a:t>
            </a:r>
            <a:r>
              <a:rPr lang="en-US" dirty="0" smtClean="0"/>
              <a:t>interfaces</a:t>
            </a:r>
          </a:p>
          <a:p>
            <a:pPr lvl="1"/>
            <a:endParaRPr lang="en-US" dirty="0"/>
          </a:p>
          <a:p>
            <a:r>
              <a:rPr lang="en-US" dirty="0" smtClean="0"/>
              <a:t>Often </a:t>
            </a:r>
            <a:r>
              <a:rPr lang="en-US" dirty="0"/>
              <a:t>both generic </a:t>
            </a:r>
            <a:r>
              <a:rPr lang="en-US" dirty="0" smtClean="0"/>
              <a:t>&amp; </a:t>
            </a:r>
            <a:r>
              <a:rPr lang="en-US" dirty="0"/>
              <a:t>non-generic </a:t>
            </a:r>
            <a:r>
              <a:rPr lang="en-US" dirty="0" smtClean="0"/>
              <a:t>interfaces</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0272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Stop and </a:t>
            </a:r>
            <a:r>
              <a:rPr lang="fr-FR" dirty="0" err="1" smtClean="0">
                <a:ea typeface="ＭＳ Ｐゴシック" pitchFamily="34" charset="-128"/>
              </a:rPr>
              <a:t>rewind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Abstract classes:</a:t>
            </a:r>
          </a:p>
          <a:p>
            <a:pPr lvl="1"/>
            <a:r>
              <a:rPr lang="fr-FR" dirty="0" err="1" smtClean="0"/>
              <a:t>Can’t</a:t>
            </a:r>
            <a:r>
              <a:rPr lang="fr-FR" dirty="0" smtClean="0"/>
              <a:t> </a:t>
            </a:r>
            <a:r>
              <a:rPr lang="fr-FR" dirty="0" err="1" smtClean="0"/>
              <a:t>be</a:t>
            </a:r>
            <a:r>
              <a:rPr lang="fr-FR" dirty="0" smtClean="0"/>
              <a:t> </a:t>
            </a:r>
            <a:r>
              <a:rPr lang="fr-FR" dirty="0" err="1" smtClean="0"/>
              <a:t>instanciated</a:t>
            </a:r>
            <a:endParaRPr lang="fr-FR" dirty="0" smtClean="0"/>
          </a:p>
          <a:p>
            <a:pPr lvl="1"/>
            <a:r>
              <a:rPr lang="fr-FR" dirty="0" err="1" smtClean="0"/>
              <a:t>Provide</a:t>
            </a:r>
            <a:r>
              <a:rPr lang="fr-FR" dirty="0" smtClean="0"/>
              <a:t> a base to </a:t>
            </a:r>
            <a:r>
              <a:rPr lang="fr-FR" dirty="0" err="1" smtClean="0"/>
              <a:t>work</a:t>
            </a:r>
            <a:r>
              <a:rPr lang="fr-FR" dirty="0" smtClean="0"/>
              <a:t> </a:t>
            </a:r>
            <a:r>
              <a:rPr lang="fr-FR" dirty="0" err="1" smtClean="0"/>
              <a:t>with</a:t>
            </a:r>
            <a:endParaRPr lang="fr-FR" dirty="0" smtClean="0"/>
          </a:p>
          <a:p>
            <a:pPr lvl="1"/>
            <a:r>
              <a:rPr lang="fr-FR" dirty="0" err="1" smtClean="0"/>
              <a:t>Gather</a:t>
            </a:r>
            <a:r>
              <a:rPr lang="fr-FR" dirty="0" smtClean="0"/>
              <a:t> </a:t>
            </a:r>
            <a:r>
              <a:rPr lang="fr-FR" dirty="0" err="1" smtClean="0"/>
              <a:t>properties</a:t>
            </a:r>
            <a:r>
              <a:rPr lang="fr-FR" dirty="0" smtClean="0"/>
              <a:t> and </a:t>
            </a:r>
            <a:r>
              <a:rPr lang="fr-FR" dirty="0" err="1" smtClean="0"/>
              <a:t>methods</a:t>
            </a:r>
            <a:r>
              <a:rPr lang="fr-FR" dirty="0" smtClean="0"/>
              <a:t> for </a:t>
            </a:r>
            <a:r>
              <a:rPr lang="fr-FR" dirty="0" err="1" smtClean="0"/>
              <a:t>lookalike</a:t>
            </a:r>
            <a:r>
              <a:rPr lang="fr-FR" dirty="0" smtClean="0"/>
              <a:t> </a:t>
            </a:r>
            <a:r>
              <a:rPr lang="fr-FR" dirty="0" err="1" smtClean="0"/>
              <a:t>things</a:t>
            </a:r>
            <a:endParaRPr lang="fr-FR" dirty="0" smtClean="0"/>
          </a:p>
          <a:p>
            <a:pPr lvl="1"/>
            <a:r>
              <a:rPr lang="fr-FR" dirty="0" smtClean="0"/>
              <a:t>Can </a:t>
            </a:r>
            <a:r>
              <a:rPr lang="fr-FR" dirty="0" err="1" smtClean="0"/>
              <a:t>define</a:t>
            </a:r>
            <a:r>
              <a:rPr lang="fr-FR" dirty="0" smtClean="0"/>
              <a:t> </a:t>
            </a:r>
            <a:r>
              <a:rPr lang="fr-FR" dirty="0" err="1" smtClean="0"/>
              <a:t>properties</a:t>
            </a:r>
            <a:r>
              <a:rPr lang="fr-FR" dirty="0" smtClean="0"/>
              <a:t> and </a:t>
            </a:r>
            <a:r>
              <a:rPr lang="fr-FR" dirty="0" err="1" smtClean="0"/>
              <a:t>methods</a:t>
            </a:r>
            <a:endParaRPr lang="fr-FR" dirty="0" smtClean="0"/>
          </a:p>
          <a:p>
            <a:pPr lvl="1"/>
            <a:r>
              <a:rPr lang="fr-FR" dirty="0" err="1" smtClean="0"/>
              <a:t>Any</a:t>
            </a:r>
            <a:r>
              <a:rPr lang="fr-FR" dirty="0" smtClean="0"/>
              <a:t> </a:t>
            </a:r>
            <a:r>
              <a:rPr lang="fr-FR" dirty="0" err="1" smtClean="0"/>
              <a:t>derived</a:t>
            </a:r>
            <a:r>
              <a:rPr lang="fr-FR" dirty="0" smtClean="0"/>
              <a:t> class must </a:t>
            </a:r>
            <a:r>
              <a:rPr lang="fr-FR" dirty="0" err="1" smtClean="0"/>
              <a:t>implement</a:t>
            </a:r>
            <a:r>
              <a:rPr lang="fr-FR" dirty="0" smtClean="0"/>
              <a:t> abstract </a:t>
            </a:r>
            <a:r>
              <a:rPr lang="fr-FR" dirty="0" err="1" smtClean="0"/>
              <a:t>properties</a:t>
            </a:r>
            <a:r>
              <a:rPr lang="fr-FR" dirty="0" smtClean="0"/>
              <a:t>/</a:t>
            </a:r>
            <a:r>
              <a:rPr lang="fr-FR" dirty="0" err="1" smtClean="0"/>
              <a:t>methods</a:t>
            </a:r>
            <a:endParaRPr lang="fr-FR" dirty="0" smtClean="0"/>
          </a:p>
          <a:p>
            <a:pPr lvl="1"/>
            <a:r>
              <a:rPr lang="fr-FR" dirty="0" smtClean="0"/>
              <a:t>A class </a:t>
            </a:r>
            <a:r>
              <a:rPr lang="fr-FR" dirty="0" err="1" smtClean="0"/>
              <a:t>can</a:t>
            </a:r>
            <a:r>
              <a:rPr lang="fr-FR" dirty="0" smtClean="0"/>
              <a:t> </a:t>
            </a:r>
            <a:r>
              <a:rPr lang="fr-FR" dirty="0" err="1" smtClean="0"/>
              <a:t>inherit</a:t>
            </a:r>
            <a:r>
              <a:rPr lang="fr-FR" dirty="0" smtClean="0"/>
              <a:t> one and </a:t>
            </a:r>
            <a:r>
              <a:rPr lang="fr-FR" dirty="0" err="1" smtClean="0"/>
              <a:t>only</a:t>
            </a:r>
            <a:r>
              <a:rPr lang="fr-FR" dirty="0" smtClean="0"/>
              <a:t> one base class</a:t>
            </a:r>
            <a:endParaRPr lang="fr-FR" dirty="0"/>
          </a:p>
          <a:p>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820760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Stop and </a:t>
            </a:r>
            <a:r>
              <a:rPr lang="fr-FR" dirty="0" err="1" smtClean="0">
                <a:ea typeface="ＭＳ Ｐゴシック" pitchFamily="34" charset="-128"/>
              </a:rPr>
              <a:t>rewind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Interfaces:</a:t>
            </a:r>
          </a:p>
          <a:p>
            <a:pPr lvl="1"/>
            <a:r>
              <a:rPr lang="fr-FR" dirty="0" err="1" smtClean="0"/>
              <a:t>Provide</a:t>
            </a:r>
            <a:r>
              <a:rPr lang="fr-FR" dirty="0" smtClean="0"/>
              <a:t> a </a:t>
            </a:r>
            <a:r>
              <a:rPr lang="fr-FR" dirty="0" err="1" smtClean="0"/>
              <a:t>customizable</a:t>
            </a:r>
            <a:r>
              <a:rPr lang="fr-FR" dirty="0" smtClean="0"/>
              <a:t> </a:t>
            </a:r>
            <a:r>
              <a:rPr lang="fr-FR" dirty="0" err="1" smtClean="0"/>
              <a:t>behavior</a:t>
            </a:r>
            <a:endParaRPr lang="fr-FR" dirty="0" smtClean="0"/>
          </a:p>
          <a:p>
            <a:pPr lvl="1"/>
            <a:r>
              <a:rPr lang="fr-FR" dirty="0" err="1" smtClean="0"/>
              <a:t>Define</a:t>
            </a:r>
            <a:r>
              <a:rPr lang="fr-FR" dirty="0" smtClean="0"/>
              <a:t> </a:t>
            </a:r>
            <a:r>
              <a:rPr lang="fr-FR" dirty="0" err="1" smtClean="0"/>
              <a:t>only</a:t>
            </a:r>
            <a:r>
              <a:rPr lang="fr-FR" dirty="0" smtClean="0"/>
              <a:t> </a:t>
            </a:r>
            <a:r>
              <a:rPr lang="fr-FR" dirty="0" err="1" smtClean="0"/>
              <a:t>methods</a:t>
            </a:r>
            <a:r>
              <a:rPr lang="fr-FR" dirty="0" smtClean="0"/>
              <a:t> signature</a:t>
            </a:r>
          </a:p>
          <a:p>
            <a:pPr lvl="1"/>
            <a:r>
              <a:rPr lang="fr-FR" dirty="0" smtClean="0"/>
              <a:t>All </a:t>
            </a:r>
            <a:r>
              <a:rPr lang="fr-FR" dirty="0" err="1" smtClean="0"/>
              <a:t>methods</a:t>
            </a:r>
            <a:r>
              <a:rPr lang="fr-FR" dirty="0" smtClean="0"/>
              <a:t> must </a:t>
            </a:r>
            <a:r>
              <a:rPr lang="fr-FR" dirty="0" err="1" smtClean="0"/>
              <a:t>be</a:t>
            </a:r>
            <a:r>
              <a:rPr lang="fr-FR" dirty="0" smtClean="0"/>
              <a:t> public</a:t>
            </a:r>
          </a:p>
          <a:p>
            <a:pPr lvl="1"/>
            <a:r>
              <a:rPr lang="fr-FR" dirty="0" smtClean="0"/>
              <a:t>No </a:t>
            </a:r>
            <a:r>
              <a:rPr lang="fr-FR" dirty="0" err="1" smtClean="0"/>
              <a:t>properties</a:t>
            </a:r>
            <a:r>
              <a:rPr lang="fr-FR" dirty="0" smtClean="0"/>
              <a:t> </a:t>
            </a:r>
            <a:r>
              <a:rPr lang="fr-FR" dirty="0" err="1" smtClean="0"/>
              <a:t>inside</a:t>
            </a:r>
            <a:endParaRPr lang="fr-FR" dirty="0" smtClean="0"/>
          </a:p>
          <a:p>
            <a:pPr lvl="1"/>
            <a:r>
              <a:rPr lang="fr-FR" dirty="0" err="1" smtClean="0"/>
              <a:t>Any</a:t>
            </a:r>
            <a:r>
              <a:rPr lang="fr-FR" dirty="0"/>
              <a:t> </a:t>
            </a:r>
            <a:r>
              <a:rPr lang="fr-FR" dirty="0" smtClean="0"/>
              <a:t>class </a:t>
            </a:r>
            <a:r>
              <a:rPr lang="fr-FR" dirty="0" err="1" smtClean="0"/>
              <a:t>can</a:t>
            </a:r>
            <a:r>
              <a:rPr lang="fr-FR" dirty="0" smtClean="0"/>
              <a:t> </a:t>
            </a:r>
            <a:r>
              <a:rPr lang="fr-FR" dirty="0" err="1" smtClean="0"/>
              <a:t>implement</a:t>
            </a:r>
            <a:r>
              <a:rPr lang="fr-FR" dirty="0" smtClean="0"/>
              <a:t> </a:t>
            </a:r>
            <a:r>
              <a:rPr lang="fr-FR" dirty="0" err="1" smtClean="0"/>
              <a:t>several</a:t>
            </a:r>
            <a:r>
              <a:rPr lang="fr-FR" dirty="0" smtClean="0"/>
              <a:t> interfaces</a:t>
            </a:r>
          </a:p>
          <a:p>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201607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Stop and </a:t>
            </a:r>
            <a:r>
              <a:rPr lang="fr-FR" dirty="0" err="1" smtClean="0">
                <a:ea typeface="ＭＳ Ｐゴシック" pitchFamily="34" charset="-128"/>
              </a:rPr>
              <a:t>rewind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t>Sealed</a:t>
            </a:r>
            <a:r>
              <a:rPr lang="fr-FR" dirty="0" smtClean="0"/>
              <a:t> classes:</a:t>
            </a:r>
          </a:p>
          <a:p>
            <a:pPr lvl="1"/>
            <a:r>
              <a:rPr lang="fr-FR" dirty="0" err="1" smtClean="0"/>
              <a:t>Cannot</a:t>
            </a:r>
            <a:r>
              <a:rPr lang="fr-FR" dirty="0" smtClean="0"/>
              <a:t> </a:t>
            </a:r>
            <a:r>
              <a:rPr lang="fr-FR" dirty="0" err="1" smtClean="0"/>
              <a:t>be</a:t>
            </a:r>
            <a:r>
              <a:rPr lang="fr-FR" dirty="0" smtClean="0"/>
              <a:t> </a:t>
            </a:r>
            <a:r>
              <a:rPr lang="fr-FR" dirty="0" err="1" smtClean="0"/>
              <a:t>extended</a:t>
            </a:r>
            <a:endParaRPr lang="fr-FR" dirty="0" smtClean="0"/>
          </a:p>
          <a:p>
            <a:pPr lvl="1"/>
            <a:r>
              <a:rPr lang="fr-FR" dirty="0" smtClean="0"/>
              <a:t>Cool </a:t>
            </a:r>
            <a:r>
              <a:rPr lang="fr-FR" dirty="0" err="1" smtClean="0"/>
              <a:t>thing</a:t>
            </a:r>
            <a:r>
              <a:rPr lang="fr-FR" dirty="0" smtClean="0"/>
              <a:t> for a </a:t>
            </a:r>
            <a:r>
              <a:rPr lang="fr-FR" dirty="0" err="1" smtClean="0"/>
              <a:t>library</a:t>
            </a:r>
            <a:r>
              <a:rPr lang="fr-FR" dirty="0" smtClean="0"/>
              <a:t>, to </a:t>
            </a:r>
            <a:r>
              <a:rPr lang="fr-FR" dirty="0" err="1" smtClean="0"/>
              <a:t>prevent</a:t>
            </a:r>
            <a:r>
              <a:rPr lang="fr-FR" dirty="0" smtClean="0"/>
              <a:t> </a:t>
            </a:r>
            <a:r>
              <a:rPr lang="fr-FR" dirty="0" err="1" smtClean="0"/>
              <a:t>weird</a:t>
            </a:r>
            <a:r>
              <a:rPr lang="fr-FR" dirty="0" smtClean="0"/>
              <a:t> </a:t>
            </a:r>
            <a:r>
              <a:rPr lang="fr-FR" dirty="0" err="1" smtClean="0"/>
              <a:t>behaviors</a:t>
            </a:r>
            <a:endParaRPr lang="en-US" dirty="0" smtClean="0"/>
          </a:p>
          <a:p>
            <a:endParaRPr lang="en-US" dirty="0"/>
          </a:p>
          <a:p>
            <a:r>
              <a:rPr lang="en-US" dirty="0" smtClean="0"/>
              <a:t>Abstract, Override, Virtual methods:</a:t>
            </a:r>
          </a:p>
          <a:p>
            <a:pPr lvl="1"/>
            <a:r>
              <a:rPr lang="fr-FR" dirty="0" smtClean="0"/>
              <a:t>Abstract </a:t>
            </a:r>
            <a:r>
              <a:rPr lang="fr-FR" dirty="0" err="1" smtClean="0"/>
              <a:t>methods</a:t>
            </a:r>
            <a:r>
              <a:rPr lang="fr-FR" dirty="0" smtClean="0"/>
              <a:t> must </a:t>
            </a:r>
            <a:r>
              <a:rPr lang="fr-FR" dirty="0" err="1" smtClean="0"/>
              <a:t>be</a:t>
            </a:r>
            <a:r>
              <a:rPr lang="fr-FR" dirty="0" smtClean="0"/>
              <a:t> </a:t>
            </a:r>
            <a:r>
              <a:rPr lang="fr-FR" dirty="0" err="1" smtClean="0"/>
              <a:t>implemented</a:t>
            </a:r>
            <a:r>
              <a:rPr lang="fr-FR" dirty="0" smtClean="0"/>
              <a:t> in </a:t>
            </a:r>
            <a:r>
              <a:rPr lang="fr-FR" dirty="0" err="1" smtClean="0"/>
              <a:t>derived</a:t>
            </a:r>
            <a:r>
              <a:rPr lang="fr-FR" dirty="0" smtClean="0"/>
              <a:t> classes</a:t>
            </a:r>
          </a:p>
          <a:p>
            <a:pPr lvl="1"/>
            <a:r>
              <a:rPr lang="fr-FR" dirty="0" smtClean="0"/>
              <a:t>Virtual </a:t>
            </a:r>
            <a:r>
              <a:rPr lang="fr-FR" dirty="0" err="1" smtClean="0"/>
              <a:t>methods</a:t>
            </a:r>
            <a:r>
              <a:rPr lang="fr-FR" dirty="0" smtClean="0"/>
              <a:t> </a:t>
            </a:r>
            <a:r>
              <a:rPr lang="fr-FR" dirty="0" err="1" smtClean="0"/>
              <a:t>might</a:t>
            </a:r>
            <a:r>
              <a:rPr lang="fr-FR" dirty="0" smtClean="0"/>
              <a:t> </a:t>
            </a:r>
            <a:r>
              <a:rPr lang="fr-FR" dirty="0" err="1" smtClean="0"/>
              <a:t>be</a:t>
            </a:r>
            <a:r>
              <a:rPr lang="fr-FR" dirty="0" smtClean="0"/>
              <a:t> </a:t>
            </a:r>
            <a:r>
              <a:rPr lang="fr-FR" dirty="0" err="1" smtClean="0"/>
              <a:t>implemented</a:t>
            </a:r>
            <a:r>
              <a:rPr lang="fr-FR" dirty="0" smtClean="0"/>
              <a:t>, not </a:t>
            </a:r>
            <a:r>
              <a:rPr lang="fr-FR" dirty="0" err="1" smtClean="0"/>
              <a:t>mandatory</a:t>
            </a:r>
            <a:endParaRPr lang="fr-FR" dirty="0" smtClean="0"/>
          </a:p>
          <a:p>
            <a:pPr lvl="1"/>
            <a:r>
              <a:rPr lang="fr-FR" dirty="0" err="1" smtClean="0"/>
              <a:t>Any</a:t>
            </a:r>
            <a:r>
              <a:rPr lang="fr-FR" dirty="0" smtClean="0"/>
              <a:t> </a:t>
            </a:r>
            <a:r>
              <a:rPr lang="fr-FR" dirty="0" err="1" smtClean="0"/>
              <a:t>overriden</a:t>
            </a:r>
            <a:r>
              <a:rPr lang="fr-FR" dirty="0" smtClean="0"/>
              <a:t> </a:t>
            </a:r>
            <a:r>
              <a:rPr lang="fr-FR" dirty="0" err="1" smtClean="0"/>
              <a:t>method</a:t>
            </a:r>
            <a:r>
              <a:rPr lang="fr-FR" dirty="0" smtClean="0"/>
              <a:t> must </a:t>
            </a:r>
            <a:r>
              <a:rPr lang="fr-FR" dirty="0" err="1" smtClean="0"/>
              <a:t>specify</a:t>
            </a:r>
            <a:r>
              <a:rPr lang="fr-FR" dirty="0" smtClean="0"/>
              <a:t> « </a:t>
            </a:r>
            <a:r>
              <a:rPr lang="fr-FR" dirty="0" err="1" smtClean="0"/>
              <a:t>override</a:t>
            </a:r>
            <a:r>
              <a:rPr lang="fr-FR" dirty="0" smtClean="0"/>
              <a:t> » keyword</a:t>
            </a:r>
          </a:p>
          <a:p>
            <a:pPr lvl="1"/>
            <a:endParaRPr lang="fr-FR" dirty="0" smtClean="0"/>
          </a:p>
          <a:p>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Interfaces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854434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718808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(1/3)</a:t>
            </a:r>
            <a:endParaRPr lang="en-US" dirty="0"/>
          </a:p>
        </p:txBody>
      </p:sp>
      <p:sp>
        <p:nvSpPr>
          <p:cNvPr id="3" name="Espace réservé du contenu 2"/>
          <p:cNvSpPr>
            <a:spLocks noGrp="1"/>
          </p:cNvSpPr>
          <p:nvPr>
            <p:ph idx="1"/>
          </p:nvPr>
        </p:nvSpPr>
        <p:spPr/>
        <p:txBody>
          <a:bodyPr/>
          <a:lstStyle/>
          <a:p>
            <a:r>
              <a:rPr lang="fr-FR" sz="2800" dirty="0" err="1" smtClean="0"/>
              <a:t>We’ll</a:t>
            </a:r>
            <a:r>
              <a:rPr lang="fr-FR" sz="2800" dirty="0" smtClean="0"/>
              <a:t> </a:t>
            </a:r>
            <a:r>
              <a:rPr lang="fr-FR" sz="2800" dirty="0" err="1" smtClean="0"/>
              <a:t>represent</a:t>
            </a:r>
            <a:r>
              <a:rPr lang="fr-FR" sz="2800" dirty="0" smtClean="0"/>
              <a:t> </a:t>
            </a:r>
            <a:r>
              <a:rPr lang="fr-FR" sz="2800" dirty="0" err="1" smtClean="0"/>
              <a:t>some</a:t>
            </a:r>
            <a:r>
              <a:rPr lang="fr-FR" sz="2800" dirty="0" smtClean="0"/>
              <a:t> </a:t>
            </a:r>
            <a:r>
              <a:rPr lang="fr-FR" sz="2800" dirty="0" err="1" smtClean="0"/>
              <a:t>things</a:t>
            </a:r>
            <a:r>
              <a:rPr lang="fr-FR" sz="2800" dirty="0" smtClean="0"/>
              <a:t> </a:t>
            </a:r>
            <a:r>
              <a:rPr lang="fr-FR" sz="2800" dirty="0" err="1" smtClean="0"/>
              <a:t>with</a:t>
            </a:r>
            <a:r>
              <a:rPr lang="fr-FR" sz="2800" dirty="0" smtClean="0"/>
              <a:t> classes:</a:t>
            </a:r>
          </a:p>
          <a:p>
            <a:endParaRPr lang="fr-FR" dirty="0"/>
          </a:p>
          <a:p>
            <a:endParaRPr lang="fr-FR" sz="2800" dirty="0" smtClean="0"/>
          </a:p>
          <a:p>
            <a:endParaRPr lang="fr-FR" dirty="0"/>
          </a:p>
          <a:p>
            <a:r>
              <a:rPr lang="fr-FR" sz="2800" dirty="0" err="1" smtClean="0"/>
              <a:t>Here</a:t>
            </a:r>
            <a:r>
              <a:rPr lang="fr-FR" sz="2800" dirty="0" smtClean="0"/>
              <a:t> are </a:t>
            </a:r>
            <a:r>
              <a:rPr lang="fr-FR" sz="2800" dirty="0" err="1" smtClean="0"/>
              <a:t>some</a:t>
            </a:r>
            <a:r>
              <a:rPr lang="fr-FR" sz="2800" dirty="0" smtClean="0"/>
              <a:t> interfaces:</a:t>
            </a:r>
          </a:p>
          <a:p>
            <a:endParaRPr lang="fr-FR" dirty="0"/>
          </a:p>
          <a:p>
            <a:endParaRPr lang="fr-FR" sz="2800" dirty="0" smtClean="0"/>
          </a:p>
          <a:p>
            <a:r>
              <a:rPr lang="fr-FR" dirty="0" smtClean="0"/>
              <a:t>And abstract classes: Animal, </a:t>
            </a:r>
            <a:r>
              <a:rPr lang="fr-FR" dirty="0" err="1" smtClean="0"/>
              <a:t>Vehicle</a:t>
            </a:r>
            <a:r>
              <a:rPr lang="fr-FR" dirty="0" smtClean="0"/>
              <a:t>, </a:t>
            </a:r>
            <a:r>
              <a:rPr lang="fr-FR" dirty="0" err="1" smtClean="0"/>
              <a:t>MineralVegetal</a:t>
            </a:r>
            <a:endParaRPr lang="fr-FR" sz="2800" dirty="0" smtClean="0"/>
          </a:p>
          <a:p>
            <a:endParaRPr lang="fr-FR" dirty="0"/>
          </a:p>
          <a:p>
            <a:endParaRPr lang="fr-FR" sz="2800" dirty="0" smtClean="0"/>
          </a:p>
          <a:p>
            <a:pPr lvl="1"/>
            <a:endParaRPr lang="fr-FR" dirty="0" smtClean="0"/>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ZoneTexte 4"/>
          <p:cNvSpPr txBox="1"/>
          <p:nvPr/>
        </p:nvSpPr>
        <p:spPr>
          <a:xfrm>
            <a:off x="683568" y="1705372"/>
            <a:ext cx="7992888" cy="1296000"/>
          </a:xfrm>
          <a:prstGeom prst="rect">
            <a:avLst/>
          </a:prstGeom>
          <a:noFill/>
        </p:spPr>
        <p:txBody>
          <a:bodyPr wrap="square" numCol="3" rtlCol="0">
            <a:spAutoFit/>
          </a:bodyPr>
          <a:lstStyle/>
          <a:p>
            <a:pPr marL="742950" lvl="1" indent="-285750">
              <a:buFont typeface="Arial" panose="020B0604020202020204" pitchFamily="34" charset="0"/>
              <a:buChar char="•"/>
            </a:pPr>
            <a:r>
              <a:rPr lang="fr-FR" sz="2400" dirty="0">
                <a:latin typeface="+mj-lt"/>
              </a:rPr>
              <a:t>A </a:t>
            </a:r>
            <a:r>
              <a:rPr lang="fr-FR" sz="2400" dirty="0" smtClean="0">
                <a:latin typeface="+mj-lt"/>
              </a:rPr>
              <a:t>Cat</a:t>
            </a:r>
            <a:endParaRPr lang="fr-FR" sz="2400" dirty="0">
              <a:latin typeface="+mj-lt"/>
            </a:endParaRPr>
          </a:p>
          <a:p>
            <a:pPr marL="742950" lvl="1" indent="-285750">
              <a:buFont typeface="Arial" panose="020B0604020202020204" pitchFamily="34" charset="0"/>
              <a:buChar char="•"/>
            </a:pPr>
            <a:r>
              <a:rPr lang="fr-FR" sz="2400" dirty="0">
                <a:latin typeface="+mj-lt"/>
              </a:rPr>
              <a:t>A Shark</a:t>
            </a:r>
          </a:p>
          <a:p>
            <a:pPr marL="742950" lvl="1" indent="-285750">
              <a:buFont typeface="Arial" panose="020B0604020202020204" pitchFamily="34" charset="0"/>
              <a:buChar char="•"/>
            </a:pPr>
            <a:r>
              <a:rPr lang="fr-FR" sz="2400" dirty="0">
                <a:latin typeface="+mj-lt"/>
              </a:rPr>
              <a:t>A </a:t>
            </a:r>
            <a:r>
              <a:rPr lang="fr-FR" sz="2400" dirty="0" err="1">
                <a:latin typeface="+mj-lt"/>
              </a:rPr>
              <a:t>Bird</a:t>
            </a:r>
            <a:endParaRPr lang="fr-FR" sz="2400" dirty="0">
              <a:latin typeface="+mj-lt"/>
            </a:endParaRPr>
          </a:p>
          <a:p>
            <a:pPr marL="742950" lvl="1" indent="-285750">
              <a:buFont typeface="Arial" panose="020B0604020202020204" pitchFamily="34" charset="0"/>
              <a:buChar char="•"/>
            </a:pPr>
            <a:r>
              <a:rPr lang="fr-FR" sz="2400" dirty="0" smtClean="0">
                <a:latin typeface="+mj-lt"/>
              </a:rPr>
              <a:t>A </a:t>
            </a:r>
            <a:r>
              <a:rPr lang="fr-FR" sz="2400" dirty="0">
                <a:latin typeface="+mj-lt"/>
              </a:rPr>
              <a:t>Stone</a:t>
            </a:r>
          </a:p>
          <a:p>
            <a:pPr marL="742950" lvl="1" indent="-285750">
              <a:buFont typeface="Arial" panose="020B0604020202020204" pitchFamily="34" charset="0"/>
              <a:buChar char="•"/>
            </a:pPr>
            <a:r>
              <a:rPr lang="fr-FR" sz="2400" dirty="0">
                <a:latin typeface="+mj-lt"/>
              </a:rPr>
              <a:t>A Plane</a:t>
            </a:r>
          </a:p>
          <a:p>
            <a:pPr marL="742950" lvl="1" indent="-285750">
              <a:buFont typeface="Arial" panose="020B0604020202020204" pitchFamily="34" charset="0"/>
              <a:buChar char="•"/>
            </a:pPr>
            <a:r>
              <a:rPr lang="fr-FR" sz="2400" dirty="0">
                <a:latin typeface="+mj-lt"/>
              </a:rPr>
              <a:t>A </a:t>
            </a:r>
            <a:r>
              <a:rPr lang="fr-FR" sz="2400" dirty="0" smtClean="0">
                <a:latin typeface="+mj-lt"/>
              </a:rPr>
              <a:t>Boat</a:t>
            </a:r>
          </a:p>
          <a:p>
            <a:pPr marL="742950" lvl="1" indent="-285750">
              <a:buFont typeface="Arial" panose="020B0604020202020204" pitchFamily="34" charset="0"/>
              <a:buChar char="•"/>
            </a:pPr>
            <a:r>
              <a:rPr lang="fr-FR" sz="2400" dirty="0" smtClean="0">
                <a:latin typeface="+mj-lt"/>
              </a:rPr>
              <a:t>A </a:t>
            </a:r>
            <a:r>
              <a:rPr lang="fr-FR" sz="2400" dirty="0" err="1" smtClean="0">
                <a:latin typeface="+mj-lt"/>
              </a:rPr>
              <a:t>Tree</a:t>
            </a:r>
            <a:endParaRPr lang="fr-FR" sz="2400" dirty="0" smtClean="0">
              <a:latin typeface="+mj-lt"/>
            </a:endParaRPr>
          </a:p>
          <a:p>
            <a:pPr marL="742950" lvl="1" indent="-285750">
              <a:buFont typeface="Arial" panose="020B0604020202020204" pitchFamily="34" charset="0"/>
              <a:buChar char="•"/>
            </a:pPr>
            <a:r>
              <a:rPr lang="fr-FR" sz="2400" dirty="0" smtClean="0">
                <a:latin typeface="+mj-lt"/>
              </a:rPr>
              <a:t>A </a:t>
            </a:r>
            <a:r>
              <a:rPr lang="fr-FR" sz="2400" dirty="0" err="1" smtClean="0">
                <a:latin typeface="+mj-lt"/>
              </a:rPr>
              <a:t>Newspaper</a:t>
            </a:r>
            <a:endParaRPr lang="fr-FR" sz="2400" dirty="0" smtClean="0">
              <a:latin typeface="+mj-lt"/>
            </a:endParaRPr>
          </a:p>
          <a:p>
            <a:pPr marL="742950" lvl="1" indent="-285750">
              <a:buFont typeface="Arial" panose="020B0604020202020204" pitchFamily="34" charset="0"/>
              <a:buChar char="•"/>
            </a:pPr>
            <a:r>
              <a:rPr lang="fr-FR" sz="2400" dirty="0" smtClean="0">
                <a:latin typeface="+mj-lt"/>
              </a:rPr>
              <a:t>Superman</a:t>
            </a:r>
            <a:endParaRPr lang="en-US" sz="2400" dirty="0">
              <a:latin typeface="+mj-lt"/>
            </a:endParaRPr>
          </a:p>
        </p:txBody>
      </p:sp>
      <p:sp>
        <p:nvSpPr>
          <p:cNvPr id="6" name="ZoneTexte 5"/>
          <p:cNvSpPr txBox="1"/>
          <p:nvPr/>
        </p:nvSpPr>
        <p:spPr>
          <a:xfrm>
            <a:off x="1116013" y="3721596"/>
            <a:ext cx="6912371" cy="830997"/>
          </a:xfrm>
          <a:prstGeom prst="rect">
            <a:avLst/>
          </a:prstGeom>
          <a:noFill/>
        </p:spPr>
        <p:txBody>
          <a:bodyPr wrap="square" numCol="3" rtlCol="0">
            <a:spAutoFit/>
          </a:bodyPr>
          <a:lstStyle/>
          <a:p>
            <a:pPr marL="285750" indent="-285750">
              <a:buFont typeface="Arial" panose="020B0604020202020204" pitchFamily="34" charset="0"/>
              <a:buChar char="•"/>
            </a:pPr>
            <a:r>
              <a:rPr lang="fr-FR" sz="2400" dirty="0" err="1" smtClean="0">
                <a:latin typeface="+mj-lt"/>
              </a:rPr>
              <a:t>IFlyable</a:t>
            </a:r>
            <a:endParaRPr lang="fr-FR" sz="2400" dirty="0" smtClean="0">
              <a:latin typeface="+mj-lt"/>
            </a:endParaRPr>
          </a:p>
          <a:p>
            <a:pPr marL="285750" indent="-285750">
              <a:buFont typeface="Arial" panose="020B0604020202020204" pitchFamily="34" charset="0"/>
              <a:buChar char="•"/>
            </a:pPr>
            <a:r>
              <a:rPr lang="fr-FR" sz="2400" dirty="0" err="1" smtClean="0">
                <a:latin typeface="+mj-lt"/>
              </a:rPr>
              <a:t>IWalkable</a:t>
            </a:r>
            <a:endParaRPr lang="fr-FR" sz="2400" dirty="0" smtClean="0">
              <a:latin typeface="+mj-lt"/>
            </a:endParaRPr>
          </a:p>
          <a:p>
            <a:pPr marL="285750" indent="-285750">
              <a:buFont typeface="Arial" panose="020B0604020202020204" pitchFamily="34" charset="0"/>
              <a:buChar char="•"/>
            </a:pPr>
            <a:r>
              <a:rPr lang="fr-FR" sz="2400" dirty="0" err="1" smtClean="0">
                <a:latin typeface="+mj-lt"/>
              </a:rPr>
              <a:t>ISwimmable</a:t>
            </a:r>
            <a:endParaRPr lang="fr-FR" sz="2400" dirty="0" smtClean="0">
              <a:latin typeface="+mj-lt"/>
            </a:endParaRPr>
          </a:p>
          <a:p>
            <a:pPr marL="285750" indent="-285750">
              <a:buFont typeface="Arial" panose="020B0604020202020204" pitchFamily="34" charset="0"/>
              <a:buChar char="•"/>
            </a:pPr>
            <a:r>
              <a:rPr lang="fr-FR" sz="2400" dirty="0" err="1" smtClean="0">
                <a:latin typeface="+mj-lt"/>
              </a:rPr>
              <a:t>IAlive</a:t>
            </a:r>
            <a:endParaRPr lang="fr-FR" sz="2400" dirty="0" smtClean="0">
              <a:latin typeface="+mj-lt"/>
            </a:endParaRPr>
          </a:p>
          <a:p>
            <a:pPr marL="285750" indent="-285750">
              <a:buFont typeface="Arial" panose="020B0604020202020204" pitchFamily="34" charset="0"/>
              <a:buChar char="•"/>
            </a:pPr>
            <a:r>
              <a:rPr lang="fr-FR" sz="2400" dirty="0" err="1" smtClean="0">
                <a:latin typeface="+mj-lt"/>
              </a:rPr>
              <a:t>IRollable</a:t>
            </a:r>
            <a:endParaRPr lang="fr-FR" sz="2400" dirty="0" smtClean="0">
              <a:latin typeface="+mj-lt"/>
            </a:endParaRPr>
          </a:p>
          <a:p>
            <a:pPr marL="285750" indent="-28575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2609099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(2/3)</a:t>
            </a:r>
            <a:endParaRPr lang="en-US" dirty="0"/>
          </a:p>
        </p:txBody>
      </p:sp>
      <p:sp>
        <p:nvSpPr>
          <p:cNvPr id="3" name="Espace réservé du contenu 2"/>
          <p:cNvSpPr>
            <a:spLocks noGrp="1"/>
          </p:cNvSpPr>
          <p:nvPr>
            <p:ph idx="1"/>
          </p:nvPr>
        </p:nvSpPr>
        <p:spPr/>
        <p:txBody>
          <a:bodyPr/>
          <a:lstStyle/>
          <a:p>
            <a:r>
              <a:rPr lang="fr-FR" sz="2800" dirty="0" smtClean="0"/>
              <a:t>Setup:</a:t>
            </a:r>
          </a:p>
          <a:p>
            <a:pPr lvl="1"/>
            <a:r>
              <a:rPr lang="fr-FR" sz="2400" dirty="0" smtClean="0"/>
              <a:t>All abstract classes have an abstract </a:t>
            </a:r>
            <a:r>
              <a:rPr lang="fr-FR" sz="2400" dirty="0" err="1" smtClean="0"/>
              <a:t>ToString</a:t>
            </a:r>
            <a:r>
              <a:rPr lang="fr-FR" sz="2400" dirty="0" smtClean="0"/>
              <a:t>() </a:t>
            </a:r>
            <a:r>
              <a:rPr lang="fr-FR" sz="2400" dirty="0" err="1" smtClean="0"/>
              <a:t>method</a:t>
            </a:r>
            <a:endParaRPr lang="fr-FR" sz="2400" dirty="0" smtClean="0"/>
          </a:p>
          <a:p>
            <a:pPr lvl="1"/>
            <a:r>
              <a:rPr lang="fr-FR" dirty="0" err="1" smtClean="0"/>
              <a:t>Each</a:t>
            </a:r>
            <a:r>
              <a:rPr lang="fr-FR" dirty="0" smtClean="0"/>
              <a:t> interface </a:t>
            </a:r>
            <a:r>
              <a:rPr lang="fr-FR" dirty="0" err="1" smtClean="0"/>
              <a:t>should</a:t>
            </a:r>
            <a:r>
              <a:rPr lang="fr-FR" dirty="0" smtClean="0"/>
              <a:t> have the </a:t>
            </a:r>
            <a:r>
              <a:rPr lang="fr-FR" dirty="0" err="1" smtClean="0"/>
              <a:t>corresponding</a:t>
            </a:r>
            <a:r>
              <a:rPr lang="fr-FR" dirty="0" smtClean="0"/>
              <a:t> </a:t>
            </a:r>
            <a:r>
              <a:rPr lang="fr-FR" dirty="0" err="1" smtClean="0"/>
              <a:t>method</a:t>
            </a:r>
            <a:r>
              <a:rPr lang="fr-FR" dirty="0" smtClean="0"/>
              <a:t>:</a:t>
            </a:r>
          </a:p>
          <a:p>
            <a:pPr lvl="2"/>
            <a:r>
              <a:rPr lang="fr-FR" dirty="0" smtClean="0"/>
              <a:t>Fly, </a:t>
            </a:r>
            <a:r>
              <a:rPr lang="fr-FR" dirty="0" err="1" smtClean="0"/>
              <a:t>Swim</a:t>
            </a:r>
            <a:r>
              <a:rPr lang="fr-FR" dirty="0" smtClean="0"/>
              <a:t>, </a:t>
            </a:r>
            <a:r>
              <a:rPr lang="fr-FR" dirty="0" err="1" smtClean="0"/>
              <a:t>Walk</a:t>
            </a:r>
            <a:r>
              <a:rPr lang="fr-FR" dirty="0" smtClean="0"/>
              <a:t>, </a:t>
            </a:r>
            <a:r>
              <a:rPr lang="fr-FR" dirty="0" err="1" smtClean="0"/>
              <a:t>Breath</a:t>
            </a:r>
            <a:r>
              <a:rPr lang="fr-FR" dirty="0" smtClean="0"/>
              <a:t>, Roll</a:t>
            </a:r>
          </a:p>
          <a:p>
            <a:pPr lvl="2"/>
            <a:endParaRPr lang="fr-FR" dirty="0"/>
          </a:p>
          <a:p>
            <a:pPr lvl="1"/>
            <a:r>
              <a:rPr lang="fr-FR" dirty="0" err="1" smtClean="0"/>
              <a:t>Create</a:t>
            </a:r>
            <a:r>
              <a:rPr lang="fr-FR" dirty="0" smtClean="0"/>
              <a:t> </a:t>
            </a:r>
            <a:r>
              <a:rPr lang="fr-FR" dirty="0" err="1" smtClean="0"/>
              <a:t>every</a:t>
            </a:r>
            <a:r>
              <a:rPr lang="fr-FR" dirty="0" smtClean="0"/>
              <a:t> class </a:t>
            </a:r>
            <a:r>
              <a:rPr lang="fr-FR" dirty="0" err="1" smtClean="0"/>
              <a:t>with</a:t>
            </a:r>
            <a:r>
              <a:rPr lang="fr-FR" dirty="0" smtClean="0"/>
              <a:t> </a:t>
            </a:r>
            <a:r>
              <a:rPr lang="fr-FR" dirty="0" err="1" smtClean="0"/>
              <a:t>logicial</a:t>
            </a:r>
            <a:r>
              <a:rPr lang="fr-FR" dirty="0" smtClean="0"/>
              <a:t> interface and classes</a:t>
            </a:r>
          </a:p>
          <a:p>
            <a:pPr lvl="2"/>
            <a:r>
              <a:rPr lang="fr-FR" dirty="0" err="1" smtClean="0"/>
              <a:t>Implement</a:t>
            </a:r>
            <a:r>
              <a:rPr lang="fr-FR" dirty="0" smtClean="0"/>
              <a:t> </a:t>
            </a:r>
            <a:r>
              <a:rPr lang="fr-FR" dirty="0" err="1" smtClean="0"/>
              <a:t>every</a:t>
            </a:r>
            <a:r>
              <a:rPr lang="fr-FR" dirty="0" smtClean="0"/>
              <a:t> </a:t>
            </a:r>
            <a:r>
              <a:rPr lang="fr-FR" dirty="0" err="1" smtClean="0"/>
              <a:t>method</a:t>
            </a:r>
            <a:r>
              <a:rPr lang="fr-FR" dirty="0" smtClean="0"/>
              <a:t> </a:t>
            </a:r>
            <a:r>
              <a:rPr lang="fr-FR" dirty="0" err="1" smtClean="0"/>
              <a:t>with</a:t>
            </a:r>
            <a:r>
              <a:rPr lang="fr-FR" dirty="0" smtClean="0"/>
              <a:t> a </a:t>
            </a:r>
            <a:r>
              <a:rPr lang="fr-FR" dirty="0" err="1" smtClean="0"/>
              <a:t>small</a:t>
            </a:r>
            <a:r>
              <a:rPr lang="fr-FR" dirty="0" smtClean="0"/>
              <a:t> </a:t>
            </a:r>
            <a:r>
              <a:rPr lang="fr-FR" dirty="0" err="1" smtClean="0"/>
              <a:t>Console.WriteLine</a:t>
            </a:r>
            <a:r>
              <a:rPr lang="fr-FR" dirty="0" smtClean="0"/>
              <a:t> </a:t>
            </a:r>
            <a:r>
              <a:rPr lang="fr-FR" dirty="0" err="1" smtClean="0"/>
              <a:t>text</a:t>
            </a:r>
            <a:endParaRPr lang="fr-FR" dirty="0"/>
          </a:p>
          <a:p>
            <a:pPr lvl="1"/>
            <a:r>
              <a:rPr lang="fr-FR" dirty="0" err="1" smtClean="0"/>
              <a:t>Create</a:t>
            </a:r>
            <a:r>
              <a:rPr lang="fr-FR" dirty="0" smtClean="0"/>
              <a:t> </a:t>
            </a:r>
            <a:r>
              <a:rPr lang="fr-FR" dirty="0" err="1" smtClean="0"/>
              <a:t>some</a:t>
            </a:r>
            <a:r>
              <a:rPr lang="fr-FR" dirty="0"/>
              <a:t> </a:t>
            </a:r>
            <a:r>
              <a:rPr lang="fr-FR" dirty="0" err="1" smtClean="0"/>
              <a:t>objects</a:t>
            </a:r>
            <a:r>
              <a:rPr lang="fr-FR" dirty="0" smtClean="0"/>
              <a:t> in </a:t>
            </a:r>
            <a:r>
              <a:rPr lang="fr-FR" dirty="0" err="1" smtClean="0"/>
              <a:t>your</a:t>
            </a:r>
            <a:r>
              <a:rPr lang="fr-FR" dirty="0" smtClean="0"/>
              <a:t> program and </a:t>
            </a:r>
            <a:r>
              <a:rPr lang="fr-FR" dirty="0" err="1" smtClean="0"/>
              <a:t>execute</a:t>
            </a:r>
            <a:r>
              <a:rPr lang="fr-FR" dirty="0" smtClean="0"/>
              <a:t> </a:t>
            </a:r>
            <a:r>
              <a:rPr lang="fr-FR" dirty="0" err="1" smtClean="0"/>
              <a:t>methods</a:t>
            </a:r>
            <a:endParaRPr lang="fr-FR" dirty="0" smtClean="0"/>
          </a:p>
          <a:p>
            <a:pPr lvl="1"/>
            <a:r>
              <a:rPr lang="fr-FR" dirty="0" smtClean="0"/>
              <a:t>Check </a:t>
            </a:r>
            <a:r>
              <a:rPr lang="fr-FR" dirty="0" err="1" smtClean="0"/>
              <a:t>that</a:t>
            </a:r>
            <a:r>
              <a:rPr lang="fr-FR" dirty="0" smtClean="0"/>
              <a:t> the </a:t>
            </a:r>
            <a:r>
              <a:rPr lang="fr-FR" dirty="0" err="1" smtClean="0"/>
              <a:t>result</a:t>
            </a:r>
            <a:r>
              <a:rPr lang="fr-FR" dirty="0" smtClean="0"/>
              <a:t> </a:t>
            </a:r>
            <a:r>
              <a:rPr lang="fr-FR" dirty="0" err="1" smtClean="0"/>
              <a:t>work</a:t>
            </a:r>
            <a:endParaRPr lang="fr-FR" dirty="0" smtClean="0"/>
          </a:p>
          <a:p>
            <a:endParaRPr lang="fr-FR" dirty="0" smtClean="0"/>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8594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t>Default </a:t>
            </a:r>
            <a:r>
              <a:rPr lang="fr-FR" dirty="0" err="1" smtClean="0"/>
              <a:t>constructor</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a:t>
            </a:r>
            <a:r>
              <a:rPr lang="en-US" dirty="0"/>
              <a:t>system </a:t>
            </a:r>
            <a:r>
              <a:rPr lang="en-US" dirty="0" smtClean="0"/>
              <a:t>provide </a:t>
            </a:r>
            <a:r>
              <a:rPr lang="en-US" dirty="0"/>
              <a:t>a default constructor if </a:t>
            </a:r>
            <a:r>
              <a:rPr lang="en-US" dirty="0" smtClean="0"/>
              <a:t>there isn’t</a:t>
            </a:r>
            <a:endParaRPr lang="en-US" dirty="0"/>
          </a:p>
          <a:p>
            <a:endParaRPr lang="en-US" dirty="0" smtClean="0"/>
          </a:p>
          <a:p>
            <a:r>
              <a:rPr lang="en-US" dirty="0" smtClean="0"/>
              <a:t>Primary </a:t>
            </a:r>
            <a:r>
              <a:rPr lang="en-US" dirty="0"/>
              <a:t>types will be initialized </a:t>
            </a:r>
            <a:r>
              <a:rPr lang="en-US" dirty="0" smtClean="0"/>
              <a:t>to:</a:t>
            </a:r>
          </a:p>
          <a:p>
            <a:pPr lvl="1"/>
            <a:r>
              <a:rPr lang="en-US" dirty="0" smtClean="0">
                <a:latin typeface="Courier New" pitchFamily="49" charset="0"/>
              </a:rPr>
              <a:t>false</a:t>
            </a:r>
            <a:r>
              <a:rPr lang="en-US" dirty="0" smtClean="0"/>
              <a:t> </a:t>
            </a:r>
            <a:r>
              <a:rPr lang="en-US" dirty="0"/>
              <a:t>for </a:t>
            </a:r>
            <a:r>
              <a:rPr lang="en-US" dirty="0" err="1"/>
              <a:t>boolean</a:t>
            </a:r>
            <a:r>
              <a:rPr lang="en-US" dirty="0"/>
              <a:t> types</a:t>
            </a:r>
          </a:p>
          <a:p>
            <a:pPr lvl="1"/>
            <a:r>
              <a:rPr lang="en-US" dirty="0">
                <a:latin typeface="Courier New" pitchFamily="49" charset="0"/>
              </a:rPr>
              <a:t>null</a:t>
            </a:r>
            <a:r>
              <a:rPr lang="en-US" dirty="0"/>
              <a:t> for reference types</a:t>
            </a:r>
          </a:p>
          <a:p>
            <a:pPr lvl="1"/>
            <a:r>
              <a:rPr lang="en-US" dirty="0">
                <a:latin typeface="Courier New" pitchFamily="49" charset="0"/>
              </a:rPr>
              <a:t>0</a:t>
            </a:r>
            <a:r>
              <a:rPr lang="en-US" dirty="0"/>
              <a:t> for all others</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Constructors &amp; this</a:t>
            </a:r>
          </a:p>
          <a:p>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08619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(3/3)</a:t>
            </a:r>
            <a:endParaRPr lang="en-US" dirty="0"/>
          </a:p>
        </p:txBody>
      </p:sp>
      <p:sp>
        <p:nvSpPr>
          <p:cNvPr id="3" name="Espace réservé du contenu 2"/>
          <p:cNvSpPr>
            <a:spLocks noGrp="1"/>
          </p:cNvSpPr>
          <p:nvPr>
            <p:ph idx="1"/>
          </p:nvPr>
        </p:nvSpPr>
        <p:spPr/>
        <p:txBody>
          <a:bodyPr/>
          <a:lstStyle/>
          <a:p>
            <a:r>
              <a:rPr lang="fr-FR" sz="2800" dirty="0" err="1" smtClean="0"/>
              <a:t>Advices</a:t>
            </a:r>
            <a:r>
              <a:rPr lang="fr-FR" sz="2800" dirty="0" smtClean="0"/>
              <a:t>:</a:t>
            </a:r>
          </a:p>
          <a:p>
            <a:pPr lvl="1"/>
            <a:r>
              <a:rPr lang="fr-FR" sz="2400" dirty="0" smtClean="0"/>
              <a:t>Be </a:t>
            </a:r>
            <a:r>
              <a:rPr lang="fr-FR" sz="2400" dirty="0" err="1" smtClean="0"/>
              <a:t>careful</a:t>
            </a:r>
            <a:r>
              <a:rPr lang="fr-FR" sz="2400" dirty="0" smtClean="0"/>
              <a:t>, not </a:t>
            </a:r>
            <a:r>
              <a:rPr lang="fr-FR" sz="2400" dirty="0" err="1" smtClean="0"/>
              <a:t>every</a:t>
            </a:r>
            <a:r>
              <a:rPr lang="fr-FR" sz="2400" dirty="0" smtClean="0"/>
              <a:t> class have an abstract class</a:t>
            </a:r>
          </a:p>
          <a:p>
            <a:pPr lvl="1"/>
            <a:r>
              <a:rPr lang="fr-FR" dirty="0" err="1" smtClean="0"/>
              <a:t>Some</a:t>
            </a:r>
            <a:r>
              <a:rPr lang="fr-FR" dirty="0" smtClean="0"/>
              <a:t> for interfaces, not </a:t>
            </a:r>
            <a:r>
              <a:rPr lang="fr-FR" dirty="0" err="1" smtClean="0"/>
              <a:t>mandatory</a:t>
            </a:r>
            <a:r>
              <a:rPr lang="fr-FR" dirty="0" smtClean="0"/>
              <a:t> to have one</a:t>
            </a:r>
          </a:p>
          <a:p>
            <a:pPr lvl="1"/>
            <a:r>
              <a:rPr lang="fr-FR" dirty="0" err="1" smtClean="0"/>
              <a:t>Don’t</a:t>
            </a:r>
            <a:r>
              <a:rPr lang="fr-FR" dirty="0" smtClean="0"/>
              <a:t> </a:t>
            </a:r>
            <a:r>
              <a:rPr lang="fr-FR" dirty="0" err="1" smtClean="0"/>
              <a:t>need</a:t>
            </a:r>
            <a:r>
              <a:rPr lang="fr-FR" dirty="0" smtClean="0"/>
              <a:t> to </a:t>
            </a:r>
            <a:r>
              <a:rPr lang="fr-FR" dirty="0" err="1" smtClean="0"/>
              <a:t>write</a:t>
            </a:r>
            <a:r>
              <a:rPr lang="fr-FR" dirty="0" smtClean="0"/>
              <a:t> </a:t>
            </a:r>
            <a:r>
              <a:rPr lang="fr-FR" dirty="0" err="1" smtClean="0"/>
              <a:t>any</a:t>
            </a:r>
            <a:r>
              <a:rPr lang="fr-FR" dirty="0" smtClean="0"/>
              <a:t> </a:t>
            </a:r>
            <a:r>
              <a:rPr lang="fr-FR" dirty="0" err="1" smtClean="0"/>
              <a:t>property</a:t>
            </a:r>
            <a:r>
              <a:rPr lang="fr-FR" dirty="0" smtClean="0"/>
              <a:t> </a:t>
            </a:r>
            <a:r>
              <a:rPr lang="fr-FR" dirty="0" err="1" smtClean="0"/>
              <a:t>until</a:t>
            </a:r>
            <a:r>
              <a:rPr lang="fr-FR" dirty="0" smtClean="0"/>
              <a:t> </a:t>
            </a:r>
            <a:r>
              <a:rPr lang="fr-FR" dirty="0" err="1" smtClean="0"/>
              <a:t>you’ve</a:t>
            </a:r>
            <a:r>
              <a:rPr lang="fr-FR" dirty="0" smtClean="0"/>
              <a:t> </a:t>
            </a:r>
            <a:r>
              <a:rPr lang="fr-FR" dirty="0" err="1" smtClean="0"/>
              <a:t>finished</a:t>
            </a:r>
            <a:r>
              <a:rPr lang="fr-FR" dirty="0" smtClean="0"/>
              <a:t>…</a:t>
            </a:r>
          </a:p>
          <a:p>
            <a:pPr lvl="2"/>
            <a:r>
              <a:rPr lang="fr-FR" dirty="0" smtClean="0"/>
              <a:t>…or </a:t>
            </a:r>
            <a:r>
              <a:rPr lang="fr-FR" dirty="0" err="1" smtClean="0"/>
              <a:t>you’ll</a:t>
            </a:r>
            <a:r>
              <a:rPr lang="fr-FR" dirty="0" smtClean="0"/>
              <a:t> </a:t>
            </a:r>
            <a:r>
              <a:rPr lang="fr-FR" dirty="0" err="1" smtClean="0"/>
              <a:t>take</a:t>
            </a:r>
            <a:r>
              <a:rPr lang="fr-FR" dirty="0" smtClean="0"/>
              <a:t> a </a:t>
            </a:r>
            <a:r>
              <a:rPr lang="fr-FR" dirty="0" err="1" smtClean="0"/>
              <a:t>huge</a:t>
            </a:r>
            <a:r>
              <a:rPr lang="fr-FR" dirty="0" smtClean="0"/>
              <a:t> </a:t>
            </a:r>
            <a:r>
              <a:rPr lang="fr-FR" dirty="0" err="1" smtClean="0"/>
              <a:t>amount</a:t>
            </a:r>
            <a:r>
              <a:rPr lang="fr-FR" dirty="0" smtClean="0"/>
              <a:t> of time </a:t>
            </a:r>
            <a:r>
              <a:rPr lang="fr-FR" dirty="0" smtClean="0">
                <a:sym typeface="Wingdings" panose="05000000000000000000" pitchFamily="2" charset="2"/>
              </a:rPr>
              <a:t></a:t>
            </a:r>
            <a:endParaRPr lang="fr-FR" dirty="0" smtClean="0"/>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Image 4"/>
          <p:cNvPicPr>
            <a:picLocks noChangeAspect="1"/>
          </p:cNvPicPr>
          <p:nvPr/>
        </p:nvPicPr>
        <p:blipFill>
          <a:blip r:embed="rId3"/>
          <a:stretch>
            <a:fillRect/>
          </a:stretch>
        </p:blipFill>
        <p:spPr>
          <a:xfrm>
            <a:off x="417845" y="3419649"/>
            <a:ext cx="8326465" cy="1670099"/>
          </a:xfrm>
          <a:prstGeom prst="rect">
            <a:avLst/>
          </a:prstGeom>
        </p:spPr>
      </p:pic>
    </p:spTree>
    <p:extLst>
      <p:ext uri="{BB962C8B-B14F-4D97-AF65-F5344CB8AC3E}">
        <p14:creationId xmlns:p14="http://schemas.microsoft.com/office/powerpoint/2010/main" val="699593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Exceptions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pic>
        <p:nvPicPr>
          <p:cNvPr id="2050" name="Picture 2" descr="See original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489348"/>
            <a:ext cx="3333750" cy="378142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rot="16200000">
            <a:off x="7691137" y="4418883"/>
            <a:ext cx="1800200" cy="261610"/>
          </a:xfrm>
          <a:prstGeom prst="rect">
            <a:avLst/>
          </a:prstGeom>
          <a:noFill/>
        </p:spPr>
        <p:txBody>
          <a:bodyPr wrap="square" rtlCol="0">
            <a:spAutoFit/>
          </a:bodyPr>
          <a:lstStyle/>
          <a:p>
            <a:pPr algn="r"/>
            <a:r>
              <a:rPr lang="fr-FR" sz="1100" dirty="0"/>
              <a:t>© Geek </a:t>
            </a:r>
            <a:r>
              <a:rPr lang="fr-FR" sz="1100" dirty="0" smtClean="0"/>
              <a:t>and </a:t>
            </a:r>
            <a:r>
              <a:rPr lang="fr-FR" sz="1100" dirty="0" err="1" smtClean="0"/>
              <a:t>Poke</a:t>
            </a:r>
            <a:endParaRPr lang="en-US" sz="1100" dirty="0"/>
          </a:p>
        </p:txBody>
      </p:sp>
    </p:spTree>
    <p:extLst>
      <p:ext uri="{BB962C8B-B14F-4D97-AF65-F5344CB8AC3E}">
        <p14:creationId xmlns:p14="http://schemas.microsoft.com/office/powerpoint/2010/main" val="34043050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Introduction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r>
              <a:rPr lang="en-US" dirty="0"/>
              <a:t>R</a:t>
            </a:r>
            <a:r>
              <a:rPr lang="en-US" dirty="0" smtClean="0"/>
              <a:t>eliable</a:t>
            </a:r>
            <a:r>
              <a:rPr lang="en-US" dirty="0"/>
              <a:t>, standardized mechanism for handling errors</a:t>
            </a:r>
          </a:p>
          <a:p>
            <a:pPr lvl="1"/>
            <a:r>
              <a:rPr lang="en-US" dirty="0" smtClean="0"/>
              <a:t>Used </a:t>
            </a:r>
            <a:r>
              <a:rPr lang="en-US" dirty="0"/>
              <a:t>extensively in the .NET Framework library</a:t>
            </a:r>
          </a:p>
          <a:p>
            <a:r>
              <a:rPr lang="en-US" dirty="0"/>
              <a:t>A class-type object inherited </a:t>
            </a:r>
            <a:r>
              <a:rPr lang="en-US" dirty="0" smtClean="0"/>
              <a:t>from </a:t>
            </a:r>
            <a:r>
              <a:rPr lang="en-US" sz="2400" dirty="0" err="1" smtClean="0">
                <a:latin typeface="Courier New" pitchFamily="49" charset="0"/>
              </a:rPr>
              <a:t>System.Exception</a:t>
            </a:r>
            <a:endParaRPr lang="en-US" sz="2400" dirty="0">
              <a:latin typeface="Courier New" pitchFamily="49" charset="0"/>
            </a:endParaRPr>
          </a:p>
          <a:p>
            <a:r>
              <a:rPr lang="en-US" dirty="0" smtClean="0"/>
              <a:t>Numerous exceptions exists in </a:t>
            </a:r>
            <a:r>
              <a:rPr lang="en-US" dirty="0"/>
              <a:t>.NET Framework</a:t>
            </a:r>
          </a:p>
          <a:p>
            <a:pPr lvl="1"/>
            <a:r>
              <a:rPr lang="en-US" sz="2000" dirty="0" err="1">
                <a:latin typeface="Courier New" pitchFamily="49" charset="0"/>
              </a:rPr>
              <a:t>System.OverflowException</a:t>
            </a:r>
            <a:r>
              <a:rPr lang="en-US" sz="2000" dirty="0">
                <a:latin typeface="Courier New" pitchFamily="49" charset="0"/>
              </a:rPr>
              <a:t> </a:t>
            </a:r>
          </a:p>
          <a:p>
            <a:pPr lvl="1"/>
            <a:r>
              <a:rPr lang="en-US" sz="2000" dirty="0" err="1">
                <a:latin typeface="Courier New" pitchFamily="49" charset="0"/>
              </a:rPr>
              <a:t>System.ArithmeticException</a:t>
            </a:r>
            <a:endParaRPr lang="en-US" sz="2000" dirty="0">
              <a:latin typeface="Courier New" pitchFamily="49" charset="0"/>
            </a:endParaRPr>
          </a:p>
          <a:p>
            <a:pPr lvl="1"/>
            <a:r>
              <a:rPr lang="en-US" sz="2000" dirty="0" err="1">
                <a:latin typeface="Courier New" pitchFamily="49" charset="0"/>
              </a:rPr>
              <a:t>System.IO.IOException</a:t>
            </a:r>
            <a:endParaRPr lang="en-US" sz="2000" dirty="0">
              <a:latin typeface="Courier New" pitchFamily="49" charset="0"/>
            </a:endParaRPr>
          </a:p>
          <a:p>
            <a:pPr lvl="1"/>
            <a:r>
              <a:rPr lang="en-US" sz="2000" dirty="0" err="1">
                <a:latin typeface="Courier New" pitchFamily="49" charset="0"/>
              </a:rPr>
              <a:t>System.IO.FileNotFoundException</a:t>
            </a:r>
            <a:endParaRPr lang="en-US" sz="2000" dirty="0">
              <a:latin typeface="Courier New" pitchFamily="49" charset="0"/>
            </a:endParaRPr>
          </a:p>
          <a:p>
            <a:pPr lvl="1"/>
            <a:r>
              <a:rPr lang="en-US" dirty="0"/>
              <a:t>Many, many more</a:t>
            </a:r>
          </a:p>
        </p:txBody>
      </p:sp>
    </p:spTree>
    <p:extLst>
      <p:ext uri="{BB962C8B-B14F-4D97-AF65-F5344CB8AC3E}">
        <p14:creationId xmlns:p14="http://schemas.microsoft.com/office/powerpoint/2010/main" val="40450213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Introduction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r>
              <a:rPr lang="en-US" dirty="0" smtClean="0"/>
              <a:t>With exceptions, you can:</a:t>
            </a:r>
          </a:p>
          <a:p>
            <a:pPr lvl="1"/>
            <a:r>
              <a:rPr lang="en-US" dirty="0" smtClean="0"/>
              <a:t>Inform user on your application misusage (or error thrown)</a:t>
            </a:r>
          </a:p>
          <a:p>
            <a:pPr lvl="1"/>
            <a:r>
              <a:rPr lang="en-US" dirty="0" smtClean="0"/>
              <a:t>Develop a standardized error handling system</a:t>
            </a:r>
          </a:p>
          <a:p>
            <a:pPr lvl="1"/>
            <a:r>
              <a:rPr lang="en-US" dirty="0" smtClean="0"/>
              <a:t>Create your own exceptions</a:t>
            </a:r>
          </a:p>
          <a:p>
            <a:pPr lvl="1"/>
            <a:endParaRPr lang="en-US" dirty="0"/>
          </a:p>
          <a:p>
            <a:r>
              <a:rPr lang="en-US" dirty="0"/>
              <a:t>Inheritance will be discussed in the next chapter</a:t>
            </a:r>
            <a:endParaRPr lang="en-US" i="1" dirty="0">
              <a:latin typeface="Century Schoolbook" pitchFamily="18" charset="0"/>
            </a:endParaRPr>
          </a:p>
          <a:p>
            <a:endParaRPr lang="en-US" dirty="0"/>
          </a:p>
        </p:txBody>
      </p:sp>
    </p:spTree>
    <p:extLst>
      <p:ext uri="{BB962C8B-B14F-4D97-AF65-F5344CB8AC3E}">
        <p14:creationId xmlns:p14="http://schemas.microsoft.com/office/powerpoint/2010/main" val="2371124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457200" y="1128713"/>
            <a:ext cx="8507288" cy="4230687"/>
          </a:xfrm>
        </p:spPr>
        <p:txBody>
          <a:bodyPr/>
          <a:lstStyle/>
          <a:p>
            <a:r>
              <a:rPr lang="en-US" dirty="0" smtClean="0"/>
              <a:t>Try/Catch/Finally blocks syntax:</a:t>
            </a: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Try/Catch/Finally</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251520" y="1777380"/>
            <a:ext cx="8785225" cy="3312368"/>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marL="509588" lvl="1" indent="-222250" eaLnBrk="1" hangingPunct="1">
              <a:lnSpc>
                <a:spcPct val="110000"/>
              </a:lnSpc>
              <a:spcBef>
                <a:spcPts val="200"/>
              </a:spcBef>
              <a:buClr>
                <a:srgbClr val="DA2128"/>
              </a:buClr>
              <a:buSzPct val="115000"/>
            </a:pPr>
            <a:r>
              <a:rPr lang="en-US" sz="1600" b="1" kern="0" dirty="0" smtClean="0">
                <a:solidFill>
                  <a:srgbClr val="0070C0"/>
                </a:solidFill>
                <a:latin typeface="Courier New" pitchFamily="49" charset="0"/>
              </a:rPr>
              <a:t>try</a:t>
            </a:r>
            <a:r>
              <a:rPr lang="en-US" sz="1600" b="1" kern="0" dirty="0" smtClean="0">
                <a:solidFill>
                  <a:srgbClr val="000000"/>
                </a:solidFill>
                <a:latin typeface="Courier New" pitchFamily="49" charset="0"/>
              </a:rPr>
              <a:t> {</a:t>
            </a:r>
            <a:endParaRPr lang="en-US" sz="1600" b="1" kern="0" dirty="0">
              <a:solidFill>
                <a:srgbClr val="000000"/>
              </a:solidFill>
              <a:latin typeface="Courier New" pitchFamily="49" charset="0"/>
            </a:endParaRPr>
          </a:p>
          <a:p>
            <a:pPr marL="509588" lvl="1" indent="-222250" eaLnBrk="1" hangingPunct="1">
              <a:lnSpc>
                <a:spcPct val="110000"/>
              </a:lnSpc>
              <a:spcBef>
                <a:spcPts val="200"/>
              </a:spcBef>
              <a:buClr>
                <a:srgbClr val="DA2128"/>
              </a:buClr>
              <a:buSzPct val="115000"/>
            </a:pPr>
            <a:r>
              <a:rPr lang="en-US" sz="1600" b="1" kern="0" dirty="0">
                <a:solidFill>
                  <a:srgbClr val="000000"/>
                </a:solidFill>
                <a:latin typeface="Courier New" pitchFamily="49" charset="0"/>
              </a:rPr>
              <a:t>   </a:t>
            </a:r>
            <a:r>
              <a:rPr lang="en-US" sz="1600" b="1" kern="0" dirty="0">
                <a:solidFill>
                  <a:srgbClr val="00B050"/>
                </a:solidFill>
                <a:latin typeface="Courier New" pitchFamily="49" charset="0"/>
              </a:rPr>
              <a:t>// Code that might throw </a:t>
            </a:r>
            <a:r>
              <a:rPr lang="en-US" sz="1600" b="1" i="1" kern="0" dirty="0" smtClean="0">
                <a:solidFill>
                  <a:srgbClr val="00B050"/>
                </a:solidFill>
                <a:latin typeface="Courier New" pitchFamily="49" charset="0"/>
              </a:rPr>
              <a:t>ExceptionType1 </a:t>
            </a:r>
            <a:r>
              <a:rPr lang="en-US" sz="1600" b="1" i="1" kern="0" dirty="0">
                <a:solidFill>
                  <a:srgbClr val="00B050"/>
                </a:solidFill>
                <a:latin typeface="Courier New" pitchFamily="49" charset="0"/>
              </a:rPr>
              <a:t>or </a:t>
            </a:r>
            <a:r>
              <a:rPr lang="en-US" sz="1600" b="1" i="1" kern="0" dirty="0" smtClean="0">
                <a:solidFill>
                  <a:srgbClr val="00B050"/>
                </a:solidFill>
                <a:latin typeface="Courier New" pitchFamily="49" charset="0"/>
              </a:rPr>
              <a:t>ExceptionType2</a:t>
            </a:r>
            <a:endParaRPr lang="en-US" sz="1600" b="1" i="1" kern="0" dirty="0">
              <a:solidFill>
                <a:srgbClr val="00B050"/>
              </a:solidFill>
              <a:latin typeface="Courier New" pitchFamily="49" charset="0"/>
            </a:endParaRPr>
          </a:p>
          <a:p>
            <a:pPr marL="509588" lvl="1" indent="-222250" eaLnBrk="1" hangingPunct="1">
              <a:lnSpc>
                <a:spcPct val="110000"/>
              </a:lnSpc>
              <a:spcBef>
                <a:spcPts val="200"/>
              </a:spcBef>
              <a:buClr>
                <a:srgbClr val="DA2128"/>
              </a:buClr>
              <a:buSzPct val="115000"/>
            </a:pPr>
            <a:r>
              <a:rPr lang="en-US" sz="1600" b="1" kern="0" dirty="0" smtClean="0">
                <a:solidFill>
                  <a:srgbClr val="000000"/>
                </a:solidFill>
                <a:latin typeface="Courier New" pitchFamily="49" charset="0"/>
              </a:rPr>
              <a:t>} </a:t>
            </a:r>
            <a:r>
              <a:rPr lang="en-US" sz="1600" b="1" kern="0" dirty="0" smtClean="0">
                <a:solidFill>
                  <a:srgbClr val="0070C0"/>
                </a:solidFill>
                <a:latin typeface="Courier New" pitchFamily="49" charset="0"/>
              </a:rPr>
              <a:t>catch</a:t>
            </a:r>
            <a:r>
              <a:rPr lang="en-US" sz="1600" b="1" kern="0" dirty="0" smtClean="0">
                <a:solidFill>
                  <a:srgbClr val="000000"/>
                </a:solidFill>
                <a:latin typeface="Courier New" pitchFamily="49" charset="0"/>
              </a:rPr>
              <a:t> (</a:t>
            </a:r>
            <a:r>
              <a:rPr lang="en-US" sz="1600" b="1" i="1" kern="0" dirty="0" smtClean="0">
                <a:solidFill>
                  <a:srgbClr val="000000"/>
                </a:solidFill>
                <a:latin typeface="Courier New" pitchFamily="49" charset="0"/>
              </a:rPr>
              <a:t>ExceptionType1</a:t>
            </a:r>
            <a:r>
              <a:rPr lang="en-US" sz="1600" b="1" kern="0" dirty="0" smtClean="0">
                <a:solidFill>
                  <a:srgbClr val="000000"/>
                </a:solidFill>
                <a:latin typeface="Courier New" pitchFamily="49" charset="0"/>
              </a:rPr>
              <a:t> </a:t>
            </a:r>
            <a:r>
              <a:rPr lang="en-US" sz="1600" b="1" i="1" kern="0" dirty="0" err="1" smtClean="0">
                <a:solidFill>
                  <a:srgbClr val="000000"/>
                </a:solidFill>
                <a:latin typeface="Courier New" pitchFamily="49" charset="0"/>
              </a:rPr>
              <a:t>varName</a:t>
            </a:r>
            <a:r>
              <a:rPr lang="en-US" sz="1600" b="1" kern="0" dirty="0" smtClean="0">
                <a:solidFill>
                  <a:srgbClr val="000000"/>
                </a:solidFill>
                <a:latin typeface="Courier New" pitchFamily="49" charset="0"/>
              </a:rPr>
              <a:t>) {</a:t>
            </a:r>
            <a:endParaRPr lang="en-US" sz="1600" b="1" kern="0" dirty="0">
              <a:solidFill>
                <a:srgbClr val="000000"/>
              </a:solidFill>
              <a:latin typeface="Courier New" pitchFamily="49" charset="0"/>
            </a:endParaRPr>
          </a:p>
          <a:p>
            <a:pPr marL="509588" lvl="1" indent="-222250" eaLnBrk="1" hangingPunct="1">
              <a:lnSpc>
                <a:spcPct val="110000"/>
              </a:lnSpc>
              <a:spcBef>
                <a:spcPts val="200"/>
              </a:spcBef>
              <a:buClr>
                <a:srgbClr val="DA2128"/>
              </a:buClr>
              <a:buSzPct val="115000"/>
            </a:pPr>
            <a:r>
              <a:rPr lang="en-US" sz="1600" b="1" kern="0" dirty="0">
                <a:solidFill>
                  <a:srgbClr val="000000"/>
                </a:solidFill>
                <a:latin typeface="Courier New" pitchFamily="49" charset="0"/>
              </a:rPr>
              <a:t>   </a:t>
            </a:r>
            <a:r>
              <a:rPr lang="en-US" sz="1600" b="1" kern="0" dirty="0">
                <a:solidFill>
                  <a:srgbClr val="00B050"/>
                </a:solidFill>
                <a:latin typeface="Courier New" pitchFamily="49" charset="0"/>
              </a:rPr>
              <a:t>// Go here if above code throws </a:t>
            </a:r>
            <a:r>
              <a:rPr lang="en-US" sz="1600" b="1" i="1" kern="0" dirty="0">
                <a:solidFill>
                  <a:srgbClr val="00B050"/>
                </a:solidFill>
                <a:latin typeface="Courier New" pitchFamily="49" charset="0"/>
              </a:rPr>
              <a:t>exception-type-1</a:t>
            </a:r>
          </a:p>
          <a:p>
            <a:pPr marL="509588" lvl="1" indent="-222250" eaLnBrk="1" hangingPunct="1">
              <a:lnSpc>
                <a:spcPct val="110000"/>
              </a:lnSpc>
              <a:spcBef>
                <a:spcPts val="200"/>
              </a:spcBef>
              <a:buClr>
                <a:srgbClr val="DA2128"/>
              </a:buClr>
              <a:buSzPct val="115000"/>
            </a:pPr>
            <a:r>
              <a:rPr lang="en-US" sz="1600" b="1" kern="0" dirty="0" smtClean="0">
                <a:solidFill>
                  <a:srgbClr val="000000"/>
                </a:solidFill>
                <a:latin typeface="Courier New" pitchFamily="49" charset="0"/>
              </a:rPr>
              <a:t>} </a:t>
            </a:r>
            <a:r>
              <a:rPr lang="en-US" sz="1600" b="1" kern="0" dirty="0" smtClean="0">
                <a:solidFill>
                  <a:srgbClr val="0070C0"/>
                </a:solidFill>
                <a:latin typeface="Courier New" pitchFamily="49" charset="0"/>
              </a:rPr>
              <a:t>catch</a:t>
            </a:r>
            <a:r>
              <a:rPr lang="en-US" sz="1600" b="1" kern="0" dirty="0" smtClean="0">
                <a:solidFill>
                  <a:srgbClr val="000000"/>
                </a:solidFill>
                <a:latin typeface="Courier New" pitchFamily="49" charset="0"/>
              </a:rPr>
              <a:t> (ExceptionType2 </a:t>
            </a:r>
            <a:r>
              <a:rPr lang="en-US" sz="1600" b="1" kern="0" dirty="0" err="1" smtClean="0">
                <a:solidFill>
                  <a:srgbClr val="000000"/>
                </a:solidFill>
                <a:latin typeface="Courier New" pitchFamily="49" charset="0"/>
              </a:rPr>
              <a:t>varName</a:t>
            </a: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 </a:t>
            </a:r>
            <a:r>
              <a:rPr lang="en-US" sz="1600" b="1" kern="0" dirty="0" smtClean="0">
                <a:solidFill>
                  <a:srgbClr val="00B050"/>
                </a:solidFill>
                <a:latin typeface="Courier New" pitchFamily="49" charset="0"/>
              </a:rPr>
              <a:t>// </a:t>
            </a:r>
            <a:r>
              <a:rPr lang="en-US" sz="1600" b="1" kern="0" dirty="0">
                <a:solidFill>
                  <a:srgbClr val="00B050"/>
                </a:solidFill>
                <a:latin typeface="Courier New" pitchFamily="49" charset="0"/>
              </a:rPr>
              <a:t>Multiple catch </a:t>
            </a:r>
            <a:r>
              <a:rPr lang="en-US" sz="1600" b="1" kern="0" dirty="0" smtClean="0">
                <a:solidFill>
                  <a:srgbClr val="00B050"/>
                </a:solidFill>
                <a:latin typeface="Courier New" pitchFamily="49" charset="0"/>
              </a:rPr>
              <a:t>optional</a:t>
            </a:r>
            <a:endParaRPr lang="en-US" sz="1600" b="1" kern="0" dirty="0">
              <a:solidFill>
                <a:srgbClr val="00B050"/>
              </a:solidFill>
              <a:latin typeface="Courier New" pitchFamily="49" charset="0"/>
            </a:endParaRPr>
          </a:p>
          <a:p>
            <a:pPr marL="509588" lvl="1" indent="-222250" eaLnBrk="1" hangingPunct="1">
              <a:lnSpc>
                <a:spcPct val="110000"/>
              </a:lnSpc>
              <a:spcBef>
                <a:spcPts val="200"/>
              </a:spcBef>
              <a:buClr>
                <a:srgbClr val="DA2128"/>
              </a:buClr>
              <a:buSzPct val="115000"/>
            </a:pPr>
            <a:r>
              <a:rPr lang="en-US" sz="1600" b="1" kern="0" dirty="0">
                <a:solidFill>
                  <a:srgbClr val="000000"/>
                </a:solidFill>
                <a:latin typeface="Courier New" pitchFamily="49" charset="0"/>
              </a:rPr>
              <a:t>	</a:t>
            </a:r>
            <a:r>
              <a:rPr lang="en-US" sz="1600" b="1" kern="0" dirty="0">
                <a:solidFill>
                  <a:srgbClr val="00B050"/>
                </a:solidFill>
                <a:latin typeface="Courier New" pitchFamily="49" charset="0"/>
              </a:rPr>
              <a:t>// Go here if body of try throws </a:t>
            </a:r>
            <a:r>
              <a:rPr lang="en-US" sz="1600" b="1" i="1" kern="0" dirty="0">
                <a:solidFill>
                  <a:srgbClr val="00B050"/>
                </a:solidFill>
                <a:latin typeface="Courier New" pitchFamily="49" charset="0"/>
              </a:rPr>
              <a:t>exception-type-2</a:t>
            </a:r>
          </a:p>
          <a:p>
            <a:pPr marL="509588" lvl="1" indent="-222250" eaLnBrk="1" hangingPunct="1">
              <a:lnSpc>
                <a:spcPct val="110000"/>
              </a:lnSpc>
              <a:spcBef>
                <a:spcPts val="200"/>
              </a:spcBef>
              <a:buClr>
                <a:srgbClr val="DA2128"/>
              </a:buClr>
              <a:buSzPct val="115000"/>
            </a:pPr>
            <a:r>
              <a:rPr lang="en-US" sz="1600" b="1" kern="0" dirty="0" smtClean="0">
                <a:solidFill>
                  <a:srgbClr val="000000"/>
                </a:solidFill>
                <a:latin typeface="Courier New" pitchFamily="49" charset="0"/>
              </a:rPr>
              <a:t>} </a:t>
            </a:r>
            <a:r>
              <a:rPr lang="en-US" sz="1600" b="1" kern="0" dirty="0" smtClean="0">
                <a:solidFill>
                  <a:srgbClr val="0070C0"/>
                </a:solidFill>
                <a:latin typeface="Courier New" pitchFamily="49" charset="0"/>
              </a:rPr>
              <a:t>finally</a:t>
            </a:r>
            <a:r>
              <a:rPr lang="en-US" sz="1600" b="1" kern="0" dirty="0" smtClean="0">
                <a:solidFill>
                  <a:srgbClr val="000000"/>
                </a:solidFill>
                <a:latin typeface="Courier New" pitchFamily="49" charset="0"/>
              </a:rPr>
              <a:t> {</a:t>
            </a:r>
            <a:r>
              <a:rPr lang="en-US" sz="1600" b="1" kern="0" dirty="0">
                <a:solidFill>
                  <a:srgbClr val="000000"/>
                </a:solidFill>
                <a:latin typeface="Courier New" pitchFamily="49" charset="0"/>
              </a:rPr>
              <a:t>	</a:t>
            </a:r>
            <a:r>
              <a:rPr lang="en-US" sz="1600" b="1" kern="0" dirty="0">
                <a:solidFill>
                  <a:srgbClr val="00B050"/>
                </a:solidFill>
                <a:latin typeface="Courier New" pitchFamily="49" charset="0"/>
              </a:rPr>
              <a:t>// </a:t>
            </a:r>
            <a:r>
              <a:rPr lang="en-US" sz="1600" b="1" kern="0" dirty="0" smtClean="0">
                <a:solidFill>
                  <a:srgbClr val="00B050"/>
                </a:solidFill>
                <a:latin typeface="Courier New" pitchFamily="49" charset="0"/>
              </a:rPr>
              <a:t>Optional</a:t>
            </a:r>
            <a:endParaRPr lang="en-US" sz="1600" b="1" kern="0" dirty="0">
              <a:solidFill>
                <a:srgbClr val="00B050"/>
              </a:solidFill>
              <a:latin typeface="Courier New" pitchFamily="49" charset="0"/>
            </a:endParaRPr>
          </a:p>
          <a:p>
            <a:pPr marL="509588" lvl="1" indent="-222250" eaLnBrk="1" hangingPunct="1">
              <a:lnSpc>
                <a:spcPct val="110000"/>
              </a:lnSpc>
              <a:spcBef>
                <a:spcPts val="200"/>
              </a:spcBef>
              <a:buClr>
                <a:srgbClr val="DA2128"/>
              </a:buClr>
              <a:buSzPct val="115000"/>
            </a:pPr>
            <a:r>
              <a:rPr lang="en-US" sz="1600" b="1" kern="0" dirty="0">
                <a:solidFill>
                  <a:srgbClr val="000000"/>
                </a:solidFill>
                <a:latin typeface="Courier New" pitchFamily="49" charset="0"/>
              </a:rPr>
              <a:t>   </a:t>
            </a:r>
            <a:r>
              <a:rPr lang="en-US" sz="1600" b="1" kern="0" dirty="0">
                <a:solidFill>
                  <a:srgbClr val="00B050"/>
                </a:solidFill>
                <a:latin typeface="Courier New" pitchFamily="49" charset="0"/>
              </a:rPr>
              <a:t>// Go here in every case, even if no exception thrown</a:t>
            </a:r>
          </a:p>
          <a:p>
            <a:pPr marL="509588" lvl="1" indent="-222250" eaLnBrk="1" hangingPunct="1">
              <a:lnSpc>
                <a:spcPct val="110000"/>
              </a:lnSpc>
              <a:spcBef>
                <a:spcPts val="200"/>
              </a:spcBef>
              <a:buClr>
                <a:srgbClr val="DA2128"/>
              </a:buClr>
              <a:buSzPct val="115000"/>
            </a:pPr>
            <a:r>
              <a:rPr lang="en-US" sz="1600" b="1" kern="0" dirty="0">
                <a:solidFill>
                  <a:srgbClr val="00B050"/>
                </a:solidFill>
                <a:latin typeface="Courier New" pitchFamily="49" charset="0"/>
              </a:rPr>
              <a:t>	</a:t>
            </a:r>
            <a:r>
              <a:rPr lang="en-US" sz="1600" b="1" kern="0" dirty="0" smtClean="0">
                <a:solidFill>
                  <a:srgbClr val="00B050"/>
                </a:solidFill>
                <a:latin typeface="Courier New" pitchFamily="49" charset="0"/>
              </a:rPr>
              <a:t> /</a:t>
            </a:r>
            <a:r>
              <a:rPr lang="en-US" sz="1600" b="1" kern="0" dirty="0">
                <a:solidFill>
                  <a:srgbClr val="00B050"/>
                </a:solidFill>
                <a:latin typeface="Courier New" pitchFamily="49" charset="0"/>
              </a:rPr>
              <a:t>/ Usually put all cleanup actions here</a:t>
            </a:r>
          </a:p>
          <a:p>
            <a:pPr marL="509588" lvl="1" indent="-222250" eaLnBrk="1" hangingPunct="1">
              <a:lnSpc>
                <a:spcPct val="110000"/>
              </a:lnSpc>
              <a:spcBef>
                <a:spcPts val="200"/>
              </a:spcBef>
              <a:buClr>
                <a:srgbClr val="DA2128"/>
              </a:buClr>
              <a:buSzPct val="115000"/>
            </a:pPr>
            <a:r>
              <a:rPr lang="en-US" sz="1600" b="1" kern="0" dirty="0">
                <a:solidFill>
                  <a:srgbClr val="000000"/>
                </a:solidFill>
                <a:latin typeface="Courier New" pitchFamily="49" charset="0"/>
              </a:rPr>
              <a:t>}</a:t>
            </a:r>
            <a:endParaRPr lang="en-US" b="1" kern="0" dirty="0">
              <a:solidFill>
                <a:srgbClr val="000000"/>
              </a:solidFill>
              <a:latin typeface="Arial"/>
            </a:endParaRPr>
          </a:p>
        </p:txBody>
      </p:sp>
    </p:spTree>
    <p:extLst>
      <p:ext uri="{BB962C8B-B14F-4D97-AF65-F5344CB8AC3E}">
        <p14:creationId xmlns:p14="http://schemas.microsoft.com/office/powerpoint/2010/main" val="6560870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Exception flow</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pPr marL="283464" indent="-283464"/>
            <a:r>
              <a:rPr lang="en-US" dirty="0"/>
              <a:t>When an exception is thrown, </a:t>
            </a:r>
            <a:r>
              <a:rPr lang="en-US" dirty="0" smtClean="0"/>
              <a:t>following </a:t>
            </a:r>
            <a:r>
              <a:rPr lang="en-US" dirty="0"/>
              <a:t>events </a:t>
            </a:r>
            <a:r>
              <a:rPr lang="en-US" dirty="0" smtClean="0"/>
              <a:t>occur:</a:t>
            </a:r>
            <a:endParaRPr lang="en-US" dirty="0"/>
          </a:p>
          <a:p>
            <a:pPr lvl="1" indent="-457200">
              <a:buSzPct val="100000"/>
              <a:buFont typeface="+mj-lt"/>
              <a:buAutoNum type="arabicPeriod"/>
            </a:pPr>
            <a:r>
              <a:rPr lang="en-US" dirty="0"/>
              <a:t>A new exception object is created</a:t>
            </a:r>
          </a:p>
          <a:p>
            <a:pPr lvl="1" indent="-457200">
              <a:buSzPct val="100000"/>
              <a:buFont typeface="+mj-lt"/>
              <a:buAutoNum type="arabicPeriod"/>
            </a:pPr>
            <a:r>
              <a:rPr lang="en-US" dirty="0" smtClean="0"/>
              <a:t>The program </a:t>
            </a:r>
            <a:r>
              <a:rPr lang="en-US" dirty="0"/>
              <a:t>skips all statements (except </a:t>
            </a:r>
            <a:r>
              <a:rPr lang="en-US" dirty="0">
                <a:latin typeface="Courier New" pitchFamily="49" charset="0"/>
              </a:rPr>
              <a:t>finally</a:t>
            </a:r>
            <a:r>
              <a:rPr lang="en-US" dirty="0"/>
              <a:t> clauses) from where the exception was thrown to the nearest matching catch</a:t>
            </a:r>
          </a:p>
          <a:p>
            <a:pPr lvl="1" indent="-457200">
              <a:buSzPct val="100000"/>
              <a:buFont typeface="+mj-lt"/>
              <a:buAutoNum type="arabicPeriod"/>
            </a:pPr>
            <a:r>
              <a:rPr lang="en-US" dirty="0"/>
              <a:t>If there is no matching catch, the program exits</a:t>
            </a:r>
          </a:p>
          <a:p>
            <a:pPr marL="914400" lvl="2" indent="-285750"/>
            <a:r>
              <a:rPr lang="en-US" dirty="0"/>
              <a:t>An unhandled exception message is given</a:t>
            </a:r>
          </a:p>
          <a:p>
            <a:pPr marL="914400" lvl="2" indent="-285750"/>
            <a:r>
              <a:rPr lang="en-US" dirty="0"/>
              <a:t>A stack trace is given</a:t>
            </a:r>
          </a:p>
        </p:txBody>
      </p:sp>
    </p:spTree>
    <p:extLst>
      <p:ext uri="{BB962C8B-B14F-4D97-AF65-F5344CB8AC3E}">
        <p14:creationId xmlns:p14="http://schemas.microsoft.com/office/powerpoint/2010/main" val="20775670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blocks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pPr marL="283464" indent="-283464"/>
            <a:r>
              <a:rPr lang="en-US" dirty="0" smtClean="0"/>
              <a:t>Later in the course, </a:t>
            </a:r>
            <a:r>
              <a:rPr lang="en-US" dirty="0"/>
              <a:t>we will discuss </a:t>
            </a:r>
            <a:r>
              <a:rPr lang="en-US" i="1" dirty="0">
                <a:latin typeface="Century Schoolbook" pitchFamily="18" charset="0"/>
              </a:rPr>
              <a:t>disposable </a:t>
            </a:r>
            <a:r>
              <a:rPr lang="en-US" i="1" dirty="0" smtClean="0">
                <a:latin typeface="Century Schoolbook" pitchFamily="18" charset="0"/>
              </a:rPr>
              <a:t>objects</a:t>
            </a:r>
          </a:p>
          <a:p>
            <a:pPr lvl="1"/>
            <a:r>
              <a:rPr lang="en-US" dirty="0"/>
              <a:t>Such as the I/O classes like </a:t>
            </a:r>
            <a:r>
              <a:rPr lang="en-US" dirty="0" err="1">
                <a:latin typeface="Courier New" pitchFamily="49" charset="0"/>
                <a:cs typeface="Courier New" pitchFamily="49" charset="0"/>
              </a:rPr>
              <a:t>StreamWriter</a:t>
            </a:r>
            <a:endParaRPr lang="en-US" dirty="0">
              <a:latin typeface="Courier New" pitchFamily="49" charset="0"/>
              <a:cs typeface="Courier New" pitchFamily="49" charset="0"/>
            </a:endParaRPr>
          </a:p>
          <a:p>
            <a:r>
              <a:rPr lang="en-US" dirty="0">
                <a:cs typeface="Courier New" pitchFamily="49" charset="0"/>
              </a:rPr>
              <a:t>For </a:t>
            </a:r>
            <a:r>
              <a:rPr lang="en-US" dirty="0" smtClean="0">
                <a:cs typeface="Courier New" pitchFamily="49" charset="0"/>
              </a:rPr>
              <a:t>them, </a:t>
            </a:r>
            <a:r>
              <a:rPr lang="en-US" dirty="0">
                <a:cs typeface="Courier New" pitchFamily="49" charset="0"/>
              </a:rPr>
              <a:t>we can implement a </a:t>
            </a:r>
            <a:r>
              <a:rPr lang="en-US" dirty="0">
                <a:latin typeface="Courier New" pitchFamily="49" charset="0"/>
                <a:cs typeface="Courier New" pitchFamily="49" charset="0"/>
              </a:rPr>
              <a:t>using</a:t>
            </a:r>
            <a:r>
              <a:rPr lang="en-US" dirty="0">
                <a:cs typeface="Courier New" pitchFamily="49" charset="0"/>
              </a:rPr>
              <a:t> block</a:t>
            </a:r>
          </a:p>
          <a:p>
            <a:pPr lvl="1"/>
            <a:r>
              <a:rPr lang="en-US" dirty="0">
                <a:cs typeface="Courier New" pitchFamily="49" charset="0"/>
              </a:rPr>
              <a:t>A pleasant alternative to the </a:t>
            </a:r>
            <a:r>
              <a:rPr lang="en-US" dirty="0">
                <a:latin typeface="Courier New" pitchFamily="49" charset="0"/>
                <a:cs typeface="Courier New" pitchFamily="49" charset="0"/>
              </a:rPr>
              <a:t>try</a:t>
            </a:r>
            <a:r>
              <a:rPr lang="en-US" dirty="0">
                <a:cs typeface="Courier New" pitchFamily="49" charset="0"/>
              </a:rPr>
              <a:t>-</a:t>
            </a:r>
            <a:r>
              <a:rPr lang="en-US" dirty="0">
                <a:latin typeface="Courier New" pitchFamily="49" charset="0"/>
                <a:cs typeface="Courier New" pitchFamily="49" charset="0"/>
              </a:rPr>
              <a:t>catch</a:t>
            </a:r>
            <a:r>
              <a:rPr lang="en-US" dirty="0">
                <a:cs typeface="Courier New" pitchFamily="49" charset="0"/>
              </a:rPr>
              <a:t>-</a:t>
            </a:r>
            <a:r>
              <a:rPr lang="en-US" dirty="0">
                <a:latin typeface="Courier New" pitchFamily="49" charset="0"/>
                <a:cs typeface="Courier New" pitchFamily="49" charset="0"/>
              </a:rPr>
              <a:t>finally</a:t>
            </a:r>
            <a:r>
              <a:rPr lang="en-US" dirty="0">
                <a:cs typeface="Courier New" pitchFamily="49" charset="0"/>
              </a:rPr>
              <a:t> syntax</a:t>
            </a:r>
          </a:p>
          <a:p>
            <a:pPr lvl="1"/>
            <a:r>
              <a:rPr lang="en-US" dirty="0">
                <a:cs typeface="Courier New" pitchFamily="49" charset="0"/>
              </a:rPr>
              <a:t>Equivalent of a </a:t>
            </a:r>
            <a:r>
              <a:rPr lang="en-US" dirty="0">
                <a:latin typeface="Courier New" pitchFamily="49" charset="0"/>
                <a:cs typeface="Courier New" pitchFamily="49" charset="0"/>
              </a:rPr>
              <a:t>try</a:t>
            </a:r>
            <a:r>
              <a:rPr lang="en-US" dirty="0">
                <a:cs typeface="Courier New" pitchFamily="49" charset="0"/>
              </a:rPr>
              <a:t>-</a:t>
            </a:r>
            <a:r>
              <a:rPr lang="en-US" dirty="0">
                <a:latin typeface="Courier New" pitchFamily="49" charset="0"/>
                <a:cs typeface="Courier New" pitchFamily="49" charset="0"/>
              </a:rPr>
              <a:t>finally</a:t>
            </a:r>
            <a:r>
              <a:rPr lang="en-US" dirty="0">
                <a:cs typeface="Courier New" pitchFamily="49" charset="0"/>
              </a:rPr>
              <a:t> (no catch)</a:t>
            </a:r>
          </a:p>
          <a:p>
            <a:pPr lvl="1"/>
            <a:endParaRPr lang="en-US" sz="1600" b="1" dirty="0">
              <a:latin typeface="Courier New" pitchFamily="49" charset="0"/>
            </a:endParaRPr>
          </a:p>
          <a:p>
            <a:pPr marL="283464" indent="-283464"/>
            <a:endParaRPr lang="en-US" dirty="0"/>
          </a:p>
        </p:txBody>
      </p:sp>
      <p:sp>
        <p:nvSpPr>
          <p:cNvPr id="7" name="Rectangle à coins arrondis 4"/>
          <p:cNvSpPr/>
          <p:nvPr/>
        </p:nvSpPr>
        <p:spPr>
          <a:xfrm>
            <a:off x="251520" y="3721596"/>
            <a:ext cx="8785225" cy="1152128"/>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a:lnSpc>
                <a:spcPct val="90000"/>
              </a:lnSpc>
            </a:pPr>
            <a:r>
              <a:rPr lang="en-US" sz="1600" b="1" dirty="0">
                <a:solidFill>
                  <a:srgbClr val="0070C0"/>
                </a:solidFill>
                <a:latin typeface="Courier New" pitchFamily="49" charset="0"/>
              </a:rPr>
              <a:t>using</a:t>
            </a:r>
            <a:r>
              <a:rPr lang="en-US" sz="1600" b="1" dirty="0">
                <a:latin typeface="Courier New" pitchFamily="49" charset="0"/>
              </a:rPr>
              <a:t>(</a:t>
            </a:r>
            <a:r>
              <a:rPr lang="en-US" sz="1600" b="1" dirty="0" err="1">
                <a:latin typeface="Courier New" pitchFamily="49" charset="0"/>
              </a:rPr>
              <a:t>SomeDisposableObject</a:t>
            </a:r>
            <a:r>
              <a:rPr lang="en-US" sz="1600" b="1" dirty="0">
                <a:latin typeface="Courier New" pitchFamily="49" charset="0"/>
              </a:rPr>
              <a:t> </a:t>
            </a:r>
            <a:r>
              <a:rPr lang="en-US" sz="1600" b="1" dirty="0" err="1">
                <a:latin typeface="Courier New" pitchFamily="49" charset="0"/>
              </a:rPr>
              <a:t>dobj</a:t>
            </a:r>
            <a:r>
              <a:rPr lang="en-US" sz="1600" b="1" dirty="0">
                <a:latin typeface="Courier New" pitchFamily="49" charset="0"/>
              </a:rPr>
              <a:t> = new </a:t>
            </a:r>
            <a:r>
              <a:rPr lang="en-US" sz="1600" b="1" dirty="0" err="1">
                <a:latin typeface="Courier New" pitchFamily="49" charset="0"/>
              </a:rPr>
              <a:t>SomeDisposableObject</a:t>
            </a:r>
            <a:r>
              <a:rPr lang="en-US" sz="1600" b="1" dirty="0">
                <a:latin typeface="Courier New" pitchFamily="49" charset="0"/>
              </a:rPr>
              <a:t>())</a:t>
            </a:r>
          </a:p>
          <a:p>
            <a:pPr>
              <a:lnSpc>
                <a:spcPct val="90000"/>
              </a:lnSpc>
            </a:pPr>
            <a:r>
              <a:rPr lang="en-US" sz="1600" b="1" dirty="0" smtClean="0">
                <a:latin typeface="Courier New" pitchFamily="49" charset="0"/>
              </a:rPr>
              <a:t>{</a:t>
            </a:r>
          </a:p>
          <a:p>
            <a:pPr>
              <a:lnSpc>
                <a:spcPct val="90000"/>
              </a:lnSpc>
            </a:pPr>
            <a:r>
              <a:rPr lang="en-US" sz="1600" b="1" dirty="0" smtClean="0">
                <a:latin typeface="Courier New" pitchFamily="49" charset="0"/>
              </a:rPr>
              <a:t>   </a:t>
            </a:r>
            <a:r>
              <a:rPr lang="en-US" sz="1600" b="1" dirty="0" smtClean="0">
                <a:solidFill>
                  <a:srgbClr val="00B050"/>
                </a:solidFill>
                <a:latin typeface="Courier New" pitchFamily="49" charset="0"/>
              </a:rPr>
              <a:t>// Logic that might throw </a:t>
            </a:r>
            <a:r>
              <a:rPr lang="en-US" sz="1600" b="1" i="1" dirty="0" smtClean="0">
                <a:solidFill>
                  <a:srgbClr val="00B050"/>
                </a:solidFill>
                <a:latin typeface="Courier New" pitchFamily="49" charset="0"/>
              </a:rPr>
              <a:t>exception</a:t>
            </a:r>
          </a:p>
          <a:p>
            <a:pPr>
              <a:lnSpc>
                <a:spcPct val="90000"/>
              </a:lnSpc>
            </a:pPr>
            <a:r>
              <a:rPr lang="en-US" sz="1600" b="1" dirty="0" smtClean="0">
                <a:latin typeface="Courier New" pitchFamily="49" charset="0"/>
              </a:rPr>
              <a:t>}</a:t>
            </a:r>
            <a:endParaRPr lang="en-US" sz="1600" b="1" dirty="0"/>
          </a:p>
        </p:txBody>
      </p:sp>
    </p:spTree>
    <p:extLst>
      <p:ext uri="{BB962C8B-B14F-4D97-AF65-F5344CB8AC3E}">
        <p14:creationId xmlns:p14="http://schemas.microsoft.com/office/powerpoint/2010/main" val="4999734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“Using” blocks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pPr marL="283464" indent="-283464"/>
            <a:r>
              <a:rPr lang="en-US" dirty="0" smtClean="0"/>
              <a:t>Be careful!</a:t>
            </a:r>
          </a:p>
          <a:p>
            <a:pPr marL="683514" lvl="1" indent="-283464"/>
            <a:r>
              <a:rPr lang="en-US" dirty="0" smtClean="0">
                <a:latin typeface="Calibri"/>
                <a:cs typeface="Calibri"/>
              </a:rPr>
              <a:t>With “using” blocks, the </a:t>
            </a:r>
            <a:r>
              <a:rPr lang="en-US" dirty="0">
                <a:latin typeface="Calibri"/>
                <a:cs typeface="Calibri"/>
              </a:rPr>
              <a:t>object will be automatically disposed (closed) </a:t>
            </a:r>
            <a:r>
              <a:rPr lang="en-US" dirty="0" smtClean="0">
                <a:latin typeface="Calibri"/>
                <a:cs typeface="Calibri"/>
              </a:rPr>
              <a:t>at </a:t>
            </a:r>
            <a:r>
              <a:rPr lang="en-US" dirty="0">
                <a:latin typeface="Calibri"/>
                <a:cs typeface="Calibri"/>
              </a:rPr>
              <a:t>the end of the using </a:t>
            </a:r>
            <a:r>
              <a:rPr lang="en-US" dirty="0" smtClean="0">
                <a:latin typeface="Calibri"/>
                <a:cs typeface="Calibri"/>
              </a:rPr>
              <a:t>block</a:t>
            </a:r>
            <a:endParaRPr lang="en-US" dirty="0">
              <a:latin typeface="Calibri"/>
              <a:cs typeface="Calibri"/>
            </a:endParaRPr>
          </a:p>
          <a:p>
            <a:pPr lvl="1">
              <a:lnSpc>
                <a:spcPct val="90000"/>
              </a:lnSpc>
            </a:pPr>
            <a:r>
              <a:rPr lang="en-US" dirty="0" smtClean="0">
                <a:latin typeface="Calibri"/>
                <a:cs typeface="Calibri"/>
              </a:rPr>
              <a:t>You would </a:t>
            </a:r>
            <a:r>
              <a:rPr lang="en-US" dirty="0">
                <a:latin typeface="Calibri"/>
                <a:cs typeface="Calibri"/>
              </a:rPr>
              <a:t>still need to catch the actual exception somewhere later if necessary</a:t>
            </a:r>
          </a:p>
          <a:p>
            <a:pPr marL="283464" indent="-283464"/>
            <a:endParaRPr lang="en-US" dirty="0">
              <a:latin typeface="Calibri"/>
              <a:cs typeface="Calibri"/>
            </a:endParaRPr>
          </a:p>
        </p:txBody>
      </p:sp>
      <p:sp>
        <p:nvSpPr>
          <p:cNvPr id="9" name="Rectangle à coins arrondis 4"/>
          <p:cNvSpPr/>
          <p:nvPr/>
        </p:nvSpPr>
        <p:spPr>
          <a:xfrm>
            <a:off x="251520" y="3721596"/>
            <a:ext cx="8785225" cy="1152128"/>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a:lnSpc>
                <a:spcPct val="90000"/>
              </a:lnSpc>
            </a:pPr>
            <a:r>
              <a:rPr lang="en-US" sz="1600" b="1" dirty="0">
                <a:solidFill>
                  <a:srgbClr val="0070C0"/>
                </a:solidFill>
                <a:latin typeface="Courier New" pitchFamily="49" charset="0"/>
              </a:rPr>
              <a:t>using</a:t>
            </a:r>
            <a:r>
              <a:rPr lang="en-US" sz="1600" b="1" dirty="0">
                <a:latin typeface="Courier New" pitchFamily="49" charset="0"/>
              </a:rPr>
              <a:t>(</a:t>
            </a:r>
            <a:r>
              <a:rPr lang="en-US" sz="1600" b="1" dirty="0" err="1">
                <a:latin typeface="Courier New" pitchFamily="49" charset="0"/>
              </a:rPr>
              <a:t>SomeDisposableObject</a:t>
            </a:r>
            <a:r>
              <a:rPr lang="en-US" sz="1600" b="1" dirty="0">
                <a:latin typeface="Courier New" pitchFamily="49" charset="0"/>
              </a:rPr>
              <a:t> </a:t>
            </a:r>
            <a:r>
              <a:rPr lang="en-US" sz="1600" b="1" dirty="0" err="1">
                <a:latin typeface="Courier New" pitchFamily="49" charset="0"/>
              </a:rPr>
              <a:t>dobj</a:t>
            </a:r>
            <a:r>
              <a:rPr lang="en-US" sz="1600" b="1" dirty="0">
                <a:latin typeface="Courier New" pitchFamily="49" charset="0"/>
              </a:rPr>
              <a:t> = new </a:t>
            </a:r>
            <a:r>
              <a:rPr lang="en-US" sz="1600" b="1" dirty="0" err="1">
                <a:latin typeface="Courier New" pitchFamily="49" charset="0"/>
              </a:rPr>
              <a:t>SomeDisposableObject</a:t>
            </a:r>
            <a:r>
              <a:rPr lang="en-US" sz="1600" b="1" dirty="0">
                <a:latin typeface="Courier New" pitchFamily="49" charset="0"/>
              </a:rPr>
              <a:t>())</a:t>
            </a:r>
          </a:p>
          <a:p>
            <a:pPr>
              <a:lnSpc>
                <a:spcPct val="90000"/>
              </a:lnSpc>
            </a:pPr>
            <a:r>
              <a:rPr lang="en-US" sz="1600" b="1" dirty="0" smtClean="0">
                <a:latin typeface="Courier New" pitchFamily="49" charset="0"/>
              </a:rPr>
              <a:t>{</a:t>
            </a:r>
          </a:p>
          <a:p>
            <a:pPr>
              <a:lnSpc>
                <a:spcPct val="90000"/>
              </a:lnSpc>
            </a:pPr>
            <a:r>
              <a:rPr lang="en-US" sz="1600" b="1" dirty="0" smtClean="0">
                <a:latin typeface="Courier New" pitchFamily="49" charset="0"/>
              </a:rPr>
              <a:t>   </a:t>
            </a:r>
            <a:r>
              <a:rPr lang="en-US" sz="1600" b="1" dirty="0" smtClean="0">
                <a:solidFill>
                  <a:srgbClr val="00B050"/>
                </a:solidFill>
                <a:latin typeface="Courier New" pitchFamily="49" charset="0"/>
              </a:rPr>
              <a:t>// Logic that might throw </a:t>
            </a:r>
            <a:r>
              <a:rPr lang="en-US" sz="1600" b="1" i="1" dirty="0" smtClean="0">
                <a:solidFill>
                  <a:srgbClr val="00B050"/>
                </a:solidFill>
                <a:latin typeface="Courier New" pitchFamily="49" charset="0"/>
              </a:rPr>
              <a:t>exception</a:t>
            </a:r>
          </a:p>
          <a:p>
            <a:pPr>
              <a:lnSpc>
                <a:spcPct val="90000"/>
              </a:lnSpc>
            </a:pPr>
            <a:r>
              <a:rPr lang="en-US" sz="1600" b="1" dirty="0" smtClean="0">
                <a:latin typeface="Courier New" pitchFamily="49" charset="0"/>
              </a:rPr>
              <a:t>}</a:t>
            </a:r>
            <a:endParaRPr lang="en-US" sz="1600" b="1" dirty="0"/>
          </a:p>
        </p:txBody>
      </p:sp>
    </p:spTree>
    <p:extLst>
      <p:ext uri="{BB962C8B-B14F-4D97-AF65-F5344CB8AC3E}">
        <p14:creationId xmlns:p14="http://schemas.microsoft.com/office/powerpoint/2010/main" val="28587730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Throwing exceptions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pPr>
              <a:spcBef>
                <a:spcPts val="1200"/>
              </a:spcBef>
              <a:spcAft>
                <a:spcPts val="300"/>
              </a:spcAft>
            </a:pPr>
            <a:r>
              <a:rPr lang="en-US" dirty="0" smtClean="0"/>
              <a:t>Handle errors is better done with exception throwing</a:t>
            </a:r>
            <a:endParaRPr lang="en-US" dirty="0"/>
          </a:p>
          <a:p>
            <a:pPr lvl="1">
              <a:spcBef>
                <a:spcPts val="1200"/>
              </a:spcBef>
              <a:spcAft>
                <a:spcPts val="300"/>
              </a:spcAft>
            </a:pPr>
            <a:r>
              <a:rPr lang="en-US" dirty="0">
                <a:latin typeface="Courier New" pitchFamily="49" charset="0"/>
              </a:rPr>
              <a:t>throw</a:t>
            </a:r>
            <a:r>
              <a:rPr lang="en-US" dirty="0"/>
              <a:t> keyword is used for this </a:t>
            </a:r>
            <a:r>
              <a:rPr lang="en-US" dirty="0" smtClean="0"/>
              <a:t>purpose</a:t>
            </a:r>
            <a:endParaRPr lang="en-US" dirty="0"/>
          </a:p>
        </p:txBody>
      </p:sp>
      <p:sp>
        <p:nvSpPr>
          <p:cNvPr id="9" name="Rectangle à coins arrondis 4"/>
          <p:cNvSpPr/>
          <p:nvPr/>
        </p:nvSpPr>
        <p:spPr>
          <a:xfrm>
            <a:off x="251521" y="2569468"/>
            <a:ext cx="4896544" cy="2016224"/>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a:spcBef>
                <a:spcPts val="1200"/>
              </a:spcBef>
              <a:spcAft>
                <a:spcPts val="300"/>
              </a:spcAft>
              <a:buClr>
                <a:srgbClr val="DA2128"/>
              </a:buClr>
              <a:buSzPct val="115000"/>
            </a:pPr>
            <a:r>
              <a:rPr lang="en-US" sz="1600" b="1" dirty="0">
                <a:solidFill>
                  <a:srgbClr val="0070C0"/>
                </a:solidFill>
                <a:latin typeface="Courier New" pitchFamily="49" charset="0"/>
              </a:rPr>
              <a:t>public void</a:t>
            </a:r>
            <a:r>
              <a:rPr lang="en-US" sz="1600" b="1" dirty="0">
                <a:solidFill>
                  <a:srgbClr val="000000"/>
                </a:solidFill>
                <a:latin typeface="Courier New" pitchFamily="49" charset="0"/>
              </a:rPr>
              <a:t> Deposit(</a:t>
            </a:r>
            <a:r>
              <a:rPr lang="en-US" sz="1600" b="1" dirty="0">
                <a:solidFill>
                  <a:srgbClr val="0070C0"/>
                </a:solidFill>
                <a:latin typeface="Courier New" pitchFamily="49" charset="0"/>
              </a:rPr>
              <a:t>decimal</a:t>
            </a:r>
            <a:r>
              <a:rPr lang="en-US" sz="1600" b="1" dirty="0">
                <a:solidFill>
                  <a:srgbClr val="000000"/>
                </a:solidFill>
                <a:latin typeface="Courier New" pitchFamily="49" charset="0"/>
              </a:rPr>
              <a:t> amount</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lvl="0">
              <a:spcBef>
                <a:spcPts val="0"/>
              </a:spcBef>
              <a:spcAft>
                <a:spcPts val="0"/>
              </a:spcAft>
              <a:buClr>
                <a:srgbClr val="DA2128"/>
              </a:buClr>
              <a:buSzPct val="115000"/>
            </a:pPr>
            <a:r>
              <a:rPr lang="en-US" sz="1600" b="1" dirty="0">
                <a:solidFill>
                  <a:srgbClr val="000000"/>
                </a:solidFill>
                <a:latin typeface="Courier New" pitchFamily="49" charset="0"/>
              </a:rPr>
              <a:t>   if (amount &lt;= </a:t>
            </a:r>
            <a:r>
              <a:rPr lang="en-US" sz="1600" b="1" dirty="0">
                <a:solidFill>
                  <a:srgbClr val="FFC000"/>
                </a:solidFill>
                <a:latin typeface="Courier New" pitchFamily="49" charset="0"/>
              </a:rPr>
              <a:t>0.00M</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lvl="0">
              <a:spcBef>
                <a:spcPts val="200"/>
              </a:spcBef>
              <a:buClr>
                <a:srgbClr val="DA2128"/>
              </a:buClr>
              <a:buSzPct val="115000"/>
            </a:pPr>
            <a:r>
              <a:rPr lang="en-US" sz="1600" b="1" dirty="0">
                <a:solidFill>
                  <a:srgbClr val="000000"/>
                </a:solidFill>
                <a:latin typeface="Courier New" pitchFamily="49" charset="0"/>
              </a:rPr>
              <a:t>     throw new </a:t>
            </a:r>
            <a:r>
              <a:rPr lang="en-US" sz="1600" b="1" dirty="0" err="1" smtClean="0">
                <a:solidFill>
                  <a:srgbClr val="000000"/>
                </a:solidFill>
                <a:latin typeface="Courier New" pitchFamily="49" charset="0"/>
              </a:rPr>
              <a:t>ArgumentException</a:t>
            </a:r>
            <a:r>
              <a:rPr lang="en-US" sz="1600" b="1" dirty="0" smtClean="0">
                <a:solidFill>
                  <a:srgbClr val="000000"/>
                </a:solidFill>
                <a:latin typeface="Courier New" pitchFamily="49" charset="0"/>
              </a:rPr>
              <a:t/>
            </a:r>
            <a:br>
              <a:rPr lang="en-US" sz="1600" b="1" dirty="0" smtClean="0">
                <a:solidFill>
                  <a:srgbClr val="000000"/>
                </a:solidFill>
                <a:latin typeface="Courier New" pitchFamily="49" charset="0"/>
              </a:rPr>
            </a:br>
            <a:r>
              <a:rPr lang="en-US" sz="1600" b="1" dirty="0" smtClean="0">
                <a:solidFill>
                  <a:srgbClr val="000000"/>
                </a:solidFill>
                <a:latin typeface="Courier New" pitchFamily="49" charset="0"/>
              </a:rPr>
              <a:t>	(</a:t>
            </a:r>
            <a:r>
              <a:rPr lang="en-US" sz="1600" b="1" dirty="0">
                <a:solidFill>
                  <a:srgbClr val="00B050"/>
                </a:solidFill>
                <a:latin typeface="Courier New" pitchFamily="49" charset="0"/>
              </a:rPr>
              <a:t>"Amount must be positive"</a:t>
            </a:r>
            <a:r>
              <a:rPr lang="en-US" sz="1600" b="1" dirty="0">
                <a:solidFill>
                  <a:srgbClr val="000000"/>
                </a:solidFill>
                <a:latin typeface="Courier New" pitchFamily="49" charset="0"/>
              </a:rPr>
              <a:t>);</a:t>
            </a:r>
          </a:p>
          <a:p>
            <a:pPr lvl="0">
              <a:spcBef>
                <a:spcPts val="200"/>
              </a:spcBef>
              <a:buClr>
                <a:srgbClr val="DA2128"/>
              </a:buClr>
              <a:buSzPct val="115000"/>
            </a:pPr>
            <a:r>
              <a:rPr lang="en-US" sz="1600" b="1" dirty="0">
                <a:solidFill>
                  <a:srgbClr val="000000"/>
                </a:solidFill>
                <a:latin typeface="Courier New" pitchFamily="49" charset="0"/>
              </a:rPr>
              <a:t>   }</a:t>
            </a:r>
          </a:p>
          <a:p>
            <a:pPr lvl="0">
              <a:spcBef>
                <a:spcPts val="200"/>
              </a:spcBef>
              <a:buClr>
                <a:srgbClr val="DA2128"/>
              </a:buClr>
              <a:buSzPct val="115000"/>
            </a:pPr>
            <a:r>
              <a:rPr lang="en-US" sz="1600" b="1" dirty="0">
                <a:solidFill>
                  <a:srgbClr val="00B050"/>
                </a:solidFill>
                <a:latin typeface="Courier New" pitchFamily="49" charset="0"/>
              </a:rPr>
              <a:t>   </a:t>
            </a:r>
            <a:r>
              <a:rPr lang="en-US" sz="1600" b="1" i="1" dirty="0">
                <a:solidFill>
                  <a:srgbClr val="00B050"/>
                </a:solidFill>
                <a:latin typeface="Courier New" pitchFamily="49" charset="0"/>
              </a:rPr>
              <a:t>… statements …</a:t>
            </a:r>
          </a:p>
          <a:p>
            <a:pPr lvl="0">
              <a:spcBef>
                <a:spcPts val="200"/>
              </a:spcBef>
              <a:buClr>
                <a:srgbClr val="DA2128"/>
              </a:buClr>
              <a:buSzPct val="115000"/>
            </a:pPr>
            <a:r>
              <a:rPr lang="en-US" sz="1600" b="1" dirty="0">
                <a:solidFill>
                  <a:srgbClr val="000000"/>
                </a:solidFill>
                <a:latin typeface="Courier New" pitchFamily="49" charset="0"/>
              </a:rPr>
              <a:t>}</a:t>
            </a:r>
          </a:p>
        </p:txBody>
      </p:sp>
      <p:sp>
        <p:nvSpPr>
          <p:cNvPr id="11" name="Oval Callout 10"/>
          <p:cNvSpPr/>
          <p:nvPr/>
        </p:nvSpPr>
        <p:spPr bwMode="auto">
          <a:xfrm>
            <a:off x="5436096" y="2281436"/>
            <a:ext cx="3529922" cy="1298377"/>
          </a:xfrm>
          <a:prstGeom prst="wedgeEllipseCallout">
            <a:avLst>
              <a:gd name="adj1" fmla="val -75062"/>
              <a:gd name="adj2" fmla="val 2835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An error that we cannot handle occurs here</a:t>
            </a:r>
          </a:p>
        </p:txBody>
      </p:sp>
      <p:sp>
        <p:nvSpPr>
          <p:cNvPr id="15" name="Oval Callout 14"/>
          <p:cNvSpPr/>
          <p:nvPr/>
        </p:nvSpPr>
        <p:spPr bwMode="auto">
          <a:xfrm>
            <a:off x="5027684" y="3793604"/>
            <a:ext cx="3936804" cy="1298377"/>
          </a:xfrm>
          <a:prstGeom prst="wedgeEllipseCallout">
            <a:avLst>
              <a:gd name="adj1" fmla="val -97745"/>
              <a:gd name="adj2" fmla="val -21658"/>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These statements are bypassed if the exception is thrown</a:t>
            </a:r>
          </a:p>
        </p:txBody>
      </p:sp>
    </p:spTree>
    <p:extLst>
      <p:ext uri="{BB962C8B-B14F-4D97-AF65-F5344CB8AC3E}">
        <p14:creationId xmlns:p14="http://schemas.microsoft.com/office/powerpoint/2010/main" val="14795798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Avoiding unwanted exceptions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r>
              <a:rPr lang="en-US" dirty="0" smtClean="0"/>
              <a:t>Control some </a:t>
            </a:r>
            <a:r>
              <a:rPr lang="en-US" dirty="0"/>
              <a:t>exceptions (arithmetic overflow and conversion errors) </a:t>
            </a:r>
            <a:r>
              <a:rPr lang="en-US" dirty="0" smtClean="0"/>
              <a:t>in </a:t>
            </a:r>
            <a:r>
              <a:rPr lang="en-US" dirty="0"/>
              <a:t>specific sections of </a:t>
            </a:r>
            <a:r>
              <a:rPr lang="en-US" dirty="0" smtClean="0"/>
              <a:t>code</a:t>
            </a:r>
          </a:p>
          <a:p>
            <a:pPr lvl="1"/>
            <a:r>
              <a:rPr lang="en-US" dirty="0" smtClean="0"/>
              <a:t>Using </a:t>
            </a:r>
            <a:r>
              <a:rPr lang="en-US" dirty="0">
                <a:latin typeface="Courier New" pitchFamily="49" charset="0"/>
              </a:rPr>
              <a:t>checked/unchecked</a:t>
            </a:r>
            <a:r>
              <a:rPr lang="en-US" dirty="0"/>
              <a:t> blocks</a:t>
            </a:r>
          </a:p>
          <a:p>
            <a:pPr lvl="1"/>
            <a:r>
              <a:rPr lang="en-US" dirty="0"/>
              <a:t>These can be nested</a:t>
            </a:r>
          </a:p>
        </p:txBody>
      </p:sp>
      <p:sp>
        <p:nvSpPr>
          <p:cNvPr id="9" name="Rectangle à coins arrondis 4"/>
          <p:cNvSpPr/>
          <p:nvPr/>
        </p:nvSpPr>
        <p:spPr>
          <a:xfrm>
            <a:off x="251520" y="3073524"/>
            <a:ext cx="8785225" cy="1152128"/>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80000"/>
              </a:lnSpc>
            </a:pP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val</a:t>
            </a:r>
            <a:r>
              <a:rPr lang="en-US" sz="1600" b="1" dirty="0">
                <a:solidFill>
                  <a:srgbClr val="000000"/>
                </a:solidFill>
                <a:latin typeface="Courier New" pitchFamily="49" charset="0"/>
              </a:rPr>
              <a:t> = </a:t>
            </a:r>
            <a:r>
              <a:rPr lang="en-US" sz="1600" b="1" dirty="0" err="1">
                <a:solidFill>
                  <a:srgbClr val="000000"/>
                </a:solidFill>
                <a:latin typeface="Courier New" pitchFamily="49" charset="0"/>
              </a:rPr>
              <a:t>int.MaxValue</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a:p>
            <a:pPr lvl="0" eaLnBrk="1" hangingPunct="1">
              <a:lnSpc>
                <a:spcPct val="80000"/>
              </a:lnSpc>
            </a:pPr>
            <a:r>
              <a:rPr lang="en-US" sz="1600" b="1" dirty="0" smtClean="0">
                <a:solidFill>
                  <a:srgbClr val="0070C0"/>
                </a:solidFill>
                <a:latin typeface="Courier New" pitchFamily="49" charset="0"/>
              </a:rPr>
              <a:t>unchecked</a:t>
            </a:r>
            <a:r>
              <a:rPr lang="en-US" sz="1600" b="1" dirty="0">
                <a:solidFill>
                  <a:srgbClr val="0070C0"/>
                </a:solidFill>
                <a:latin typeface="Courier New" pitchFamily="49" charset="0"/>
              </a:rPr>
              <a:t> </a:t>
            </a:r>
            <a:r>
              <a:rPr lang="en-US" sz="1600" b="1" dirty="0" smtClean="0">
                <a:solidFill>
                  <a:srgbClr val="000000"/>
                </a:solidFill>
                <a:latin typeface="Courier New" pitchFamily="49" charset="0"/>
              </a:rPr>
              <a:t>{</a:t>
            </a:r>
          </a:p>
          <a:p>
            <a:pPr lvl="0" eaLnBrk="1" hangingPunct="1">
              <a:lnSpc>
                <a:spcPct val="80000"/>
              </a:lnSpc>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val</a:t>
            </a:r>
            <a:r>
              <a:rPr lang="en-US" sz="1600" b="1" dirty="0">
                <a:solidFill>
                  <a:srgbClr val="000000"/>
                </a:solidFill>
                <a:latin typeface="Courier New" pitchFamily="49" charset="0"/>
              </a:rPr>
              <a:t>++;</a:t>
            </a:r>
          </a:p>
          <a:p>
            <a:pPr lvl="0" eaLnBrk="1" hangingPunct="1">
              <a:lnSpc>
                <a:spcPct val="80000"/>
              </a:lnSpc>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10" name="Rectangle à coins arrondis 4"/>
          <p:cNvSpPr/>
          <p:nvPr/>
        </p:nvSpPr>
        <p:spPr>
          <a:xfrm>
            <a:off x="251520" y="4513684"/>
            <a:ext cx="8785225" cy="576064"/>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80000"/>
              </a:lnSpc>
            </a:pP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val</a:t>
            </a:r>
            <a:r>
              <a:rPr lang="en-US" sz="1600" b="1" dirty="0">
                <a:solidFill>
                  <a:srgbClr val="000000"/>
                </a:solidFill>
                <a:latin typeface="Courier New" pitchFamily="49" charset="0"/>
              </a:rPr>
              <a:t> = </a:t>
            </a:r>
            <a:r>
              <a:rPr lang="en-US" sz="1600" b="1" dirty="0" smtClean="0">
                <a:solidFill>
                  <a:srgbClr val="0070C0"/>
                </a:solidFill>
                <a:latin typeface="Courier New" pitchFamily="49" charset="0"/>
              </a:rPr>
              <a:t>unchecked</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int.MaxValue</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75538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t>Overloaded</a:t>
            </a:r>
            <a:r>
              <a:rPr lang="fr-FR" dirty="0" smtClean="0"/>
              <a:t> </a:t>
            </a:r>
            <a:r>
              <a:rPr lang="fr-FR" dirty="0" err="1" smtClean="0"/>
              <a:t>constructors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1200"/>
              </a:spcBef>
              <a:spcAft>
                <a:spcPts val="300"/>
              </a:spcAft>
            </a:pPr>
            <a:r>
              <a:rPr lang="en-US" dirty="0"/>
              <a:t>A bank account with constructors might look like this:</a:t>
            </a:r>
          </a:p>
          <a:p>
            <a:pPr>
              <a:spcBef>
                <a:spcPts val="1200"/>
              </a:spcBef>
              <a:spcAft>
                <a:spcPts val="300"/>
              </a:spcAft>
            </a:pPr>
            <a:endParaRPr lang="en-US" dirty="0"/>
          </a:p>
          <a:p>
            <a:pPr marL="0" indent="0">
              <a:spcBef>
                <a:spcPts val="1200"/>
              </a:spcBef>
              <a:spcAft>
                <a:spcPts val="300"/>
              </a:spcAft>
              <a:buNone/>
            </a:pPr>
            <a:endParaRPr lang="en-US" dirty="0"/>
          </a:p>
          <a:p>
            <a:pPr>
              <a:spcBef>
                <a:spcPts val="1200"/>
              </a:spcBef>
              <a:spcAft>
                <a:spcPts val="300"/>
              </a:spcAft>
            </a:pPr>
            <a:endParaRPr lang="en-US" dirty="0"/>
          </a:p>
          <a:p>
            <a:pPr>
              <a:spcBef>
                <a:spcPts val="1200"/>
              </a:spcBef>
              <a:spcAft>
                <a:spcPts val="300"/>
              </a:spcAft>
            </a:pPr>
            <a:endParaRPr lang="en-US" dirty="0"/>
          </a:p>
          <a:p>
            <a:pPr>
              <a:spcBef>
                <a:spcPts val="1200"/>
              </a:spcBef>
              <a:spcAft>
                <a:spcPts val="300"/>
              </a:spcAft>
            </a:pPr>
            <a:endParaRPr lang="en-US" dirty="0"/>
          </a:p>
          <a:p>
            <a:pPr>
              <a:lnSpc>
                <a:spcPct val="70000"/>
              </a:lnSpc>
              <a:spcBef>
                <a:spcPts val="1200"/>
              </a:spcBef>
              <a:spcAft>
                <a:spcPts val="300"/>
              </a:spcAft>
            </a:pPr>
            <a:r>
              <a:rPr lang="en-US" dirty="0" err="1" smtClean="0">
                <a:latin typeface="Courier New" pitchFamily="49" charset="0"/>
              </a:rPr>
              <a:t>readonly</a:t>
            </a:r>
            <a:r>
              <a:rPr lang="en-US" dirty="0" smtClean="0"/>
              <a:t>: Only assignable </a:t>
            </a:r>
            <a:r>
              <a:rPr lang="en-US" dirty="0"/>
              <a:t>in a constructor</a:t>
            </a:r>
          </a:p>
        </p:txBody>
      </p:sp>
      <p:sp>
        <p:nvSpPr>
          <p:cNvPr id="18435" name="Espace réservé du contenu 3"/>
          <p:cNvSpPr>
            <a:spLocks noGrp="1"/>
          </p:cNvSpPr>
          <p:nvPr>
            <p:ph sz="quarter" idx="13"/>
          </p:nvPr>
        </p:nvSpPr>
        <p:spPr/>
        <p:txBody>
          <a:bodyPr/>
          <a:lstStyle/>
          <a:p>
            <a:r>
              <a:rPr lang="en-US" dirty="0">
                <a:ea typeface="ＭＳ Ｐゴシック" pitchFamily="34" charset="-128"/>
              </a:rPr>
              <a:t>Constructors &amp; this</a:t>
            </a:r>
          </a:p>
          <a:p>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shape3"/>
          <p:cNvSpPr>
            <a:spLocks noChangeArrowheads="1"/>
          </p:cNvSpPr>
          <p:nvPr/>
        </p:nvSpPr>
        <p:spPr bwMode="blackWhite">
          <a:xfrm>
            <a:off x="395536" y="1633538"/>
            <a:ext cx="8352928" cy="3096170"/>
          </a:xfrm>
          <a:prstGeom prst="roundRect">
            <a:avLst>
              <a:gd name="adj" fmla="val 7700"/>
            </a:avLst>
          </a:prstGeom>
          <a:ln>
            <a:headEnd/>
            <a:tailEnd/>
          </a:ln>
        </p:spPr>
        <p:style>
          <a:lnRef idx="2">
            <a:schemeClr val="dk1"/>
          </a:lnRef>
          <a:fillRef idx="1">
            <a:schemeClr val="lt1"/>
          </a:fillRef>
          <a:effectRef idx="0">
            <a:schemeClr val="dk1"/>
          </a:effectRef>
          <a:fontRef idx="minor">
            <a:schemeClr val="dk1"/>
          </a:fontRef>
        </p:style>
        <p:txBody>
          <a:bodyPr lIns="92075" tIns="46038" rIns="92075" bIns="46038"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Movie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a:t>
            </a:r>
            <a:r>
              <a:rPr kumimoji="0" lang="en-US" sz="1600" b="1" i="0" u="none" strike="noStrike" kern="0" cap="none" spc="0" normalizeH="0" baseline="0" noProof="0" dirty="0" err="1" smtClean="0">
                <a:ln>
                  <a:noFill/>
                </a:ln>
                <a:solidFill>
                  <a:srgbClr val="0070C0"/>
                </a:solidFill>
                <a:effectLst/>
                <a:uLnTx/>
                <a:uFillTx/>
                <a:latin typeface="Courier New" pitchFamily="49" charset="0"/>
                <a:ea typeface="+mn-ea"/>
              </a:rPr>
              <a:t>readonly</a:t>
            </a:r>
            <a:r>
              <a:rPr kumimoji="0" lang="en-US" sz="1600" b="1" i="0" u="none" strike="noStrike" kern="0" cap="none" spc="0" normalizeH="0" noProof="0" dirty="0" smtClean="0">
                <a:ln>
                  <a:noFill/>
                </a:ln>
                <a:solidFill>
                  <a:srgbClr val="0070C0"/>
                </a:solidFill>
                <a:effectLst/>
                <a:uLnTx/>
                <a:uFillTx/>
                <a:latin typeface="Courier New" pitchFamily="49" charset="0"/>
                <a:ea typeface="+mn-ea"/>
              </a:rPr>
              <a:t> </a:t>
            </a:r>
            <a:r>
              <a:rPr lang="en-US" sz="1600" b="1" kern="0" dirty="0" smtClean="0">
                <a:solidFill>
                  <a:srgbClr val="0070C0"/>
                </a:solidFill>
                <a:latin typeface="Courier New" pitchFamily="49" charset="0"/>
              </a:rPr>
              <a:t>string </a:t>
            </a:r>
            <a:r>
              <a:rPr lang="en-US" sz="1600" b="1" kern="0" dirty="0" smtClean="0">
                <a:solidFill>
                  <a:schemeClr val="tx1"/>
                </a:solidFill>
                <a:latin typeface="Courier New" pitchFamily="49" charset="0"/>
              </a:rPr>
              <a:t>name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private string</a:t>
            </a:r>
            <a:r>
              <a:rPr kumimoji="0" lang="en-US" sz="1600" b="1" i="0" u="none" strike="noStrike" kern="0" cap="none" spc="0" normalizeH="0" noProof="0" dirty="0" smtClean="0">
                <a:ln>
                  <a:noFill/>
                </a:ln>
                <a:solidFill>
                  <a:srgbClr val="0070C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genre;</a:t>
            </a:r>
          </a:p>
          <a:p>
            <a:pPr marL="0" marR="0" lvl="0" indent="0" defTabSz="914400" eaLnBrk="1" fontAlgn="auto" latinLnBrk="0" hangingPunct="1">
              <a:lnSpc>
                <a:spcPct val="80000"/>
              </a:lnSpc>
              <a:spcBef>
                <a:spcPts val="0"/>
              </a:spcBef>
              <a:spcAft>
                <a:spcPts val="0"/>
              </a:spcAft>
              <a:buClrTx/>
              <a:buSzTx/>
              <a:buFontTx/>
              <a:buNone/>
              <a:tabLst/>
              <a:defRPr/>
            </a:pPr>
            <a:r>
              <a:rPr lang="fr-FR" sz="1600" b="1" kern="0" dirty="0">
                <a:solidFill>
                  <a:srgbClr val="000000"/>
                </a:solidFill>
                <a:latin typeface="Courier New" pitchFamily="49" charset="0"/>
              </a:rPr>
              <a:t> </a:t>
            </a:r>
            <a:r>
              <a:rPr lang="fr-FR" sz="1600" b="1" kern="0" dirty="0" smtClean="0">
                <a:solidFill>
                  <a:srgbClr val="000000"/>
                </a:solidFill>
                <a:latin typeface="Courier New" pitchFamily="49" charset="0"/>
              </a:rPr>
              <a:t>   </a:t>
            </a:r>
            <a:r>
              <a:rPr lang="fr-FR" sz="1600" b="1" kern="0" dirty="0" err="1" smtClean="0">
                <a:solidFill>
                  <a:srgbClr val="0070C0"/>
                </a:solidFill>
                <a:latin typeface="Courier New" pitchFamily="49" charset="0"/>
              </a:rPr>
              <a:t>private</a:t>
            </a:r>
            <a:r>
              <a:rPr lang="fr-FR" sz="1600" b="1" kern="0" dirty="0" smtClean="0">
                <a:solidFill>
                  <a:srgbClr val="0070C0"/>
                </a:solidFill>
                <a:latin typeface="Courier New" pitchFamily="49" charset="0"/>
              </a:rPr>
              <a:t> </a:t>
            </a:r>
            <a:r>
              <a:rPr lang="fr-FR" sz="1600" b="1" kern="0" dirty="0" err="1" smtClean="0">
                <a:solidFill>
                  <a:srgbClr val="000000"/>
                </a:solidFill>
                <a:latin typeface="Courier New" pitchFamily="49" charset="0"/>
              </a:rPr>
              <a:t>DateTime</a:t>
            </a:r>
            <a:r>
              <a:rPr lang="fr-FR" sz="1600" b="1" kern="0" dirty="0" smtClean="0">
                <a:solidFill>
                  <a:srgbClr val="000000"/>
                </a:solidFill>
                <a:latin typeface="Courier New" pitchFamily="49" charset="0"/>
              </a:rPr>
              <a:t> </a:t>
            </a:r>
            <a:r>
              <a:rPr lang="fr-FR" sz="1600" b="1" kern="0" dirty="0" err="1">
                <a:solidFill>
                  <a:srgbClr val="000000"/>
                </a:solidFill>
                <a:latin typeface="Courier New" pitchFamily="49" charset="0"/>
              </a:rPr>
              <a:t>r</a:t>
            </a:r>
            <a:r>
              <a:rPr lang="fr-FR" sz="1600" b="1" kern="0" dirty="0" err="1" smtClean="0">
                <a:solidFill>
                  <a:srgbClr val="000000"/>
                </a:solidFill>
                <a:latin typeface="Courier New" pitchFamily="49" charset="0"/>
              </a:rPr>
              <a:t>eleaseDate</a:t>
            </a:r>
            <a:r>
              <a:rPr lang="fr-FR" sz="1600" b="1" kern="0" dirty="0" smtClean="0">
                <a:solidFill>
                  <a:srgbClr val="000000"/>
                </a:solidFill>
                <a:latin typeface="Courier New" pitchFamily="49" charset="0"/>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t>
            </a:r>
            <a:r>
              <a:rPr lang="en-US" sz="1600" b="1" kern="0" dirty="0" smtClean="0">
                <a:solidFill>
                  <a:srgbClr val="000000"/>
                </a:solidFill>
                <a:latin typeface="Courier New" pitchFamily="49" charset="0"/>
              </a:rPr>
              <a:t>Movie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name = </a:t>
            </a:r>
            <a:r>
              <a:rPr lang="en-US" sz="1600" b="1" kern="0" dirty="0">
                <a:solidFill>
                  <a:srgbClr val="000000"/>
                </a:solidFill>
                <a:latin typeface="Courier New" pitchFamily="49" charset="0"/>
              </a:rPr>
              <a:t>n</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releaseDate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t>
            </a:r>
            <a:r>
              <a:rPr lang="en-US" sz="1600" b="1" kern="0" dirty="0" err="1" smtClean="0">
                <a:solidFill>
                  <a:schemeClr val="tx1"/>
                </a:solidFill>
                <a:latin typeface="Courier New" pitchFamily="49" charset="0"/>
              </a:rPr>
              <a:t>DateTime.Now</a:t>
            </a:r>
            <a:r>
              <a:rPr lang="en-US" sz="1600" b="1" kern="0" dirty="0" smtClean="0">
                <a:solidFill>
                  <a:schemeClr val="tx1"/>
                </a:solidFill>
                <a:latin typeface="Courier New" pitchFamily="49" charset="0"/>
              </a:rPr>
              <a:t>()</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Movie(</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string</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n,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DateTime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smtClean="0">
                <a:solidFill>
                  <a:srgbClr val="000000"/>
                </a:solidFill>
                <a:latin typeface="Courier New" pitchFamily="49" charset="0"/>
              </a:rPr>
              <a:t>name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a:t>
            </a:r>
            <a:r>
              <a:rPr lang="en-US" sz="1600" b="1" kern="0" dirty="0">
                <a:solidFill>
                  <a:srgbClr val="000000"/>
                </a:solidFill>
                <a:latin typeface="Courier New" pitchFamily="49" charset="0"/>
              </a:rPr>
              <a:t>n</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err="1" smtClean="0">
                <a:solidFill>
                  <a:srgbClr val="000000"/>
                </a:solidFill>
                <a:latin typeface="Courier New" pitchFamily="49" charset="0"/>
              </a:rPr>
              <a:t>releaseDate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 r;</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1"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1" u="none" strike="noStrike" kern="0" cap="none" spc="0" normalizeH="0" baseline="0" noProof="0" dirty="0" smtClean="0">
                <a:ln>
                  <a:noFill/>
                </a:ln>
                <a:solidFill>
                  <a:srgbClr val="00B050"/>
                </a:solidFill>
                <a:effectLst/>
                <a:uLnTx/>
                <a:uFillTx/>
                <a:latin typeface="Courier New" pitchFamily="49" charset="0"/>
                <a:ea typeface="+mn-ea"/>
              </a:rPr>
              <a:t>… other methods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Tree>
    <p:extLst>
      <p:ext uri="{BB962C8B-B14F-4D97-AF65-F5344CB8AC3E}">
        <p14:creationId xmlns:p14="http://schemas.microsoft.com/office/powerpoint/2010/main" val="18693255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Avoiding unwanted exceptions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Exceptions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457200" y="1128713"/>
            <a:ext cx="8507288" cy="4230687"/>
          </a:xfrm>
        </p:spPr>
        <p:txBody>
          <a:bodyPr/>
          <a:lstStyle/>
          <a:p>
            <a:r>
              <a:rPr lang="en-US" dirty="0" smtClean="0"/>
              <a:t>In the previous example, an </a:t>
            </a:r>
            <a:r>
              <a:rPr lang="en-US" dirty="0"/>
              <a:t>arithmetic overflow exception will </a:t>
            </a:r>
            <a:r>
              <a:rPr lang="en-US" i="1" dirty="0">
                <a:latin typeface="Century Schoolbook" pitchFamily="18" charset="0"/>
              </a:rPr>
              <a:t>not</a:t>
            </a:r>
            <a:r>
              <a:rPr lang="en-US" dirty="0"/>
              <a:t> </a:t>
            </a:r>
            <a:r>
              <a:rPr lang="en-US" dirty="0" smtClean="0"/>
              <a:t>be thrown, </a:t>
            </a:r>
            <a:r>
              <a:rPr lang="en-US" dirty="0"/>
              <a:t>regardless of the compiler </a:t>
            </a:r>
            <a:r>
              <a:rPr lang="en-US" dirty="0" smtClean="0"/>
              <a:t>settings</a:t>
            </a:r>
          </a:p>
          <a:p>
            <a:endParaRPr lang="en-US" dirty="0"/>
          </a:p>
          <a:p>
            <a:r>
              <a:rPr lang="en-US" dirty="0"/>
              <a:t>A compiler option switch controls the default throwing of arithmetic overflow exceptions</a:t>
            </a:r>
          </a:p>
          <a:p>
            <a:pPr lvl="1"/>
            <a:r>
              <a:rPr lang="en-US" dirty="0" smtClean="0"/>
              <a:t>Visual </a:t>
            </a:r>
            <a:r>
              <a:rPr lang="en-US" dirty="0"/>
              <a:t>Studio default is </a:t>
            </a:r>
            <a:r>
              <a:rPr lang="en-US" i="1" dirty="0">
                <a:latin typeface="Century Schoolbook" pitchFamily="18" charset="0"/>
              </a:rPr>
              <a:t>not</a:t>
            </a:r>
            <a:r>
              <a:rPr lang="en-US" dirty="0"/>
              <a:t> to throw </a:t>
            </a:r>
            <a:r>
              <a:rPr lang="en-US" dirty="0" smtClean="0"/>
              <a:t>these</a:t>
            </a:r>
            <a:endParaRPr lang="en-US" dirty="0"/>
          </a:p>
          <a:p>
            <a:pPr lvl="1"/>
            <a:r>
              <a:rPr lang="en-US" dirty="0"/>
              <a:t>Might not be the default in other compilers</a:t>
            </a:r>
          </a:p>
          <a:p>
            <a:endParaRPr lang="en-US" dirty="0"/>
          </a:p>
          <a:p>
            <a:endParaRPr lang="en-US" dirty="0"/>
          </a:p>
        </p:txBody>
      </p:sp>
    </p:spTree>
    <p:extLst>
      <p:ext uri="{BB962C8B-B14F-4D97-AF65-F5344CB8AC3E}">
        <p14:creationId xmlns:p14="http://schemas.microsoft.com/office/powerpoint/2010/main" val="657344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109273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(1/3)</a:t>
            </a:r>
            <a:endParaRPr lang="en-US" dirty="0"/>
          </a:p>
        </p:txBody>
      </p:sp>
      <p:sp>
        <p:nvSpPr>
          <p:cNvPr id="3" name="Espace réservé du contenu 2"/>
          <p:cNvSpPr>
            <a:spLocks noGrp="1"/>
          </p:cNvSpPr>
          <p:nvPr>
            <p:ph idx="1"/>
          </p:nvPr>
        </p:nvSpPr>
        <p:spPr/>
        <p:txBody>
          <a:bodyPr/>
          <a:lstStyle/>
          <a:p>
            <a:r>
              <a:rPr lang="fr-FR" sz="2800" dirty="0" err="1" smtClean="0"/>
              <a:t>Create</a:t>
            </a:r>
            <a:r>
              <a:rPr lang="fr-FR" sz="2800" dirty="0" smtClean="0"/>
              <a:t> a new Console Application </a:t>
            </a:r>
            <a:r>
              <a:rPr lang="fr-FR" sz="2800" dirty="0" err="1" smtClean="0"/>
              <a:t>called</a:t>
            </a:r>
            <a:r>
              <a:rPr lang="fr-FR" sz="2800" dirty="0" smtClean="0"/>
              <a:t> </a:t>
            </a:r>
            <a:r>
              <a:rPr lang="fr-FR" sz="2800" dirty="0" err="1" smtClean="0"/>
              <a:t>Calc</a:t>
            </a:r>
            <a:endParaRPr lang="fr-FR" sz="2800" dirty="0" smtClean="0"/>
          </a:p>
          <a:p>
            <a:pPr lvl="1"/>
            <a:r>
              <a:rPr lang="fr-FR" dirty="0" smtClean="0"/>
              <a:t>Code for Main </a:t>
            </a:r>
            <a:r>
              <a:rPr lang="fr-FR" dirty="0" err="1" smtClean="0"/>
              <a:t>function</a:t>
            </a:r>
            <a:r>
              <a:rPr lang="fr-FR" dirty="0" smtClean="0"/>
              <a:t>:</a:t>
            </a:r>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4"/>
          <p:cNvSpPr/>
          <p:nvPr/>
        </p:nvSpPr>
        <p:spPr>
          <a:xfrm>
            <a:off x="251520" y="2137420"/>
            <a:ext cx="8785225" cy="2736304"/>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static </a:t>
            </a:r>
            <a:r>
              <a:rPr lang="en-US" sz="1600" b="1" dirty="0">
                <a:solidFill>
                  <a:srgbClr val="0070C0"/>
                </a:solidFill>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Main(</a:t>
            </a:r>
            <a:r>
              <a:rPr lang="en-US" sz="1600" b="1" dirty="0">
                <a:solidFill>
                  <a:srgbClr val="0070C0"/>
                </a:solidFill>
                <a:latin typeface="Courier New" panose="02070309020205020404" pitchFamily="49" charset="0"/>
                <a:cs typeface="Courier New" panose="02070309020205020404" pitchFamily="49" charset="0"/>
              </a:rPr>
              <a:t>string[] </a:t>
            </a:r>
            <a:r>
              <a:rPr lang="en-US" sz="1600" b="1" dirty="0" err="1">
                <a:latin typeface="Courier New" panose="02070309020205020404" pitchFamily="49" charset="0"/>
                <a:cs typeface="Courier New" panose="02070309020205020404" pitchFamily="49" charset="0"/>
              </a:rPr>
              <a:t>args</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try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AskValues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catch </a:t>
            </a:r>
            <a:r>
              <a:rPr lang="en-US" sz="1600" b="1" dirty="0">
                <a:latin typeface="Courier New" panose="02070309020205020404" pitchFamily="49" charset="0"/>
                <a:cs typeface="Courier New" panose="02070309020205020404" pitchFamily="49" charset="0"/>
              </a:rPr>
              <a:t>(Exception 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Console.WriteLine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e.Message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Main(</a:t>
            </a:r>
            <a:r>
              <a:rPr lang="en-US" sz="1600" b="1" dirty="0" err="1" smtClean="0">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Console.ReadLine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293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(2/3)</a:t>
            </a:r>
            <a:endParaRPr lang="en-US" dirty="0"/>
          </a:p>
        </p:txBody>
      </p:sp>
      <p:sp>
        <p:nvSpPr>
          <p:cNvPr id="3" name="Espace réservé du contenu 2"/>
          <p:cNvSpPr>
            <a:spLocks noGrp="1"/>
          </p:cNvSpPr>
          <p:nvPr>
            <p:ph idx="1"/>
          </p:nvPr>
        </p:nvSpPr>
        <p:spPr/>
        <p:txBody>
          <a:bodyPr/>
          <a:lstStyle/>
          <a:p>
            <a:r>
              <a:rPr lang="fr-FR" sz="2800" dirty="0" err="1" smtClean="0"/>
              <a:t>Create</a:t>
            </a:r>
            <a:r>
              <a:rPr lang="fr-FR" sz="2800" dirty="0" smtClean="0"/>
              <a:t> a new Console Application </a:t>
            </a:r>
            <a:r>
              <a:rPr lang="fr-FR" sz="2800" dirty="0" err="1" smtClean="0"/>
              <a:t>called</a:t>
            </a:r>
            <a:r>
              <a:rPr lang="fr-FR" sz="2800" dirty="0" smtClean="0"/>
              <a:t> </a:t>
            </a:r>
            <a:r>
              <a:rPr lang="fr-FR" sz="2800" dirty="0" err="1" smtClean="0"/>
              <a:t>Calc</a:t>
            </a:r>
            <a:endParaRPr lang="fr-FR" sz="2800" dirty="0" smtClean="0"/>
          </a:p>
          <a:p>
            <a:pPr lvl="1"/>
            <a:r>
              <a:rPr lang="fr-FR" dirty="0" err="1" smtClean="0"/>
              <a:t>void</a:t>
            </a:r>
            <a:r>
              <a:rPr lang="fr-FR" dirty="0" smtClean="0"/>
              <a:t> </a:t>
            </a:r>
            <a:r>
              <a:rPr lang="fr-FR" dirty="0" err="1" smtClean="0"/>
              <a:t>AskValues</a:t>
            </a:r>
            <a:r>
              <a:rPr lang="fr-FR" dirty="0" smtClean="0"/>
              <a:t>():</a:t>
            </a:r>
          </a:p>
          <a:p>
            <a:pPr lvl="2"/>
            <a:r>
              <a:rPr lang="fr-FR" dirty="0" smtClean="0"/>
              <a:t>Display instructions </a:t>
            </a:r>
            <a:r>
              <a:rPr lang="fr-FR" dirty="0" err="1" smtClean="0"/>
              <a:t>thanks</a:t>
            </a:r>
            <a:r>
              <a:rPr lang="fr-FR" dirty="0" smtClean="0"/>
              <a:t> to </a:t>
            </a:r>
            <a:r>
              <a:rPr lang="fr-FR" dirty="0" err="1" smtClean="0"/>
              <a:t>Console.WriteLine</a:t>
            </a:r>
            <a:endParaRPr lang="fr-FR" dirty="0" smtClean="0"/>
          </a:p>
          <a:p>
            <a:pPr lvl="2"/>
            <a:r>
              <a:rPr lang="fr-FR" dirty="0" err="1" smtClean="0"/>
              <a:t>Ask</a:t>
            </a:r>
            <a:r>
              <a:rPr lang="fr-FR" dirty="0" smtClean="0"/>
              <a:t> for </a:t>
            </a:r>
            <a:r>
              <a:rPr lang="fr-FR" dirty="0" err="1" smtClean="0"/>
              <a:t>two</a:t>
            </a:r>
            <a:r>
              <a:rPr lang="fr-FR" dirty="0" smtClean="0"/>
              <a:t> </a:t>
            </a:r>
            <a:r>
              <a:rPr lang="fr-FR" dirty="0" err="1" smtClean="0"/>
              <a:t>float</a:t>
            </a:r>
            <a:r>
              <a:rPr lang="fr-FR" dirty="0" smtClean="0"/>
              <a:t> </a:t>
            </a:r>
            <a:r>
              <a:rPr lang="fr-FR" dirty="0" err="1" smtClean="0"/>
              <a:t>numbers</a:t>
            </a:r>
            <a:r>
              <a:rPr lang="fr-FR" dirty="0" smtClean="0"/>
              <a:t> and one </a:t>
            </a:r>
            <a:r>
              <a:rPr lang="fr-FR" dirty="0" err="1" smtClean="0"/>
              <a:t>operator</a:t>
            </a:r>
            <a:r>
              <a:rPr lang="fr-FR" dirty="0" smtClean="0"/>
              <a:t> </a:t>
            </a:r>
            <a:r>
              <a:rPr lang="fr-FR" dirty="0" err="1" smtClean="0"/>
              <a:t>with</a:t>
            </a:r>
            <a:r>
              <a:rPr lang="fr-FR" dirty="0" smtClean="0"/>
              <a:t> </a:t>
            </a:r>
            <a:r>
              <a:rPr lang="fr-FR" dirty="0" err="1" smtClean="0"/>
              <a:t>Console.ReadLine</a:t>
            </a:r>
            <a:endParaRPr lang="fr-FR" dirty="0" smtClean="0"/>
          </a:p>
          <a:p>
            <a:pPr lvl="2"/>
            <a:r>
              <a:rPr lang="fr-FR" dirty="0" smtClean="0"/>
              <a:t>Call </a:t>
            </a:r>
            <a:r>
              <a:rPr lang="fr-FR" dirty="0" err="1" smtClean="0"/>
              <a:t>Compute</a:t>
            </a:r>
            <a:endParaRPr lang="fr-FR" dirty="0" smtClean="0"/>
          </a:p>
          <a:p>
            <a:pPr lvl="2"/>
            <a:endParaRPr lang="fr-FR" dirty="0"/>
          </a:p>
          <a:p>
            <a:pPr lvl="1"/>
            <a:r>
              <a:rPr lang="fr-FR" dirty="0" err="1" smtClean="0"/>
              <a:t>float</a:t>
            </a:r>
            <a:r>
              <a:rPr lang="fr-FR" dirty="0" smtClean="0"/>
              <a:t> </a:t>
            </a:r>
            <a:r>
              <a:rPr lang="fr-FR" dirty="0" err="1" smtClean="0"/>
              <a:t>Compute</a:t>
            </a:r>
            <a:r>
              <a:rPr lang="fr-FR" dirty="0" smtClean="0"/>
              <a:t>(</a:t>
            </a:r>
            <a:r>
              <a:rPr lang="fr-FR" dirty="0" err="1" smtClean="0"/>
              <a:t>float</a:t>
            </a:r>
            <a:r>
              <a:rPr lang="fr-FR" dirty="0" smtClean="0"/>
              <a:t> n1, </a:t>
            </a:r>
            <a:r>
              <a:rPr lang="fr-FR" dirty="0" err="1" smtClean="0"/>
              <a:t>float</a:t>
            </a:r>
            <a:r>
              <a:rPr lang="fr-FR" dirty="0" smtClean="0"/>
              <a:t> n2, </a:t>
            </a:r>
            <a:r>
              <a:rPr lang="fr-FR" dirty="0" err="1" smtClean="0"/>
              <a:t>int</a:t>
            </a:r>
            <a:r>
              <a:rPr lang="fr-FR" dirty="0" smtClean="0"/>
              <a:t> </a:t>
            </a:r>
            <a:r>
              <a:rPr lang="fr-FR" dirty="0" err="1" smtClean="0"/>
              <a:t>operation</a:t>
            </a:r>
            <a:r>
              <a:rPr lang="fr-FR" dirty="0" smtClean="0"/>
              <a:t>):</a:t>
            </a:r>
          </a:p>
          <a:p>
            <a:pPr lvl="2"/>
            <a:r>
              <a:rPr lang="fr-FR" dirty="0" smtClean="0"/>
              <a:t>Switch on </a:t>
            </a:r>
            <a:r>
              <a:rPr lang="fr-FR" dirty="0" err="1" smtClean="0"/>
              <a:t>operator</a:t>
            </a:r>
            <a:r>
              <a:rPr lang="fr-FR" dirty="0" smtClean="0"/>
              <a:t> to </a:t>
            </a:r>
            <a:r>
              <a:rPr lang="fr-FR" dirty="0" err="1" smtClean="0"/>
              <a:t>compute</a:t>
            </a:r>
            <a:r>
              <a:rPr lang="fr-FR" dirty="0" smtClean="0"/>
              <a:t>  the </a:t>
            </a:r>
            <a:r>
              <a:rPr lang="fr-FR" dirty="0" err="1" smtClean="0"/>
              <a:t>result</a:t>
            </a:r>
            <a:endParaRPr lang="fr-FR" dirty="0" smtClean="0"/>
          </a:p>
          <a:p>
            <a:pPr lvl="2"/>
            <a:r>
              <a:rPr lang="fr-FR" dirty="0" smtClean="0"/>
              <a:t>Return the </a:t>
            </a:r>
            <a:r>
              <a:rPr lang="fr-FR" dirty="0" err="1" smtClean="0"/>
              <a:t>result</a:t>
            </a:r>
            <a:endParaRPr lang="fr-FR" dirty="0" smtClean="0"/>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76737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(3/3)</a:t>
            </a:r>
            <a:endParaRPr lang="en-US" dirty="0"/>
          </a:p>
        </p:txBody>
      </p:sp>
      <p:sp>
        <p:nvSpPr>
          <p:cNvPr id="3" name="Espace réservé du contenu 2"/>
          <p:cNvSpPr>
            <a:spLocks noGrp="1"/>
          </p:cNvSpPr>
          <p:nvPr>
            <p:ph idx="1"/>
          </p:nvPr>
        </p:nvSpPr>
        <p:spPr/>
        <p:txBody>
          <a:bodyPr/>
          <a:lstStyle/>
          <a:p>
            <a:r>
              <a:rPr lang="fr-FR" sz="2800" dirty="0" err="1" smtClean="0"/>
              <a:t>Pitfalls</a:t>
            </a:r>
            <a:r>
              <a:rPr lang="fr-FR" sz="2800" dirty="0" smtClean="0"/>
              <a:t>:</a:t>
            </a:r>
          </a:p>
          <a:p>
            <a:pPr lvl="1"/>
            <a:r>
              <a:rPr lang="fr-FR" dirty="0" smtClean="0"/>
              <a:t>Be sure to catch:</a:t>
            </a:r>
          </a:p>
          <a:p>
            <a:pPr lvl="2"/>
            <a:r>
              <a:rPr lang="fr-FR" dirty="0" smtClean="0"/>
              <a:t>Input </a:t>
            </a:r>
            <a:r>
              <a:rPr lang="fr-FR" dirty="0" err="1" smtClean="0"/>
              <a:t>that</a:t>
            </a:r>
            <a:r>
              <a:rPr lang="fr-FR" dirty="0" smtClean="0"/>
              <a:t> </a:t>
            </a:r>
            <a:r>
              <a:rPr lang="fr-FR" dirty="0" err="1" smtClean="0"/>
              <a:t>aren’t</a:t>
            </a:r>
            <a:r>
              <a:rPr lang="fr-FR" dirty="0"/>
              <a:t> </a:t>
            </a:r>
            <a:r>
              <a:rPr lang="fr-FR" dirty="0" err="1" smtClean="0"/>
              <a:t>float</a:t>
            </a:r>
            <a:r>
              <a:rPr lang="fr-FR" dirty="0" smtClean="0"/>
              <a:t> </a:t>
            </a:r>
            <a:r>
              <a:rPr lang="fr-FR" dirty="0" err="1" smtClean="0"/>
              <a:t>numbers</a:t>
            </a:r>
            <a:endParaRPr lang="fr-FR" dirty="0" smtClean="0"/>
          </a:p>
          <a:p>
            <a:pPr lvl="2"/>
            <a:r>
              <a:rPr lang="fr-FR" dirty="0" smtClean="0"/>
              <a:t>Division by </a:t>
            </a:r>
            <a:r>
              <a:rPr lang="fr-FR" dirty="0" err="1" smtClean="0"/>
              <a:t>zero</a:t>
            </a:r>
            <a:endParaRPr lang="fr-FR" dirty="0" smtClean="0"/>
          </a:p>
          <a:p>
            <a:pPr lvl="2"/>
            <a:endParaRPr lang="fr-FR" dirty="0"/>
          </a:p>
          <a:p>
            <a:pPr lvl="1"/>
            <a:r>
              <a:rPr lang="fr-FR" dirty="0" smtClean="0"/>
              <a:t>In </a:t>
            </a:r>
            <a:r>
              <a:rPr lang="fr-FR" dirty="0" err="1" smtClean="0"/>
              <a:t>these</a:t>
            </a:r>
            <a:r>
              <a:rPr lang="fr-FR" dirty="0" smtClean="0"/>
              <a:t> case, </a:t>
            </a:r>
            <a:r>
              <a:rPr lang="fr-FR" dirty="0" err="1" smtClean="0"/>
              <a:t>throw</a:t>
            </a:r>
            <a:r>
              <a:rPr lang="fr-FR" dirty="0"/>
              <a:t> </a:t>
            </a:r>
            <a:r>
              <a:rPr lang="fr-FR" dirty="0" smtClean="0"/>
              <a:t>a new Exception </a:t>
            </a:r>
            <a:r>
              <a:rPr lang="fr-FR" dirty="0" err="1" smtClean="0"/>
              <a:t>with</a:t>
            </a:r>
            <a:r>
              <a:rPr lang="fr-FR" dirty="0" smtClean="0"/>
              <a:t> a message</a:t>
            </a:r>
          </a:p>
          <a:p>
            <a:pPr lvl="2"/>
            <a:r>
              <a:rPr lang="fr-FR" dirty="0" smtClean="0"/>
              <a:t>This </a:t>
            </a:r>
            <a:r>
              <a:rPr lang="fr-FR" dirty="0" err="1" smtClean="0"/>
              <a:t>will</a:t>
            </a:r>
            <a:r>
              <a:rPr lang="fr-FR" dirty="0" smtClean="0"/>
              <a:t> </a:t>
            </a:r>
            <a:r>
              <a:rPr lang="fr-FR" dirty="0" err="1" smtClean="0"/>
              <a:t>start</a:t>
            </a:r>
            <a:r>
              <a:rPr lang="fr-FR" dirty="0" smtClean="0"/>
              <a:t> the program </a:t>
            </a:r>
            <a:r>
              <a:rPr lang="fr-FR" dirty="0" err="1" smtClean="0"/>
              <a:t>again</a:t>
            </a:r>
            <a:r>
              <a:rPr lang="fr-FR" dirty="0" smtClean="0"/>
              <a:t> (</a:t>
            </a:r>
            <a:r>
              <a:rPr lang="fr-FR" dirty="0" err="1" smtClean="0"/>
              <a:t>see</a:t>
            </a:r>
            <a:r>
              <a:rPr lang="fr-FR" dirty="0" smtClean="0"/>
              <a:t> Main </a:t>
            </a:r>
            <a:r>
              <a:rPr lang="fr-FR" dirty="0" err="1" smtClean="0"/>
              <a:t>method</a:t>
            </a:r>
            <a:r>
              <a:rPr lang="fr-FR" dirty="0" smtClean="0"/>
              <a:t>)</a:t>
            </a:r>
          </a:p>
          <a:p>
            <a:pPr lvl="2"/>
            <a:r>
              <a:rPr lang="fr-FR" dirty="0" smtClean="0"/>
              <a:t>This </a:t>
            </a:r>
            <a:r>
              <a:rPr lang="fr-FR" dirty="0" err="1" smtClean="0"/>
              <a:t>will</a:t>
            </a:r>
            <a:r>
              <a:rPr lang="fr-FR" dirty="0" smtClean="0"/>
              <a:t> </a:t>
            </a:r>
            <a:r>
              <a:rPr lang="fr-FR" dirty="0" err="1" smtClean="0"/>
              <a:t>also</a:t>
            </a:r>
            <a:r>
              <a:rPr lang="fr-FR" dirty="0" smtClean="0"/>
              <a:t> </a:t>
            </a:r>
            <a:r>
              <a:rPr lang="fr-FR" dirty="0" err="1" smtClean="0"/>
              <a:t>print</a:t>
            </a:r>
            <a:r>
              <a:rPr lang="fr-FR" dirty="0" smtClean="0"/>
              <a:t> the message in </a:t>
            </a:r>
            <a:r>
              <a:rPr lang="fr-FR" dirty="0" err="1" smtClean="0"/>
              <a:t>your</a:t>
            </a:r>
            <a:r>
              <a:rPr lang="fr-FR" dirty="0" smtClean="0"/>
              <a:t> Console</a:t>
            </a:r>
          </a:p>
          <a:p>
            <a:pPr lvl="2"/>
            <a:endParaRPr lang="fr-FR" dirty="0"/>
          </a:p>
        </p:txBody>
      </p:sp>
      <p:sp>
        <p:nvSpPr>
          <p:cNvPr id="4" name="Espace réservé du contenu 3"/>
          <p:cNvSpPr>
            <a:spLocks noGrp="1"/>
          </p:cNvSpPr>
          <p:nvPr>
            <p:ph sz="quarter" idx="13"/>
          </p:nvPr>
        </p:nvSpPr>
        <p:spPr/>
        <p:txBody>
          <a:bodyPr/>
          <a:lstStyle/>
          <a:p>
            <a:r>
              <a:rPr lang="en-US" dirty="0" smtClean="0"/>
              <a:t>C# Architecture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194703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Parameter passing</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spTree>
    <p:extLst>
      <p:ext uri="{BB962C8B-B14F-4D97-AF65-F5344CB8AC3E}">
        <p14:creationId xmlns:p14="http://schemas.microsoft.com/office/powerpoint/2010/main" val="11167847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The general syntax for a method’s parameters is </a:t>
            </a:r>
            <a:r>
              <a:rPr lang="en-US" i="1" dirty="0" smtClean="0">
                <a:latin typeface="Courier New" pitchFamily="49" charset="0"/>
                <a:cs typeface="Courier New" pitchFamily="49" charset="0"/>
              </a:rPr>
              <a:t>type name</a:t>
            </a:r>
            <a:r>
              <a:rPr lang="en-US" dirty="0" smtClean="0">
                <a:cs typeface="Courier New" pitchFamily="49" charset="0"/>
              </a:rPr>
              <a:t>, as in: </a:t>
            </a:r>
            <a:r>
              <a:rPr lang="en-US" dirty="0" err="1" smtClean="0">
                <a:latin typeface="Courier New" pitchFamily="49" charset="0"/>
                <a:cs typeface="Courier New" pitchFamily="49" charset="0"/>
              </a:rPr>
              <a:t>SomeFunction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t>There are various keywords that modify the typical behavior</a:t>
            </a:r>
          </a:p>
          <a:p>
            <a:pPr lvl="1"/>
            <a:r>
              <a:rPr lang="en-US" dirty="0" smtClean="0">
                <a:latin typeface="Courier New" pitchFamily="49" charset="0"/>
                <a:cs typeface="Courier New" pitchFamily="49" charset="0"/>
              </a:rPr>
              <a:t>ref </a:t>
            </a:r>
            <a:r>
              <a:rPr lang="en-US" dirty="0" smtClean="0"/>
              <a:t>allows a value type to be passed by reference</a:t>
            </a:r>
          </a:p>
          <a:p>
            <a:pPr lvl="1">
              <a:buNone/>
            </a:pPr>
            <a:r>
              <a:rPr lang="en-US" dirty="0" smtClean="0"/>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SomeFunction</a:t>
            </a:r>
            <a:r>
              <a:rPr lang="en-US" dirty="0" smtClean="0">
                <a:latin typeface="Courier New" pitchFamily="49" charset="0"/>
                <a:cs typeface="Courier New" pitchFamily="49" charset="0"/>
              </a:rPr>
              <a:t>(ref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out</a:t>
            </a:r>
            <a:r>
              <a:rPr lang="en-US" dirty="0" smtClean="0"/>
              <a:t> allows a variable to be initialized inside a function</a:t>
            </a:r>
          </a:p>
          <a:p>
            <a:pPr lvl="1"/>
            <a:r>
              <a:rPr lang="en-US" dirty="0" err="1" smtClean="0">
                <a:latin typeface="Courier New" pitchFamily="49" charset="0"/>
                <a:cs typeface="Courier New" pitchFamily="49" charset="0"/>
              </a:rPr>
              <a:t>params</a:t>
            </a:r>
            <a:r>
              <a:rPr lang="en-US" dirty="0" smtClean="0"/>
              <a:t> specifies a parameter array</a:t>
            </a:r>
          </a:p>
          <a:p>
            <a:pPr lvl="1"/>
            <a:r>
              <a:rPr lang="en-US" dirty="0" smtClean="0">
                <a:latin typeface="Courier New" pitchFamily="49" charset="0"/>
                <a:cs typeface="Courier New" pitchFamily="49" charset="0"/>
              </a:rPr>
              <a:t>this</a:t>
            </a:r>
            <a:r>
              <a:rPr lang="en-US" dirty="0" smtClean="0"/>
              <a:t> is used in extension methods</a:t>
            </a:r>
            <a:endParaRPr lang="fr-FR" dirty="0"/>
          </a:p>
        </p:txBody>
      </p:sp>
      <p:sp>
        <p:nvSpPr>
          <p:cNvPr id="18433" name="Titre 1"/>
          <p:cNvSpPr>
            <a:spLocks noGrp="1"/>
          </p:cNvSpPr>
          <p:nvPr>
            <p:ph type="title"/>
          </p:nvPr>
        </p:nvSpPr>
        <p:spPr>
          <a:xfrm>
            <a:off x="1116013" y="336550"/>
            <a:ext cx="7777162" cy="504825"/>
          </a:xfrm>
        </p:spPr>
        <p:txBody>
          <a:bodyPr/>
          <a:lstStyle/>
          <a:p>
            <a:r>
              <a:rPr lang="en-US" dirty="0" smtClean="0"/>
              <a:t>Parameter Options Overview</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Options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621222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Introduction to ref and out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passing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r>
              <a:rPr lang="en-US" dirty="0" smtClean="0"/>
              <a:t>Parameters </a:t>
            </a:r>
            <a:r>
              <a:rPr lang="en-US" dirty="0"/>
              <a:t>and their arguments can be</a:t>
            </a:r>
          </a:p>
          <a:p>
            <a:pPr lvl="1"/>
            <a:r>
              <a:rPr lang="en-US" dirty="0"/>
              <a:t>Value types</a:t>
            </a:r>
          </a:p>
          <a:p>
            <a:pPr lvl="1"/>
            <a:r>
              <a:rPr lang="en-US" dirty="0"/>
              <a:t>Reference types</a:t>
            </a:r>
          </a:p>
          <a:p>
            <a:r>
              <a:rPr lang="en-US" dirty="0"/>
              <a:t>For value types, a copy of the data itself is made</a:t>
            </a:r>
          </a:p>
          <a:p>
            <a:pPr lvl="1"/>
            <a:r>
              <a:rPr lang="en-US" dirty="0"/>
              <a:t>This is known as </a:t>
            </a:r>
            <a:r>
              <a:rPr lang="en-US" i="1" dirty="0">
                <a:latin typeface="Century Schoolbook" pitchFamily="18" charset="0"/>
              </a:rPr>
              <a:t>pass-by-value</a:t>
            </a:r>
          </a:p>
          <a:p>
            <a:r>
              <a:rPr lang="en-US" dirty="0"/>
              <a:t>For reference types, only the </a:t>
            </a:r>
            <a:r>
              <a:rPr lang="en-US" dirty="0" smtClean="0"/>
              <a:t>data address </a:t>
            </a:r>
            <a:r>
              <a:rPr lang="en-US" dirty="0"/>
              <a:t>is passed</a:t>
            </a:r>
          </a:p>
          <a:p>
            <a:pPr lvl="1"/>
            <a:r>
              <a:rPr lang="en-US" dirty="0"/>
              <a:t>This is known as </a:t>
            </a:r>
            <a:r>
              <a:rPr lang="en-US" i="1" dirty="0">
                <a:latin typeface="Century Schoolbook" pitchFamily="18" charset="0"/>
              </a:rPr>
              <a:t>pass-by-reference</a:t>
            </a:r>
          </a:p>
          <a:p>
            <a:r>
              <a:rPr lang="en-US" dirty="0"/>
              <a:t>Similarly, when returning data</a:t>
            </a:r>
          </a:p>
          <a:p>
            <a:pPr lvl="1"/>
            <a:r>
              <a:rPr lang="en-US" dirty="0"/>
              <a:t>Value types are </a:t>
            </a:r>
            <a:r>
              <a:rPr lang="en-US" i="1" dirty="0">
                <a:latin typeface="Century Schoolbook" pitchFamily="18" charset="0"/>
              </a:rPr>
              <a:t>returned-by-value</a:t>
            </a:r>
          </a:p>
          <a:p>
            <a:pPr lvl="1"/>
            <a:r>
              <a:rPr lang="en-US" dirty="0"/>
              <a:t>Reference types are </a:t>
            </a:r>
            <a:r>
              <a:rPr lang="en-US" i="1" dirty="0">
                <a:latin typeface="Century Schoolbook" pitchFamily="18" charset="0"/>
              </a:rPr>
              <a:t>returned-by-reference</a:t>
            </a:r>
          </a:p>
        </p:txBody>
      </p:sp>
    </p:spTree>
    <p:extLst>
      <p:ext uri="{BB962C8B-B14F-4D97-AF65-F5344CB8AC3E}">
        <p14:creationId xmlns:p14="http://schemas.microsoft.com/office/powerpoint/2010/main" val="37015636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C</a:t>
            </a:r>
            <a:r>
              <a:rPr lang="en-US" dirty="0" smtClean="0"/>
              <a:t>ompare default parameter passing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passing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251520" y="985292"/>
            <a:ext cx="8785225" cy="4248472"/>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b="1" dirty="0" smtClean="0">
                <a:solidFill>
                  <a:srgbClr val="0070C0"/>
                </a:solidFill>
                <a:latin typeface="Courier New" pitchFamily="49" charset="0"/>
              </a:rPr>
              <a:t>public </a:t>
            </a:r>
            <a:r>
              <a:rPr lang="en-US" b="1" dirty="0">
                <a:solidFill>
                  <a:srgbClr val="0070C0"/>
                </a:solidFill>
                <a:latin typeface="Courier New" pitchFamily="49" charset="0"/>
              </a:rPr>
              <a:t>static void</a:t>
            </a:r>
            <a:r>
              <a:rPr lang="en-US" b="1" dirty="0">
                <a:solidFill>
                  <a:srgbClr val="000000"/>
                </a:solidFill>
                <a:latin typeface="Courier New" pitchFamily="49" charset="0"/>
              </a:rPr>
              <a:t> Main(</a:t>
            </a:r>
            <a:r>
              <a:rPr lang="en-US" b="1" dirty="0" smtClean="0">
                <a:solidFill>
                  <a:srgbClr val="000000"/>
                </a:solidFill>
                <a:latin typeface="Courier New" pitchFamily="49" charset="0"/>
              </a:rPr>
              <a:t>) </a:t>
            </a:r>
            <a:br>
              <a:rPr lang="en-US" b="1" dirty="0" smtClean="0">
                <a:solidFill>
                  <a:srgbClr val="000000"/>
                </a:solidFill>
                <a:latin typeface="Courier New" pitchFamily="49" charset="0"/>
              </a:rPr>
            </a:b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a:p>
            <a:pPr lvl="0" eaLnBrk="1" hangingPunct="1"/>
            <a:r>
              <a:rPr lang="en-US" b="1" dirty="0">
                <a:solidFill>
                  <a:srgbClr val="000000"/>
                </a:solidFill>
                <a:latin typeface="Courier New" pitchFamily="49" charset="0"/>
              </a:rPr>
              <a:t>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a:t>
            </a:r>
            <a:r>
              <a:rPr lang="en-US" b="1" dirty="0">
                <a:solidFill>
                  <a:srgbClr val="000000"/>
                </a:solidFill>
                <a:latin typeface="Courier New" pitchFamily="49" charset="0"/>
              </a:rPr>
              <a:t>code = </a:t>
            </a:r>
            <a:r>
              <a:rPr lang="en-US" b="1" dirty="0">
                <a:solidFill>
                  <a:srgbClr val="FFC000"/>
                </a:solidFill>
                <a:latin typeface="Courier New" pitchFamily="49" charset="0"/>
              </a:rPr>
              <a:t>1</a:t>
            </a:r>
            <a:r>
              <a:rPr lang="en-US" b="1" dirty="0" smtClean="0">
                <a:solidFill>
                  <a:srgbClr val="000000"/>
                </a:solidFill>
                <a:latin typeface="Courier New" pitchFamily="49" charset="0"/>
              </a:rPr>
              <a:t>;</a:t>
            </a:r>
          </a:p>
          <a:p>
            <a:pPr lvl="0" eaLnBrk="1" hangingPunct="1"/>
            <a:r>
              <a:rPr lang="fr-FR" b="1" dirty="0">
                <a:solidFill>
                  <a:srgbClr val="000000"/>
                </a:solidFill>
                <a:latin typeface="Courier New" pitchFamily="49" charset="0"/>
              </a:rPr>
              <a:t> </a:t>
            </a:r>
            <a:r>
              <a:rPr lang="fr-FR" b="1" dirty="0" smtClean="0">
                <a:solidFill>
                  <a:srgbClr val="000000"/>
                </a:solidFill>
                <a:latin typeface="Courier New" pitchFamily="49" charset="0"/>
              </a:rPr>
              <a:t>   Code </a:t>
            </a:r>
            <a:r>
              <a:rPr lang="fr-FR" b="1" dirty="0" err="1" smtClean="0">
                <a:solidFill>
                  <a:srgbClr val="000000"/>
                </a:solidFill>
                <a:latin typeface="Courier New" pitchFamily="49" charset="0"/>
              </a:rPr>
              <a:t>obj</a:t>
            </a:r>
            <a:r>
              <a:rPr lang="fr-FR" b="1" dirty="0" smtClean="0">
                <a:solidFill>
                  <a:srgbClr val="000000"/>
                </a:solidFill>
                <a:latin typeface="Courier New" pitchFamily="49" charset="0"/>
              </a:rPr>
              <a:t> = new Code(</a:t>
            </a:r>
            <a:r>
              <a:rPr lang="en-US" b="1" dirty="0">
                <a:solidFill>
                  <a:srgbClr val="FFC000"/>
                </a:solidFill>
                <a:latin typeface="Courier New" pitchFamily="49" charset="0"/>
              </a:rPr>
              <a:t>1</a:t>
            </a:r>
            <a:r>
              <a:rPr lang="fr-FR" b="1" dirty="0" smtClean="0">
                <a:solidFill>
                  <a:srgbClr val="000000"/>
                </a:solidFill>
                <a:latin typeface="Courier New" pitchFamily="49" charset="0"/>
              </a:rPr>
              <a:t>);</a:t>
            </a:r>
            <a:endParaRPr lang="en-US" b="1" dirty="0">
              <a:solidFill>
                <a:srgbClr val="000000"/>
              </a:solidFill>
              <a:latin typeface="Courier New" pitchFamily="49" charset="0"/>
            </a:endParaRPr>
          </a:p>
          <a:p>
            <a:pPr lvl="0" eaLnBrk="1" hangingPunct="1"/>
            <a:r>
              <a:rPr lang="en-US" b="1" dirty="0">
                <a:solidFill>
                  <a:srgbClr val="000000"/>
                </a:solidFill>
                <a:latin typeface="Courier New" pitchFamily="49" charset="0"/>
              </a:rPr>
              <a:t>    I</a:t>
            </a:r>
            <a:r>
              <a:rPr lang="en-US" b="1" dirty="0" smtClean="0">
                <a:solidFill>
                  <a:srgbClr val="000000"/>
                </a:solidFill>
                <a:latin typeface="Courier New" pitchFamily="49" charset="0"/>
              </a:rPr>
              <a:t>ncrement(code);</a:t>
            </a:r>
          </a:p>
          <a:p>
            <a:pPr lvl="0" eaLnBrk="1" hangingPunct="1"/>
            <a:r>
              <a:rPr lang="en-US" b="1" dirty="0" smtClean="0">
                <a:solidFill>
                  <a:srgbClr val="000000"/>
                </a:solidFill>
                <a:latin typeface="Courier New" pitchFamily="49" charset="0"/>
              </a:rPr>
              <a:t>    Increment(</a:t>
            </a:r>
            <a:r>
              <a:rPr lang="en-US" b="1" dirty="0" err="1" smtClean="0">
                <a:solidFill>
                  <a:srgbClr val="000000"/>
                </a:solidFill>
                <a:latin typeface="Courier New" pitchFamily="49" charset="0"/>
              </a:rPr>
              <a:t>obj</a:t>
            </a: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a:p>
            <a:pPr lvl="0" eaLnBrk="1" hangingPunct="1"/>
            <a:r>
              <a:rPr lang="en-US" b="1" dirty="0">
                <a:solidFill>
                  <a:srgbClr val="000000"/>
                </a:solidFill>
                <a:latin typeface="Courier New" pitchFamily="49" charset="0"/>
              </a:rPr>
              <a:t>    </a:t>
            </a:r>
            <a:r>
              <a:rPr lang="en-US" b="1" dirty="0" err="1">
                <a:solidFill>
                  <a:srgbClr val="000000"/>
                </a:solidFill>
                <a:latin typeface="Courier New" pitchFamily="49" charset="0"/>
              </a:rPr>
              <a:t>Console.WriteLine</a:t>
            </a:r>
            <a:r>
              <a:rPr lang="en-US" b="1" dirty="0" smtClean="0">
                <a:solidFill>
                  <a:srgbClr val="000000"/>
                </a:solidFill>
                <a:latin typeface="Courier New" pitchFamily="49" charset="0"/>
              </a:rPr>
              <a:t>(</a:t>
            </a:r>
            <a:r>
              <a:rPr lang="en-US" b="1" dirty="0" smtClean="0">
                <a:solidFill>
                  <a:srgbClr val="00B050"/>
                </a:solidFill>
                <a:latin typeface="Courier New" pitchFamily="49" charset="0"/>
              </a:rPr>
              <a:t>"code </a:t>
            </a:r>
            <a:r>
              <a:rPr lang="en-US" b="1" dirty="0">
                <a:solidFill>
                  <a:srgbClr val="00B050"/>
                </a:solidFill>
                <a:latin typeface="Courier New" pitchFamily="49" charset="0"/>
              </a:rPr>
              <a:t>= " </a:t>
            </a:r>
            <a:r>
              <a:rPr lang="en-US" b="1" dirty="0">
                <a:solidFill>
                  <a:srgbClr val="000000"/>
                </a:solidFill>
                <a:latin typeface="Courier New" pitchFamily="49" charset="0"/>
              </a:rPr>
              <a:t>+ </a:t>
            </a:r>
            <a:r>
              <a:rPr lang="en-US" b="1" dirty="0" smtClean="0">
                <a:solidFill>
                  <a:srgbClr val="000000"/>
                </a:solidFill>
                <a:latin typeface="Courier New" pitchFamily="49" charset="0"/>
              </a:rPr>
              <a:t>code);</a:t>
            </a:r>
            <a:endParaRPr lang="en-US" b="1" dirty="0">
              <a:solidFill>
                <a:srgbClr val="000000"/>
              </a:solidFill>
              <a:latin typeface="Courier New" pitchFamily="49" charset="0"/>
            </a:endParaRPr>
          </a:p>
          <a:p>
            <a:pPr lvl="0" eaLnBrk="1" hangingPunct="1"/>
            <a:r>
              <a:rPr lang="en-US" b="1" dirty="0">
                <a:solidFill>
                  <a:srgbClr val="000000"/>
                </a:solidFill>
                <a:latin typeface="Courier New" pitchFamily="49" charset="0"/>
              </a:rPr>
              <a:t>    </a:t>
            </a:r>
            <a:r>
              <a:rPr lang="en-US" b="1" dirty="0" err="1">
                <a:solidFill>
                  <a:srgbClr val="000000"/>
                </a:solidFill>
                <a:latin typeface="Courier New" pitchFamily="49" charset="0"/>
              </a:rPr>
              <a:t>Console.WriteLine</a:t>
            </a:r>
            <a:r>
              <a:rPr lang="en-US" b="1" dirty="0">
                <a:solidFill>
                  <a:srgbClr val="000000"/>
                </a:solidFill>
                <a:latin typeface="Courier New" pitchFamily="49" charset="0"/>
              </a:rPr>
              <a:t>(</a:t>
            </a:r>
            <a:r>
              <a:rPr lang="en-US" b="1" dirty="0">
                <a:solidFill>
                  <a:srgbClr val="00B050"/>
                </a:solidFill>
                <a:latin typeface="Courier New" pitchFamily="49" charset="0"/>
              </a:rPr>
              <a:t>"</a:t>
            </a:r>
            <a:r>
              <a:rPr lang="en-US" b="1" dirty="0" err="1" smtClean="0">
                <a:solidFill>
                  <a:srgbClr val="00B050"/>
                </a:solidFill>
                <a:latin typeface="Courier New" pitchFamily="49" charset="0"/>
              </a:rPr>
              <a:t>codeobj</a:t>
            </a:r>
            <a:r>
              <a:rPr lang="en-US" b="1" dirty="0" smtClean="0">
                <a:solidFill>
                  <a:srgbClr val="00B050"/>
                </a:solidFill>
                <a:latin typeface="Courier New" pitchFamily="49" charset="0"/>
              </a:rPr>
              <a:t> </a:t>
            </a:r>
            <a:r>
              <a:rPr lang="en-US" b="1" dirty="0">
                <a:solidFill>
                  <a:srgbClr val="00B050"/>
                </a:solidFill>
                <a:latin typeface="Courier New" pitchFamily="49" charset="0"/>
              </a:rPr>
              <a:t>= "</a:t>
            </a:r>
            <a:r>
              <a:rPr lang="en-US" b="1" dirty="0">
                <a:solidFill>
                  <a:srgbClr val="000000"/>
                </a:solidFill>
                <a:latin typeface="Courier New" pitchFamily="49" charset="0"/>
              </a:rPr>
              <a:t> + </a:t>
            </a:r>
            <a:r>
              <a:rPr lang="en-US" b="1" dirty="0" err="1" smtClean="0">
                <a:solidFill>
                  <a:srgbClr val="000000"/>
                </a:solidFill>
                <a:latin typeface="Courier New" pitchFamily="49" charset="0"/>
              </a:rPr>
              <a:t>obj.code</a:t>
            </a:r>
            <a:r>
              <a:rPr lang="en-US" b="1" dirty="0" smtClean="0">
                <a:solidFill>
                  <a:srgbClr val="000000"/>
                </a:solidFill>
                <a:latin typeface="Courier New" pitchFamily="49" charset="0"/>
              </a:rPr>
              <a:t>);</a:t>
            </a:r>
          </a:p>
          <a:p>
            <a:pPr lvl="0" eaLnBrk="1" hangingPunct="1"/>
            <a:r>
              <a:rPr lang="en-US" b="1" dirty="0">
                <a:solidFill>
                  <a:srgbClr val="000000"/>
                </a:solidFill>
                <a:latin typeface="Courier New" pitchFamily="49" charset="0"/>
              </a:rPr>
              <a:t> </a:t>
            </a:r>
            <a:r>
              <a:rPr lang="en-US" b="1" dirty="0" smtClean="0">
                <a:solidFill>
                  <a:srgbClr val="000000"/>
                </a:solidFill>
                <a:latin typeface="Courier New" pitchFamily="49" charset="0"/>
              </a:rPr>
              <a:t>   </a:t>
            </a:r>
            <a:r>
              <a:rPr lang="en-US" b="1" dirty="0" smtClean="0">
                <a:solidFill>
                  <a:srgbClr val="00B050"/>
                </a:solidFill>
                <a:latin typeface="Courier New" pitchFamily="49" charset="0"/>
              </a:rPr>
              <a:t>// What is displayed for </a:t>
            </a:r>
            <a:r>
              <a:rPr lang="en-US" b="1" dirty="0" err="1" smtClean="0">
                <a:solidFill>
                  <a:srgbClr val="00B050"/>
                </a:solidFill>
                <a:latin typeface="Courier New" pitchFamily="49" charset="0"/>
              </a:rPr>
              <a:t>num</a:t>
            </a:r>
            <a:r>
              <a:rPr lang="en-US" b="1" dirty="0" smtClean="0">
                <a:solidFill>
                  <a:srgbClr val="00B050"/>
                </a:solidFill>
                <a:latin typeface="Courier New" pitchFamily="49" charset="0"/>
              </a:rPr>
              <a:t> and code?</a:t>
            </a:r>
            <a:endParaRPr lang="en-US" b="1" dirty="0">
              <a:solidFill>
                <a:srgbClr val="00B050"/>
              </a:solidFill>
              <a:latin typeface="Courier New" pitchFamily="49" charset="0"/>
            </a:endParaRPr>
          </a:p>
          <a:p>
            <a:pPr lvl="0" eaLnBrk="1" hangingPunct="1"/>
            <a:r>
              <a:rPr lang="en-US" b="1" dirty="0" smtClean="0">
                <a:solidFill>
                  <a:srgbClr val="000000"/>
                </a:solidFill>
                <a:latin typeface="Courier New" pitchFamily="49" charset="0"/>
              </a:rPr>
              <a:t>}</a:t>
            </a:r>
          </a:p>
          <a:p>
            <a:pPr lvl="0" eaLnBrk="1" hangingPunct="1"/>
            <a:endParaRPr lang="en-US" b="1" dirty="0">
              <a:solidFill>
                <a:srgbClr val="000000"/>
              </a:solidFill>
              <a:latin typeface="Courier New" pitchFamily="49" charset="0"/>
            </a:endParaRPr>
          </a:p>
          <a:p>
            <a:pPr lvl="0" eaLnBrk="1" hangingPunct="1"/>
            <a:r>
              <a:rPr lang="en-US" b="1" dirty="0">
                <a:solidFill>
                  <a:srgbClr val="0070C0"/>
                </a:solidFill>
                <a:latin typeface="Courier New" pitchFamily="49" charset="0"/>
              </a:rPr>
              <a:t>public static void </a:t>
            </a:r>
            <a:r>
              <a:rPr lang="en-US" b="1" dirty="0" smtClean="0">
                <a:solidFill>
                  <a:srgbClr val="000000"/>
                </a:solidFill>
                <a:latin typeface="Courier New" pitchFamily="49" charset="0"/>
              </a:rPr>
              <a:t>Increment(</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code) {</a:t>
            </a:r>
            <a:r>
              <a:rPr lang="en-US" b="1" dirty="0">
                <a:solidFill>
                  <a:srgbClr val="000000"/>
                </a:solidFill>
                <a:latin typeface="Courier New" pitchFamily="49" charset="0"/>
              </a:rPr>
              <a:t> </a:t>
            </a:r>
            <a:r>
              <a:rPr lang="en-US" b="1" dirty="0" smtClean="0">
                <a:solidFill>
                  <a:srgbClr val="000000"/>
                </a:solidFill>
                <a:latin typeface="Courier New" pitchFamily="49" charset="0"/>
              </a:rPr>
              <a:t>code++;</a:t>
            </a:r>
            <a:r>
              <a:rPr lang="en-US" b="1" dirty="0">
                <a:solidFill>
                  <a:srgbClr val="000000"/>
                </a:solidFill>
                <a:latin typeface="Courier New" pitchFamily="49" charset="0"/>
              </a:rPr>
              <a:t> </a:t>
            </a:r>
            <a:r>
              <a:rPr lang="en-US" b="1" dirty="0" smtClean="0">
                <a:solidFill>
                  <a:srgbClr val="000000"/>
                </a:solidFill>
                <a:latin typeface="Courier New" pitchFamily="49" charset="0"/>
              </a:rPr>
              <a:t>}</a:t>
            </a:r>
            <a:endParaRPr lang="fr-FR" b="1" dirty="0">
              <a:solidFill>
                <a:srgbClr val="000000"/>
              </a:solidFill>
              <a:latin typeface="Courier New" pitchFamily="49" charset="0"/>
            </a:endParaRPr>
          </a:p>
          <a:p>
            <a:pPr lvl="0" eaLnBrk="1" hangingPunct="1"/>
            <a:r>
              <a:rPr lang="en-US" b="1" dirty="0">
                <a:solidFill>
                  <a:srgbClr val="0070C0"/>
                </a:solidFill>
                <a:latin typeface="Courier New" pitchFamily="49" charset="0"/>
              </a:rPr>
              <a:t>public static void </a:t>
            </a:r>
            <a:r>
              <a:rPr lang="en-US" b="1" dirty="0" smtClean="0">
                <a:solidFill>
                  <a:srgbClr val="000000"/>
                </a:solidFill>
                <a:latin typeface="Courier New" pitchFamily="49" charset="0"/>
              </a:rPr>
              <a:t>Increment(Code </a:t>
            </a:r>
            <a:r>
              <a:rPr lang="en-US" b="1" dirty="0" err="1" smtClean="0">
                <a:solidFill>
                  <a:srgbClr val="000000"/>
                </a:solidFill>
                <a:latin typeface="Courier New" pitchFamily="49" charset="0"/>
              </a:rPr>
              <a:t>obj</a:t>
            </a:r>
            <a:r>
              <a:rPr lang="en-US" b="1" dirty="0" smtClean="0">
                <a:solidFill>
                  <a:srgbClr val="000000"/>
                </a:solidFill>
                <a:latin typeface="Courier New" pitchFamily="49" charset="0"/>
              </a:rPr>
              <a:t>) { </a:t>
            </a:r>
            <a:r>
              <a:rPr lang="en-US" b="1" dirty="0" err="1" smtClean="0">
                <a:solidFill>
                  <a:srgbClr val="000000"/>
                </a:solidFill>
                <a:latin typeface="Courier New" pitchFamily="49" charset="0"/>
              </a:rPr>
              <a:t>obj.code</a:t>
            </a:r>
            <a:r>
              <a:rPr lang="en-US" b="1" dirty="0" smtClean="0">
                <a:solidFill>
                  <a:srgbClr val="000000"/>
                </a:solidFill>
                <a:latin typeface="Courier New" pitchFamily="49" charset="0"/>
              </a:rPr>
              <a:t>++; }</a:t>
            </a:r>
            <a:endParaRPr lang="en-US" b="1" dirty="0">
              <a:solidFill>
                <a:srgbClr val="000000"/>
              </a:solidFill>
              <a:latin typeface="Courier New" pitchFamily="49" charset="0"/>
            </a:endParaRPr>
          </a:p>
          <a:p>
            <a:pPr lvl="0" eaLnBrk="1" hangingPunct="1"/>
            <a:endParaRPr lang="en-US" b="1" dirty="0">
              <a:solidFill>
                <a:srgbClr val="000000"/>
              </a:solidFill>
              <a:latin typeface="Courier New" pitchFamily="49" charset="0"/>
            </a:endParaRPr>
          </a:p>
        </p:txBody>
      </p:sp>
      <p:sp>
        <p:nvSpPr>
          <p:cNvPr id="7" name="Rectangle à coins arrondis 4"/>
          <p:cNvSpPr/>
          <p:nvPr/>
        </p:nvSpPr>
        <p:spPr>
          <a:xfrm>
            <a:off x="4211960" y="986407"/>
            <a:ext cx="4824785" cy="1727077"/>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b="1" dirty="0" smtClean="0">
                <a:solidFill>
                  <a:srgbClr val="0070C0"/>
                </a:solidFill>
                <a:latin typeface="Courier New" pitchFamily="49" charset="0"/>
              </a:rPr>
              <a:t>class </a:t>
            </a:r>
            <a:r>
              <a:rPr lang="en-US" b="1" dirty="0" smtClean="0">
                <a:solidFill>
                  <a:srgbClr val="000000"/>
                </a:solidFill>
                <a:latin typeface="Courier New" pitchFamily="49" charset="0"/>
              </a:rPr>
              <a:t>Code {</a:t>
            </a:r>
            <a:endParaRPr lang="en-US" b="1" dirty="0">
              <a:solidFill>
                <a:srgbClr val="000000"/>
              </a:solidFill>
              <a:latin typeface="Courier New" pitchFamily="49" charset="0"/>
            </a:endParaRPr>
          </a:p>
          <a:p>
            <a:pPr lvl="0" eaLnBrk="1" hangingPunct="1"/>
            <a:r>
              <a:rPr lang="en-US" b="1" dirty="0">
                <a:solidFill>
                  <a:srgbClr val="000000"/>
                </a:solidFill>
                <a:latin typeface="Courier New" pitchFamily="49" charset="0"/>
              </a:rPr>
              <a:t>    </a:t>
            </a:r>
            <a:r>
              <a:rPr lang="en-US" b="1" dirty="0" smtClean="0">
                <a:solidFill>
                  <a:srgbClr val="0070C0"/>
                </a:solidFill>
                <a:latin typeface="Courier New" pitchFamily="49" charset="0"/>
              </a:rPr>
              <a:t>public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code { </a:t>
            </a:r>
            <a:r>
              <a:rPr lang="en-US" b="1" dirty="0" smtClean="0">
                <a:solidFill>
                  <a:srgbClr val="0070C0"/>
                </a:solidFill>
                <a:latin typeface="Courier New" pitchFamily="49" charset="0"/>
              </a:rPr>
              <a:t>get</a:t>
            </a:r>
            <a:r>
              <a:rPr lang="en-US" b="1" dirty="0" smtClean="0">
                <a:solidFill>
                  <a:srgbClr val="000000"/>
                </a:solidFill>
                <a:latin typeface="Courier New" pitchFamily="49" charset="0"/>
              </a:rPr>
              <a:t>; </a:t>
            </a:r>
            <a:r>
              <a:rPr lang="en-US" b="1" dirty="0" smtClean="0">
                <a:solidFill>
                  <a:srgbClr val="0070C0"/>
                </a:solidFill>
                <a:latin typeface="Courier New" pitchFamily="49" charset="0"/>
              </a:rPr>
              <a:t>set</a:t>
            </a:r>
            <a:r>
              <a:rPr lang="en-US" b="1" dirty="0" smtClean="0">
                <a:solidFill>
                  <a:srgbClr val="000000"/>
                </a:solidFill>
                <a:latin typeface="Courier New" pitchFamily="49" charset="0"/>
              </a:rPr>
              <a:t>; }</a:t>
            </a:r>
          </a:p>
          <a:p>
            <a:pPr lvl="0" eaLnBrk="1" hangingPunct="1"/>
            <a:r>
              <a:rPr lang="fr-FR" b="1" dirty="0">
                <a:solidFill>
                  <a:srgbClr val="000000"/>
                </a:solidFill>
                <a:latin typeface="Courier New" pitchFamily="49" charset="0"/>
              </a:rPr>
              <a:t> </a:t>
            </a:r>
            <a:r>
              <a:rPr lang="fr-FR" b="1" dirty="0" smtClean="0">
                <a:solidFill>
                  <a:srgbClr val="000000"/>
                </a:solidFill>
                <a:latin typeface="Courier New" pitchFamily="49" charset="0"/>
              </a:rPr>
              <a:t>   public Code(</a:t>
            </a:r>
            <a:r>
              <a:rPr lang="fr-FR" b="1" dirty="0" err="1" smtClean="0">
                <a:solidFill>
                  <a:srgbClr val="0070C0"/>
                </a:solidFill>
                <a:latin typeface="Courier New" pitchFamily="49" charset="0"/>
              </a:rPr>
              <a:t>int</a:t>
            </a:r>
            <a:r>
              <a:rPr lang="fr-FR" b="1" dirty="0" smtClean="0">
                <a:solidFill>
                  <a:srgbClr val="000000"/>
                </a:solidFill>
                <a:latin typeface="Courier New" pitchFamily="49" charset="0"/>
              </a:rPr>
              <a:t> code) {</a:t>
            </a:r>
          </a:p>
          <a:p>
            <a:pPr lvl="0" eaLnBrk="1" hangingPunct="1"/>
            <a:r>
              <a:rPr lang="fr-FR" b="1" dirty="0">
                <a:solidFill>
                  <a:srgbClr val="000000"/>
                </a:solidFill>
                <a:latin typeface="Courier New" pitchFamily="49" charset="0"/>
              </a:rPr>
              <a:t>	</a:t>
            </a:r>
            <a:r>
              <a:rPr lang="fr-FR" b="1" dirty="0" err="1" smtClean="0">
                <a:solidFill>
                  <a:srgbClr val="000000"/>
                </a:solidFill>
                <a:latin typeface="Courier New" pitchFamily="49" charset="0"/>
              </a:rPr>
              <a:t>this.code</a:t>
            </a:r>
            <a:r>
              <a:rPr lang="fr-FR" b="1" dirty="0" smtClean="0">
                <a:solidFill>
                  <a:srgbClr val="000000"/>
                </a:solidFill>
                <a:latin typeface="Courier New" pitchFamily="49" charset="0"/>
              </a:rPr>
              <a:t> = code;</a:t>
            </a:r>
          </a:p>
          <a:p>
            <a:pPr lvl="0" eaLnBrk="1" hangingPunct="1"/>
            <a:r>
              <a:rPr lang="fr-FR" b="1" dirty="0" smtClean="0">
                <a:solidFill>
                  <a:srgbClr val="000000"/>
                </a:solidFill>
                <a:latin typeface="Courier New" pitchFamily="49" charset="0"/>
              </a:rPr>
              <a:t>}</a:t>
            </a:r>
            <a:r>
              <a:rPr lang="en-US" b="1" dirty="0">
                <a:solidFill>
                  <a:srgbClr val="00B050"/>
                </a:solidFill>
                <a:latin typeface="Courier New" pitchFamily="49" charset="0"/>
              </a:rPr>
              <a:t> </a:t>
            </a:r>
            <a:r>
              <a:rPr lang="en-US" b="1" dirty="0" smtClean="0">
                <a:solidFill>
                  <a:srgbClr val="00B050"/>
                </a:solidFill>
                <a:latin typeface="Courier New" pitchFamily="49" charset="0"/>
              </a:rPr>
              <a:t> </a:t>
            </a: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p:txBody>
      </p:sp>
    </p:spTree>
    <p:extLst>
      <p:ext uri="{BB962C8B-B14F-4D97-AF65-F5344CB8AC3E}">
        <p14:creationId xmlns:p14="http://schemas.microsoft.com/office/powerpoint/2010/main" val="22132577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Passing Value Types by Reference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passing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r>
              <a:rPr lang="en-US" dirty="0"/>
              <a:t>The parameter passing defaults can be changed</a:t>
            </a:r>
          </a:p>
          <a:p>
            <a:pPr lvl="1"/>
            <a:r>
              <a:rPr lang="en-US" dirty="0">
                <a:latin typeface="Courier New" pitchFamily="49" charset="0"/>
              </a:rPr>
              <a:t>ref</a:t>
            </a:r>
            <a:r>
              <a:rPr lang="en-US" dirty="0"/>
              <a:t> keyword can be used to pass a value type by reference</a:t>
            </a:r>
          </a:p>
          <a:p>
            <a:pPr lvl="1"/>
            <a:r>
              <a:rPr lang="en-US" dirty="0">
                <a:latin typeface="Courier New" pitchFamily="49" charset="0"/>
              </a:rPr>
              <a:t>out</a:t>
            </a:r>
            <a:r>
              <a:rPr lang="en-US" dirty="0"/>
              <a:t> allows a variable to be initialized from within a method</a:t>
            </a:r>
          </a:p>
        </p:txBody>
      </p:sp>
      <p:sp>
        <p:nvSpPr>
          <p:cNvPr id="8" name="Rectangle à coins arrondis 4"/>
          <p:cNvSpPr/>
          <p:nvPr/>
        </p:nvSpPr>
        <p:spPr>
          <a:xfrm>
            <a:off x="251520" y="2641476"/>
            <a:ext cx="8785225" cy="2376264"/>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b="1" dirty="0">
                <a:solidFill>
                  <a:srgbClr val="0070C0"/>
                </a:solidFill>
                <a:latin typeface="Courier New" pitchFamily="49" charset="0"/>
              </a:rPr>
              <a:t>public static void</a:t>
            </a:r>
            <a:r>
              <a:rPr lang="en-US" b="1" dirty="0">
                <a:solidFill>
                  <a:srgbClr val="000000"/>
                </a:solidFill>
                <a:latin typeface="Courier New" pitchFamily="49" charset="0"/>
              </a:rPr>
              <a:t> Main(</a:t>
            </a:r>
            <a:r>
              <a:rPr lang="en-US" b="1" dirty="0" smtClean="0">
                <a:solidFill>
                  <a:srgbClr val="000000"/>
                </a:solidFill>
                <a:latin typeface="Courier New" pitchFamily="49" charset="0"/>
              </a:rPr>
              <a:t>) {</a:t>
            </a:r>
            <a:endParaRPr lang="en-US" b="1" dirty="0">
              <a:solidFill>
                <a:srgbClr val="000000"/>
              </a:solidFill>
              <a:latin typeface="Courier New" pitchFamily="49" charset="0"/>
            </a:endParaRPr>
          </a:p>
          <a:p>
            <a:pPr lvl="0" eaLnBrk="1" hangingPunct="1"/>
            <a:r>
              <a:rPr lang="en-US" b="1" dirty="0">
                <a:solidFill>
                  <a:srgbClr val="000000"/>
                </a:solidFill>
                <a:latin typeface="Courier New" pitchFamily="49" charset="0"/>
              </a:rPr>
              <a:t>    </a:t>
            </a: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a:p>
            <a:pPr lvl="0" eaLnBrk="1" hangingPunct="1">
              <a:lnSpc>
                <a:spcPct val="80000"/>
              </a:lnSpc>
            </a:pPr>
            <a:r>
              <a:rPr lang="en-US" b="1" dirty="0">
                <a:solidFill>
                  <a:srgbClr val="000000"/>
                </a:solidFill>
                <a:latin typeface="Courier New" pitchFamily="49" charset="0"/>
              </a:rPr>
              <a:t>    </a:t>
            </a:r>
            <a:r>
              <a:rPr lang="en-US" b="1" dirty="0" smtClean="0">
                <a:solidFill>
                  <a:srgbClr val="000000"/>
                </a:solidFill>
                <a:latin typeface="Courier New" pitchFamily="49" charset="0"/>
              </a:rPr>
              <a:t>Increment(</a:t>
            </a:r>
            <a:r>
              <a:rPr lang="en-US" b="1" dirty="0" smtClean="0">
                <a:solidFill>
                  <a:srgbClr val="0070C0"/>
                </a:solidFill>
                <a:latin typeface="Courier New" pitchFamily="49" charset="0"/>
              </a:rPr>
              <a:t>ref</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num</a:t>
            </a:r>
            <a:r>
              <a:rPr lang="en-US" b="1" dirty="0" smtClean="0">
                <a:solidFill>
                  <a:srgbClr val="000000"/>
                </a:solidFill>
                <a:latin typeface="Courier New" pitchFamily="49" charset="0"/>
              </a:rPr>
              <a:t>); </a:t>
            </a:r>
            <a:r>
              <a:rPr lang="en-US" b="1" dirty="0" smtClean="0">
                <a:solidFill>
                  <a:srgbClr val="00B050"/>
                </a:solidFill>
                <a:latin typeface="Courier New" pitchFamily="49" charset="0"/>
              </a:rPr>
              <a:t>// Must be used by the caller</a:t>
            </a:r>
          </a:p>
          <a:p>
            <a:pPr lvl="0" eaLnBrk="1" hangingPunct="1"/>
            <a:r>
              <a:rPr lang="en-US" b="1" dirty="0">
                <a:solidFill>
                  <a:srgbClr val="00B050"/>
                </a:solidFill>
                <a:latin typeface="Courier New" pitchFamily="49" charset="0"/>
              </a:rPr>
              <a:t> </a:t>
            </a:r>
            <a:r>
              <a:rPr lang="en-US" b="1" dirty="0" smtClean="0">
                <a:solidFill>
                  <a:srgbClr val="00B050"/>
                </a:solidFill>
                <a:latin typeface="Courier New" pitchFamily="49" charset="0"/>
              </a:rPr>
              <a:t>   // What is displayed for </a:t>
            </a:r>
            <a:r>
              <a:rPr lang="en-US" b="1" dirty="0" err="1" smtClean="0">
                <a:solidFill>
                  <a:srgbClr val="00B050"/>
                </a:solidFill>
                <a:latin typeface="Courier New" pitchFamily="49" charset="0"/>
              </a:rPr>
              <a:t>num</a:t>
            </a:r>
            <a:r>
              <a:rPr lang="en-US" b="1" dirty="0" smtClean="0">
                <a:solidFill>
                  <a:srgbClr val="00B050"/>
                </a:solidFill>
                <a:latin typeface="Courier New" pitchFamily="49" charset="0"/>
              </a:rPr>
              <a:t> and code now?</a:t>
            </a:r>
            <a:endParaRPr lang="en-US" b="1" dirty="0">
              <a:solidFill>
                <a:srgbClr val="00B050"/>
              </a:solidFill>
              <a:latin typeface="Courier New" pitchFamily="49" charset="0"/>
            </a:endParaRPr>
          </a:p>
          <a:p>
            <a:pPr lvl="0" eaLnBrk="1" hangingPunct="1"/>
            <a:r>
              <a:rPr lang="en-US" b="1" dirty="0">
                <a:solidFill>
                  <a:srgbClr val="000000"/>
                </a:solidFill>
                <a:latin typeface="Courier New" pitchFamily="49" charset="0"/>
              </a:rPr>
              <a:t>}</a:t>
            </a:r>
          </a:p>
          <a:p>
            <a:pPr lvl="0" eaLnBrk="1" hangingPunct="1"/>
            <a:r>
              <a:rPr lang="en-US" b="1" dirty="0" smtClean="0">
                <a:solidFill>
                  <a:srgbClr val="00B050"/>
                </a:solidFill>
                <a:latin typeface="Courier New" pitchFamily="49" charset="0"/>
              </a:rPr>
              <a:t>// Must be part of the signature</a:t>
            </a:r>
            <a:endParaRPr lang="en-US" b="1" dirty="0">
              <a:solidFill>
                <a:srgbClr val="00B050"/>
              </a:solidFill>
              <a:latin typeface="Courier New" pitchFamily="49" charset="0"/>
            </a:endParaRPr>
          </a:p>
          <a:p>
            <a:pPr lvl="0" eaLnBrk="1" hangingPunct="1"/>
            <a:r>
              <a:rPr lang="en-US" b="1" dirty="0">
                <a:solidFill>
                  <a:srgbClr val="0070C0"/>
                </a:solidFill>
                <a:latin typeface="Courier New" pitchFamily="49" charset="0"/>
              </a:rPr>
              <a:t>public static void </a:t>
            </a:r>
            <a:r>
              <a:rPr lang="en-US" b="1" dirty="0" smtClean="0">
                <a:solidFill>
                  <a:srgbClr val="000000"/>
                </a:solidFill>
                <a:latin typeface="Courier New" pitchFamily="49" charset="0"/>
              </a:rPr>
              <a:t>Increment(</a:t>
            </a:r>
            <a:r>
              <a:rPr lang="en-US" b="1" dirty="0" smtClean="0">
                <a:solidFill>
                  <a:srgbClr val="0070C0"/>
                </a:solidFill>
                <a:latin typeface="Courier New" pitchFamily="49" charset="0"/>
              </a:rPr>
              <a:t>ref</a:t>
            </a:r>
            <a:r>
              <a:rPr lang="en-US" b="1" dirty="0" smtClean="0">
                <a:solidFill>
                  <a:srgbClr val="000000"/>
                </a:solidFill>
                <a:latin typeface="Courier New" pitchFamily="49" charset="0"/>
              </a:rPr>
              <a:t> </a:t>
            </a:r>
            <a:r>
              <a:rPr lang="en-US" b="1" dirty="0" err="1" smtClean="0">
                <a:solidFill>
                  <a:srgbClr val="0070C0"/>
                </a:solidFill>
                <a:latin typeface="Courier New" pitchFamily="49" charset="0"/>
              </a:rPr>
              <a:t>int</a:t>
            </a:r>
            <a:r>
              <a:rPr lang="en-US" b="1" dirty="0" smtClean="0">
                <a:solidFill>
                  <a:srgbClr val="000000"/>
                </a:solidFill>
                <a:latin typeface="Courier New" pitchFamily="49" charset="0"/>
              </a:rPr>
              <a:t> code) { … }</a:t>
            </a:r>
            <a:endParaRPr lang="en-US" b="1" dirty="0">
              <a:solidFill>
                <a:srgbClr val="000000"/>
              </a:solidFill>
              <a:latin typeface="Courier New" pitchFamily="49" charset="0"/>
            </a:endParaRPr>
          </a:p>
        </p:txBody>
      </p:sp>
    </p:spTree>
    <p:extLst>
      <p:ext uri="{BB962C8B-B14F-4D97-AF65-F5344CB8AC3E}">
        <p14:creationId xmlns:p14="http://schemas.microsoft.com/office/powerpoint/2010/main" val="1436362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t>Overloaded</a:t>
            </a:r>
            <a:r>
              <a:rPr lang="fr-FR" dirty="0" smtClean="0"/>
              <a:t> </a:t>
            </a:r>
            <a:r>
              <a:rPr lang="fr-FR" dirty="0" err="1" smtClean="0"/>
              <a:t>constructors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Aft>
                <a:spcPts val="0"/>
              </a:spcAft>
            </a:pPr>
            <a:r>
              <a:rPr lang="en-US" dirty="0" smtClean="0"/>
              <a:t>We </a:t>
            </a:r>
            <a:r>
              <a:rPr lang="en-US" dirty="0"/>
              <a:t>did not write a default </a:t>
            </a:r>
            <a:r>
              <a:rPr lang="en-US" dirty="0" smtClean="0"/>
              <a:t>constructor!</a:t>
            </a:r>
          </a:p>
          <a:p>
            <a:pPr lvl="1">
              <a:spcAft>
                <a:spcPts val="0"/>
              </a:spcAft>
            </a:pPr>
            <a:r>
              <a:rPr lang="en-US" dirty="0" smtClean="0"/>
              <a:t>Cannot do </a:t>
            </a:r>
            <a:r>
              <a:rPr lang="en-US" dirty="0" smtClean="0">
                <a:latin typeface="Courier New" pitchFamily="49" charset="0"/>
              </a:rPr>
              <a:t>Movie m</a:t>
            </a:r>
            <a:r>
              <a:rPr lang="en-US" dirty="0" smtClean="0"/>
              <a:t> </a:t>
            </a:r>
            <a:r>
              <a:rPr lang="en-US" dirty="0">
                <a:latin typeface="Courier New" pitchFamily="49" charset="0"/>
              </a:rPr>
              <a:t>=</a:t>
            </a:r>
            <a:r>
              <a:rPr lang="en-US" dirty="0"/>
              <a:t> </a:t>
            </a:r>
            <a:r>
              <a:rPr lang="en-US" dirty="0">
                <a:latin typeface="Courier New" pitchFamily="49" charset="0"/>
              </a:rPr>
              <a:t>new</a:t>
            </a:r>
            <a:r>
              <a:rPr lang="en-US" dirty="0"/>
              <a:t> </a:t>
            </a:r>
            <a:r>
              <a:rPr lang="en-US" dirty="0" smtClean="0">
                <a:latin typeface="Courier New" pitchFamily="49" charset="0"/>
              </a:rPr>
              <a:t>Movie()</a:t>
            </a:r>
          </a:p>
          <a:p>
            <a:pPr lvl="1">
              <a:spcAft>
                <a:spcPts val="0"/>
              </a:spcAft>
            </a:pPr>
            <a:endParaRPr lang="en-US" dirty="0" smtClean="0">
              <a:latin typeface="Courier New" pitchFamily="49" charset="0"/>
            </a:endParaRPr>
          </a:p>
          <a:p>
            <a:pPr lvl="1">
              <a:spcAft>
                <a:spcPts val="0"/>
              </a:spcAft>
            </a:pPr>
            <a:endParaRPr lang="en-US" dirty="0">
              <a:latin typeface="Courier New" pitchFamily="49" charset="0"/>
            </a:endParaRPr>
          </a:p>
          <a:p>
            <a:pPr marL="457200" lvl="1" indent="0">
              <a:spcAft>
                <a:spcPts val="0"/>
              </a:spcAft>
              <a:buNone/>
            </a:pPr>
            <a:endParaRPr lang="fr-FR" dirty="0" smtClean="0"/>
          </a:p>
          <a:p>
            <a:pPr marL="457200" lvl="1" indent="0">
              <a:spcAft>
                <a:spcPts val="0"/>
              </a:spcAft>
              <a:buNone/>
            </a:pPr>
            <a:endParaRPr lang="fr-FR" dirty="0"/>
          </a:p>
          <a:p>
            <a:pPr marL="457200" lvl="1" indent="0">
              <a:spcAft>
                <a:spcPts val="0"/>
              </a:spcAft>
              <a:buNone/>
            </a:pPr>
            <a:endParaRPr lang="fr-FR" dirty="0" smtClean="0"/>
          </a:p>
          <a:p>
            <a:pPr marL="457200" lvl="1" indent="0">
              <a:spcBef>
                <a:spcPts val="1200"/>
              </a:spcBef>
              <a:spcAft>
                <a:spcPts val="300"/>
              </a:spcAft>
              <a:buNone/>
            </a:pPr>
            <a:endParaRPr lang="en-US" dirty="0"/>
          </a:p>
          <a:p>
            <a:pPr>
              <a:spcAft>
                <a:spcPts val="0"/>
              </a:spcAft>
            </a:pPr>
            <a:r>
              <a:rPr lang="en-US" dirty="0" smtClean="0"/>
              <a:t>If needed, we </a:t>
            </a:r>
            <a:r>
              <a:rPr lang="en-US" dirty="0"/>
              <a:t>can write a default </a:t>
            </a:r>
            <a:r>
              <a:rPr lang="en-US" dirty="0" smtClean="0"/>
              <a:t>constructor too</a:t>
            </a:r>
            <a:endParaRPr lang="en-US" dirty="0"/>
          </a:p>
        </p:txBody>
      </p:sp>
      <p:sp>
        <p:nvSpPr>
          <p:cNvPr id="18435" name="Espace réservé du contenu 3"/>
          <p:cNvSpPr>
            <a:spLocks noGrp="1"/>
          </p:cNvSpPr>
          <p:nvPr>
            <p:ph sz="quarter" idx="13"/>
          </p:nvPr>
        </p:nvSpPr>
        <p:spPr/>
        <p:txBody>
          <a:bodyPr/>
          <a:lstStyle/>
          <a:p>
            <a:r>
              <a:rPr lang="en-US" dirty="0">
                <a:ea typeface="ＭＳ Ｐゴシック" pitchFamily="34" charset="-128"/>
              </a:rPr>
              <a:t>Constructors &amp; this</a:t>
            </a:r>
          </a:p>
          <a:p>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62" name="shape2"/>
          <p:cNvSpPr>
            <a:spLocks noChangeArrowheads="1"/>
          </p:cNvSpPr>
          <p:nvPr/>
        </p:nvSpPr>
        <p:spPr bwMode="blackWhite">
          <a:xfrm>
            <a:off x="467544" y="2176946"/>
            <a:ext cx="8281149" cy="2336738"/>
          </a:xfrm>
          <a:prstGeom prst="roundRect">
            <a:avLst>
              <a:gd name="adj" fmla="val 9181"/>
            </a:avLst>
          </a:prstGeom>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using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System;</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namespace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Movie</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class </a:t>
            </a:r>
            <a:r>
              <a:rPr kumimoji="0" lang="en-US" sz="1600" b="1" i="0" u="none" strike="noStrike" kern="0" cap="none" spc="0" normalizeH="0" baseline="0" noProof="0" dirty="0" err="1" smtClean="0">
                <a:ln>
                  <a:noFill/>
                </a:ln>
                <a:solidFill>
                  <a:srgbClr val="000000"/>
                </a:solidFill>
                <a:effectLst/>
                <a:uLnTx/>
                <a:uFillTx/>
                <a:latin typeface="Courier New" pitchFamily="49" charset="0"/>
                <a:ea typeface="+mn-ea"/>
              </a:rPr>
              <a:t>MovieManager</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70C0"/>
                </a:solidFill>
                <a:effectLst/>
                <a:uLnTx/>
                <a:uFillTx/>
                <a:latin typeface="Courier New" pitchFamily="49" charset="0"/>
                <a:ea typeface="+mn-ea"/>
              </a:rPr>
              <a:t>public static void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Main()</a:t>
            </a:r>
            <a:r>
              <a:rPr kumimoji="0" lang="en-US" sz="1600" b="1" i="0" u="none" strike="noStrike" kern="0" cap="none" spc="0" normalizeH="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a:t>
            </a:r>
            <a:r>
              <a:rPr lang="en-US" sz="1600" b="1" kern="0" dirty="0" smtClean="0">
                <a:solidFill>
                  <a:srgbClr val="00B050"/>
                </a:solidFill>
                <a:latin typeface="Courier New" pitchFamily="49" charset="0"/>
              </a:rPr>
              <a:t>Movie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m1 = new Movie(); // Won’t compile!</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Courier New" pitchFamily="49" charset="0"/>
              <a:ea typeface="+mn-ea"/>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smtClean="0">
                <a:solidFill>
                  <a:srgbClr val="000000"/>
                </a:solidFill>
                <a:latin typeface="Courier New" pitchFamily="49" charset="0"/>
              </a:rPr>
              <a:t>Movie</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lang="en-US" sz="1600" b="1" kern="0" dirty="0">
                <a:solidFill>
                  <a:srgbClr val="000000"/>
                </a:solidFill>
                <a:latin typeface="Courier New" pitchFamily="49" charset="0"/>
              </a:rPr>
              <a:t>m</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2 = new Movie(</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"Spiderman"</a:t>
            </a: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r>
              <a:rPr kumimoji="0" lang="en-US" sz="1600" b="1" i="0" u="none" strike="noStrike" kern="0" cap="none" spc="0" normalizeH="0" baseline="0" noProof="0" dirty="0" smtClean="0">
                <a:ln>
                  <a:noFill/>
                </a:ln>
                <a:solidFill>
                  <a:srgbClr val="00B050"/>
                </a:solidFill>
                <a:effectLst/>
                <a:uLnTx/>
                <a:uFillTx/>
                <a:latin typeface="Courier New" pitchFamily="49" charset="0"/>
                <a:ea typeface="+mn-ea"/>
              </a:rPr>
              <a:t>// OK</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ea typeface="+mn-ea"/>
              </a:rPr>
              <a:t>}</a:t>
            </a:r>
          </a:p>
        </p:txBody>
      </p:sp>
    </p:spTree>
    <p:extLst>
      <p:ext uri="{BB962C8B-B14F-4D97-AF65-F5344CB8AC3E}">
        <p14:creationId xmlns:p14="http://schemas.microsoft.com/office/powerpoint/2010/main" val="21222012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TryParse</a:t>
            </a:r>
            <a:r>
              <a:rPr lang="en-US" dirty="0" smtClean="0"/>
              <a:t>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passing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r>
              <a:rPr lang="en-US" dirty="0" smtClean="0"/>
              <a:t>We just saw </a:t>
            </a:r>
            <a:r>
              <a:rPr lang="en-US" dirty="0" err="1" smtClean="0"/>
              <a:t>int.Parse</a:t>
            </a:r>
            <a:r>
              <a:rPr lang="en-US" dirty="0" smtClean="0"/>
              <a:t> method</a:t>
            </a:r>
          </a:p>
          <a:p>
            <a:pPr lvl="1"/>
            <a:r>
              <a:rPr lang="en-US" dirty="0" smtClean="0"/>
              <a:t>You can also use </a:t>
            </a:r>
            <a:r>
              <a:rPr lang="en-US" dirty="0" err="1" smtClean="0"/>
              <a:t>int.TryParse</a:t>
            </a:r>
            <a:r>
              <a:rPr lang="en-US" dirty="0" smtClean="0"/>
              <a:t>(object </a:t>
            </a:r>
            <a:r>
              <a:rPr lang="en-US" dirty="0" err="1" smtClean="0"/>
              <a:t>val</a:t>
            </a:r>
            <a:r>
              <a:rPr lang="en-US" dirty="0" smtClean="0"/>
              <a:t>, out val2)</a:t>
            </a:r>
            <a:endParaRPr lang="en-US" dirty="0"/>
          </a:p>
        </p:txBody>
      </p:sp>
      <p:sp>
        <p:nvSpPr>
          <p:cNvPr id="8" name="Rectangle à coins arrondis 4"/>
          <p:cNvSpPr/>
          <p:nvPr/>
        </p:nvSpPr>
        <p:spPr>
          <a:xfrm>
            <a:off x="251520" y="2425452"/>
            <a:ext cx="8785225" cy="2376264"/>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b="1" dirty="0" smtClean="0">
                <a:solidFill>
                  <a:srgbClr val="0070C0"/>
                </a:solidFill>
                <a:latin typeface="Courier New" pitchFamily="49" charset="0"/>
              </a:rPr>
              <a:t>string </a:t>
            </a:r>
            <a:r>
              <a:rPr lang="en-US" b="1" dirty="0" smtClean="0">
                <a:solidFill>
                  <a:srgbClr val="000000"/>
                </a:solidFill>
                <a:latin typeface="Courier New" pitchFamily="49" charset="0"/>
              </a:rPr>
              <a:t>input = </a:t>
            </a:r>
            <a:r>
              <a:rPr lang="en-US" b="1" dirty="0" smtClean="0">
                <a:solidFill>
                  <a:srgbClr val="00B050"/>
                </a:solidFill>
                <a:latin typeface="Courier New" pitchFamily="49" charset="0"/>
              </a:rPr>
              <a:t>"a123"</a:t>
            </a:r>
            <a:r>
              <a:rPr lang="en-US" b="1" dirty="0" smtClean="0">
                <a:solidFill>
                  <a:srgbClr val="000000"/>
                </a:solidFill>
                <a:latin typeface="Courier New" pitchFamily="49" charset="0"/>
              </a:rPr>
              <a:t>;</a:t>
            </a:r>
          </a:p>
          <a:p>
            <a:pPr lvl="0" eaLnBrk="1" hangingPunct="1"/>
            <a:r>
              <a:rPr lang="en-US" b="1" dirty="0" err="1" smtClean="0">
                <a:solidFill>
                  <a:srgbClr val="0070C0"/>
                </a:solidFill>
                <a:latin typeface="Courier New" pitchFamily="49" charset="0"/>
              </a:rPr>
              <a:t>int</a:t>
            </a:r>
            <a:r>
              <a:rPr lang="en-US" b="1" dirty="0" smtClean="0">
                <a:solidFill>
                  <a:srgbClr val="0070C0"/>
                </a:solidFill>
                <a:latin typeface="Courier New" pitchFamily="49" charset="0"/>
              </a:rPr>
              <a:t> </a:t>
            </a:r>
            <a:r>
              <a:rPr lang="en-US" b="1" dirty="0" smtClean="0">
                <a:solidFill>
                  <a:srgbClr val="000000"/>
                </a:solidFill>
                <a:latin typeface="Courier New" pitchFamily="49" charset="0"/>
              </a:rPr>
              <a:t>number;</a:t>
            </a:r>
          </a:p>
          <a:p>
            <a:pPr lvl="0" eaLnBrk="1" hangingPunct="1"/>
            <a:r>
              <a:rPr lang="en-US" b="1" dirty="0" err="1" smtClean="0">
                <a:solidFill>
                  <a:srgbClr val="0070C0"/>
                </a:solidFill>
                <a:latin typeface="Courier New" pitchFamily="49" charset="0"/>
              </a:rPr>
              <a:t>bool</a:t>
            </a:r>
            <a:r>
              <a:rPr lang="en-US" b="1" dirty="0" smtClean="0">
                <a:solidFill>
                  <a:srgbClr val="0070C0"/>
                </a:solidFill>
                <a:latin typeface="Courier New" pitchFamily="49" charset="0"/>
              </a:rPr>
              <a:t> </a:t>
            </a:r>
            <a:r>
              <a:rPr lang="en-US" b="1" dirty="0" smtClean="0">
                <a:solidFill>
                  <a:srgbClr val="000000"/>
                </a:solidFill>
                <a:latin typeface="Courier New" pitchFamily="49" charset="0"/>
              </a:rPr>
              <a:t>result = </a:t>
            </a:r>
            <a:r>
              <a:rPr lang="en-US" b="1" dirty="0" err="1" smtClean="0">
                <a:solidFill>
                  <a:srgbClr val="000000"/>
                </a:solidFill>
                <a:latin typeface="Courier New" pitchFamily="49" charset="0"/>
              </a:rPr>
              <a:t>int.TryParse</a:t>
            </a:r>
            <a:r>
              <a:rPr lang="en-US" b="1" dirty="0" smtClean="0">
                <a:solidFill>
                  <a:srgbClr val="000000"/>
                </a:solidFill>
                <a:latin typeface="Courier New" pitchFamily="49" charset="0"/>
              </a:rPr>
              <a:t>(input, </a:t>
            </a:r>
            <a:r>
              <a:rPr lang="en-US" b="1" dirty="0" smtClean="0">
                <a:solidFill>
                  <a:srgbClr val="0070C0"/>
                </a:solidFill>
                <a:latin typeface="Courier New" pitchFamily="49" charset="0"/>
              </a:rPr>
              <a:t>out</a:t>
            </a:r>
            <a:r>
              <a:rPr lang="en-US" b="1" dirty="0" smtClean="0">
                <a:solidFill>
                  <a:srgbClr val="000000"/>
                </a:solidFill>
                <a:latin typeface="Courier New" pitchFamily="49" charset="0"/>
              </a:rPr>
              <a:t> number);</a:t>
            </a:r>
          </a:p>
          <a:p>
            <a:pPr lvl="0" eaLnBrk="1" hangingPunct="1"/>
            <a:r>
              <a:rPr lang="en-US" b="1" dirty="0" smtClean="0">
                <a:solidFill>
                  <a:srgbClr val="000000"/>
                </a:solidFill>
                <a:latin typeface="Courier New" pitchFamily="49" charset="0"/>
              </a:rPr>
              <a:t>if(result) {</a:t>
            </a:r>
          </a:p>
          <a:p>
            <a:pPr lvl="0" eaLnBrk="1" hangingPunct="1"/>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Console.WriteLine</a:t>
            </a:r>
            <a:r>
              <a:rPr lang="en-US" b="1" dirty="0" smtClean="0">
                <a:solidFill>
                  <a:srgbClr val="000000"/>
                </a:solidFill>
                <a:latin typeface="Courier New" pitchFamily="49" charset="0"/>
              </a:rPr>
              <a:t>(input + </a:t>
            </a:r>
            <a:r>
              <a:rPr lang="en-US" b="1" dirty="0" smtClean="0">
                <a:solidFill>
                  <a:srgbClr val="00B050"/>
                </a:solidFill>
                <a:latin typeface="Courier New" pitchFamily="49" charset="0"/>
              </a:rPr>
              <a:t>" is not a number"</a:t>
            </a: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a:p>
            <a:pPr lvl="0" eaLnBrk="1" hangingPunct="1"/>
            <a:r>
              <a:rPr lang="en-US" b="1" dirty="0" smtClean="0">
                <a:solidFill>
                  <a:srgbClr val="000000"/>
                </a:solidFill>
                <a:latin typeface="Courier New" pitchFamily="49" charset="0"/>
              </a:rPr>
              <a:t>} else {</a:t>
            </a:r>
          </a:p>
          <a:p>
            <a:pPr lvl="0" eaLnBrk="1" hangingPunct="1"/>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Console.WriteLine</a:t>
            </a:r>
            <a:r>
              <a:rPr lang="en-US" b="1" dirty="0" smtClean="0">
                <a:solidFill>
                  <a:srgbClr val="000000"/>
                </a:solidFill>
                <a:latin typeface="Courier New" pitchFamily="49" charset="0"/>
              </a:rPr>
              <a:t>(number + </a:t>
            </a:r>
            <a:r>
              <a:rPr lang="en-US" b="1" dirty="0" smtClean="0">
                <a:solidFill>
                  <a:srgbClr val="00B050"/>
                </a:solidFill>
                <a:latin typeface="Courier New" pitchFamily="49" charset="0"/>
              </a:rPr>
              <a:t>" is a number"</a:t>
            </a:r>
            <a:r>
              <a:rPr lang="en-US" b="1" dirty="0" smtClean="0">
                <a:solidFill>
                  <a:srgbClr val="000000"/>
                </a:solidFill>
                <a:latin typeface="Courier New" pitchFamily="49" charset="0"/>
              </a:rPr>
              <a:t>);</a:t>
            </a:r>
            <a:endParaRPr lang="en-US" b="1" dirty="0">
              <a:solidFill>
                <a:srgbClr val="000000"/>
              </a:solidFill>
              <a:latin typeface="Courier New" pitchFamily="49" charset="0"/>
            </a:endParaRPr>
          </a:p>
          <a:p>
            <a:pPr lvl="0" eaLnBrk="1" hangingPunct="1"/>
            <a:r>
              <a:rPr lang="en-US" b="1" dirty="0" smtClean="0">
                <a:solidFill>
                  <a:srgbClr val="000000"/>
                </a:solidFill>
                <a:latin typeface="Courier New" pitchFamily="49" charset="0"/>
              </a:rPr>
              <a:t>}</a:t>
            </a:r>
            <a:endParaRPr lang="en-US" b="1" dirty="0">
              <a:solidFill>
                <a:srgbClr val="000000"/>
              </a:solidFill>
              <a:latin typeface="Courier New" pitchFamily="49" charset="0"/>
            </a:endParaRPr>
          </a:p>
        </p:txBody>
      </p:sp>
    </p:spTree>
    <p:extLst>
      <p:ext uri="{BB962C8B-B14F-4D97-AF65-F5344CB8AC3E}">
        <p14:creationId xmlns:p14="http://schemas.microsoft.com/office/powerpoint/2010/main" val="26154932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C# supports the passing of </a:t>
            </a:r>
            <a:r>
              <a:rPr lang="en-US" i="1" dirty="0" smtClean="0">
                <a:latin typeface="Century Schoolbook" pitchFamily="18" charset="0"/>
              </a:rPr>
              <a:t>parameter arrays</a:t>
            </a:r>
          </a:p>
          <a:p>
            <a:pPr lvl="1"/>
            <a:r>
              <a:rPr lang="en-US" dirty="0" smtClean="0"/>
              <a:t>Can accept non-arrays as arguments</a:t>
            </a:r>
          </a:p>
          <a:p>
            <a:pPr lvl="1"/>
            <a:r>
              <a:rPr lang="en-US" dirty="0" smtClean="0"/>
              <a:t>Calling without any arguments provides an array of length 0</a:t>
            </a:r>
          </a:p>
          <a:p>
            <a:r>
              <a:rPr lang="en-US" dirty="0" smtClean="0"/>
              <a:t>Eliminates the need for writing numerous different overloads</a:t>
            </a: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Parameter Arrays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Options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681034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eaLnBrk="1" fontAlgn="auto" hangingPunct="1">
              <a:lnSpc>
                <a:spcPct val="90000"/>
              </a:lnSpc>
              <a:spcAft>
                <a:spcPts val="0"/>
              </a:spcAft>
              <a:defRPr/>
            </a:pPr>
            <a:r>
              <a:rPr lang="en-US" sz="1600" b="1" kern="0" dirty="0" smtClean="0">
                <a:solidFill>
                  <a:srgbClr val="0070C0"/>
                </a:solidFill>
                <a:latin typeface="Courier New" pitchFamily="49" charset="0"/>
                <a:cs typeface="Courier New" pitchFamily="49" charset="0"/>
              </a:rPr>
              <a:t>static void</a:t>
            </a:r>
            <a:r>
              <a:rPr lang="en-US" sz="1600" b="1" kern="0" dirty="0" smtClean="0">
                <a:solidFill>
                  <a:srgbClr val="000000"/>
                </a:solidFill>
                <a:latin typeface="Courier New" pitchFamily="49" charset="0"/>
                <a:cs typeface="Courier New" pitchFamily="49" charset="0"/>
              </a:rPr>
              <a:t> Main(</a:t>
            </a:r>
            <a:r>
              <a:rPr lang="en-US" sz="1600" b="1" kern="0" dirty="0" smtClean="0">
                <a:solidFill>
                  <a:srgbClr val="0070C0"/>
                </a:solidFill>
                <a:latin typeface="Courier New" pitchFamily="49" charset="0"/>
                <a:cs typeface="Courier New" pitchFamily="49" charset="0"/>
              </a:rPr>
              <a:t>string[] </a:t>
            </a:r>
            <a:r>
              <a:rPr lang="en-US" sz="1600" b="1" kern="0" dirty="0" err="1" smtClean="0">
                <a:solidFill>
                  <a:srgbClr val="000000"/>
                </a:solidFill>
                <a:latin typeface="Courier New" pitchFamily="49" charset="0"/>
                <a:cs typeface="Courier New" pitchFamily="49" charset="0"/>
              </a:rPr>
              <a:t>args</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70C0"/>
                </a:solidFill>
                <a:latin typeface="Courier New" pitchFamily="49" charset="0"/>
                <a:cs typeface="Courier New" pitchFamily="49" charset="0"/>
              </a:rPr>
              <a:t>int</a:t>
            </a:r>
            <a:r>
              <a:rPr lang="en-US" sz="1600" b="1" kern="0" dirty="0" smtClean="0">
                <a:solidFill>
                  <a:srgbClr val="0070C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nums</a:t>
            </a:r>
            <a:r>
              <a:rPr lang="en-US" sz="1600" b="1" kern="0" dirty="0" smtClean="0">
                <a:solidFill>
                  <a:srgbClr val="000000"/>
                </a:solidFill>
                <a:latin typeface="Courier New" pitchFamily="49" charset="0"/>
                <a:cs typeface="Courier New" pitchFamily="49" charset="0"/>
              </a:rPr>
              <a:t> = {</a:t>
            </a:r>
            <a:r>
              <a:rPr lang="en-US" sz="1600" b="1" kern="0" dirty="0" smtClean="0">
                <a:solidFill>
                  <a:srgbClr val="FFC000"/>
                </a:solidFill>
                <a:latin typeface="Courier New" pitchFamily="49" charset="0"/>
                <a:cs typeface="Courier New" pitchFamily="49" charset="0"/>
              </a:rPr>
              <a:t>4</a:t>
            </a:r>
            <a:r>
              <a:rPr lang="en-US" sz="1600" b="1" kern="0" dirty="0" smtClean="0">
                <a:solidFill>
                  <a:srgbClr val="000000"/>
                </a:solidFill>
                <a:latin typeface="Courier New" pitchFamily="49" charset="0"/>
                <a:cs typeface="Courier New" pitchFamily="49" charset="0"/>
              </a:rPr>
              <a:t>, </a:t>
            </a:r>
            <a:r>
              <a:rPr lang="en-US" sz="1600" b="1" kern="0" dirty="0" smtClean="0">
                <a:solidFill>
                  <a:srgbClr val="FFC000"/>
                </a:solidFill>
                <a:latin typeface="Courier New" pitchFamily="49" charset="0"/>
                <a:cs typeface="Courier New" pitchFamily="49" charset="0"/>
              </a:rPr>
              <a:t>8</a:t>
            </a:r>
            <a:r>
              <a:rPr lang="en-US" sz="1600" b="1" kern="0" dirty="0" smtClean="0">
                <a:solidFill>
                  <a:srgbClr val="000000"/>
                </a:solidFill>
                <a:latin typeface="Courier New" pitchFamily="49" charset="0"/>
                <a:cs typeface="Courier New" pitchFamily="49" charset="0"/>
              </a:rPr>
              <a:t>, </a:t>
            </a:r>
            <a:r>
              <a:rPr lang="en-US" sz="1600" b="1" kern="0" dirty="0" smtClean="0">
                <a:solidFill>
                  <a:srgbClr val="FFC000"/>
                </a:solidFill>
                <a:latin typeface="Courier New" pitchFamily="49" charset="0"/>
                <a:cs typeface="Courier New" pitchFamily="49" charset="0"/>
              </a:rPr>
              <a:t>8</a:t>
            </a:r>
            <a:r>
              <a:rPr lang="en-US" sz="1600" b="1" kern="0" dirty="0" smtClean="0">
                <a:solidFill>
                  <a:srgbClr val="000000"/>
                </a:solidFill>
                <a:latin typeface="Courier New" pitchFamily="49" charset="0"/>
                <a:cs typeface="Courier New" pitchFamily="49" charset="0"/>
              </a:rPr>
              <a:t>, </a:t>
            </a:r>
            <a:r>
              <a:rPr lang="en-US" sz="1600" b="1" kern="0" dirty="0" smtClean="0">
                <a:solidFill>
                  <a:srgbClr val="FFC000"/>
                </a:solidFill>
                <a:latin typeface="Courier New" pitchFamily="49" charset="0"/>
                <a:cs typeface="Courier New" pitchFamily="49" charset="0"/>
              </a:rPr>
              <a:t>22</a:t>
            </a:r>
            <a:r>
              <a:rPr lang="en-US" sz="1600" b="1" kern="0" dirty="0" smtClean="0">
                <a:solidFill>
                  <a:srgbClr val="000000"/>
                </a:solidFill>
                <a:latin typeface="Courier New" pitchFamily="49" charset="0"/>
                <a:cs typeface="Courier New" pitchFamily="49" charset="0"/>
              </a:rPr>
              <a:t>, </a:t>
            </a:r>
            <a:r>
              <a:rPr lang="en-US" sz="1600" b="1" kern="0" dirty="0" smtClean="0">
                <a:solidFill>
                  <a:srgbClr val="FFC000"/>
                </a:solidFill>
                <a:latin typeface="Courier New" pitchFamily="49" charset="0"/>
                <a:cs typeface="Courier New" pitchFamily="49" charset="0"/>
              </a:rPr>
              <a:t>5</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Console.WriteLine</a:t>
            </a:r>
            <a:r>
              <a:rPr lang="en-US" sz="1600" b="1" kern="0" dirty="0" smtClean="0">
                <a:solidFill>
                  <a:srgbClr val="000000"/>
                </a:solidFill>
                <a:latin typeface="Courier New" pitchFamily="49" charset="0"/>
                <a:cs typeface="Courier New" pitchFamily="49" charset="0"/>
              </a:rPr>
              <a:t>(</a:t>
            </a:r>
            <a:r>
              <a:rPr lang="en-US" sz="1600" b="1" kern="0" dirty="0" smtClean="0">
                <a:solidFill>
                  <a:srgbClr val="00B050"/>
                </a:solidFill>
                <a:latin typeface="Courier New" pitchFamily="49" charset="0"/>
                <a:cs typeface="Courier New" pitchFamily="49" charset="0"/>
              </a:rPr>
              <a:t>"T1 = "</a:t>
            </a:r>
            <a:r>
              <a:rPr lang="en-US" sz="1600" b="1" kern="0" dirty="0" smtClean="0">
                <a:solidFill>
                  <a:srgbClr val="000000"/>
                </a:solidFill>
                <a:latin typeface="Courier New" pitchFamily="49" charset="0"/>
                <a:cs typeface="Courier New" pitchFamily="49" charset="0"/>
              </a:rPr>
              <a:t> + Sum(</a:t>
            </a:r>
            <a:r>
              <a:rPr lang="en-US" sz="1600" b="1" kern="0" dirty="0" err="1" smtClean="0">
                <a:solidFill>
                  <a:srgbClr val="000000"/>
                </a:solidFill>
                <a:latin typeface="Courier New" pitchFamily="49" charset="0"/>
                <a:cs typeface="Courier New" pitchFamily="49" charset="0"/>
              </a:rPr>
              <a:t>nums</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Console.WriteLine</a:t>
            </a:r>
            <a:r>
              <a:rPr lang="en-US" sz="1600" b="1" kern="0" dirty="0" smtClean="0">
                <a:solidFill>
                  <a:srgbClr val="000000"/>
                </a:solidFill>
                <a:latin typeface="Courier New" pitchFamily="49" charset="0"/>
                <a:cs typeface="Courier New" pitchFamily="49" charset="0"/>
              </a:rPr>
              <a:t>(</a:t>
            </a:r>
            <a:r>
              <a:rPr lang="en-US" sz="1600" b="1" kern="0" dirty="0" smtClean="0">
                <a:solidFill>
                  <a:srgbClr val="00B050"/>
                </a:solidFill>
                <a:latin typeface="Courier New" pitchFamily="49" charset="0"/>
                <a:cs typeface="Courier New" pitchFamily="49" charset="0"/>
              </a:rPr>
              <a:t>"T2 = "</a:t>
            </a:r>
            <a:r>
              <a:rPr lang="en-US" sz="1600" b="1" kern="0" dirty="0" smtClean="0">
                <a:solidFill>
                  <a:srgbClr val="000000"/>
                </a:solidFill>
                <a:latin typeface="Courier New" pitchFamily="49" charset="0"/>
                <a:cs typeface="Courier New" pitchFamily="49" charset="0"/>
              </a:rPr>
              <a:t> + Sum(</a:t>
            </a:r>
            <a:r>
              <a:rPr lang="en-US" sz="1600" b="1" kern="0" dirty="0" smtClean="0">
                <a:solidFill>
                  <a:srgbClr val="FFC000"/>
                </a:solidFill>
                <a:latin typeface="Courier New" pitchFamily="49" charset="0"/>
                <a:cs typeface="Courier New" pitchFamily="49" charset="0"/>
              </a:rPr>
              <a:t>1</a:t>
            </a:r>
            <a:r>
              <a:rPr lang="en-US" sz="1600" b="1" kern="0" dirty="0" smtClean="0">
                <a:solidFill>
                  <a:srgbClr val="000000"/>
                </a:solidFill>
                <a:latin typeface="Courier New" pitchFamily="49" charset="0"/>
                <a:cs typeface="Courier New" pitchFamily="49" charset="0"/>
              </a:rPr>
              <a:t>,</a:t>
            </a:r>
            <a:r>
              <a:rPr lang="en-US" sz="1600" b="1" kern="0" dirty="0" smtClean="0">
                <a:solidFill>
                  <a:srgbClr val="FFC000"/>
                </a:solidFill>
                <a:latin typeface="Courier New" pitchFamily="49" charset="0"/>
                <a:cs typeface="Courier New" pitchFamily="49" charset="0"/>
              </a:rPr>
              <a:t>2</a:t>
            </a:r>
            <a:r>
              <a:rPr lang="en-US" sz="1600" b="1" kern="0" dirty="0" smtClean="0">
                <a:solidFill>
                  <a:srgbClr val="000000"/>
                </a:solidFill>
                <a:latin typeface="Courier New" pitchFamily="49" charset="0"/>
                <a:cs typeface="Courier New" pitchFamily="49" charset="0"/>
              </a:rPr>
              <a:t>,</a:t>
            </a:r>
            <a:r>
              <a:rPr lang="en-US" sz="1600" b="1" kern="0" dirty="0" smtClean="0">
                <a:solidFill>
                  <a:srgbClr val="FFC000"/>
                </a:solidFill>
                <a:latin typeface="Courier New" pitchFamily="49" charset="0"/>
                <a:cs typeface="Courier New" pitchFamily="49" charset="0"/>
              </a:rPr>
              <a:t>3</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Console.WriteLine</a:t>
            </a:r>
            <a:r>
              <a:rPr lang="en-US" sz="1600" b="1" kern="0" dirty="0" smtClean="0">
                <a:solidFill>
                  <a:srgbClr val="000000"/>
                </a:solidFill>
                <a:latin typeface="Courier New" pitchFamily="49" charset="0"/>
                <a:cs typeface="Courier New" pitchFamily="49" charset="0"/>
              </a:rPr>
              <a:t>(</a:t>
            </a:r>
            <a:r>
              <a:rPr lang="en-US" sz="1600" b="1" kern="0" dirty="0" smtClean="0">
                <a:solidFill>
                  <a:srgbClr val="00B050"/>
                </a:solidFill>
                <a:latin typeface="Courier New" pitchFamily="49" charset="0"/>
                <a:cs typeface="Courier New" pitchFamily="49" charset="0"/>
              </a:rPr>
              <a:t>"T3 = "</a:t>
            </a:r>
            <a:r>
              <a:rPr lang="en-US" sz="1600" b="1" kern="0" dirty="0" smtClean="0">
                <a:solidFill>
                  <a:srgbClr val="000000"/>
                </a:solidFill>
                <a:latin typeface="Courier New" pitchFamily="49" charset="0"/>
                <a:cs typeface="Courier New" pitchFamily="49" charset="0"/>
              </a:rPr>
              <a:t> + Sum());</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endParaRPr lang="en-US" sz="1600" b="1" kern="0" dirty="0" smtClean="0">
              <a:solidFill>
                <a:srgbClr val="000000"/>
              </a:solidFill>
              <a:latin typeface="Courier New" pitchFamily="49" charset="0"/>
              <a:cs typeface="Courier New" pitchFamily="49" charset="0"/>
            </a:endParaRPr>
          </a:p>
          <a:p>
            <a:pPr lvl="2" eaLnBrk="1" fontAlgn="auto" hangingPunct="1">
              <a:lnSpc>
                <a:spcPct val="90000"/>
              </a:lnSpc>
              <a:spcAft>
                <a:spcPts val="0"/>
              </a:spcAft>
              <a:defRPr/>
            </a:pPr>
            <a:r>
              <a:rPr lang="en-US" sz="1600" b="1" kern="0" dirty="0" smtClean="0">
                <a:solidFill>
                  <a:srgbClr val="0070C0"/>
                </a:solidFill>
                <a:latin typeface="Courier New" pitchFamily="49" charset="0"/>
                <a:cs typeface="Courier New" pitchFamily="49" charset="0"/>
              </a:rPr>
              <a:t>static </a:t>
            </a:r>
            <a:r>
              <a:rPr lang="en-US" sz="1600" b="1" kern="0" dirty="0" err="1" smtClean="0">
                <a:solidFill>
                  <a:srgbClr val="0070C0"/>
                </a:solidFill>
                <a:latin typeface="Courier New" pitchFamily="49" charset="0"/>
                <a:cs typeface="Courier New" pitchFamily="49" charset="0"/>
              </a:rPr>
              <a:t>int</a:t>
            </a:r>
            <a:r>
              <a:rPr lang="en-US" sz="1600" b="1" kern="0" dirty="0" smtClean="0">
                <a:solidFill>
                  <a:srgbClr val="0070C0"/>
                </a:solidFill>
                <a:latin typeface="Courier New" pitchFamily="49" charset="0"/>
                <a:cs typeface="Courier New" pitchFamily="49" charset="0"/>
              </a:rPr>
              <a:t> </a:t>
            </a:r>
            <a:r>
              <a:rPr lang="en-US" sz="1600" b="1" kern="0" dirty="0" smtClean="0">
                <a:solidFill>
                  <a:schemeClr val="tx1"/>
                </a:solidFill>
                <a:latin typeface="Courier New" pitchFamily="49" charset="0"/>
                <a:cs typeface="Courier New" pitchFamily="49" charset="0"/>
              </a:rPr>
              <a:t>Sum(</a:t>
            </a:r>
            <a:r>
              <a:rPr lang="en-US" sz="1600" b="1" kern="0" dirty="0" err="1" smtClean="0">
                <a:solidFill>
                  <a:srgbClr val="0070C0"/>
                </a:solidFill>
                <a:latin typeface="Courier New" pitchFamily="49" charset="0"/>
                <a:cs typeface="Courier New" pitchFamily="49" charset="0"/>
              </a:rPr>
              <a:t>params</a:t>
            </a:r>
            <a:r>
              <a:rPr lang="en-US" sz="1600" b="1" kern="0" dirty="0" smtClean="0">
                <a:solidFill>
                  <a:srgbClr val="0070C0"/>
                </a:solidFill>
                <a:latin typeface="Courier New" pitchFamily="49" charset="0"/>
                <a:cs typeface="Courier New" pitchFamily="49" charset="0"/>
              </a:rPr>
              <a:t> </a:t>
            </a:r>
            <a:r>
              <a:rPr lang="en-US" sz="1600" b="1" kern="0" dirty="0" err="1" smtClean="0">
                <a:solidFill>
                  <a:srgbClr val="0070C0"/>
                </a:solidFill>
                <a:latin typeface="Courier New" pitchFamily="49" charset="0"/>
                <a:cs typeface="Courier New" pitchFamily="49" charset="0"/>
              </a:rPr>
              <a:t>int</a:t>
            </a:r>
            <a:r>
              <a:rPr lang="en-US" sz="1600" b="1" kern="0" dirty="0" smtClean="0">
                <a:solidFill>
                  <a:srgbClr val="0070C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vals</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70C0"/>
                </a:solidFill>
                <a:latin typeface="Courier New" pitchFamily="49" charset="0"/>
                <a:cs typeface="Courier New" pitchFamily="49" charset="0"/>
              </a:rPr>
              <a:t>int</a:t>
            </a:r>
            <a:r>
              <a:rPr lang="en-US" sz="1600" b="1" kern="0" dirty="0" smtClean="0">
                <a:solidFill>
                  <a:srgbClr val="0070C0"/>
                </a:solidFill>
                <a:latin typeface="Courier New" pitchFamily="49" charset="0"/>
                <a:cs typeface="Courier New" pitchFamily="49" charset="0"/>
              </a:rPr>
              <a:t> </a:t>
            </a:r>
            <a:r>
              <a:rPr lang="en-US" sz="1600" b="1" kern="0" dirty="0" smtClean="0">
                <a:solidFill>
                  <a:srgbClr val="000000"/>
                </a:solidFill>
                <a:latin typeface="Courier New" pitchFamily="49" charset="0"/>
                <a:cs typeface="Courier New" pitchFamily="49" charset="0"/>
              </a:rPr>
              <a:t>total = </a:t>
            </a:r>
            <a:r>
              <a:rPr lang="en-US" sz="1600" b="1" kern="0" dirty="0" smtClean="0">
                <a:solidFill>
                  <a:srgbClr val="FFC000"/>
                </a:solidFill>
                <a:latin typeface="Courier New" pitchFamily="49" charset="0"/>
                <a:cs typeface="Courier New" pitchFamily="49" charset="0"/>
              </a:rPr>
              <a:t>0</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foreach</a:t>
            </a: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70C0"/>
                </a:solidFill>
                <a:latin typeface="Courier New" pitchFamily="49" charset="0"/>
                <a:cs typeface="Courier New" pitchFamily="49" charset="0"/>
              </a:rPr>
              <a:t>int</a:t>
            </a:r>
            <a:r>
              <a:rPr lang="en-US" sz="1600" b="1" kern="0" dirty="0" smtClean="0">
                <a:solidFill>
                  <a:srgbClr val="000000"/>
                </a:solidFill>
                <a:latin typeface="Courier New" pitchFamily="49" charset="0"/>
                <a:cs typeface="Courier New" pitchFamily="49" charset="0"/>
              </a:rPr>
              <a:t> </a:t>
            </a:r>
            <a:r>
              <a:rPr lang="en-US" sz="1600" b="1" kern="0" dirty="0" err="1" smtClean="0">
                <a:solidFill>
                  <a:srgbClr val="000000"/>
                </a:solidFill>
                <a:latin typeface="Courier New" pitchFamily="49" charset="0"/>
                <a:cs typeface="Courier New" pitchFamily="49" charset="0"/>
              </a:rPr>
              <a:t>i</a:t>
            </a:r>
            <a:r>
              <a:rPr lang="en-US" sz="1600" b="1" kern="0" dirty="0" smtClean="0">
                <a:solidFill>
                  <a:srgbClr val="000000"/>
                </a:solidFill>
                <a:latin typeface="Courier New" pitchFamily="49" charset="0"/>
                <a:cs typeface="Courier New" pitchFamily="49" charset="0"/>
              </a:rPr>
              <a:t> in </a:t>
            </a:r>
            <a:r>
              <a:rPr lang="en-US" sz="1600" b="1" kern="0" dirty="0" err="1" smtClean="0">
                <a:solidFill>
                  <a:srgbClr val="000000"/>
                </a:solidFill>
                <a:latin typeface="Courier New" pitchFamily="49" charset="0"/>
                <a:cs typeface="Courier New" pitchFamily="49" charset="0"/>
              </a:rPr>
              <a:t>vals</a:t>
            </a:r>
            <a:r>
              <a:rPr lang="en-US" sz="1600" b="1" kern="0" dirty="0" smtClean="0">
                <a:solidFill>
                  <a:srgbClr val="000000"/>
                </a:solidFill>
                <a:latin typeface="Courier New" pitchFamily="49" charset="0"/>
                <a:cs typeface="Courier New" pitchFamily="49" charset="0"/>
              </a:rPr>
              <a:t>) {</a:t>
            </a:r>
          </a:p>
          <a:p>
            <a:pPr lvl="2" eaLnBrk="1" fontAlgn="auto" hangingPunct="1">
              <a:lnSpc>
                <a:spcPct val="90000"/>
              </a:lnSpc>
              <a:spcAft>
                <a:spcPts val="0"/>
              </a:spcAft>
              <a:defRPr/>
            </a:pPr>
            <a:r>
              <a:rPr lang="en-US" sz="1600" b="1" kern="0" dirty="0">
                <a:solidFill>
                  <a:srgbClr val="000000"/>
                </a:solidFill>
                <a:latin typeface="Courier New" pitchFamily="49" charset="0"/>
                <a:cs typeface="Courier New" pitchFamily="49" charset="0"/>
              </a:rPr>
              <a:t> </a:t>
            </a:r>
            <a:r>
              <a:rPr lang="en-US" sz="1600" b="1" kern="0" dirty="0" smtClean="0">
                <a:solidFill>
                  <a:srgbClr val="000000"/>
                </a:solidFill>
                <a:latin typeface="Courier New" pitchFamily="49" charset="0"/>
                <a:cs typeface="Courier New" pitchFamily="49" charset="0"/>
              </a:rPr>
              <a:t>     total += </a:t>
            </a:r>
            <a:r>
              <a:rPr lang="en-US" sz="1600" b="1" kern="0" dirty="0" err="1" smtClean="0">
                <a:solidFill>
                  <a:srgbClr val="000000"/>
                </a:solidFill>
                <a:latin typeface="Courier New" pitchFamily="49" charset="0"/>
                <a:cs typeface="Courier New" pitchFamily="49" charset="0"/>
              </a:rPr>
              <a:t>i</a:t>
            </a:r>
            <a:r>
              <a:rPr lang="en-US" sz="1600" b="1" kern="0" dirty="0" smtClean="0">
                <a:solidFill>
                  <a:srgbClr val="000000"/>
                </a:solidFill>
                <a:latin typeface="Courier New" pitchFamily="49" charset="0"/>
                <a:cs typeface="Courier New" pitchFamily="49" charset="0"/>
              </a:rPr>
              <a:t>;</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    }</a:t>
            </a:r>
          </a:p>
          <a:p>
            <a:pPr lvl="2" eaLnBrk="1" fontAlgn="auto" hangingPunct="1">
              <a:lnSpc>
                <a:spcPct val="90000"/>
              </a:lnSpc>
              <a:spcAft>
                <a:spcPts val="0"/>
              </a:spcAft>
              <a:defRPr/>
            </a:pPr>
            <a:r>
              <a:rPr lang="en-US" sz="1600" b="1" kern="0" dirty="0">
                <a:solidFill>
                  <a:srgbClr val="000000"/>
                </a:solidFill>
                <a:latin typeface="Courier New" pitchFamily="49" charset="0"/>
                <a:cs typeface="Courier New" pitchFamily="49" charset="0"/>
              </a:rPr>
              <a:t> </a:t>
            </a:r>
            <a:r>
              <a:rPr lang="en-US" sz="1600" b="1" kern="0" dirty="0" smtClean="0">
                <a:solidFill>
                  <a:srgbClr val="000000"/>
                </a:solidFill>
                <a:latin typeface="Courier New" pitchFamily="49" charset="0"/>
                <a:cs typeface="Courier New" pitchFamily="49" charset="0"/>
              </a:rPr>
              <a:t>   return total;</a:t>
            </a:r>
          </a:p>
          <a:p>
            <a:pPr lvl="2" eaLnBrk="1" fontAlgn="auto" hangingPunct="1">
              <a:lnSpc>
                <a:spcPct val="90000"/>
              </a:lnSpc>
              <a:spcAft>
                <a:spcPts val="0"/>
              </a:spcAft>
              <a:defRPr/>
            </a:pPr>
            <a:r>
              <a:rPr lang="en-US" sz="1600" b="1" kern="0"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Parameters Arrays</a:t>
            </a:r>
            <a:endParaRPr lang="en-US" sz="2400" b="1" dirty="0">
              <a:latin typeface="Calibri (Heading)"/>
              <a:cs typeface="Calibri (Heading)"/>
            </a:endParaRPr>
          </a:p>
        </p:txBody>
      </p:sp>
      <p:sp>
        <p:nvSpPr>
          <p:cNvPr id="10" name="shape3"/>
          <p:cNvSpPr txBox="1">
            <a:spLocks noChangeArrowheads="1"/>
          </p:cNvSpPr>
          <p:nvPr/>
        </p:nvSpPr>
        <p:spPr bwMode="blackWhite">
          <a:xfrm>
            <a:off x="5940152" y="4369668"/>
            <a:ext cx="1377073" cy="78802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marL="0" marR="0" lvl="0" indent="0" algn="l" defTabSz="914400" eaLnBrk="1" fontAlgn="auto" latinLnBrk="0" hangingPunct="1">
              <a:lnSpc>
                <a:spcPct val="9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cs typeface="Courier New" pitchFamily="49" charset="0"/>
              </a:rPr>
              <a:t>T1 = 47</a:t>
            </a:r>
            <a:endParaRPr kumimoji="0" lang="en-US" sz="16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0" marR="0" lvl="0" indent="0" algn="l" defTabSz="914400" eaLnBrk="1" fontAlgn="auto" latinLnBrk="0" hangingPunct="1">
              <a:lnSpc>
                <a:spcPct val="9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cs typeface="Courier New" pitchFamily="49" charset="0"/>
              </a:rPr>
              <a:t>T2 = 6</a:t>
            </a:r>
            <a:endParaRPr kumimoji="0" lang="en-US" sz="16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0" marR="0" lvl="0" indent="0" algn="l" defTabSz="914400" eaLnBrk="1" fontAlgn="auto" latinLnBrk="0" hangingPunct="1">
              <a:lnSpc>
                <a:spcPct val="9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Courier New" pitchFamily="49" charset="0"/>
                <a:cs typeface="Courier New" pitchFamily="49" charset="0"/>
              </a:rPr>
              <a:t>T3 = 0</a:t>
            </a:r>
            <a:endParaRPr kumimoji="0" lang="en-US" sz="1600" b="0" i="0" u="none" strike="noStrike" kern="0" cap="none" spc="0" normalizeH="0" baseline="0" noProof="0" dirty="0">
              <a:ln>
                <a:noFill/>
              </a:ln>
              <a:solidFill>
                <a:srgbClr val="000000"/>
              </a:solidFill>
              <a:effectLst/>
              <a:uLnTx/>
              <a:uFillTx/>
              <a:latin typeface="Courier New" pitchFamily="49" charset="0"/>
              <a:cs typeface="Courier New" pitchFamily="49" charset="0"/>
            </a:endParaRPr>
          </a:p>
        </p:txBody>
      </p:sp>
      <p:sp>
        <p:nvSpPr>
          <p:cNvPr id="11" name="TextBox 10"/>
          <p:cNvSpPr txBox="1"/>
          <p:nvPr/>
        </p:nvSpPr>
        <p:spPr bwMode="blackWhite">
          <a:xfrm>
            <a:off x="5940151" y="4000336"/>
            <a:ext cx="137707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Output</a:t>
            </a:r>
            <a:endParaRPr kumimoji="0" lang="en-US" sz="1800" b="0" i="0" u="none" strike="noStrike" kern="0" cap="none" spc="0" normalizeH="0" baseline="0" noProof="0" dirty="0">
              <a:ln>
                <a:noFill/>
              </a:ln>
              <a:solidFill>
                <a:srgbClr val="000000"/>
              </a:solidFill>
              <a:effectLst/>
              <a:uLnTx/>
              <a:uFillTx/>
            </a:endParaRPr>
          </a:p>
        </p:txBody>
      </p:sp>
      <p:sp>
        <p:nvSpPr>
          <p:cNvPr id="12" name="Oval Callout 11"/>
          <p:cNvSpPr/>
          <p:nvPr/>
        </p:nvSpPr>
        <p:spPr bwMode="auto">
          <a:xfrm>
            <a:off x="5292080" y="337220"/>
            <a:ext cx="3816424" cy="822305"/>
          </a:xfrm>
          <a:prstGeom prst="wedgeEllipseCallout">
            <a:avLst>
              <a:gd name="adj1" fmla="val -30777"/>
              <a:gd name="adj2" fmla="val 9557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Can be called with individual values (no array needed)</a:t>
            </a:r>
          </a:p>
        </p:txBody>
      </p:sp>
      <p:sp>
        <p:nvSpPr>
          <p:cNvPr id="13" name="Oval Callout 12"/>
          <p:cNvSpPr/>
          <p:nvPr/>
        </p:nvSpPr>
        <p:spPr bwMode="auto">
          <a:xfrm>
            <a:off x="5271360" y="3245525"/>
            <a:ext cx="3807072" cy="476071"/>
          </a:xfrm>
          <a:prstGeom prst="wedgeEllipseCallout">
            <a:avLst>
              <a:gd name="adj1" fmla="val -84473"/>
              <a:gd name="adj2" fmla="val -12740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rPr>
              <a:t>Use </a:t>
            </a:r>
            <a:r>
              <a:rPr kumimoji="0" lang="en-US" sz="1600" b="0" i="0" u="none" strike="noStrike" kern="0" cap="none" spc="0" normalizeH="0" baseline="0" noProof="0" dirty="0" err="1">
                <a:ln>
                  <a:noFill/>
                </a:ln>
                <a:solidFill>
                  <a:srgbClr val="FFFFFF"/>
                </a:solidFill>
                <a:effectLst/>
                <a:uLnTx/>
                <a:uFillTx/>
                <a:latin typeface="Courier New" pitchFamily="49" charset="0"/>
                <a:cs typeface="Courier New" pitchFamily="49" charset="0"/>
              </a:rPr>
              <a:t>params</a:t>
            </a:r>
            <a:r>
              <a:rPr kumimoji="0" lang="en-US" sz="1600" b="0" i="0" u="none" strike="noStrike" kern="0" cap="none" spc="0" normalizeH="0" baseline="0" noProof="0" dirty="0">
                <a:ln>
                  <a:noFill/>
                </a:ln>
                <a:solidFill>
                  <a:srgbClr val="FFFFFF"/>
                </a:solidFill>
                <a:effectLst/>
                <a:uLnTx/>
                <a:uFillTx/>
              </a:rPr>
              <a:t> keyword here</a:t>
            </a:r>
          </a:p>
        </p:txBody>
      </p:sp>
    </p:spTree>
    <p:extLst>
      <p:ext uri="{BB962C8B-B14F-4D97-AF65-F5344CB8AC3E}">
        <p14:creationId xmlns:p14="http://schemas.microsoft.com/office/powerpoint/2010/main" val="9223608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What arguments can be passed to a method with this specification ?</a:t>
            </a:r>
          </a:p>
          <a:p>
            <a:pPr lvl="1"/>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SomeFunction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params</a:t>
            </a:r>
            <a:r>
              <a:rPr lang="en-US" b="1" dirty="0" smtClean="0">
                <a:latin typeface="Courier New" pitchFamily="49" charset="0"/>
                <a:cs typeface="Courier New" pitchFamily="49" charset="0"/>
              </a:rPr>
              <a:t> object[] </a:t>
            </a:r>
            <a:r>
              <a:rPr lang="en-US" b="1" dirty="0" err="1" smtClean="0">
                <a:latin typeface="Courier New" pitchFamily="49" charset="0"/>
                <a:cs typeface="Courier New" pitchFamily="49" charset="0"/>
              </a:rPr>
              <a:t>objs</a:t>
            </a:r>
            <a:r>
              <a:rPr lang="en-US" b="1" dirty="0" smtClean="0">
                <a:latin typeface="Courier New" pitchFamily="49" charset="0"/>
                <a:cs typeface="Courier New" pitchFamily="49" charset="0"/>
              </a:rPr>
              <a:t>)</a:t>
            </a:r>
          </a:p>
          <a:p>
            <a:pPr lvl="1">
              <a:buNone/>
            </a:pPr>
            <a:r>
              <a:rPr lang="en-US" spc="-300" dirty="0" smtClean="0">
                <a:latin typeface="+mj-lt"/>
                <a:cs typeface="Courier New" pitchFamily="49" charset="0"/>
              </a:rPr>
              <a:t>_________________________________________________________________</a:t>
            </a:r>
            <a:endParaRPr lang="en-US" spc="-300" dirty="0" smtClean="0">
              <a:latin typeface="+mj-lt"/>
            </a:endParaRPr>
          </a:p>
          <a:p>
            <a:r>
              <a:rPr lang="en-US" dirty="0" smtClean="0"/>
              <a:t>Since object is a reference type, would the function above be able to accept a value type like an </a:t>
            </a:r>
            <a:r>
              <a:rPr lang="en-US" dirty="0" err="1" smtClean="0">
                <a:latin typeface="Courier New" pitchFamily="49" charset="0"/>
                <a:cs typeface="Courier New" pitchFamily="49" charset="0"/>
              </a:rPr>
              <a:t>int</a:t>
            </a:r>
            <a:r>
              <a:rPr lang="en-US" dirty="0" smtClean="0"/>
              <a:t> or a </a:t>
            </a:r>
            <a:r>
              <a:rPr lang="en-US" dirty="0" err="1" smtClean="0">
                <a:latin typeface="Courier New" pitchFamily="49" charset="0"/>
                <a:cs typeface="Courier New" pitchFamily="49" charset="0"/>
              </a:rPr>
              <a:t>DateTime</a:t>
            </a:r>
            <a:r>
              <a:rPr lang="en-US" dirty="0" smtClean="0"/>
              <a:t> ?</a:t>
            </a:r>
            <a:endParaRPr lang="en-US" dirty="0"/>
          </a:p>
          <a:p>
            <a:pPr lvl="1">
              <a:buNone/>
            </a:pPr>
            <a:r>
              <a:rPr lang="en-US" spc="-300" dirty="0" smtClean="0">
                <a:latin typeface="+mj-lt"/>
                <a:cs typeface="Courier New" pitchFamily="49" charset="0"/>
              </a:rPr>
              <a:t>_________________________________________________________________</a:t>
            </a:r>
          </a:p>
        </p:txBody>
      </p:sp>
      <p:sp>
        <p:nvSpPr>
          <p:cNvPr id="18433" name="Titre 1"/>
          <p:cNvSpPr>
            <a:spLocks noGrp="1"/>
          </p:cNvSpPr>
          <p:nvPr>
            <p:ph type="title"/>
          </p:nvPr>
        </p:nvSpPr>
        <p:spPr>
          <a:xfrm>
            <a:off x="1116013" y="336550"/>
            <a:ext cx="7777162" cy="504825"/>
          </a:xfrm>
        </p:spPr>
        <p:txBody>
          <a:bodyPr/>
          <a:lstStyle/>
          <a:p>
            <a:r>
              <a:rPr lang="en-US" dirty="0" smtClean="0"/>
              <a:t>A Universal Function ?</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Options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632878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C# V4 supports </a:t>
            </a:r>
            <a:r>
              <a:rPr lang="en-US" i="1" dirty="0" smtClean="0">
                <a:latin typeface="Century Schoolbook" panose="02040604050505020304" pitchFamily="18" charset="0"/>
              </a:rPr>
              <a:t>optional parameters</a:t>
            </a:r>
          </a:p>
          <a:p>
            <a:pPr lvl="1"/>
            <a:r>
              <a:rPr lang="en-US" dirty="0" smtClean="0"/>
              <a:t>Similar to C++ and VB</a:t>
            </a:r>
          </a:p>
          <a:p>
            <a:pPr lvl="1"/>
            <a:endParaRPr lang="en-US" dirty="0" smtClean="0"/>
          </a:p>
          <a:p>
            <a:pPr lvl="1">
              <a:buNone/>
            </a:pP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Optional Parameters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Options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à coins arrondis 4"/>
          <p:cNvSpPr txBox="1">
            <a:spLocks/>
          </p:cNvSpPr>
          <p:nvPr/>
        </p:nvSpPr>
        <p:spPr bwMode="auto">
          <a:xfrm>
            <a:off x="215329" y="2857501"/>
            <a:ext cx="8749159" cy="1440159"/>
          </a:xfrm>
          <a:prstGeom prst="round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lvl="0" eaLnBrk="1" hangingPunct="1">
              <a:lnSpc>
                <a:spcPct val="90000"/>
              </a:lnSpc>
            </a:pPr>
            <a:r>
              <a:rPr lang="en-US" sz="1600" b="1" dirty="0" smtClean="0">
                <a:solidFill>
                  <a:srgbClr val="0070C0"/>
                </a:solidFill>
                <a:latin typeface="Courier New" pitchFamily="49" charset="0"/>
                <a:cs typeface="Courier New" pitchFamily="49" charset="0"/>
              </a:rPr>
              <a:t>void </a:t>
            </a:r>
            <a:r>
              <a:rPr lang="en-US" sz="1600" b="1" dirty="0" err="1" smtClean="0">
                <a:solidFill>
                  <a:srgbClr val="000000"/>
                </a:solidFill>
                <a:latin typeface="Courier New" pitchFamily="49" charset="0"/>
                <a:cs typeface="Courier New" pitchFamily="49" charset="0"/>
              </a:rPr>
              <a:t>SetTime</a:t>
            </a:r>
            <a:r>
              <a:rPr lang="en-US" sz="1600" b="1" dirty="0" smtClean="0">
                <a:solidFill>
                  <a:srgbClr val="000000"/>
                </a:solidFill>
                <a:latin typeface="Courier New" pitchFamily="49" charset="0"/>
                <a:cs typeface="Courier New" pitchFamily="49" charset="0"/>
              </a:rPr>
              <a:t>(</a:t>
            </a:r>
            <a:r>
              <a:rPr lang="en-US" sz="1600" b="1" dirty="0" err="1" smtClean="0">
                <a:solidFill>
                  <a:srgbClr val="0070C0"/>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hrs = </a:t>
            </a:r>
            <a:r>
              <a:rPr lang="en-US" sz="1600" b="1" dirty="0" smtClean="0">
                <a:solidFill>
                  <a:srgbClr val="FFC0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70C0"/>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min = </a:t>
            </a:r>
            <a:r>
              <a:rPr lang="en-US" sz="1600" b="1" dirty="0" smtClean="0">
                <a:solidFill>
                  <a:srgbClr val="FFC0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70C0"/>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sec = </a:t>
            </a:r>
            <a:r>
              <a:rPr lang="en-US" sz="1600" b="1" dirty="0" smtClean="0">
                <a:solidFill>
                  <a:srgbClr val="FFC0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lvl="0" eaLnBrk="1" hangingPunct="1">
              <a:lnSpc>
                <a:spcPct val="90000"/>
              </a:lnSpc>
            </a:pPr>
            <a:r>
              <a:rPr lang="en-US" sz="1600" b="1" dirty="0" smtClean="0">
                <a:solidFill>
                  <a:srgbClr val="000000"/>
                </a:solidFill>
                <a:latin typeface="Courier New" pitchFamily="49" charset="0"/>
                <a:cs typeface="Courier New" pitchFamily="49" charset="0"/>
              </a:rPr>
              <a:t>{</a:t>
            </a:r>
          </a:p>
          <a:p>
            <a:pPr lvl="0" eaLnBrk="1" hangingPunct="1">
              <a:lnSpc>
                <a:spcPct val="90000"/>
              </a:lnSpc>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DateTime</a:t>
            </a:r>
            <a:r>
              <a:rPr lang="en-US" sz="1600" b="1" dirty="0" smtClean="0">
                <a:solidFill>
                  <a:srgbClr val="000000"/>
                </a:solidFill>
                <a:latin typeface="Courier New" pitchFamily="49" charset="0"/>
                <a:cs typeface="Courier New" pitchFamily="49" charset="0"/>
              </a:rPr>
              <a:t> = new </a:t>
            </a:r>
            <a:r>
              <a:rPr lang="en-US" sz="1600" b="1" dirty="0" err="1" smtClean="0">
                <a:solidFill>
                  <a:srgbClr val="000000"/>
                </a:solidFill>
                <a:latin typeface="Courier New" pitchFamily="49" charset="0"/>
                <a:cs typeface="Courier New" pitchFamily="49" charset="0"/>
              </a:rPr>
              <a:t>DateTime</a:t>
            </a:r>
            <a:r>
              <a:rPr lang="en-US" sz="1600" b="1" dirty="0" smtClean="0">
                <a:solidFill>
                  <a:srgbClr val="000000"/>
                </a:solidFill>
                <a:latin typeface="Courier New" pitchFamily="49" charset="0"/>
                <a:cs typeface="Courier New" pitchFamily="49" charset="0"/>
              </a:rPr>
              <a:t>(hrs, min, sec ...);</a:t>
            </a:r>
          </a:p>
          <a:p>
            <a:pPr lvl="0" eaLnBrk="1" hangingPunct="1">
              <a:lnSpc>
                <a:spcPct val="90000"/>
              </a:lnSpc>
            </a:pPr>
            <a:r>
              <a:rPr lang="en-US" sz="1600" b="1" dirty="0" smtClean="0">
                <a:solidFill>
                  <a:srgbClr val="000000"/>
                </a:solidFill>
                <a:latin typeface="Courier New" pitchFamily="49" charset="0"/>
                <a:cs typeface="Courier New" pitchFamily="49" charset="0"/>
              </a:rPr>
              <a:t>    ...</a:t>
            </a:r>
          </a:p>
          <a:p>
            <a:pPr lvl="0" eaLnBrk="1" hangingPunct="1">
              <a:lnSpc>
                <a:spcPct val="90000"/>
              </a:lnSpc>
            </a:pPr>
            <a:r>
              <a:rPr lang="en-US" sz="1600" b="1" dirty="0" smtClean="0">
                <a:solidFill>
                  <a:srgbClr val="000000"/>
                </a:solidFill>
                <a:latin typeface="Courier New" pitchFamily="49" charset="0"/>
                <a:cs typeface="Courier New" pitchFamily="49" charset="0"/>
              </a:rPr>
              <a:t>}</a:t>
            </a:r>
          </a:p>
        </p:txBody>
      </p:sp>
      <p:sp>
        <p:nvSpPr>
          <p:cNvPr id="15" name="Rectangle à coins arrondis 4"/>
          <p:cNvSpPr txBox="1">
            <a:spLocks/>
          </p:cNvSpPr>
          <p:nvPr/>
        </p:nvSpPr>
        <p:spPr bwMode="auto">
          <a:xfrm>
            <a:off x="1368152" y="4081637"/>
            <a:ext cx="7164288" cy="576063"/>
          </a:xfrm>
          <a:prstGeom prst="round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bodyPr>
          <a:lstStyle/>
          <a:p>
            <a:pPr lvl="0" eaLnBrk="1" hangingPunct="1">
              <a:lnSpc>
                <a:spcPct val="90000"/>
              </a:lnSpc>
            </a:pPr>
            <a:r>
              <a:rPr lang="en-US" sz="1600" b="1" dirty="0" err="1" smtClean="0">
                <a:solidFill>
                  <a:srgbClr val="000000"/>
                </a:solidFill>
                <a:latin typeface="Courier New" pitchFamily="49" charset="0"/>
                <a:cs typeface="Courier New" pitchFamily="49" charset="0"/>
              </a:rPr>
              <a:t>SetTime</a:t>
            </a:r>
            <a:r>
              <a:rPr lang="en-US" sz="1600" b="1" dirty="0" smtClean="0">
                <a:solidFill>
                  <a:srgbClr val="000000"/>
                </a:solidFill>
                <a:latin typeface="Courier New" pitchFamily="49" charset="0"/>
                <a:cs typeface="Courier New" pitchFamily="49" charset="0"/>
              </a:rPr>
              <a:t>(</a:t>
            </a:r>
            <a:r>
              <a:rPr lang="en-US" sz="1600" b="1" dirty="0" smtClean="0">
                <a:solidFill>
                  <a:srgbClr val="FFC000"/>
                </a:solidFill>
                <a:latin typeface="Courier New" pitchFamily="49" charset="0"/>
                <a:cs typeface="Courier New" pitchFamily="49" charset="0"/>
              </a:rPr>
              <a:t>21</a:t>
            </a:r>
            <a:r>
              <a:rPr lang="en-US" sz="1600" b="1" dirty="0" smtClean="0">
                <a:solidFill>
                  <a:srgbClr val="00000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Is exactly the same as </a:t>
            </a:r>
            <a:r>
              <a:rPr lang="en-US" sz="1600" b="1" dirty="0" err="1" smtClean="0">
                <a:solidFill>
                  <a:srgbClr val="00B050"/>
                </a:solidFill>
                <a:latin typeface="Courier New" pitchFamily="49" charset="0"/>
                <a:cs typeface="Courier New" pitchFamily="49" charset="0"/>
              </a:rPr>
              <a:t>SetTime</a:t>
            </a:r>
            <a:r>
              <a:rPr lang="en-US" sz="1600" b="1" dirty="0" smtClean="0">
                <a:solidFill>
                  <a:srgbClr val="00B050"/>
                </a:solidFill>
                <a:latin typeface="Courier New" pitchFamily="49" charset="0"/>
                <a:cs typeface="Courier New" pitchFamily="49" charset="0"/>
              </a:rPr>
              <a:t>(21,0,0);</a:t>
            </a:r>
            <a:endParaRPr lang="en-US" sz="1600" b="1" dirty="0">
              <a:solidFill>
                <a:srgbClr val="00B050"/>
              </a:solidFill>
              <a:latin typeface="Courier New" pitchFamily="49" charset="0"/>
              <a:cs typeface="Courier New" pitchFamily="49" charset="0"/>
            </a:endParaRPr>
          </a:p>
        </p:txBody>
      </p:sp>
      <p:sp>
        <p:nvSpPr>
          <p:cNvPr id="13" name="Oval Callout 12"/>
          <p:cNvSpPr/>
          <p:nvPr/>
        </p:nvSpPr>
        <p:spPr bwMode="auto">
          <a:xfrm>
            <a:off x="5580112" y="1934458"/>
            <a:ext cx="3449278" cy="779026"/>
          </a:xfrm>
          <a:prstGeom prst="wedgeEllipseCallout">
            <a:avLst>
              <a:gd name="adj1" fmla="val -65418"/>
              <a:gd name="adj2" fmla="val 8910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Value to be used if parameter not provided</a:t>
            </a:r>
          </a:p>
        </p:txBody>
      </p:sp>
    </p:spTree>
    <p:extLst>
      <p:ext uri="{BB962C8B-B14F-4D97-AF65-F5344CB8AC3E}">
        <p14:creationId xmlns:p14="http://schemas.microsoft.com/office/powerpoint/2010/main" val="9461924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But what if we wanted to specify 15 minutes? Would </a:t>
            </a:r>
            <a:r>
              <a:rPr lang="en-US" dirty="0" err="1" smtClean="0">
                <a:latin typeface="Courier New" panose="02070309020205020404" pitchFamily="49" charset="0"/>
                <a:cs typeface="Courier New" panose="02070309020205020404" pitchFamily="49" charset="0"/>
              </a:rPr>
              <a:t>SetTime</a:t>
            </a:r>
            <a:r>
              <a:rPr lang="en-US" dirty="0" smtClean="0">
                <a:latin typeface="Courier New" panose="02070309020205020404" pitchFamily="49" charset="0"/>
                <a:cs typeface="Courier New" panose="02070309020205020404" pitchFamily="49" charset="0"/>
              </a:rPr>
              <a:t>(15)</a:t>
            </a:r>
            <a:r>
              <a:rPr lang="en-US" dirty="0" smtClean="0"/>
              <a:t> work?</a:t>
            </a:r>
          </a:p>
          <a:p>
            <a:pPr>
              <a:buNone/>
            </a:pPr>
            <a:r>
              <a:rPr lang="en-US" spc="-300" dirty="0" smtClean="0">
                <a:latin typeface="+mj-lt"/>
                <a:cs typeface="Courier New" pitchFamily="49" charset="0"/>
              </a:rPr>
              <a:t>_________________________________________________________</a:t>
            </a:r>
          </a:p>
          <a:p>
            <a:r>
              <a:rPr lang="en-US" dirty="0" smtClean="0"/>
              <a:t>What would the call need to be? </a:t>
            </a:r>
            <a:r>
              <a:rPr lang="en-US" spc="-300" dirty="0" smtClean="0">
                <a:latin typeface="+mj-lt"/>
                <a:cs typeface="Courier New" pitchFamily="49" charset="0"/>
              </a:rPr>
              <a:t>____________________</a:t>
            </a:r>
          </a:p>
          <a:p>
            <a:endParaRPr lang="en-US" dirty="0" smtClean="0"/>
          </a:p>
          <a:p>
            <a:r>
              <a:rPr lang="en-US" dirty="0" smtClean="0"/>
              <a:t>This would be very inconvenient if we had a method with 20 parameters and we just wanted to set the 17th one</a:t>
            </a:r>
          </a:p>
          <a:p>
            <a:endParaRPr lang="en-US" dirty="0" smtClean="0"/>
          </a:p>
          <a:p>
            <a:pPr lvl="1"/>
            <a:endParaRPr lang="en-US" dirty="0" smtClean="0"/>
          </a:p>
          <a:p>
            <a:pPr lvl="1">
              <a:buNone/>
            </a:pP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Optional Parameters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Options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943162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C# V4 also supports </a:t>
            </a:r>
            <a:r>
              <a:rPr lang="en-US" i="1" dirty="0" smtClean="0">
                <a:latin typeface="Century Schoolbook" pitchFamily="18" charset="0"/>
              </a:rPr>
              <a:t>named parameters</a:t>
            </a:r>
          </a:p>
          <a:p>
            <a:pPr lvl="1"/>
            <a:r>
              <a:rPr lang="en-US" dirty="0" smtClean="0"/>
              <a:t>Call can be done by specifying the name of the parameter:</a:t>
            </a:r>
            <a:br>
              <a:rPr lang="en-US" dirty="0" smtClean="0"/>
            </a:br>
            <a:endParaRPr lang="en-US" dirty="0" smtClean="0"/>
          </a:p>
          <a:p>
            <a:pPr lvl="1">
              <a:buNone/>
            </a:pPr>
            <a:endParaRPr lang="en-US" dirty="0" smtClean="0"/>
          </a:p>
          <a:p>
            <a:pPr lvl="1"/>
            <a:r>
              <a:rPr lang="en-US" dirty="0" smtClean="0">
                <a:cs typeface="Courier New" pitchFamily="49" charset="0"/>
              </a:rPr>
              <a:t>This is exactly the same as </a:t>
            </a:r>
            <a:r>
              <a:rPr lang="en-US" dirty="0" err="1" smtClean="0">
                <a:latin typeface="Courier New" pitchFamily="49" charset="0"/>
                <a:cs typeface="Courier New" pitchFamily="49" charset="0"/>
              </a:rPr>
              <a:t>SetTime</a:t>
            </a:r>
            <a:r>
              <a:rPr lang="en-US" dirty="0" smtClean="0">
                <a:latin typeface="Courier New" pitchFamily="49" charset="0"/>
                <a:cs typeface="Courier New" pitchFamily="49" charset="0"/>
              </a:rPr>
              <a:t>(0,15,0);</a:t>
            </a:r>
            <a:endParaRPr lang="en-US" dirty="0" smtClean="0"/>
          </a:p>
          <a:p>
            <a:r>
              <a:rPr lang="en-US" dirty="0" smtClean="0"/>
              <a:t>Order of named parameters can be changed</a:t>
            </a:r>
            <a:br>
              <a:rPr lang="en-US" dirty="0" smtClean="0"/>
            </a:br>
            <a:endParaRPr lang="en-US" dirty="0" smtClean="0"/>
          </a:p>
          <a:p>
            <a:pPr lvl="1"/>
            <a:endParaRPr lang="en-US" dirty="0" smtClean="0"/>
          </a:p>
          <a:p>
            <a:pPr lvl="1"/>
            <a:r>
              <a:rPr lang="en-US" dirty="0" smtClean="0">
                <a:cs typeface="Courier New" pitchFamily="49" charset="0"/>
              </a:rPr>
              <a:t>This is exactly the same as </a:t>
            </a:r>
            <a:r>
              <a:rPr lang="en-US" dirty="0" smtClean="0">
                <a:latin typeface="Courier New" pitchFamily="49" charset="0"/>
                <a:cs typeface="Courier New" pitchFamily="49" charset="0"/>
              </a:rPr>
              <a:t>_________________</a:t>
            </a:r>
          </a:p>
          <a:p>
            <a:pPr lvl="1">
              <a:buNone/>
            </a:pPr>
            <a:endParaRPr lang="en-US" dirty="0" smtClean="0"/>
          </a:p>
          <a:p>
            <a:pPr lvl="1">
              <a:buNone/>
            </a:pP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t>Named Parameters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Parameter Options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à coins arrondis 4"/>
          <p:cNvSpPr/>
          <p:nvPr/>
        </p:nvSpPr>
        <p:spPr>
          <a:xfrm>
            <a:off x="179388" y="2209428"/>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90000"/>
              </a:lnSpc>
            </a:pPr>
            <a:r>
              <a:rPr lang="en-US" sz="1600" b="1" dirty="0" err="1" smtClean="0">
                <a:solidFill>
                  <a:srgbClr val="000000"/>
                </a:solidFill>
                <a:latin typeface="Courier New" pitchFamily="49" charset="0"/>
                <a:cs typeface="Courier New" pitchFamily="49" charset="0"/>
              </a:rPr>
              <a:t>SetTime</a:t>
            </a:r>
            <a:r>
              <a:rPr lang="en-US" sz="1600" b="1" dirty="0" smtClean="0">
                <a:solidFill>
                  <a:srgbClr val="000000"/>
                </a:solidFill>
                <a:latin typeface="Courier New" pitchFamily="49" charset="0"/>
                <a:cs typeface="Courier New" pitchFamily="49" charset="0"/>
              </a:rPr>
              <a:t>(min:</a:t>
            </a:r>
            <a:r>
              <a:rPr lang="en-US" sz="1600" b="1" dirty="0" smtClean="0">
                <a:solidFill>
                  <a:srgbClr val="FFC000"/>
                </a:solidFill>
                <a:latin typeface="Courier New" pitchFamily="49" charset="0"/>
                <a:cs typeface="Courier New" pitchFamily="49" charset="0"/>
              </a:rPr>
              <a:t>15</a:t>
            </a:r>
            <a:r>
              <a:rPr lang="en-US" sz="1600" b="1" dirty="0" smtClean="0">
                <a:solidFill>
                  <a:srgbClr val="000000"/>
                </a:solidFill>
                <a:latin typeface="Courier New" pitchFamily="49" charset="0"/>
                <a:cs typeface="Courier New" pitchFamily="49" charset="0"/>
              </a:rPr>
              <a:t>); </a:t>
            </a:r>
            <a:endParaRPr lang="en-US" sz="1600" b="1" dirty="0">
              <a:solidFill>
                <a:srgbClr val="000000"/>
              </a:solidFill>
              <a:latin typeface="Courier New" pitchFamily="49" charset="0"/>
              <a:cs typeface="Courier New" pitchFamily="49" charset="0"/>
            </a:endParaRPr>
          </a:p>
        </p:txBody>
      </p:sp>
      <p:sp>
        <p:nvSpPr>
          <p:cNvPr id="15" name="Rectangle à coins arrondis 4"/>
          <p:cNvSpPr/>
          <p:nvPr/>
        </p:nvSpPr>
        <p:spPr>
          <a:xfrm>
            <a:off x="179512" y="4009628"/>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90000"/>
              </a:lnSpc>
            </a:pPr>
            <a:r>
              <a:rPr lang="en-US" sz="1600" b="1" dirty="0" err="1" smtClean="0">
                <a:solidFill>
                  <a:srgbClr val="000000"/>
                </a:solidFill>
                <a:latin typeface="Courier New" pitchFamily="49" charset="0"/>
                <a:cs typeface="Courier New" pitchFamily="49" charset="0"/>
              </a:rPr>
              <a:t>SetTime</a:t>
            </a:r>
            <a:r>
              <a:rPr lang="en-US" sz="1600" b="1" dirty="0" smtClean="0">
                <a:solidFill>
                  <a:srgbClr val="000000"/>
                </a:solidFill>
                <a:latin typeface="Courier New" pitchFamily="49" charset="0"/>
                <a:cs typeface="Courier New" pitchFamily="49" charset="0"/>
              </a:rPr>
              <a:t>(sec:</a:t>
            </a:r>
            <a:r>
              <a:rPr lang="en-US" sz="1600" b="1" dirty="0" smtClean="0">
                <a:solidFill>
                  <a:srgbClr val="FFC000"/>
                </a:solidFill>
                <a:latin typeface="Courier New" pitchFamily="49" charset="0"/>
                <a:cs typeface="Courier New" pitchFamily="49" charset="0"/>
              </a:rPr>
              <a:t>20</a:t>
            </a:r>
            <a:r>
              <a:rPr lang="en-US" sz="1600" b="1" dirty="0" smtClean="0">
                <a:solidFill>
                  <a:srgbClr val="000000"/>
                </a:solidFill>
                <a:latin typeface="Courier New" pitchFamily="49" charset="0"/>
                <a:cs typeface="Courier New" pitchFamily="49" charset="0"/>
              </a:rPr>
              <a:t>, hrs:</a:t>
            </a:r>
            <a:r>
              <a:rPr lang="en-US" sz="1600" b="1" dirty="0" smtClean="0">
                <a:solidFill>
                  <a:srgbClr val="FFC000"/>
                </a:solidFill>
                <a:latin typeface="Courier New" pitchFamily="49" charset="0"/>
                <a:cs typeface="Courier New" pitchFamily="49" charset="0"/>
              </a:rPr>
              <a:t>4</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Arial"/>
              <a:cs typeface="Courier New" pitchFamily="49" charset="0"/>
            </a:endParaRPr>
          </a:p>
        </p:txBody>
      </p:sp>
    </p:spTree>
    <p:extLst>
      <p:ext uri="{BB962C8B-B14F-4D97-AF65-F5344CB8AC3E}">
        <p14:creationId xmlns:p14="http://schemas.microsoft.com/office/powerpoint/2010/main" val="41815693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4915788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Extension methods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Architecture</a:t>
            </a:r>
            <a:endParaRPr lang="en-US" dirty="0"/>
          </a:p>
        </p:txBody>
      </p:sp>
      <p:pic>
        <p:nvPicPr>
          <p:cNvPr id="1026" name="Picture 2" descr="http://vignette3.wikia.nocookie.net/dragonball/images/2/2a/Power_pole_growing.jpg/revision/latest?cb=201208241809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767949"/>
            <a:ext cx="3191743" cy="239380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4998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smtClean="0"/>
              <a:t>Most methods and properties are instance methods called on objects</a:t>
            </a:r>
          </a:p>
          <a:p>
            <a:r>
              <a:rPr lang="en-US" dirty="0" smtClean="0">
                <a:latin typeface="Courier New" pitchFamily="49" charset="0"/>
                <a:cs typeface="Courier New" pitchFamily="49" charset="0"/>
              </a:rPr>
              <a:t>static</a:t>
            </a:r>
            <a:r>
              <a:rPr lang="en-US" dirty="0" smtClean="0"/>
              <a:t> methods and </a:t>
            </a:r>
            <a:r>
              <a:rPr lang="en-US" dirty="0" smtClean="0">
                <a:latin typeface="Courier New" pitchFamily="49" charset="0"/>
                <a:cs typeface="Courier New" pitchFamily="49" charset="0"/>
              </a:rPr>
              <a:t>static</a:t>
            </a:r>
            <a:r>
              <a:rPr lang="en-US" dirty="0" smtClean="0"/>
              <a:t> properties are “shared”</a:t>
            </a:r>
          </a:p>
          <a:p>
            <a:pPr lvl="1"/>
            <a:r>
              <a:rPr lang="en-US" dirty="0" smtClean="0"/>
              <a:t>Called at the class level</a:t>
            </a:r>
          </a:p>
          <a:p>
            <a:pPr lvl="1"/>
            <a:r>
              <a:rPr lang="en-US" dirty="0" smtClean="0"/>
              <a:t>Typically are just a calculation</a:t>
            </a:r>
          </a:p>
          <a:p>
            <a:pPr lvl="2"/>
            <a:r>
              <a:rPr lang="en-US" dirty="0" smtClean="0"/>
              <a:t>Do not take a reference to </a:t>
            </a:r>
            <a:r>
              <a:rPr lang="en-US" dirty="0" smtClean="0">
                <a:latin typeface="Courier New" pitchFamily="49" charset="0"/>
                <a:cs typeface="Courier New" pitchFamily="49" charset="0"/>
              </a:rPr>
              <a:t>this</a:t>
            </a:r>
          </a:p>
          <a:p>
            <a:endParaRPr lang="en-US" dirty="0" smtClean="0"/>
          </a:p>
          <a:p>
            <a:pPr lvl="1"/>
            <a:endParaRPr lang="en-US" dirty="0" smtClean="0"/>
          </a:p>
          <a:p>
            <a:pPr lvl="1">
              <a:buNone/>
            </a:pPr>
            <a:endParaRPr lang="en-US" dirty="0"/>
          </a:p>
        </p:txBody>
      </p:sp>
      <p:sp>
        <p:nvSpPr>
          <p:cNvPr id="18433" name="Titre 1"/>
          <p:cNvSpPr>
            <a:spLocks noGrp="1"/>
          </p:cNvSpPr>
          <p:nvPr>
            <p:ph type="title"/>
          </p:nvPr>
        </p:nvSpPr>
        <p:spPr>
          <a:xfrm>
            <a:off x="1116013" y="336550"/>
            <a:ext cx="7777162" cy="504825"/>
          </a:xfrm>
        </p:spPr>
        <p:txBody>
          <a:bodyPr/>
          <a:lstStyle/>
          <a:p>
            <a:r>
              <a:rPr lang="en-US" dirty="0" smtClean="0">
                <a:latin typeface="Courier New" pitchFamily="49" charset="0"/>
                <a:cs typeface="Courier New" pitchFamily="49" charset="0"/>
              </a:rPr>
              <a:t>static</a:t>
            </a:r>
            <a:r>
              <a:rPr lang="en-US" dirty="0" smtClean="0"/>
              <a:t> Methods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Extension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39553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10ea993c149d28b037397d353342fbd8">
  <xsd:schema xmlns:xsd="http://www.w3.org/2001/XMLSchema" xmlns:xs="http://www.w3.org/2001/XMLSchema" xmlns:p="http://schemas.microsoft.com/office/2006/metadata/properties" xmlns:ns2="cac1e2cd-caea-4862-842c-e8cbcf68099c" targetNamespace="http://schemas.microsoft.com/office/2006/metadata/properties" ma:root="true" ma:fieldsID="41bb61f62114019fad4b10ff8e43d91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FE4235-1630-4023-9D89-34A688B3DA52}"/>
</file>

<file path=customXml/itemProps2.xml><?xml version="1.0" encoding="utf-8"?>
<ds:datastoreItem xmlns:ds="http://schemas.openxmlformats.org/officeDocument/2006/customXml" ds:itemID="{12B86881-FD4A-4ABE-81DB-784DBDBB5185}"/>
</file>

<file path=customXml/itemProps3.xml><?xml version="1.0" encoding="utf-8"?>
<ds:datastoreItem xmlns:ds="http://schemas.openxmlformats.org/officeDocument/2006/customXml" ds:itemID="{91CCF39C-5E6E-4F51-8B67-415CCF32FD5D}"/>
</file>

<file path=docProps/app.xml><?xml version="1.0" encoding="utf-8"?>
<Properties xmlns="http://schemas.openxmlformats.org/officeDocument/2006/extended-properties" xmlns:vt="http://schemas.openxmlformats.org/officeDocument/2006/docPropsVTypes">
  <Template>SUPINFOTheme.thmx</Template>
  <TotalTime>0</TotalTime>
  <Words>7960</Words>
  <Application>Microsoft Office PowerPoint</Application>
  <PresentationFormat>Affichage à l'écran (16:10)</PresentationFormat>
  <Paragraphs>1633</Paragraphs>
  <Slides>105</Slides>
  <Notes>81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105</vt:i4>
      </vt:variant>
    </vt:vector>
  </HeadingPairs>
  <TitlesOfParts>
    <vt:vector size="116" baseType="lpstr">
      <vt:lpstr>Arial</vt:lpstr>
      <vt:lpstr>Calibri</vt:lpstr>
      <vt:lpstr>Calibri (Heading)</vt:lpstr>
      <vt:lpstr>Century Schoolbook</vt:lpstr>
      <vt:lpstr>Courier New</vt:lpstr>
      <vt:lpstr>ＭＳ Ｐゴシック</vt:lpstr>
      <vt:lpstr>ＭＳ Ｐゴシック</vt:lpstr>
      <vt:lpstr>Myriad Pro</vt:lpstr>
      <vt:lpstr>Verdana</vt:lpstr>
      <vt:lpstr>Wingdings</vt:lpstr>
      <vt:lpstr>SUPINFOTheme</vt:lpstr>
      <vt:lpstr>Présentation PowerPoint</vt:lpstr>
      <vt:lpstr>Objectives</vt:lpstr>
      <vt:lpstr>Course plan</vt:lpstr>
      <vt:lpstr>Constructors &amp; This</vt:lpstr>
      <vt:lpstr>The need for constructors</vt:lpstr>
      <vt:lpstr>Default constructor</vt:lpstr>
      <vt:lpstr>Default constructor</vt:lpstr>
      <vt:lpstr>Overloaded constructors</vt:lpstr>
      <vt:lpstr>Overloaded constructors</vt:lpstr>
      <vt:lpstr>The « this » reference</vt:lpstr>
      <vt:lpstr>The « this » reference</vt:lpstr>
      <vt:lpstr>Questions?</vt:lpstr>
      <vt:lpstr>Properties</vt:lpstr>
      <vt:lpstr>Public fields?</vt:lpstr>
      <vt:lpstr>Public fields?</vt:lpstr>
      <vt:lpstr>Implementing properties</vt:lpstr>
      <vt:lpstr>Implementing properties – Example</vt:lpstr>
      <vt:lpstr>About properties</vt:lpstr>
      <vt:lpstr>Property mess</vt:lpstr>
      <vt:lpstr>Property mess</vt:lpstr>
      <vt:lpstr>About auto implemented properties</vt:lpstr>
      <vt:lpstr>Object Initializers</vt:lpstr>
      <vt:lpstr>Questions?</vt:lpstr>
      <vt:lpstr>Overriding and  Polymorphism</vt:lpstr>
      <vt:lpstr>Object Class</vt:lpstr>
      <vt:lpstr>Overriding ToString() method</vt:lpstr>
      <vt:lpstr>Overriding ToString() method</vt:lpstr>
      <vt:lpstr>Questions?</vt:lpstr>
      <vt:lpstr>Abstract classes</vt:lpstr>
      <vt:lpstr>Introduction</vt:lpstr>
      <vt:lpstr>Abstract class syntax</vt:lpstr>
      <vt:lpstr>Abstract class syntax</vt:lpstr>
      <vt:lpstr>Using abstract classes</vt:lpstr>
      <vt:lpstr>Questions?</vt:lpstr>
      <vt:lpstr>Inheritance</vt:lpstr>
      <vt:lpstr>Introduction</vt:lpstr>
      <vt:lpstr>Freight Car Analysis</vt:lpstr>
      <vt:lpstr>Freight Car – UML Hierarchy</vt:lpstr>
      <vt:lpstr>Inheritance example</vt:lpstr>
      <vt:lpstr>Inheritance use</vt:lpstr>
      <vt:lpstr>Initializing the Base Class</vt:lpstr>
      <vt:lpstr>Derived-class constructor syntax</vt:lpstr>
      <vt:lpstr>« Inside out » construction</vt:lpstr>
      <vt:lpstr>Inheritance points to ponder</vt:lpstr>
      <vt:lpstr>Virtual keyword</vt:lpstr>
      <vt:lpstr>Tanker Analysis – Overriding methods</vt:lpstr>
      <vt:lpstr>Tanker Analysis</vt:lpstr>
      <vt:lpstr>Tanker Analysis</vt:lpstr>
      <vt:lpstr>Declaring virtual/override methods</vt:lpstr>
      <vt:lpstr>Using the Tanker class</vt:lpstr>
      <vt:lpstr>Derived objects as Base objects</vt:lpstr>
      <vt:lpstr>Using FreightCar references</vt:lpstr>
      <vt:lpstr>Casting</vt:lpstr>
      <vt:lpstr>As operator</vt:lpstr>
      <vt:lpstr>Questions?</vt:lpstr>
      <vt:lpstr>Interfaces</vt:lpstr>
      <vt:lpstr>Introduction</vt:lpstr>
      <vt:lpstr>UML Notation</vt:lpstr>
      <vt:lpstr>Syntax and Usage</vt:lpstr>
      <vt:lpstr>Syntax and Usage</vt:lpstr>
      <vt:lpstr>Présentation PowerPoint</vt:lpstr>
      <vt:lpstr>About interfaces</vt:lpstr>
      <vt:lpstr>About interfaces</vt:lpstr>
      <vt:lpstr>Stop and rewind</vt:lpstr>
      <vt:lpstr>Stop and rewind</vt:lpstr>
      <vt:lpstr>Stop and rewind</vt:lpstr>
      <vt:lpstr>Questions?</vt:lpstr>
      <vt:lpstr>Exercise (1/3)</vt:lpstr>
      <vt:lpstr>Exercise (2/3)</vt:lpstr>
      <vt:lpstr>Exercise (3/3)</vt:lpstr>
      <vt:lpstr>Exceptions</vt:lpstr>
      <vt:lpstr>Introduction</vt:lpstr>
      <vt:lpstr>Introduction</vt:lpstr>
      <vt:lpstr>Try/Catch/Finally</vt:lpstr>
      <vt:lpstr>Exception flow</vt:lpstr>
      <vt:lpstr>“Using” blocks</vt:lpstr>
      <vt:lpstr>“Using” blocks</vt:lpstr>
      <vt:lpstr>Throwing exceptions</vt:lpstr>
      <vt:lpstr>Avoiding unwanted exceptions</vt:lpstr>
      <vt:lpstr>Avoiding unwanted exceptions</vt:lpstr>
      <vt:lpstr>Questions?</vt:lpstr>
      <vt:lpstr>Exercise (1/3)</vt:lpstr>
      <vt:lpstr>Exercise (2/3)</vt:lpstr>
      <vt:lpstr>Exercise (3/3)</vt:lpstr>
      <vt:lpstr>Parameter passing</vt:lpstr>
      <vt:lpstr>Parameter Options Overview</vt:lpstr>
      <vt:lpstr>Introduction to ref and out</vt:lpstr>
      <vt:lpstr>Compare default parameter passing</vt:lpstr>
      <vt:lpstr>Passing Value Types by Reference</vt:lpstr>
      <vt:lpstr>TryParse example</vt:lpstr>
      <vt:lpstr>Parameter Arrays</vt:lpstr>
      <vt:lpstr>Présentation PowerPoint</vt:lpstr>
      <vt:lpstr>A Universal Function ?</vt:lpstr>
      <vt:lpstr>Optional Parameters</vt:lpstr>
      <vt:lpstr>Optional Parameters</vt:lpstr>
      <vt:lpstr>Named Parameters</vt:lpstr>
      <vt:lpstr>Questions?</vt:lpstr>
      <vt:lpstr>Extension methods</vt:lpstr>
      <vt:lpstr>static Methods</vt:lpstr>
      <vt:lpstr>static Methods</vt:lpstr>
      <vt:lpstr>Extension Methods</vt:lpstr>
      <vt:lpstr>Extension Method Example 1/2</vt:lpstr>
      <vt:lpstr>Extension Method Example 2/2</vt:lpstr>
      <vt:lpstr>Questions?</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2015-11-26T19:01:25Z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