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1.xml" ContentType="application/vnd.openxmlformats-officedocument.presentationml.slide+xml"/>
  <Override PartName="/ppt/slides/slide8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33.xml" ContentType="application/vnd.openxmlformats-officedocument.presentationml.notesSlide+xml"/>
  <Override PartName="/ppt/notesSlides/notesSlide25.xml" ContentType="application/vnd.openxmlformats-officedocument.presentationml.notesSlide+xml"/>
  <Override PartName="/ppt/notesSlides/notesSlide35.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3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49.xml" ContentType="application/vnd.openxmlformats-officedocument.presentationml.notesSlide+xml"/>
  <Override PartName="/ppt/notesSlides/notesSlide54.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1.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36.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84"/>
  </p:notesMasterIdLst>
  <p:handoutMasterIdLst>
    <p:handoutMasterId r:id="rId85"/>
  </p:handoutMasterIdLst>
  <p:sldIdLst>
    <p:sldId id="444" r:id="rId2"/>
    <p:sldId id="456" r:id="rId3"/>
    <p:sldId id="457" r:id="rId4"/>
    <p:sldId id="523" r:id="rId5"/>
    <p:sldId id="524" r:id="rId6"/>
    <p:sldId id="525" r:id="rId7"/>
    <p:sldId id="526" r:id="rId8"/>
    <p:sldId id="527" r:id="rId9"/>
    <p:sldId id="528" r:id="rId10"/>
    <p:sldId id="529" r:id="rId11"/>
    <p:sldId id="530" r:id="rId12"/>
    <p:sldId id="531" r:id="rId13"/>
    <p:sldId id="532" r:id="rId14"/>
    <p:sldId id="533" r:id="rId15"/>
    <p:sldId id="534" r:id="rId16"/>
    <p:sldId id="535" r:id="rId17"/>
    <p:sldId id="618"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619" r:id="rId31"/>
    <p:sldId id="548" r:id="rId32"/>
    <p:sldId id="555" r:id="rId33"/>
    <p:sldId id="550" r:id="rId34"/>
    <p:sldId id="551" r:id="rId35"/>
    <p:sldId id="552" r:id="rId36"/>
    <p:sldId id="553" r:id="rId37"/>
    <p:sldId id="554" r:id="rId38"/>
    <p:sldId id="616" r:id="rId39"/>
    <p:sldId id="617" r:id="rId40"/>
    <p:sldId id="556" r:id="rId41"/>
    <p:sldId id="557" r:id="rId42"/>
    <p:sldId id="559" r:id="rId43"/>
    <p:sldId id="561" r:id="rId44"/>
    <p:sldId id="562" r:id="rId45"/>
    <p:sldId id="594" r:id="rId46"/>
    <p:sldId id="565" r:id="rId47"/>
    <p:sldId id="566" r:id="rId48"/>
    <p:sldId id="567" r:id="rId49"/>
    <p:sldId id="568" r:id="rId50"/>
    <p:sldId id="569" r:id="rId51"/>
    <p:sldId id="570" r:id="rId52"/>
    <p:sldId id="571" r:id="rId53"/>
    <p:sldId id="572" r:id="rId54"/>
    <p:sldId id="573" r:id="rId55"/>
    <p:sldId id="574" r:id="rId56"/>
    <p:sldId id="596" r:id="rId57"/>
    <p:sldId id="597" r:id="rId58"/>
    <p:sldId id="595" r:id="rId59"/>
    <p:sldId id="575" r:id="rId60"/>
    <p:sldId id="576" r:id="rId61"/>
    <p:sldId id="578" r:id="rId62"/>
    <p:sldId id="579" r:id="rId63"/>
    <p:sldId id="580" r:id="rId64"/>
    <p:sldId id="581" r:id="rId65"/>
    <p:sldId id="582" r:id="rId66"/>
    <p:sldId id="583" r:id="rId67"/>
    <p:sldId id="586" r:id="rId68"/>
    <p:sldId id="611" r:id="rId69"/>
    <p:sldId id="612" r:id="rId70"/>
    <p:sldId id="613" r:id="rId71"/>
    <p:sldId id="614" r:id="rId72"/>
    <p:sldId id="615" r:id="rId73"/>
    <p:sldId id="584" r:id="rId74"/>
    <p:sldId id="585" r:id="rId75"/>
    <p:sldId id="604" r:id="rId76"/>
    <p:sldId id="599" r:id="rId77"/>
    <p:sldId id="600" r:id="rId78"/>
    <p:sldId id="603" r:id="rId79"/>
    <p:sldId id="601" r:id="rId80"/>
    <p:sldId id="602" r:id="rId81"/>
    <p:sldId id="590" r:id="rId82"/>
    <p:sldId id="522" r:id="rId83"/>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92" autoAdjust="0"/>
  </p:normalViewPr>
  <p:slideViewPr>
    <p:cSldViewPr>
      <p:cViewPr varScale="1">
        <p:scale>
          <a:sx n="80" d="100"/>
          <a:sy n="80" d="100"/>
        </p:scale>
        <p:origin x="1284" y="4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11/4/2015</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11/4/2015</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3221987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r>
              <a:rPr lang="en-US" dirty="0" smtClean="0"/>
              <a:t>It might be better to use currency formatting here instead of numeric, i.e.:</a:t>
            </a:r>
          </a:p>
          <a:p>
            <a:pPr>
              <a:spcBef>
                <a:spcPct val="0"/>
              </a:spcBef>
            </a:pPr>
            <a:r>
              <a:rPr lang="en-US" dirty="0" smtClean="0"/>
              <a:t>         </a:t>
            </a:r>
            <a:r>
              <a:rPr lang="en-US" dirty="0" smtClean="0">
                <a:latin typeface="Courier New" pitchFamily="49" charset="0"/>
              </a:rPr>
              <a:t>string </a:t>
            </a:r>
            <a:r>
              <a:rPr lang="en-US" dirty="0" err="1" smtClean="0">
                <a:latin typeface="Courier New" pitchFamily="49" charset="0"/>
              </a:rPr>
              <a:t>fs</a:t>
            </a:r>
            <a:r>
              <a:rPr lang="en-US" dirty="0" smtClean="0">
                <a:latin typeface="Courier New" pitchFamily="49" charset="0"/>
              </a:rPr>
              <a:t> = </a:t>
            </a:r>
            <a:r>
              <a:rPr lang="en-US" dirty="0" err="1" smtClean="0">
                <a:latin typeface="Courier New" pitchFamily="49" charset="0"/>
              </a:rPr>
              <a:t>string.Format</a:t>
            </a:r>
            <a:r>
              <a:rPr lang="en-US" dirty="0" smtClean="0">
                <a:latin typeface="Courier New" pitchFamily="49" charset="0"/>
              </a:rPr>
              <a:t>("Balance = {0:C}", x);</a:t>
            </a:r>
          </a:p>
          <a:p>
            <a:pPr>
              <a:spcBef>
                <a:spcPct val="0"/>
              </a:spcBef>
            </a:pPr>
            <a:r>
              <a:rPr lang="en-US" dirty="0" smtClean="0"/>
              <a:t>but</a:t>
            </a:r>
            <a:r>
              <a:rPr lang="en-US" dirty="0" smtClean="0">
                <a:latin typeface="Arial" charset="0"/>
                <a:cs typeface="Arial" charset="0"/>
              </a:rPr>
              <a:t>—</a:t>
            </a:r>
            <a:r>
              <a:rPr lang="en-US" dirty="0" smtClean="0"/>
              <a:t>this would be local dependent</a:t>
            </a:r>
            <a:r>
              <a:rPr lang="en-US" dirty="0" smtClean="0">
                <a:latin typeface="Arial" charset="0"/>
                <a:cs typeface="Arial" charset="0"/>
              </a:rPr>
              <a:t>—</a:t>
            </a:r>
            <a:r>
              <a:rPr lang="en-US" dirty="0" smtClean="0"/>
              <a:t>not guaranteed to produce a </a:t>
            </a:r>
            <a:r>
              <a:rPr lang="en-US" dirty="0" smtClean="0">
                <a:latin typeface="Courier New" pitchFamily="49" charset="0"/>
              </a:rPr>
              <a:t>$</a:t>
            </a:r>
            <a:r>
              <a:rPr lang="en-US" dirty="0" smtClean="0"/>
              <a:t> sign.</a:t>
            </a:r>
          </a:p>
          <a:p>
            <a:pPr>
              <a:spcBef>
                <a:spcPct val="0"/>
              </a:spcBef>
            </a:pPr>
            <a:r>
              <a:rPr lang="en-US" dirty="0" smtClean="0"/>
              <a:t>In this specific example though, it would work. Feel free to mention it but watch out</a:t>
            </a:r>
            <a:r>
              <a:rPr lang="en-US" dirty="0" smtClean="0">
                <a:latin typeface="Arial" charset="0"/>
                <a:cs typeface="Arial" charset="0"/>
              </a:rPr>
              <a:t>—</a:t>
            </a:r>
            <a:r>
              <a:rPr lang="en-US" dirty="0" smtClean="0"/>
              <a:t>you might get lots of questions on locales that you'll need to be prepared to answer.</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349738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r>
              <a:rPr lang="en-US" dirty="0" smtClean="0"/>
              <a:t>It might be better to use currency formatting here instead of numeric, i.e.:</a:t>
            </a:r>
          </a:p>
          <a:p>
            <a:pPr>
              <a:spcBef>
                <a:spcPct val="0"/>
              </a:spcBef>
            </a:pPr>
            <a:r>
              <a:rPr lang="en-US" dirty="0" smtClean="0"/>
              <a:t>         </a:t>
            </a:r>
            <a:r>
              <a:rPr lang="en-US" dirty="0" smtClean="0">
                <a:latin typeface="Courier New" pitchFamily="49" charset="0"/>
              </a:rPr>
              <a:t>string </a:t>
            </a:r>
            <a:r>
              <a:rPr lang="en-US" dirty="0" err="1" smtClean="0">
                <a:latin typeface="Courier New" pitchFamily="49" charset="0"/>
              </a:rPr>
              <a:t>fs</a:t>
            </a:r>
            <a:r>
              <a:rPr lang="en-US" dirty="0" smtClean="0">
                <a:latin typeface="Courier New" pitchFamily="49" charset="0"/>
              </a:rPr>
              <a:t> = </a:t>
            </a:r>
            <a:r>
              <a:rPr lang="en-US" dirty="0" err="1" smtClean="0">
                <a:latin typeface="Courier New" pitchFamily="49" charset="0"/>
              </a:rPr>
              <a:t>string.Format</a:t>
            </a:r>
            <a:r>
              <a:rPr lang="en-US" dirty="0" smtClean="0">
                <a:latin typeface="Courier New" pitchFamily="49" charset="0"/>
              </a:rPr>
              <a:t>("Balance = {0:C}", x);</a:t>
            </a:r>
          </a:p>
          <a:p>
            <a:pPr>
              <a:spcBef>
                <a:spcPct val="0"/>
              </a:spcBef>
            </a:pPr>
            <a:r>
              <a:rPr lang="en-US" dirty="0" smtClean="0"/>
              <a:t>but</a:t>
            </a:r>
            <a:r>
              <a:rPr lang="en-US" dirty="0" smtClean="0">
                <a:latin typeface="Arial" charset="0"/>
                <a:cs typeface="Arial" charset="0"/>
              </a:rPr>
              <a:t>—</a:t>
            </a:r>
            <a:r>
              <a:rPr lang="en-US" dirty="0" smtClean="0"/>
              <a:t>this would be local dependent</a:t>
            </a:r>
            <a:r>
              <a:rPr lang="en-US" dirty="0" smtClean="0">
                <a:latin typeface="Arial" charset="0"/>
                <a:cs typeface="Arial" charset="0"/>
              </a:rPr>
              <a:t>—</a:t>
            </a:r>
            <a:r>
              <a:rPr lang="en-US" dirty="0" smtClean="0"/>
              <a:t>not guaranteed to produce a </a:t>
            </a:r>
            <a:r>
              <a:rPr lang="en-US" dirty="0" smtClean="0">
                <a:latin typeface="Courier New" pitchFamily="49" charset="0"/>
              </a:rPr>
              <a:t>$</a:t>
            </a:r>
            <a:r>
              <a:rPr lang="en-US" dirty="0" smtClean="0"/>
              <a:t> sign.</a:t>
            </a:r>
          </a:p>
          <a:p>
            <a:pPr>
              <a:spcBef>
                <a:spcPct val="0"/>
              </a:spcBef>
            </a:pPr>
            <a:r>
              <a:rPr lang="en-US" dirty="0" smtClean="0"/>
              <a:t>In this specific example though, it would work. </a:t>
            </a:r>
            <a:r>
              <a:rPr lang="en-US" smtClean="0"/>
              <a:t>Feel free to mention it but watch out</a:t>
            </a:r>
            <a:r>
              <a:rPr lang="en-US" smtClean="0">
                <a:latin typeface="Arial" charset="0"/>
                <a:cs typeface="Arial" charset="0"/>
              </a:rPr>
              <a:t>—</a:t>
            </a:r>
            <a:r>
              <a:rPr lang="en-US" smtClean="0"/>
              <a:t>you might get lots of questions on locales that you'll need to be prepared to answer.</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4417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Show which argument corresponds to which by drawing an arrow. Discuss also how comma and colon are used in format </a:t>
            </a:r>
            <a:r>
              <a:rPr lang="en-US" dirty="0" err="1" smtClean="0"/>
              <a:t>specifiers</a:t>
            </a:r>
            <a:r>
              <a:rPr lang="en-US" dirty="0" smtClean="0"/>
              <a:t>. </a:t>
            </a:r>
          </a:p>
          <a:p>
            <a:r>
              <a:rPr lang="en-US" dirty="0" smtClean="0"/>
              <a:t>Answer: 7127.133 right justified in a field 12 wide.</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034362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Note that in C# strings are immutable, they cannot be changed, as with Java. Operations performed on them yield new strings. Hence you would have to do x = </a:t>
            </a:r>
            <a:r>
              <a:rPr lang="en-US" dirty="0" err="1" smtClean="0"/>
              <a:t>y.ToUpperCase</a:t>
            </a:r>
            <a:r>
              <a:rPr lang="en-US" dirty="0" smtClean="0"/>
              <a:t>(); to get a conversion of a string to upper case characters. Make a point of the fact that even built-in primitive types have methods, unlike Java, where built-in types behave differently than classes. Again though, remember, Java is not a prerequisite.</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2604848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 </a:t>
            </a:r>
            <a:r>
              <a:rPr lang="en-US" dirty="0" err="1" smtClean="0"/>
              <a:t>foreach</a:t>
            </a:r>
            <a:r>
              <a:rPr lang="en-US" dirty="0" smtClean="0"/>
              <a:t> loop is new to C# and has been added from VB and VBScript. It walks collection classes, including array objects. Discuss how for could be used with the .Length property to achieve the same thing, but this does not need a loop counter.</a:t>
            </a:r>
          </a:p>
          <a:p>
            <a:r>
              <a:rPr lang="en-US" dirty="0" smtClean="0"/>
              <a:t>Note that in early versions (Beta 1)  the type was cast from the collection – not so in Beta 2 – you must cast yourself.</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2341350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509588" marR="0" lvl="1" indent="-222250" algn="l" defTabSz="914400" rtl="0" eaLnBrk="1" fontAlgn="base" latinLnBrk="0" hangingPunct="1">
              <a:lnSpc>
                <a:spcPct val="100000"/>
              </a:lnSpc>
              <a:spcBef>
                <a:spcPts val="200"/>
              </a:spcBef>
              <a:spcAft>
                <a:spcPct val="0"/>
              </a:spcAft>
              <a:buClr>
                <a:srgbClr val="DA2128"/>
              </a:buClr>
              <a:buSzPct val="115000"/>
              <a:buFont typeface="Arial" pitchFamily="34" charset="0"/>
              <a:buChar char="•"/>
              <a:tabLst/>
              <a:defRPr/>
            </a:pPr>
            <a:r>
              <a:rPr kumimoji="0" lang="en-US" sz="1800" b="0" i="0" u="none" strike="noStrike" kern="0" cap="none" spc="0" normalizeH="0" baseline="0" noProof="0" dirty="0" smtClean="0">
                <a:ln>
                  <a:noFill/>
                </a:ln>
                <a:solidFill>
                  <a:srgbClr val="000000"/>
                </a:solidFill>
                <a:effectLst/>
                <a:uLnTx/>
                <a:uFillTx/>
                <a:latin typeface="Arial"/>
              </a:rPr>
              <a:t>The </a:t>
            </a:r>
            <a:r>
              <a:rPr kumimoji="0" lang="en-US" sz="1800" b="0" i="1" u="none" strike="noStrike" kern="0" cap="none" spc="0" normalizeH="0" baseline="0" noProof="0" dirty="0" smtClean="0">
                <a:ln>
                  <a:noFill/>
                </a:ln>
                <a:solidFill>
                  <a:srgbClr val="000000"/>
                </a:solidFill>
                <a:effectLst/>
                <a:uLnTx/>
                <a:uFillTx/>
                <a:latin typeface="Century Schoolbook" pitchFamily="18" charset="0"/>
              </a:rPr>
              <a:t>association verb </a:t>
            </a:r>
            <a:r>
              <a:rPr kumimoji="0" lang="en-US" sz="1800" b="0" i="0" u="none" strike="noStrike" kern="0" cap="none" spc="0" normalizeH="0" baseline="0" noProof="0" dirty="0" smtClean="0">
                <a:ln>
                  <a:noFill/>
                </a:ln>
                <a:solidFill>
                  <a:srgbClr val="000000"/>
                </a:solidFill>
                <a:effectLst/>
                <a:uLnTx/>
                <a:uFillTx/>
                <a:latin typeface="Arial"/>
              </a:rPr>
              <a:t>describes the reason for the association</a:t>
            </a:r>
          </a:p>
          <a:p>
            <a:pPr marL="509588" marR="0" lvl="1" indent="-222250" algn="l" defTabSz="914400" rtl="0" eaLnBrk="1" fontAlgn="base" latinLnBrk="0" hangingPunct="1">
              <a:lnSpc>
                <a:spcPct val="100000"/>
              </a:lnSpc>
              <a:spcBef>
                <a:spcPts val="200"/>
              </a:spcBef>
              <a:spcAft>
                <a:spcPct val="0"/>
              </a:spcAft>
              <a:buClr>
                <a:srgbClr val="DA2128"/>
              </a:buClr>
              <a:buSzPct val="115000"/>
              <a:buFont typeface="Arial" pitchFamily="34" charset="0"/>
              <a:buChar char="•"/>
              <a:tabLst/>
              <a:defRPr/>
            </a:pPr>
            <a:r>
              <a:rPr kumimoji="0" lang="en-US" sz="1800" b="0" i="0" u="none" strike="noStrike" kern="0" cap="none" spc="0" normalizeH="0" baseline="0" noProof="0" dirty="0" smtClean="0">
                <a:ln>
                  <a:noFill/>
                </a:ln>
                <a:solidFill>
                  <a:srgbClr val="000000"/>
                </a:solidFill>
                <a:effectLst/>
                <a:uLnTx/>
                <a:uFillTx/>
                <a:latin typeface="Arial"/>
              </a:rPr>
              <a:t>The</a:t>
            </a:r>
            <a:r>
              <a:rPr kumimoji="0" lang="en-US" sz="1800" b="0" i="1" u="none" strike="noStrike" kern="0" cap="none" spc="0" normalizeH="0" baseline="0" noProof="0" dirty="0" smtClean="0">
                <a:ln>
                  <a:noFill/>
                </a:ln>
                <a:solidFill>
                  <a:srgbClr val="000000"/>
                </a:solidFill>
                <a:effectLst/>
                <a:uLnTx/>
                <a:uFillTx/>
                <a:latin typeface="Arial"/>
              </a:rPr>
              <a:t> </a:t>
            </a:r>
            <a:r>
              <a:rPr kumimoji="0" lang="en-US" sz="1800" b="0" i="1" u="none" strike="noStrike" kern="0" cap="none" spc="0" normalizeH="0" baseline="0" noProof="0" dirty="0" smtClean="0">
                <a:ln>
                  <a:noFill/>
                </a:ln>
                <a:solidFill>
                  <a:srgbClr val="000000"/>
                </a:solidFill>
                <a:effectLst/>
                <a:uLnTx/>
                <a:uFillTx/>
                <a:latin typeface="Century Schoolbook" pitchFamily="18" charset="0"/>
              </a:rPr>
              <a:t>multiplicity </a:t>
            </a:r>
            <a:r>
              <a:rPr kumimoji="0" lang="en-US" sz="1800" b="0" i="0" u="none" strike="noStrike" kern="0" cap="none" spc="0" normalizeH="0" baseline="0" noProof="0" dirty="0" smtClean="0">
                <a:ln>
                  <a:noFill/>
                </a:ln>
                <a:solidFill>
                  <a:srgbClr val="000000"/>
                </a:solidFill>
                <a:effectLst/>
                <a:uLnTx/>
                <a:uFillTx/>
                <a:latin typeface="Arial"/>
              </a:rPr>
              <a:t>describes the number of associated objects</a:t>
            </a:r>
          </a:p>
          <a:p>
            <a:pPr marL="744538" marR="0" lvl="2" indent="-234950" algn="l" defTabSz="914400" rtl="0" eaLnBrk="1" fontAlgn="base" latinLnBrk="0" hangingPunct="1">
              <a:lnSpc>
                <a:spcPct val="100000"/>
              </a:lnSpc>
              <a:spcBef>
                <a:spcPts val="200"/>
              </a:spcBef>
              <a:spcAft>
                <a:spcPct val="0"/>
              </a:spcAft>
              <a:buClr>
                <a:srgbClr val="DA2128"/>
              </a:buClr>
              <a:buSzTx/>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Arial"/>
              </a:rPr>
              <a:t>* indicates a collection (many)</a:t>
            </a:r>
          </a:p>
          <a:p>
            <a:pPr marL="744538" marR="0" lvl="2" indent="-234950" algn="l" defTabSz="914400" rtl="0" eaLnBrk="1" fontAlgn="base" latinLnBrk="0" hangingPunct="1">
              <a:lnSpc>
                <a:spcPct val="100000"/>
              </a:lnSpc>
              <a:spcBef>
                <a:spcPts val="200"/>
              </a:spcBef>
              <a:spcAft>
                <a:spcPct val="0"/>
              </a:spcAft>
              <a:buClr>
                <a:srgbClr val="DA2128"/>
              </a:buClr>
              <a:buSzTx/>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Arial"/>
              </a:rPr>
              <a:t>0..1 indicates optional (zero to one)</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2623447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54790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382837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1273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 longer need to track the number of transactions. Contrast the use of an </a:t>
            </a:r>
            <a:r>
              <a:rPr lang="en-US" dirty="0" err="1" smtClean="0"/>
              <a:t>arraylist</a:t>
            </a:r>
            <a:r>
              <a:rPr lang="en-US" dirty="0" smtClean="0"/>
              <a:t> with the array in the former example. </a:t>
            </a:r>
            <a:r>
              <a:rPr lang="en-US" dirty="0" err="1" smtClean="0"/>
              <a:t>Arraylists</a:t>
            </a:r>
            <a:r>
              <a:rPr lang="en-US" dirty="0" smtClean="0"/>
              <a:t> are lists that have </a:t>
            </a:r>
            <a:r>
              <a:rPr lang="en-US" dirty="0" err="1" smtClean="0"/>
              <a:t>arraylike</a:t>
            </a:r>
            <a:r>
              <a:rPr lang="en-US" dirty="0" smtClean="0"/>
              <a:t> behavior. It adds the ability to do insertion at arbitrary points, and can grow dynamically.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Because </a:t>
            </a:r>
            <a:r>
              <a:rPr lang="en-US" dirty="0" err="1" smtClean="0"/>
              <a:t>arraylists</a:t>
            </a:r>
            <a:r>
              <a:rPr lang="en-US" dirty="0" smtClean="0"/>
              <a:t> hold objects, a cast is needed back to a Transaction to invoke element behavior. Example : </a:t>
            </a:r>
            <a:r>
              <a:rPr lang="en-US" dirty="0" err="1" smtClean="0"/>
              <a:t>ProcessCar</a:t>
            </a:r>
            <a:r>
              <a:rPr lang="en-US" dirty="0" smtClean="0"/>
              <a:t>((</a:t>
            </a:r>
            <a:r>
              <a:rPr lang="en-US" dirty="0" err="1" smtClean="0"/>
              <a:t>FreightCar</a:t>
            </a:r>
            <a:r>
              <a:rPr lang="en-US" dirty="0" smtClean="0"/>
              <a:t>)cars[</a:t>
            </a:r>
            <a:r>
              <a:rPr lang="en-US" dirty="0" err="1" smtClean="0"/>
              <a:t>i</a:t>
            </a:r>
            <a:r>
              <a:rPr lang="en-US" dirty="0" smtClean="0"/>
              <a:t>]);</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221717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300392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2433306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145107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t>
            </a:r>
            <a:r>
              <a:rPr lang="en-US" dirty="0" err="1" smtClean="0"/>
              <a:t>WriteLine</a:t>
            </a:r>
            <a:r>
              <a:rPr lang="en-US" dirty="0" smtClean="0"/>
              <a:t> calls don’t need a cast because the </a:t>
            </a:r>
            <a:r>
              <a:rPr lang="en-US" dirty="0" err="1" smtClean="0"/>
              <a:t>ToString</a:t>
            </a:r>
            <a:r>
              <a:rPr lang="en-US" dirty="0" smtClean="0"/>
              <a:t>() method is called on each member object.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47492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t>
            </a:r>
            <a:r>
              <a:rPr lang="en-US" dirty="0" err="1" smtClean="0"/>
              <a:t>WriteLine</a:t>
            </a:r>
            <a:r>
              <a:rPr lang="en-US" dirty="0" smtClean="0"/>
              <a:t> calls don’t need a cast because the </a:t>
            </a:r>
            <a:r>
              <a:rPr lang="en-US" dirty="0" err="1" smtClean="0"/>
              <a:t>ToString</a:t>
            </a:r>
            <a:r>
              <a:rPr lang="en-US" dirty="0" smtClean="0"/>
              <a:t>() method is called on each member object.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90743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 longer need to track the number of transactions. Hash tables associate a key with an object. Can then look something up by key, using apparently array syntax with the key in the square braces. Note that keys must be unique in hash table collections. The square braces are an example of a class’s indexer. Indexers will be shown</a:t>
            </a:r>
            <a:r>
              <a:rPr lang="en-US" baseline="0" dirty="0" smtClean="0"/>
              <a:t> later</a:t>
            </a:r>
            <a:r>
              <a:rPr lang="en-US" dirty="0" smtClean="0"/>
              <a:t>. If you don’t have a unique key, use the hash code retrieved from the object base class by the appropriate method. Even though it is not officially defined as such, the hash code is actually the memory address of the object, and is therefore unique. When the key used in a lookup is not present in the </a:t>
            </a:r>
            <a:r>
              <a:rPr lang="en-US" dirty="0" err="1" smtClean="0"/>
              <a:t>Hashtable</a:t>
            </a:r>
            <a:r>
              <a:rPr lang="en-US" dirty="0" smtClean="0"/>
              <a:t>, it throws a </a:t>
            </a:r>
            <a:r>
              <a:rPr lang="en-US" dirty="0" err="1" smtClean="0"/>
              <a:t>NullReferenceException</a:t>
            </a:r>
            <a:r>
              <a:rPr lang="en-US" dirty="0" smtClean="0"/>
              <a: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322097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 </a:t>
            </a:r>
            <a:r>
              <a:rPr lang="en-US" dirty="0" err="1" smtClean="0"/>
              <a:t>foreach</a:t>
            </a:r>
            <a:r>
              <a:rPr lang="en-US" dirty="0" smtClean="0"/>
              <a:t> loop is new to C# and has been added from VB and VBScript. It walks collection classes, including array objects. Discuss how for could be used with the .Length property to achieve the same thing, but this does not need a loop counter.</a:t>
            </a:r>
          </a:p>
          <a:p>
            <a:r>
              <a:rPr lang="en-US" dirty="0" smtClean="0"/>
              <a:t>Note that in early versions (Beta 1)  the type was cast from the collection – not so in Beta 2 – you must cast yourself.</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260592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11/4/2015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2959626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2412710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489398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388776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Arrays in C# are very similar to Java, but a lot different than C/C++. C# arrays are implemented as objects, hence the requirement for the ‘new’ operator to create the array object. The curly braced initializer list allocates the array object in the static data segment. Most important of all if you index outside an array, C# will throw an array-bounds exception at runtime.</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2479809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3147094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2337611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322847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4184325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2062158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next term in the Fibonacci series adds the previous to series elements to get the subsequent element</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2494616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next term in the Fibonacci series adds the previous to series elements to get the subsequent element</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417090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2952541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1986308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2492981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Note that </a:t>
            </a:r>
            <a:r>
              <a:rPr lang="en-US" dirty="0" err="1" smtClean="0"/>
              <a:t>matrix.Length</a:t>
            </a:r>
            <a:r>
              <a:rPr lang="en-US" dirty="0" smtClean="0"/>
              <a:t> gives you the element count of the 1</a:t>
            </a:r>
            <a:r>
              <a:rPr lang="en-US" baseline="30000" dirty="0" smtClean="0"/>
              <a:t>st</a:t>
            </a:r>
            <a:r>
              <a:rPr lang="en-US" dirty="0" smtClean="0"/>
              <a:t> dimension – 4 in this example. Mention the two-dimensional array syntax here, because it is very different from all its antecedents.  Please</a:t>
            </a:r>
            <a:r>
              <a:rPr lang="en-US" baseline="0" dirty="0" smtClean="0"/>
              <a:t> a</a:t>
            </a:r>
            <a:r>
              <a:rPr lang="en-US" dirty="0" smtClean="0"/>
              <a:t>void prolonged discussion on this topic.</a:t>
            </a:r>
          </a:p>
          <a:p>
            <a:endParaRPr lang="en-US" dirty="0" smtClean="0"/>
          </a:p>
          <a:p>
            <a:r>
              <a:rPr lang="en-US" dirty="0" smtClean="0">
                <a:latin typeface="Courier New" pitchFamily="49" charset="0"/>
              </a:rPr>
              <a:t>By build manually we mean something like:</a:t>
            </a:r>
          </a:p>
          <a:p>
            <a:r>
              <a:rPr lang="en-US" dirty="0" smtClean="0">
                <a:latin typeface="Courier New" pitchFamily="49" charset="0"/>
              </a:rPr>
              <a:t> double[][] matrix = new double[5][];</a:t>
            </a:r>
          </a:p>
          <a:p>
            <a:r>
              <a:rPr lang="en-US" dirty="0" smtClean="0">
                <a:latin typeface="Courier New" pitchFamily="49" charset="0"/>
              </a:rPr>
              <a:t> matrix[0][0] = new double[10];</a:t>
            </a:r>
          </a:p>
          <a:p>
            <a:r>
              <a:rPr lang="en-US" dirty="0" smtClean="0">
                <a:latin typeface="Courier New" pitchFamily="49" charset="0"/>
              </a:rPr>
              <a:t> matrix[0][1] = new double[18];</a:t>
            </a:r>
          </a:p>
          <a:p>
            <a:r>
              <a:rPr lang="en-US" dirty="0" smtClean="0"/>
              <a:t>Etc.</a:t>
            </a:r>
          </a:p>
          <a:p>
            <a:endParaRPr lang="en-US" dirty="0" smtClean="0"/>
          </a:p>
          <a:p>
            <a:r>
              <a:rPr lang="en-US" dirty="0" smtClean="0"/>
              <a:t>Question</a:t>
            </a:r>
            <a:r>
              <a:rPr lang="en-US" baseline="0" dirty="0" smtClean="0"/>
              <a:t> –</a:t>
            </a:r>
            <a:r>
              <a:rPr lang="en-US" dirty="0" smtClean="0"/>
              <a:t> 4</a:t>
            </a:r>
          </a:p>
          <a:p>
            <a:r>
              <a:rPr lang="en-US" dirty="0" smtClean="0"/>
              <a:t>Question 2 – 8</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28576093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11/4/2015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2319340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268961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useful to know for examining the nature of why enumeration</a:t>
            </a:r>
            <a:r>
              <a:rPr lang="en-US" baseline="0" dirty="0" smtClean="0"/>
              <a:t> works. In particular, the </a:t>
            </a:r>
            <a:r>
              <a:rPr lang="en-US" baseline="0" dirty="0" err="1" smtClean="0"/>
              <a:t>getEnumerator</a:t>
            </a:r>
            <a:r>
              <a:rPr lang="en-US" baseline="0" dirty="0" smtClean="0"/>
              <a:t> is &gt;not&lt; called on every single loop.</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137998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useful to know for examining the nature of why enumeration</a:t>
            </a:r>
            <a:r>
              <a:rPr lang="en-US" baseline="0" dirty="0" smtClean="0"/>
              <a:t> works. In particular, the </a:t>
            </a:r>
            <a:r>
              <a:rPr lang="en-US" baseline="0" dirty="0" err="1" smtClean="0"/>
              <a:t>getEnumerator</a:t>
            </a:r>
            <a:r>
              <a:rPr lang="en-US" baseline="0" dirty="0" smtClean="0"/>
              <a:t> is &gt;not&lt; called on every single loop.</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32607467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55</a:t>
            </a:fld>
            <a:endParaRPr lang="en-US"/>
          </a:p>
        </p:txBody>
      </p:sp>
    </p:spTree>
    <p:extLst>
      <p:ext uri="{BB962C8B-B14F-4D97-AF65-F5344CB8AC3E}">
        <p14:creationId xmlns:p14="http://schemas.microsoft.com/office/powerpoint/2010/main" val="23853612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3833375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37803433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58</a:t>
            </a:fld>
            <a:endParaRPr lang="en-US"/>
          </a:p>
        </p:txBody>
      </p:sp>
    </p:spTree>
    <p:extLst>
      <p:ext uri="{BB962C8B-B14F-4D97-AF65-F5344CB8AC3E}">
        <p14:creationId xmlns:p14="http://schemas.microsoft.com/office/powerpoint/2010/main" val="500233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59</a:t>
            </a:fld>
            <a:endParaRPr lang="en-US"/>
          </a:p>
        </p:txBody>
      </p:sp>
    </p:spTree>
    <p:extLst>
      <p:ext uri="{BB962C8B-B14F-4D97-AF65-F5344CB8AC3E}">
        <p14:creationId xmlns:p14="http://schemas.microsoft.com/office/powerpoint/2010/main" val="21456792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60</a:t>
            </a:fld>
            <a:endParaRPr lang="en-US"/>
          </a:p>
        </p:txBody>
      </p:sp>
    </p:spTree>
    <p:extLst>
      <p:ext uri="{BB962C8B-B14F-4D97-AF65-F5344CB8AC3E}">
        <p14:creationId xmlns:p14="http://schemas.microsoft.com/office/powerpoint/2010/main" val="109216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Question – 32</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29950411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11/4/2015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32203092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1536149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263642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64</a:t>
            </a:fld>
            <a:endParaRPr lang="en-US"/>
          </a:p>
        </p:txBody>
      </p:sp>
    </p:spTree>
    <p:extLst>
      <p:ext uri="{BB962C8B-B14F-4D97-AF65-F5344CB8AC3E}">
        <p14:creationId xmlns:p14="http://schemas.microsoft.com/office/powerpoint/2010/main" val="41498938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67</a:t>
            </a:fld>
            <a:endParaRPr lang="en-US"/>
          </a:p>
        </p:txBody>
      </p:sp>
    </p:spTree>
    <p:extLst>
      <p:ext uri="{BB962C8B-B14F-4D97-AF65-F5344CB8AC3E}">
        <p14:creationId xmlns:p14="http://schemas.microsoft.com/office/powerpoint/2010/main" val="4941945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22848768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69</a:t>
            </a:fld>
            <a:endParaRPr lang="en-US"/>
          </a:p>
        </p:txBody>
      </p:sp>
    </p:spTree>
    <p:extLst>
      <p:ext uri="{BB962C8B-B14F-4D97-AF65-F5344CB8AC3E}">
        <p14:creationId xmlns:p14="http://schemas.microsoft.com/office/powerpoint/2010/main" val="36075514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70</a:t>
            </a:fld>
            <a:endParaRPr lang="en-US"/>
          </a:p>
        </p:txBody>
      </p:sp>
    </p:spTree>
    <p:extLst>
      <p:ext uri="{BB962C8B-B14F-4D97-AF65-F5344CB8AC3E}">
        <p14:creationId xmlns:p14="http://schemas.microsoft.com/office/powerpoint/2010/main" val="26363554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71</a:t>
            </a:fld>
            <a:endParaRPr lang="en-US"/>
          </a:p>
        </p:txBody>
      </p:sp>
    </p:spTree>
    <p:extLst>
      <p:ext uri="{BB962C8B-B14F-4D97-AF65-F5344CB8AC3E}">
        <p14:creationId xmlns:p14="http://schemas.microsoft.com/office/powerpoint/2010/main" val="24093213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72</a:t>
            </a:fld>
            <a:endParaRPr lang="en-US"/>
          </a:p>
        </p:txBody>
      </p:sp>
    </p:spTree>
    <p:extLst>
      <p:ext uri="{BB962C8B-B14F-4D97-AF65-F5344CB8AC3E}">
        <p14:creationId xmlns:p14="http://schemas.microsoft.com/office/powerpoint/2010/main" val="3012704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Strings in C# are not arrays, but square brackets can be used to index into strings. This is a special property of objects called an indexer which will be discussed in chapter 8.</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8024002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24275397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74</a:t>
            </a:fld>
            <a:endParaRPr lang="en-US"/>
          </a:p>
        </p:txBody>
      </p:sp>
    </p:spTree>
    <p:extLst>
      <p:ext uri="{BB962C8B-B14F-4D97-AF65-F5344CB8AC3E}">
        <p14:creationId xmlns:p14="http://schemas.microsoft.com/office/powerpoint/2010/main" val="20765620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75</a:t>
            </a:fld>
            <a:endParaRPr lang="en-US"/>
          </a:p>
        </p:txBody>
      </p:sp>
    </p:spTree>
    <p:extLst>
      <p:ext uri="{BB962C8B-B14F-4D97-AF65-F5344CB8AC3E}">
        <p14:creationId xmlns:p14="http://schemas.microsoft.com/office/powerpoint/2010/main" val="23101541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76</a:t>
            </a:fld>
            <a:endParaRPr lang="en-US"/>
          </a:p>
        </p:txBody>
      </p:sp>
    </p:spTree>
    <p:extLst>
      <p:ext uri="{BB962C8B-B14F-4D97-AF65-F5344CB8AC3E}">
        <p14:creationId xmlns:p14="http://schemas.microsoft.com/office/powerpoint/2010/main" val="10195940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77</a:t>
            </a:fld>
            <a:endParaRPr lang="en-US"/>
          </a:p>
        </p:txBody>
      </p:sp>
    </p:spTree>
    <p:extLst>
      <p:ext uri="{BB962C8B-B14F-4D97-AF65-F5344CB8AC3E}">
        <p14:creationId xmlns:p14="http://schemas.microsoft.com/office/powerpoint/2010/main" val="697336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78</a:t>
            </a:fld>
            <a:endParaRPr lang="en-US"/>
          </a:p>
        </p:txBody>
      </p:sp>
    </p:spTree>
    <p:extLst>
      <p:ext uri="{BB962C8B-B14F-4D97-AF65-F5344CB8AC3E}">
        <p14:creationId xmlns:p14="http://schemas.microsoft.com/office/powerpoint/2010/main" val="39664410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79</a:t>
            </a:fld>
            <a:endParaRPr lang="en-US"/>
          </a:p>
        </p:txBody>
      </p:sp>
    </p:spTree>
    <p:extLst>
      <p:ext uri="{BB962C8B-B14F-4D97-AF65-F5344CB8AC3E}">
        <p14:creationId xmlns:p14="http://schemas.microsoft.com/office/powerpoint/2010/main" val="23717243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80</a:t>
            </a:fld>
            <a:endParaRPr lang="en-US"/>
          </a:p>
        </p:txBody>
      </p:sp>
    </p:spTree>
    <p:extLst>
      <p:ext uri="{BB962C8B-B14F-4D97-AF65-F5344CB8AC3E}">
        <p14:creationId xmlns:p14="http://schemas.microsoft.com/office/powerpoint/2010/main" val="48763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Strings in C# are not arrays, but square brackets can be used to index into strings. This is a special property of objects called an indexer which will be discussed in chapter 8.</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71853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Concatenation converts any data type to a string. Unlike Java, == checks logical equality. The important point here is that comparing a string with == here uses logical equality NOT physical, even though strings are objects. This is different from the equivalent code in Java.  Also for VB programmers, note that it is + not &amp; for concatenation of string.</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90791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Concatenation converts any data type to a string. Unlike Java, == checks logical equality. The important point here is that comparing a string with == here uses logical equality NOT physical, even though strings are objects. This is different from the equivalent code in Java.  </a:t>
            </a:r>
            <a:r>
              <a:rPr lang="en-US" smtClean="0"/>
              <a:t>Also for VB programmers, note that it is + not &amp; for concatenation of string.</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11/4/2015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27060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04/11/2015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04/11/2015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04/11/2015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04/11/2015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04/11/2015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04/11/2015</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04/11/2015</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04/11/2015</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04/11/2015</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04/11/2015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04/11/2015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err="1" smtClean="0">
                <a:latin typeface="Myriad Pro"/>
                <a:ea typeface="MS PGothic" charset="0"/>
                <a:cs typeface="Myriad Pro"/>
              </a:rPr>
              <a:t>Arrays</a:t>
            </a:r>
            <a:r>
              <a:rPr lang="fr-FR" sz="3200" dirty="0" smtClean="0">
                <a:latin typeface="Myriad Pro"/>
                <a:ea typeface="MS PGothic" charset="0"/>
                <a:cs typeface="Myriad Pro"/>
              </a:rPr>
              <a:t>, </a:t>
            </a:r>
            <a:r>
              <a:rPr lang="fr-FR" sz="3200" dirty="0" err="1" smtClean="0">
                <a:latin typeface="Myriad Pro"/>
                <a:ea typeface="MS PGothic" charset="0"/>
                <a:cs typeface="Myriad Pro"/>
              </a:rPr>
              <a:t>Lists</a:t>
            </a:r>
            <a:r>
              <a:rPr lang="fr-FR" sz="3200" dirty="0" smtClean="0">
                <a:latin typeface="Myriad Pro"/>
                <a:ea typeface="MS PGothic" charset="0"/>
                <a:cs typeface="Myriad Pro"/>
              </a:rPr>
              <a:t> &amp; </a:t>
            </a:r>
            <a:r>
              <a:rPr lang="fr-FR" sz="3200" dirty="0" err="1" smtClean="0">
                <a:latin typeface="Myriad Pro"/>
                <a:ea typeface="MS PGothic" charset="0"/>
                <a:cs typeface="Myriad Pro"/>
              </a:rPr>
              <a:t>Dictionnaries</a:t>
            </a:r>
            <a:endParaRPr lang="en-US" sz="3200" dirty="0" smtClean="0">
              <a:latin typeface="Myriad Pro"/>
              <a:ea typeface="MS PGothic" charset="0"/>
              <a:cs typeface="Myriad Pro"/>
            </a:endParaRP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2NET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Strings as Arrays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pPr>
              <a:spcAft>
                <a:spcPts val="0"/>
              </a:spcAft>
            </a:pPr>
            <a:r>
              <a:rPr lang="en-US" dirty="0"/>
              <a:t>Strings are </a:t>
            </a:r>
            <a:r>
              <a:rPr lang="en-US" i="1" dirty="0">
                <a:latin typeface="Century Schoolbook" pitchFamily="18" charset="0"/>
              </a:rPr>
              <a:t>immutable</a:t>
            </a:r>
            <a:r>
              <a:rPr lang="en-US" dirty="0"/>
              <a:t>, meaning they cannot be changed in </a:t>
            </a:r>
            <a:r>
              <a:rPr lang="en-US" dirty="0" smtClean="0"/>
              <a:t>place</a:t>
            </a:r>
          </a:p>
          <a:p>
            <a:pPr>
              <a:spcAft>
                <a:spcPts val="0"/>
              </a:spcAft>
            </a:pPr>
            <a:endParaRPr lang="en-US" dirty="0"/>
          </a:p>
          <a:p>
            <a:pPr lvl="1">
              <a:spcAft>
                <a:spcPts val="0"/>
              </a:spcAft>
            </a:pPr>
            <a:r>
              <a:rPr lang="en-US" dirty="0" err="1">
                <a:latin typeface="Courier New" pitchFamily="49" charset="0"/>
                <a:cs typeface="Courier New" pitchFamily="49" charset="0"/>
              </a:rPr>
              <a:t>output.ToUpper</a:t>
            </a:r>
            <a:r>
              <a:rPr lang="en-US" dirty="0">
                <a:latin typeface="Courier New" pitchFamily="49" charset="0"/>
                <a:cs typeface="Courier New" pitchFamily="49" charset="0"/>
              </a:rPr>
              <a:t>();</a:t>
            </a:r>
            <a:r>
              <a:rPr lang="en-US" dirty="0"/>
              <a:t> would not change the original output </a:t>
            </a:r>
            <a:r>
              <a:rPr lang="en-US" dirty="0" smtClean="0"/>
              <a:t>string</a:t>
            </a:r>
          </a:p>
          <a:p>
            <a:pPr lvl="1">
              <a:spcAft>
                <a:spcPts val="0"/>
              </a:spcAft>
            </a:pPr>
            <a:endParaRPr lang="en-US" sz="2400" dirty="0">
              <a:latin typeface="Courier New" pitchFamily="49" charset="0"/>
              <a:cs typeface="Courier New" pitchFamily="49" charset="0"/>
            </a:endParaRPr>
          </a:p>
          <a:p>
            <a:pPr lvl="1">
              <a:spcAft>
                <a:spcPts val="0"/>
              </a:spcAft>
            </a:pPr>
            <a:r>
              <a:rPr lang="en-US" sz="2400" dirty="0" smtClean="0">
                <a:latin typeface="Courier New" pitchFamily="49" charset="0"/>
                <a:cs typeface="Courier New" pitchFamily="49" charset="0"/>
              </a:rPr>
              <a:t>output </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output.ToUpper</a:t>
            </a:r>
            <a:r>
              <a:rPr lang="en-US" sz="2400" dirty="0">
                <a:latin typeface="Courier New" pitchFamily="49" charset="0"/>
                <a:cs typeface="Courier New" pitchFamily="49" charset="0"/>
              </a:rPr>
              <a:t>();</a:t>
            </a:r>
            <a:r>
              <a:rPr lang="en-US" sz="2400" dirty="0"/>
              <a:t> would be required</a:t>
            </a:r>
          </a:p>
        </p:txBody>
      </p:sp>
    </p:spTree>
    <p:extLst>
      <p:ext uri="{BB962C8B-B14F-4D97-AF65-F5344CB8AC3E}">
        <p14:creationId xmlns:p14="http://schemas.microsoft.com/office/powerpoint/2010/main" val="2092042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Strings </a:t>
            </a:r>
            <a:r>
              <a:rPr lang="en-US" dirty="0" smtClean="0"/>
              <a:t>Operators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pPr>
              <a:spcAft>
                <a:spcPts val="0"/>
              </a:spcAft>
            </a:pPr>
            <a:r>
              <a:rPr lang="en-US" dirty="0" smtClean="0"/>
              <a:t>Can </a:t>
            </a:r>
            <a:r>
              <a:rPr lang="en-US" dirty="0"/>
              <a:t>be </a:t>
            </a:r>
            <a:r>
              <a:rPr lang="en-US" dirty="0" smtClean="0"/>
              <a:t>concatenated </a:t>
            </a:r>
            <a:r>
              <a:rPr lang="en-US" dirty="0"/>
              <a:t>with other strings or with </a:t>
            </a:r>
            <a:r>
              <a:rPr lang="en-US" i="1" dirty="0">
                <a:latin typeface="Century Schoolbook" pitchFamily="18" charset="0"/>
              </a:rPr>
              <a:t>any</a:t>
            </a:r>
            <a:r>
              <a:rPr lang="en-US" dirty="0"/>
              <a:t> other data type using the </a:t>
            </a:r>
            <a:r>
              <a:rPr lang="en-US" dirty="0">
                <a:latin typeface="Courier New" pitchFamily="49" charset="0"/>
              </a:rPr>
              <a:t>+</a:t>
            </a:r>
            <a:r>
              <a:rPr lang="en-US" dirty="0"/>
              <a:t> operator</a:t>
            </a:r>
          </a:p>
          <a:p>
            <a:pPr lvl="1">
              <a:spcAft>
                <a:spcPts val="300"/>
              </a:spcAft>
              <a:buFont typeface="Arial" charset="0"/>
              <a:buNone/>
            </a:pPr>
            <a:r>
              <a:rPr lang="en-US" b="1" dirty="0">
                <a:latin typeface="Courier New" pitchFamily="49" charset="0"/>
              </a:rPr>
              <a:t>	</a:t>
            </a:r>
            <a:r>
              <a:rPr lang="en-US" sz="2000" dirty="0">
                <a:latin typeface="Courier New" pitchFamily="49" charset="0"/>
              </a:rPr>
              <a:t>string output = "The answer is " + value;</a:t>
            </a:r>
            <a:endParaRPr lang="en-US" dirty="0"/>
          </a:p>
          <a:p>
            <a:pPr>
              <a:spcAft>
                <a:spcPts val="0"/>
              </a:spcAft>
            </a:pPr>
            <a:r>
              <a:rPr lang="en-US" dirty="0" smtClean="0"/>
              <a:t>Can </a:t>
            </a:r>
            <a:r>
              <a:rPr lang="en-US" dirty="0"/>
              <a:t>be checked </a:t>
            </a:r>
            <a:r>
              <a:rPr lang="en-US" dirty="0" smtClean="0"/>
              <a:t>using </a:t>
            </a:r>
            <a:r>
              <a:rPr lang="en-US" dirty="0"/>
              <a:t>the </a:t>
            </a:r>
            <a:r>
              <a:rPr lang="en-US" dirty="0">
                <a:latin typeface="Courier New" pitchFamily="49" charset="0"/>
              </a:rPr>
              <a:t>==</a:t>
            </a:r>
            <a:r>
              <a:rPr lang="en-US" dirty="0"/>
              <a:t> and </a:t>
            </a:r>
            <a:r>
              <a:rPr lang="en-US" dirty="0">
                <a:latin typeface="Courier New" pitchFamily="49" charset="0"/>
              </a:rPr>
              <a:t>!=</a:t>
            </a:r>
            <a:r>
              <a:rPr lang="en-US" dirty="0"/>
              <a:t> operators</a:t>
            </a:r>
          </a:p>
          <a:p>
            <a:pPr lvl="1">
              <a:spcAft>
                <a:spcPts val="300"/>
              </a:spcAft>
              <a:buFont typeface="Arial" charset="0"/>
              <a:buNone/>
            </a:pPr>
            <a:r>
              <a:rPr lang="en-US" b="1" dirty="0">
                <a:latin typeface="Courier New" pitchFamily="49" charset="0"/>
              </a:rPr>
              <a:t>	</a:t>
            </a:r>
            <a:r>
              <a:rPr lang="en-US" dirty="0">
                <a:latin typeface="Courier New" pitchFamily="49" charset="0"/>
              </a:rPr>
              <a:t>string answer = "yes";</a:t>
            </a:r>
          </a:p>
          <a:p>
            <a:pPr lvl="1">
              <a:spcAft>
                <a:spcPts val="300"/>
              </a:spcAft>
              <a:buFont typeface="Arial" charset="0"/>
              <a:buNone/>
            </a:pPr>
            <a:r>
              <a:rPr lang="en-US" dirty="0">
                <a:latin typeface="Courier New" pitchFamily="49" charset="0"/>
              </a:rPr>
              <a:t>	if (answer == "yes")</a:t>
            </a:r>
          </a:p>
          <a:p>
            <a:pPr>
              <a:spcAft>
                <a:spcPts val="0"/>
              </a:spcAft>
            </a:pPr>
            <a:r>
              <a:rPr lang="en-US" dirty="0"/>
              <a:t>Comparison using relational operators, </a:t>
            </a:r>
            <a:r>
              <a:rPr lang="en-US" dirty="0" smtClean="0"/>
              <a:t/>
            </a:r>
            <a:br>
              <a:rPr lang="en-US" dirty="0" smtClean="0"/>
            </a:br>
            <a:r>
              <a:rPr lang="en-US" dirty="0" smtClean="0"/>
              <a:t>such </a:t>
            </a:r>
            <a:r>
              <a:rPr lang="en-US" dirty="0"/>
              <a:t>as </a:t>
            </a:r>
            <a:r>
              <a:rPr lang="en-US" dirty="0" smtClean="0">
                <a:latin typeface="Courier New" pitchFamily="49" charset="0"/>
              </a:rPr>
              <a:t>&lt;</a:t>
            </a:r>
            <a:r>
              <a:rPr lang="en-US" dirty="0" smtClean="0"/>
              <a:t> </a:t>
            </a:r>
            <a:r>
              <a:rPr lang="en-US" dirty="0"/>
              <a:t>or </a:t>
            </a:r>
            <a:r>
              <a:rPr lang="en-US" dirty="0">
                <a:latin typeface="Courier New" pitchFamily="49" charset="0"/>
              </a:rPr>
              <a:t>&gt;=</a:t>
            </a:r>
            <a:r>
              <a:rPr lang="en-US" dirty="0"/>
              <a:t>, is </a:t>
            </a:r>
            <a:r>
              <a:rPr lang="en-US" i="1" dirty="0">
                <a:latin typeface="Century Schoolbook" pitchFamily="18" charset="0"/>
              </a:rPr>
              <a:t>not</a:t>
            </a:r>
            <a:r>
              <a:rPr lang="en-US" dirty="0"/>
              <a:t> supported</a:t>
            </a:r>
          </a:p>
        </p:txBody>
      </p:sp>
    </p:spTree>
    <p:extLst>
      <p:ext uri="{BB962C8B-B14F-4D97-AF65-F5344CB8AC3E}">
        <p14:creationId xmlns:p14="http://schemas.microsoft.com/office/powerpoint/2010/main" val="2031613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Named Operations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r>
              <a:rPr lang="en-US" dirty="0" smtClean="0"/>
              <a:t>Most </a:t>
            </a:r>
            <a:r>
              <a:rPr lang="en-US" dirty="0"/>
              <a:t>data types also have </a:t>
            </a:r>
            <a:r>
              <a:rPr lang="en-US" i="1" dirty="0">
                <a:latin typeface="Century Schoolbook" pitchFamily="18" charset="0"/>
              </a:rPr>
              <a:t>named operations</a:t>
            </a:r>
          </a:p>
          <a:p>
            <a:pPr lvl="1"/>
            <a:r>
              <a:rPr lang="en-US" dirty="0"/>
              <a:t>These are actually methods</a:t>
            </a:r>
          </a:p>
          <a:p>
            <a:r>
              <a:rPr lang="en-US" dirty="0"/>
              <a:t>Can be accessed using the “</a:t>
            </a:r>
            <a:r>
              <a:rPr lang="en-US" dirty="0">
                <a:latin typeface="Courier New" pitchFamily="49" charset="0"/>
              </a:rPr>
              <a:t>.</a:t>
            </a:r>
            <a:r>
              <a:rPr lang="en-US" dirty="0"/>
              <a:t>” operator</a:t>
            </a:r>
          </a:p>
          <a:p>
            <a:endParaRPr lang="en-US" dirty="0" smtClean="0">
              <a:latin typeface="Courier New" pitchFamily="49" charset="0"/>
            </a:endParaRPr>
          </a:p>
          <a:p>
            <a:r>
              <a:rPr lang="en-US" dirty="0" smtClean="0"/>
              <a:t>String has many named </a:t>
            </a:r>
            <a:r>
              <a:rPr lang="en-US" dirty="0"/>
              <a:t>operations for </a:t>
            </a:r>
            <a:r>
              <a:rPr lang="en-US" dirty="0" smtClean="0"/>
              <a:t>manipulation:</a:t>
            </a:r>
            <a:endParaRPr lang="en-US" dirty="0"/>
          </a:p>
        </p:txBody>
      </p:sp>
      <p:sp>
        <p:nvSpPr>
          <p:cNvPr id="8" name="Rectangle à coins arrondis 4"/>
          <p:cNvSpPr/>
          <p:nvPr/>
        </p:nvSpPr>
        <p:spPr>
          <a:xfrm>
            <a:off x="251520" y="3793604"/>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buClr>
                <a:srgbClr val="DA2128"/>
              </a:buClr>
            </a:pPr>
            <a:r>
              <a:rPr lang="en-US" b="1" dirty="0">
                <a:solidFill>
                  <a:srgbClr val="0070C0"/>
                </a:solidFill>
                <a:latin typeface="Courier New" pitchFamily="49" charset="0"/>
              </a:rPr>
              <a:t>string</a:t>
            </a:r>
            <a:r>
              <a:rPr lang="en-US" b="1" dirty="0">
                <a:solidFill>
                  <a:srgbClr val="000000"/>
                </a:solidFill>
                <a:latin typeface="Courier New" pitchFamily="49" charset="0"/>
              </a:rPr>
              <a:t> </a:t>
            </a:r>
            <a:r>
              <a:rPr lang="en-US" b="1" dirty="0" err="1">
                <a:solidFill>
                  <a:srgbClr val="000000"/>
                </a:solidFill>
                <a:latin typeface="Courier New" pitchFamily="49" charset="0"/>
              </a:rPr>
              <a:t>productID</a:t>
            </a:r>
            <a:r>
              <a:rPr lang="en-US" b="1" dirty="0">
                <a:solidFill>
                  <a:srgbClr val="000000"/>
                </a:solidFill>
                <a:latin typeface="Courier New" pitchFamily="49" charset="0"/>
              </a:rPr>
              <a:t> = </a:t>
            </a:r>
            <a:r>
              <a:rPr lang="en-US" b="1" dirty="0">
                <a:solidFill>
                  <a:srgbClr val="00B050"/>
                </a:solidFill>
                <a:latin typeface="Courier New" pitchFamily="49" charset="0"/>
              </a:rPr>
              <a:t>"ALA1554-D"</a:t>
            </a:r>
            <a:r>
              <a:rPr lang="en-US" b="1" dirty="0">
                <a:solidFill>
                  <a:srgbClr val="000000"/>
                </a:solidFill>
                <a:latin typeface="Courier New" pitchFamily="49" charset="0"/>
              </a:rPr>
              <a:t>;</a:t>
            </a:r>
          </a:p>
          <a:p>
            <a:pPr lvl="0">
              <a:buClr>
                <a:srgbClr val="DA2128"/>
              </a:buClr>
            </a:pPr>
            <a:r>
              <a:rPr lang="en-US" b="1" dirty="0">
                <a:solidFill>
                  <a:srgbClr val="0070C0"/>
                </a:solidFill>
                <a:latin typeface="Courier New" pitchFamily="49" charset="0"/>
              </a:rPr>
              <a:t>string</a:t>
            </a:r>
            <a:r>
              <a:rPr lang="en-US" b="1" dirty="0">
                <a:solidFill>
                  <a:srgbClr val="000000"/>
                </a:solidFill>
                <a:latin typeface="Courier New" pitchFamily="49" charset="0"/>
              </a:rPr>
              <a:t> revision = </a:t>
            </a:r>
            <a:r>
              <a:rPr lang="en-US" b="1" dirty="0" err="1">
                <a:solidFill>
                  <a:srgbClr val="000000"/>
                </a:solidFill>
                <a:latin typeface="Courier New" pitchFamily="49" charset="0"/>
              </a:rPr>
              <a:t>productID.Substring</a:t>
            </a:r>
            <a:r>
              <a:rPr lang="en-US" b="1" dirty="0">
                <a:solidFill>
                  <a:srgbClr val="000000"/>
                </a:solidFill>
                <a:latin typeface="Courier New" pitchFamily="49" charset="0"/>
              </a:rPr>
              <a:t>(</a:t>
            </a:r>
            <a:r>
              <a:rPr lang="en-US" b="1" dirty="0">
                <a:solidFill>
                  <a:srgbClr val="FFC000"/>
                </a:solidFill>
                <a:latin typeface="Courier New" pitchFamily="49" charset="0"/>
              </a:rPr>
              <a:t>8</a:t>
            </a:r>
            <a:r>
              <a:rPr lang="en-US" b="1" dirty="0">
                <a:solidFill>
                  <a:srgbClr val="000000"/>
                </a:solidFill>
                <a:latin typeface="Courier New" pitchFamily="49" charset="0"/>
              </a:rPr>
              <a:t>,</a:t>
            </a:r>
            <a:r>
              <a:rPr lang="en-US" b="1" dirty="0">
                <a:solidFill>
                  <a:srgbClr val="FFC000"/>
                </a:solidFill>
                <a:latin typeface="Courier New" pitchFamily="49" charset="0"/>
              </a:rPr>
              <a:t>1</a:t>
            </a:r>
            <a:r>
              <a:rPr lang="en-US" b="1" dirty="0">
                <a:solidFill>
                  <a:srgbClr val="000000"/>
                </a:solidFill>
                <a:latin typeface="Courier New" pitchFamily="49" charset="0"/>
              </a:rPr>
              <a:t>)</a:t>
            </a:r>
            <a:r>
              <a:rPr lang="en-US" b="1" dirty="0" smtClean="0">
                <a:solidFill>
                  <a:srgbClr val="000000"/>
                </a:solidFill>
                <a:latin typeface="Courier New" pitchFamily="49" charset="0"/>
              </a:rPr>
              <a:t>;</a:t>
            </a:r>
          </a:p>
          <a:p>
            <a:pPr lvl="0">
              <a:buClr>
                <a:srgbClr val="DA2128"/>
              </a:buClr>
            </a:pPr>
            <a:r>
              <a:rPr lang="en-US" b="1" dirty="0" smtClean="0">
                <a:solidFill>
                  <a:srgbClr val="00B050"/>
                </a:solidFill>
                <a:latin typeface="Courier New" pitchFamily="49" charset="0"/>
              </a:rPr>
              <a:t>// Will obtain 1 character string at index 8</a:t>
            </a:r>
            <a:endParaRPr lang="en-US" b="1" dirty="0">
              <a:solidFill>
                <a:srgbClr val="00B050"/>
              </a:solidFill>
              <a:latin typeface="Courier New" pitchFamily="49" charset="0"/>
            </a:endParaRPr>
          </a:p>
        </p:txBody>
      </p:sp>
    </p:spTree>
    <p:extLst>
      <p:ext uri="{BB962C8B-B14F-4D97-AF65-F5344CB8AC3E}">
        <p14:creationId xmlns:p14="http://schemas.microsoft.com/office/powerpoint/2010/main" val="11959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String formatting</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pPr>
              <a:tabLst>
                <a:tab pos="339725" algn="l"/>
                <a:tab pos="8232775" algn="l"/>
              </a:tabLst>
            </a:pPr>
            <a:r>
              <a:rPr lang="en-US" dirty="0"/>
              <a:t>The string class has methods for formatting</a:t>
            </a:r>
          </a:p>
          <a:p>
            <a:pPr lvl="1">
              <a:tabLst>
                <a:tab pos="339725" algn="l"/>
                <a:tab pos="8232775" algn="l"/>
              </a:tabLst>
            </a:pPr>
            <a:r>
              <a:rPr lang="en-US" dirty="0" smtClean="0"/>
              <a:t>Also used by </a:t>
            </a:r>
            <a:r>
              <a:rPr lang="en-US" b="1" dirty="0" err="1">
                <a:latin typeface="Courier New" pitchFamily="49" charset="0"/>
              </a:rPr>
              <a:t>System.Console.WriteLine</a:t>
            </a:r>
            <a:r>
              <a:rPr lang="en-US" dirty="0"/>
              <a:t> method</a:t>
            </a:r>
          </a:p>
          <a:p>
            <a:pPr>
              <a:tabLst>
                <a:tab pos="339725" algn="l"/>
                <a:tab pos="8232775" algn="l"/>
              </a:tabLst>
            </a:pPr>
            <a:endParaRPr lang="en-US" dirty="0" smtClean="0"/>
          </a:p>
          <a:p>
            <a:pPr>
              <a:tabLst>
                <a:tab pos="339725" algn="l"/>
                <a:tab pos="8232775" algn="l"/>
              </a:tabLst>
            </a:pPr>
            <a:endParaRPr lang="en-US" dirty="0"/>
          </a:p>
          <a:p>
            <a:pPr>
              <a:tabLst>
                <a:tab pos="339725" algn="l"/>
                <a:tab pos="8232775" algn="l"/>
              </a:tabLst>
            </a:pPr>
            <a:endParaRPr lang="en-US" dirty="0" smtClean="0"/>
          </a:p>
        </p:txBody>
      </p:sp>
      <p:sp>
        <p:nvSpPr>
          <p:cNvPr id="9" name="Rectangle à coins arrondis 4"/>
          <p:cNvSpPr/>
          <p:nvPr/>
        </p:nvSpPr>
        <p:spPr>
          <a:xfrm>
            <a:off x="251520" y="2281436"/>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287338" lvl="0" indent="-287338" eaLnBrk="1" hangingPunct="1">
              <a:lnSpc>
                <a:spcPct val="50000"/>
              </a:lnSpc>
              <a:spcBef>
                <a:spcPts val="1400"/>
              </a:spcBef>
              <a:buClr>
                <a:srgbClr val="DA2128"/>
              </a:buClr>
              <a:buSzPct val="115000"/>
              <a:tabLst>
                <a:tab pos="339725" algn="l"/>
                <a:tab pos="8232775" algn="l"/>
              </a:tabLst>
            </a:pPr>
            <a:r>
              <a:rPr lang="en-US" b="1" kern="0" dirty="0" smtClean="0">
                <a:solidFill>
                  <a:srgbClr val="0070C0"/>
                </a:solidFill>
                <a:latin typeface="Courier New" pitchFamily="49" charset="0"/>
              </a:rPr>
              <a:t>double</a:t>
            </a:r>
            <a:r>
              <a:rPr lang="en-US" b="1" kern="0" dirty="0" smtClean="0">
                <a:solidFill>
                  <a:srgbClr val="000000"/>
                </a:solidFill>
                <a:latin typeface="Courier New" pitchFamily="49" charset="0"/>
              </a:rPr>
              <a:t> x = </a:t>
            </a:r>
            <a:r>
              <a:rPr lang="en-US" b="1" kern="0" dirty="0" smtClean="0">
                <a:solidFill>
                  <a:srgbClr val="FFC000"/>
                </a:solidFill>
                <a:latin typeface="Courier New" pitchFamily="49" charset="0"/>
              </a:rPr>
              <a:t>9924.567</a:t>
            </a:r>
            <a:r>
              <a:rPr lang="en-US" b="1" kern="0" dirty="0" smtClean="0">
                <a:solidFill>
                  <a:srgbClr val="000000"/>
                </a:solidFill>
                <a:latin typeface="Courier New" pitchFamily="49" charset="0"/>
              </a:rPr>
              <a:t>;</a:t>
            </a:r>
          </a:p>
          <a:p>
            <a:pPr marL="287338" lvl="0" indent="-287338" eaLnBrk="1" hangingPunct="1">
              <a:lnSpc>
                <a:spcPct val="50000"/>
              </a:lnSpc>
              <a:spcBef>
                <a:spcPts val="1400"/>
              </a:spcBef>
              <a:buClr>
                <a:srgbClr val="DA2128"/>
              </a:buClr>
              <a:buSzPct val="115000"/>
              <a:tabLst>
                <a:tab pos="339725" algn="l"/>
                <a:tab pos="8232775" algn="l"/>
              </a:tabLst>
            </a:pPr>
            <a:r>
              <a:rPr lang="en-US" b="1" kern="0" dirty="0" smtClean="0">
                <a:solidFill>
                  <a:srgbClr val="0070C0"/>
                </a:solidFill>
                <a:latin typeface="Courier New" pitchFamily="49" charset="0"/>
              </a:rPr>
              <a:t>string</a:t>
            </a:r>
            <a:r>
              <a:rPr lang="en-US" b="1" kern="0" dirty="0" smtClean="0">
                <a:solidFill>
                  <a:srgbClr val="000000"/>
                </a:solidFill>
                <a:latin typeface="Courier New" pitchFamily="49" charset="0"/>
              </a:rPr>
              <a:t> </a:t>
            </a:r>
            <a:r>
              <a:rPr lang="en-US" b="1" kern="0" dirty="0" err="1" smtClean="0">
                <a:solidFill>
                  <a:srgbClr val="000000"/>
                </a:solidFill>
                <a:latin typeface="Courier New" pitchFamily="49" charset="0"/>
              </a:rPr>
              <a:t>fs</a:t>
            </a:r>
            <a:r>
              <a:rPr lang="en-US" b="1" kern="0" dirty="0" smtClean="0">
                <a:solidFill>
                  <a:srgbClr val="000000"/>
                </a:solidFill>
                <a:latin typeface="Courier New" pitchFamily="49" charset="0"/>
              </a:rPr>
              <a:t> = </a:t>
            </a:r>
            <a:r>
              <a:rPr lang="en-US" b="1" kern="0" dirty="0" err="1" smtClean="0">
                <a:solidFill>
                  <a:srgbClr val="000000"/>
                </a:solidFill>
                <a:latin typeface="Courier New" pitchFamily="49" charset="0"/>
              </a:rPr>
              <a:t>string.Format</a:t>
            </a:r>
            <a:r>
              <a:rPr lang="en-US" b="1" kern="0" dirty="0" smtClean="0">
                <a:solidFill>
                  <a:srgbClr val="000000"/>
                </a:solidFill>
                <a:latin typeface="Courier New" pitchFamily="49" charset="0"/>
              </a:rPr>
              <a:t>(</a:t>
            </a:r>
            <a:r>
              <a:rPr lang="en-US" b="1" kern="0" dirty="0" smtClean="0">
                <a:solidFill>
                  <a:srgbClr val="00B050"/>
                </a:solidFill>
                <a:latin typeface="Courier New" pitchFamily="49" charset="0"/>
              </a:rPr>
              <a:t>"Balance = ${0:N2}"</a:t>
            </a:r>
            <a:r>
              <a:rPr lang="en-US" b="1" kern="0" dirty="0" smtClean="0">
                <a:solidFill>
                  <a:srgbClr val="000000"/>
                </a:solidFill>
                <a:latin typeface="Courier New" pitchFamily="49" charset="0"/>
              </a:rPr>
              <a:t>,x);</a:t>
            </a:r>
          </a:p>
          <a:p>
            <a:pPr marL="287338" lvl="0" indent="-287338" eaLnBrk="1" hangingPunct="1">
              <a:lnSpc>
                <a:spcPct val="50000"/>
              </a:lnSpc>
              <a:spcBef>
                <a:spcPts val="1400"/>
              </a:spcBef>
              <a:buClr>
                <a:srgbClr val="DA2128"/>
              </a:buClr>
              <a:buSzPct val="115000"/>
              <a:tabLst>
                <a:tab pos="339725" algn="l"/>
                <a:tab pos="8232775" algn="l"/>
              </a:tabLst>
            </a:pPr>
            <a:r>
              <a:rPr lang="en-US" b="1" kern="0" dirty="0" smtClean="0">
                <a:solidFill>
                  <a:srgbClr val="00B050"/>
                </a:solidFill>
                <a:latin typeface="Courier New" pitchFamily="49" charset="0"/>
              </a:rPr>
              <a:t>// </a:t>
            </a:r>
            <a:r>
              <a:rPr lang="en-US" b="1" kern="0" dirty="0" err="1" smtClean="0">
                <a:solidFill>
                  <a:srgbClr val="00B050"/>
                </a:solidFill>
                <a:latin typeface="Courier New" pitchFamily="49" charset="0"/>
              </a:rPr>
              <a:t>fs</a:t>
            </a:r>
            <a:r>
              <a:rPr lang="en-US" b="1" kern="0" dirty="0" smtClean="0">
                <a:solidFill>
                  <a:srgbClr val="00B050"/>
                </a:solidFill>
                <a:latin typeface="Courier New" pitchFamily="49" charset="0"/>
              </a:rPr>
              <a:t> = "Balance = $9,924.57"</a:t>
            </a:r>
            <a:endParaRPr lang="en-US" b="1" kern="0" dirty="0">
              <a:solidFill>
                <a:srgbClr val="00B050"/>
              </a:solidFill>
              <a:latin typeface="Arial"/>
            </a:endParaRPr>
          </a:p>
        </p:txBody>
      </p:sp>
    </p:spTree>
    <p:extLst>
      <p:ext uri="{BB962C8B-B14F-4D97-AF65-F5344CB8AC3E}">
        <p14:creationId xmlns:p14="http://schemas.microsoft.com/office/powerpoint/2010/main" val="984150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String formatting</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985292"/>
            <a:ext cx="8352928" cy="4230687"/>
          </a:xfrm>
        </p:spPr>
        <p:txBody>
          <a:bodyPr/>
          <a:lstStyle/>
          <a:p>
            <a:pPr>
              <a:tabLst>
                <a:tab pos="339725" algn="l"/>
                <a:tab pos="8232775" algn="l"/>
              </a:tabLst>
            </a:pPr>
            <a:r>
              <a:rPr lang="en-US" dirty="0"/>
              <a:t>Other format </a:t>
            </a:r>
            <a:r>
              <a:rPr lang="en-US" dirty="0" err="1"/>
              <a:t>specifiers</a:t>
            </a:r>
            <a:r>
              <a:rPr lang="en-US" dirty="0"/>
              <a:t> are available</a:t>
            </a:r>
          </a:p>
          <a:p>
            <a:pPr lvl="1">
              <a:tabLst>
                <a:tab pos="339725" algn="l"/>
                <a:tab pos="8232775" algn="l"/>
              </a:tabLst>
            </a:pPr>
            <a:r>
              <a:rPr lang="en-US" dirty="0">
                <a:latin typeface="Courier New" pitchFamily="49" charset="0"/>
              </a:rPr>
              <a:t>C</a:t>
            </a:r>
            <a:r>
              <a:rPr lang="en-US" dirty="0"/>
              <a:t>, currency: “locale” dependent</a:t>
            </a:r>
          </a:p>
          <a:p>
            <a:pPr lvl="1">
              <a:tabLst>
                <a:tab pos="339725" algn="l"/>
                <a:tab pos="8232775" algn="l"/>
              </a:tabLst>
            </a:pPr>
            <a:r>
              <a:rPr lang="en-US" dirty="0">
                <a:latin typeface="Courier New" pitchFamily="49" charset="0"/>
              </a:rPr>
              <a:t>D</a:t>
            </a:r>
            <a:r>
              <a:rPr lang="en-US" dirty="0"/>
              <a:t>, decimal: converts output to integer format</a:t>
            </a:r>
          </a:p>
          <a:p>
            <a:pPr lvl="1">
              <a:tabLst>
                <a:tab pos="339725" algn="l"/>
                <a:tab pos="8232775" algn="l"/>
              </a:tabLst>
            </a:pPr>
            <a:r>
              <a:rPr lang="en-US" dirty="0">
                <a:latin typeface="Courier New" pitchFamily="49" charset="0"/>
              </a:rPr>
              <a:t>E</a:t>
            </a:r>
            <a:r>
              <a:rPr lang="en-US" dirty="0"/>
              <a:t>, exponential: scientific format</a:t>
            </a:r>
          </a:p>
          <a:p>
            <a:pPr lvl="1">
              <a:tabLst>
                <a:tab pos="339725" algn="l"/>
                <a:tab pos="8232775" algn="l"/>
              </a:tabLst>
            </a:pPr>
            <a:r>
              <a:rPr lang="en-US" dirty="0">
                <a:latin typeface="Courier New" pitchFamily="49" charset="0"/>
              </a:rPr>
              <a:t>F</a:t>
            </a:r>
            <a:r>
              <a:rPr lang="en-US" dirty="0"/>
              <a:t>, fixed point: accuracy is after decimal point</a:t>
            </a:r>
          </a:p>
          <a:p>
            <a:pPr lvl="1">
              <a:tabLst>
                <a:tab pos="339725" algn="l"/>
                <a:tab pos="8232775" algn="l"/>
              </a:tabLst>
            </a:pPr>
            <a:r>
              <a:rPr lang="en-US" dirty="0">
                <a:latin typeface="Courier New" pitchFamily="49" charset="0"/>
              </a:rPr>
              <a:t>G</a:t>
            </a:r>
            <a:r>
              <a:rPr lang="en-US" dirty="0"/>
              <a:t>, general: accuracy is total number of digits</a:t>
            </a:r>
          </a:p>
          <a:p>
            <a:pPr lvl="1">
              <a:tabLst>
                <a:tab pos="339725" algn="l"/>
                <a:tab pos="8232775" algn="l"/>
              </a:tabLst>
            </a:pPr>
            <a:r>
              <a:rPr lang="en-US" dirty="0">
                <a:latin typeface="Courier New" pitchFamily="49" charset="0"/>
              </a:rPr>
              <a:t>N</a:t>
            </a:r>
            <a:r>
              <a:rPr lang="en-US" dirty="0"/>
              <a:t>, numeric: similar to </a:t>
            </a:r>
            <a:r>
              <a:rPr lang="en-US" dirty="0">
                <a:latin typeface="Courier New" pitchFamily="49" charset="0"/>
              </a:rPr>
              <a:t>F</a:t>
            </a:r>
            <a:r>
              <a:rPr lang="en-US" dirty="0"/>
              <a:t> but with separation in the thousands</a:t>
            </a:r>
          </a:p>
        </p:txBody>
      </p:sp>
    </p:spTree>
    <p:extLst>
      <p:ext uri="{BB962C8B-B14F-4D97-AF65-F5344CB8AC3E}">
        <p14:creationId xmlns:p14="http://schemas.microsoft.com/office/powerpoint/2010/main" val="901716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Output formatting</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985292"/>
            <a:ext cx="8352928" cy="4230687"/>
          </a:xfrm>
        </p:spPr>
        <p:txBody>
          <a:bodyPr/>
          <a:lstStyle/>
          <a:p>
            <a:pPr>
              <a:tabLst>
                <a:tab pos="692150" algn="l"/>
                <a:tab pos="8232775" algn="l"/>
              </a:tabLst>
            </a:pPr>
            <a:r>
              <a:rPr lang="en-US" dirty="0"/>
              <a:t>Field width and justification can also be </a:t>
            </a:r>
            <a:r>
              <a:rPr lang="en-US" dirty="0" smtClean="0"/>
              <a:t>specified:</a:t>
            </a:r>
          </a:p>
          <a:p>
            <a:pPr lvl="1">
              <a:tabLst>
                <a:tab pos="692150" algn="l"/>
                <a:tab pos="8232775" algn="l"/>
              </a:tabLst>
            </a:pPr>
            <a:r>
              <a:rPr lang="en-US" dirty="0"/>
              <a:t>A left-justified field that is five characters </a:t>
            </a:r>
            <a:r>
              <a:rPr lang="en-US" dirty="0" smtClean="0"/>
              <a:t>wide</a:t>
            </a:r>
            <a:endParaRPr lang="en-US" dirty="0"/>
          </a:p>
          <a:p>
            <a:pPr>
              <a:buFont typeface="Arial" charset="0"/>
              <a:buNone/>
              <a:tabLst>
                <a:tab pos="692150" algn="l"/>
                <a:tab pos="8232775" algn="l"/>
              </a:tabLst>
            </a:pPr>
            <a:r>
              <a:rPr lang="en-US" sz="2400" dirty="0">
                <a:solidFill>
                  <a:srgbClr val="000000"/>
                </a:solidFill>
                <a:latin typeface="Courier New"/>
                <a:cs typeface="Courier New"/>
              </a:rPr>
              <a:t>	string </a:t>
            </a:r>
            <a:r>
              <a:rPr lang="en-US" sz="2400" dirty="0" err="1">
                <a:solidFill>
                  <a:srgbClr val="000000"/>
                </a:solidFill>
                <a:latin typeface="Courier New"/>
                <a:cs typeface="Courier New"/>
              </a:rPr>
              <a:t>fs</a:t>
            </a:r>
            <a:r>
              <a:rPr lang="en-US" sz="2400" dirty="0">
                <a:solidFill>
                  <a:srgbClr val="000000"/>
                </a:solidFill>
                <a:latin typeface="Courier New"/>
                <a:cs typeface="Courier New"/>
              </a:rPr>
              <a:t> = </a:t>
            </a:r>
            <a:r>
              <a:rPr lang="en-US" sz="2400" dirty="0" err="1">
                <a:solidFill>
                  <a:srgbClr val="000000"/>
                </a:solidFill>
                <a:latin typeface="Courier New"/>
                <a:cs typeface="Courier New"/>
              </a:rPr>
              <a:t>string.Format</a:t>
            </a:r>
            <a:r>
              <a:rPr lang="en-US" sz="2400" dirty="0">
                <a:solidFill>
                  <a:srgbClr val="000000"/>
                </a:solidFill>
                <a:latin typeface="Courier New"/>
                <a:cs typeface="Courier New"/>
              </a:rPr>
              <a:t>("{0,-5}", data);</a:t>
            </a:r>
          </a:p>
          <a:p>
            <a:pPr>
              <a:lnSpc>
                <a:spcPct val="70000"/>
              </a:lnSpc>
              <a:spcBef>
                <a:spcPct val="0"/>
              </a:spcBef>
              <a:buFont typeface="Arial" charset="0"/>
              <a:buNone/>
              <a:tabLst>
                <a:tab pos="692150" algn="l"/>
                <a:tab pos="8232775" algn="l"/>
              </a:tabLst>
            </a:pPr>
            <a:endParaRPr lang="en-US" dirty="0">
              <a:latin typeface="Courier New" pitchFamily="49" charset="0"/>
            </a:endParaRPr>
          </a:p>
          <a:p>
            <a:pPr>
              <a:tabLst>
                <a:tab pos="692150" algn="l"/>
                <a:tab pos="8232775" algn="l"/>
              </a:tabLst>
            </a:pPr>
            <a:r>
              <a:rPr lang="en-US" dirty="0" smtClean="0"/>
              <a:t>Width </a:t>
            </a:r>
            <a:r>
              <a:rPr lang="en-US" dirty="0"/>
              <a:t>and formatting </a:t>
            </a:r>
            <a:r>
              <a:rPr lang="en-US" dirty="0" smtClean="0"/>
              <a:t>combined &amp; used </a:t>
            </a:r>
            <a:r>
              <a:rPr lang="en-US" dirty="0"/>
              <a:t>directly in I/O</a:t>
            </a:r>
          </a:p>
          <a:p>
            <a:pPr>
              <a:buFont typeface="Arial" charset="0"/>
              <a:buNone/>
              <a:tabLst>
                <a:tab pos="692150" algn="l"/>
                <a:tab pos="8232775" algn="l"/>
              </a:tabLst>
            </a:pPr>
            <a:r>
              <a:rPr lang="en-US" dirty="0">
                <a:latin typeface="Courier New" pitchFamily="49" charset="0"/>
              </a:rPr>
              <a:t>	</a:t>
            </a:r>
            <a:r>
              <a:rPr lang="en-US" sz="2400" dirty="0" err="1">
                <a:solidFill>
                  <a:srgbClr val="000000"/>
                </a:solidFill>
                <a:latin typeface="Courier New" pitchFamily="49" charset="0"/>
              </a:rPr>
              <a:t>Console.WriteLine</a:t>
            </a:r>
            <a:r>
              <a:rPr lang="en-US" sz="2400" dirty="0">
                <a:solidFill>
                  <a:srgbClr val="000000"/>
                </a:solidFill>
                <a:latin typeface="Courier New" pitchFamily="49" charset="0"/>
              </a:rPr>
              <a:t>("</a:t>
            </a:r>
            <a:r>
              <a:rPr lang="en-US" sz="2400" dirty="0">
                <a:solidFill>
                  <a:srgbClr val="000000"/>
                </a:solidFill>
                <a:latin typeface="Courier New" pitchFamily="49" charset="0"/>
                <a:sym typeface="Wingdings" pitchFamily="2" charset="2"/>
              </a:rPr>
              <a:t>&gt;</a:t>
            </a:r>
            <a:r>
              <a:rPr lang="en-US" sz="2400" dirty="0">
                <a:solidFill>
                  <a:srgbClr val="000000"/>
                </a:solidFill>
                <a:latin typeface="Courier New" pitchFamily="49" charset="0"/>
              </a:rPr>
              <a:t>{0,12:F3}&lt;", </a:t>
            </a:r>
            <a:r>
              <a:rPr lang="en-US" sz="2400" dirty="0" smtClean="0">
                <a:solidFill>
                  <a:srgbClr val="000000"/>
                </a:solidFill>
                <a:latin typeface="Courier New" pitchFamily="49" charset="0"/>
              </a:rPr>
              <a:t>	7127.132956</a:t>
            </a:r>
            <a:r>
              <a:rPr lang="en-US" sz="2400" dirty="0">
                <a:solidFill>
                  <a:srgbClr val="000000"/>
                </a:solidFill>
                <a:latin typeface="Courier New" pitchFamily="49" charset="0"/>
              </a:rPr>
              <a:t>);</a:t>
            </a:r>
            <a:endParaRPr lang="en-US" dirty="0">
              <a:solidFill>
                <a:srgbClr val="000000"/>
              </a:solidFill>
              <a:latin typeface="Courier New" pitchFamily="49" charset="0"/>
            </a:endParaRPr>
          </a:p>
          <a:p>
            <a:pPr>
              <a:buFont typeface="Arial" charset="0"/>
              <a:buNone/>
              <a:tabLst>
                <a:tab pos="692150" algn="l"/>
                <a:tab pos="8232775" algn="l"/>
              </a:tabLst>
            </a:pPr>
            <a:r>
              <a:rPr lang="en-US" dirty="0"/>
              <a:t>	</a:t>
            </a:r>
            <a:endParaRPr lang="en-US" dirty="0" smtClean="0"/>
          </a:p>
          <a:p>
            <a:pPr>
              <a:tabLst>
                <a:tab pos="692150" algn="l"/>
                <a:tab pos="8232775" algn="l"/>
              </a:tabLst>
            </a:pPr>
            <a:r>
              <a:rPr lang="en-US" dirty="0" smtClean="0"/>
              <a:t>What </a:t>
            </a:r>
            <a:r>
              <a:rPr lang="en-US" dirty="0"/>
              <a:t>output would the preceding code produce?</a:t>
            </a:r>
          </a:p>
        </p:txBody>
      </p:sp>
    </p:spTree>
    <p:extLst>
      <p:ext uri="{BB962C8B-B14F-4D97-AF65-F5344CB8AC3E}">
        <p14:creationId xmlns:p14="http://schemas.microsoft.com/office/powerpoint/2010/main" val="2548957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conversion</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985292"/>
            <a:ext cx="8352928" cy="4230687"/>
          </a:xfrm>
        </p:spPr>
        <p:txBody>
          <a:bodyPr/>
          <a:lstStyle/>
          <a:p>
            <a:r>
              <a:rPr lang="en-US" dirty="0"/>
              <a:t>Many data types </a:t>
            </a:r>
            <a:r>
              <a:rPr lang="en-US" dirty="0" smtClean="0"/>
              <a:t>can </a:t>
            </a:r>
            <a:r>
              <a:rPr lang="en-US" dirty="0"/>
              <a:t>parse a string into their </a:t>
            </a:r>
            <a:r>
              <a:rPr lang="en-US" dirty="0" smtClean="0"/>
              <a:t>type</a:t>
            </a:r>
          </a:p>
          <a:p>
            <a:endParaRPr lang="en-US" dirty="0"/>
          </a:p>
          <a:p>
            <a:endParaRPr lang="en-US" dirty="0" smtClean="0"/>
          </a:p>
          <a:p>
            <a:endParaRPr lang="en-US" dirty="0"/>
          </a:p>
          <a:p>
            <a:r>
              <a:rPr lang="en-US" dirty="0" smtClean="0"/>
              <a:t>Be careful, if input isn’t a real </a:t>
            </a:r>
            <a:r>
              <a:rPr lang="en-US" dirty="0" err="1" smtClean="0"/>
              <a:t>int</a:t>
            </a:r>
            <a:r>
              <a:rPr lang="en-US" dirty="0" smtClean="0"/>
              <a:t>, this will produce a runtime error.</a:t>
            </a:r>
          </a:p>
          <a:p>
            <a:pPr lvl="1"/>
            <a:r>
              <a:rPr lang="en-US" dirty="0" smtClean="0"/>
              <a:t>Always check user input</a:t>
            </a:r>
          </a:p>
          <a:p>
            <a:pPr lvl="1"/>
            <a:r>
              <a:rPr lang="en-US" dirty="0" smtClean="0"/>
              <a:t>Use exception handling for this</a:t>
            </a:r>
            <a:endParaRPr lang="en-US" dirty="0"/>
          </a:p>
        </p:txBody>
      </p:sp>
      <p:sp>
        <p:nvSpPr>
          <p:cNvPr id="8" name="Rectangle à coins arrondis 4"/>
          <p:cNvSpPr/>
          <p:nvPr/>
        </p:nvSpPr>
        <p:spPr>
          <a:xfrm>
            <a:off x="251520" y="1705372"/>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buClr>
                <a:srgbClr val="DA2128"/>
              </a:buClr>
            </a:pPr>
            <a:r>
              <a:rPr lang="en-US" b="1" dirty="0">
                <a:solidFill>
                  <a:srgbClr val="0070C0"/>
                </a:solidFill>
                <a:latin typeface="Courier New" pitchFamily="49" charset="0"/>
              </a:rPr>
              <a:t>string</a:t>
            </a:r>
            <a:r>
              <a:rPr lang="en-US" b="1" dirty="0">
                <a:solidFill>
                  <a:srgbClr val="000000"/>
                </a:solidFill>
                <a:latin typeface="Courier New" pitchFamily="49" charset="0"/>
              </a:rPr>
              <a:t> input = </a:t>
            </a:r>
            <a:r>
              <a:rPr lang="en-US" b="1" dirty="0">
                <a:solidFill>
                  <a:srgbClr val="00B050"/>
                </a:solidFill>
                <a:latin typeface="Courier New" pitchFamily="49" charset="0"/>
              </a:rPr>
              <a:t>"12345"</a:t>
            </a:r>
            <a:r>
              <a:rPr lang="en-US" b="1" dirty="0">
                <a:solidFill>
                  <a:srgbClr val="000000"/>
                </a:solidFill>
                <a:latin typeface="Courier New" pitchFamily="49" charset="0"/>
              </a:rPr>
              <a:t>;</a:t>
            </a:r>
          </a:p>
          <a:p>
            <a:pPr lvl="0">
              <a:buClr>
                <a:srgbClr val="DA2128"/>
              </a:buClr>
            </a:pPr>
            <a:r>
              <a:rPr lang="en-US" b="1" dirty="0" err="1">
                <a:solidFill>
                  <a:srgbClr val="0070C0"/>
                </a:solidFill>
                <a:latin typeface="Courier New" pitchFamily="49" charset="0"/>
              </a:rPr>
              <a:t>int</a:t>
            </a:r>
            <a:r>
              <a:rPr lang="en-US" b="1" dirty="0">
                <a:solidFill>
                  <a:srgbClr val="0070C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 = </a:t>
            </a:r>
            <a:r>
              <a:rPr lang="en-US" b="1" dirty="0" err="1">
                <a:solidFill>
                  <a:srgbClr val="000000"/>
                </a:solidFill>
                <a:latin typeface="Courier New" pitchFamily="49" charset="0"/>
              </a:rPr>
              <a:t>int.Parse</a:t>
            </a:r>
            <a:r>
              <a:rPr lang="en-US" b="1" dirty="0">
                <a:solidFill>
                  <a:srgbClr val="000000"/>
                </a:solidFill>
                <a:latin typeface="Courier New" pitchFamily="49" charset="0"/>
              </a:rPr>
              <a:t>(input);</a:t>
            </a:r>
          </a:p>
        </p:txBody>
      </p:sp>
    </p:spTree>
    <p:extLst>
      <p:ext uri="{BB962C8B-B14F-4D97-AF65-F5344CB8AC3E}">
        <p14:creationId xmlns:p14="http://schemas.microsoft.com/office/powerpoint/2010/main" val="3026542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a:t>
            </a:r>
            <a:r>
              <a:rPr lang="en-US" dirty="0" err="1" smtClean="0"/>
              <a:t>foreach</a:t>
            </a:r>
            <a:r>
              <a:rPr lang="en-US" dirty="0" smtClean="0"/>
              <a:t> loop</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985292"/>
            <a:ext cx="8352928" cy="4230687"/>
          </a:xfrm>
        </p:spPr>
        <p:txBody>
          <a:bodyPr/>
          <a:lstStyle/>
          <a:p>
            <a:r>
              <a:rPr lang="en-US" dirty="0" smtClean="0"/>
              <a:t>Sometimes we need to </a:t>
            </a:r>
            <a:r>
              <a:rPr lang="en-US" dirty="0"/>
              <a:t>apply the same operation to all elements in </a:t>
            </a:r>
            <a:r>
              <a:rPr lang="en-US" dirty="0" smtClean="0"/>
              <a:t>a </a:t>
            </a:r>
            <a:r>
              <a:rPr lang="en-US" dirty="0"/>
              <a:t>collection</a:t>
            </a:r>
          </a:p>
          <a:p>
            <a:pPr lvl="1"/>
            <a:r>
              <a:rPr lang="en-US" dirty="0"/>
              <a:t>Arrays are an example of a collection</a:t>
            </a:r>
          </a:p>
          <a:p>
            <a:r>
              <a:rPr lang="en-US" dirty="0"/>
              <a:t>The </a:t>
            </a:r>
            <a:r>
              <a:rPr lang="en-US" dirty="0" err="1">
                <a:latin typeface="Courier New" pitchFamily="49" charset="0"/>
              </a:rPr>
              <a:t>foreach</a:t>
            </a:r>
            <a:r>
              <a:rPr lang="en-US" dirty="0"/>
              <a:t> loop makes this very convenient</a:t>
            </a:r>
          </a:p>
        </p:txBody>
      </p:sp>
      <p:sp>
        <p:nvSpPr>
          <p:cNvPr id="8" name="Rectangle à coins arrondis 4"/>
          <p:cNvSpPr/>
          <p:nvPr/>
        </p:nvSpPr>
        <p:spPr>
          <a:xfrm>
            <a:off x="251520" y="3001516"/>
            <a:ext cx="8785225" cy="2088232"/>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lvl="0" eaLnBrk="1" hangingPunct="1">
              <a:lnSpc>
                <a:spcPct val="90000"/>
              </a:lnSpc>
            </a:pPr>
            <a:r>
              <a:rPr lang="en-US" sz="1600" b="1" dirty="0">
                <a:solidFill>
                  <a:srgbClr val="0070C0"/>
                </a:solidFill>
                <a:latin typeface="Courier New" pitchFamily="49" charset="0"/>
              </a:rPr>
              <a:t>void </a:t>
            </a:r>
            <a:r>
              <a:rPr lang="en-US" sz="1600" b="1" dirty="0" err="1">
                <a:solidFill>
                  <a:srgbClr val="000000"/>
                </a:solidFill>
                <a:latin typeface="Courier New" pitchFamily="49" charset="0"/>
              </a:rPr>
              <a:t>RunPayroll</a:t>
            </a:r>
            <a:r>
              <a:rPr lang="en-US" sz="1600" b="1" dirty="0">
                <a:solidFill>
                  <a:srgbClr val="000000"/>
                </a:solidFill>
                <a:latin typeface="Courier New" pitchFamily="49" charset="0"/>
              </a:rPr>
              <a:t>(</a:t>
            </a:r>
            <a:r>
              <a:rPr lang="en-US" sz="1600" b="1" dirty="0">
                <a:solidFill>
                  <a:srgbClr val="0070C0"/>
                </a:solidFill>
                <a:latin typeface="Courier New" pitchFamily="49" charset="0"/>
              </a:rPr>
              <a:t>string[] </a:t>
            </a:r>
            <a:r>
              <a:rPr lang="en-US" sz="1600" b="1" dirty="0">
                <a:solidFill>
                  <a:srgbClr val="000000"/>
                </a:solidFill>
                <a:latin typeface="Courier New" pitchFamily="49" charset="0"/>
              </a:rPr>
              <a:t>people)</a:t>
            </a:r>
          </a:p>
          <a:p>
            <a:pPr lvl="0" eaLnBrk="1" hangingPunct="1">
              <a:lnSpc>
                <a:spcPct val="90000"/>
              </a:lnSpc>
            </a:pPr>
            <a:r>
              <a:rPr lang="en-US" sz="1600" b="1" dirty="0">
                <a:solidFill>
                  <a:srgbClr val="000000"/>
                </a:solidFill>
                <a:latin typeface="Courier New" pitchFamily="49" charset="0"/>
              </a:rPr>
              <a:t>{</a:t>
            </a:r>
          </a:p>
          <a:p>
            <a:pPr lvl="0" eaLnBrk="1" hangingPunct="1">
              <a:lnSpc>
                <a:spcPct val="90000"/>
              </a:lnSpc>
            </a:pPr>
            <a:r>
              <a:rPr lang="en-US" sz="1600" b="1" dirty="0">
                <a:solidFill>
                  <a:srgbClr val="000000"/>
                </a:solidFill>
                <a:latin typeface="Courier New" pitchFamily="49" charset="0"/>
              </a:rPr>
              <a:t>  </a:t>
            </a:r>
            <a:r>
              <a:rPr lang="en-US" sz="1600" b="1" dirty="0" err="1">
                <a:solidFill>
                  <a:srgbClr val="000000"/>
                </a:solidFill>
                <a:latin typeface="Courier New" pitchFamily="49" charset="0"/>
              </a:rPr>
              <a:t>foreach</a:t>
            </a:r>
            <a:r>
              <a:rPr lang="en-US" sz="1600" b="1" dirty="0">
                <a:solidFill>
                  <a:srgbClr val="000000"/>
                </a:solidFill>
                <a:latin typeface="Courier New" pitchFamily="49" charset="0"/>
              </a:rPr>
              <a:t>(</a:t>
            </a:r>
            <a:r>
              <a:rPr lang="en-US" sz="1600" b="1" dirty="0">
                <a:solidFill>
                  <a:srgbClr val="0070C0"/>
                </a:solidFill>
                <a:latin typeface="Courier New" pitchFamily="49" charset="0"/>
              </a:rPr>
              <a:t>string</a:t>
            </a:r>
            <a:r>
              <a:rPr lang="en-US" sz="1600" b="1" dirty="0">
                <a:solidFill>
                  <a:srgbClr val="000000"/>
                </a:solidFill>
                <a:latin typeface="Courier New" pitchFamily="49" charset="0"/>
              </a:rPr>
              <a:t> person in people)</a:t>
            </a:r>
          </a:p>
          <a:p>
            <a:pPr lvl="0" eaLnBrk="1" hangingPunct="1">
              <a:lnSpc>
                <a:spcPct val="90000"/>
              </a:lnSpc>
            </a:pPr>
            <a:r>
              <a:rPr lang="en-US" sz="1600" b="1" dirty="0">
                <a:solidFill>
                  <a:srgbClr val="000000"/>
                </a:solidFill>
                <a:latin typeface="Courier New" pitchFamily="49" charset="0"/>
              </a:rPr>
              <a:t>  {</a:t>
            </a:r>
          </a:p>
          <a:p>
            <a:pPr lvl="0" eaLnBrk="1" hangingPunct="1">
              <a:lnSpc>
                <a:spcPct val="90000"/>
              </a:lnSpc>
            </a:pPr>
            <a:r>
              <a:rPr lang="en-US" sz="1600" b="1" dirty="0">
                <a:solidFill>
                  <a:srgbClr val="000000"/>
                </a:solidFill>
                <a:latin typeface="Courier New" pitchFamily="49" charset="0"/>
              </a:rPr>
              <a:t>    </a:t>
            </a:r>
            <a:r>
              <a:rPr lang="en-US" sz="1600" b="1" dirty="0" err="1">
                <a:solidFill>
                  <a:srgbClr val="000000"/>
                </a:solidFill>
                <a:latin typeface="Courier New" pitchFamily="49" charset="0"/>
              </a:rPr>
              <a:t>Console.WriteLine</a:t>
            </a:r>
            <a:r>
              <a:rPr lang="en-US" sz="1600" b="1" dirty="0">
                <a:solidFill>
                  <a:srgbClr val="000000"/>
                </a:solidFill>
                <a:latin typeface="Courier New" pitchFamily="49" charset="0"/>
              </a:rPr>
              <a:t>(</a:t>
            </a:r>
            <a:r>
              <a:rPr lang="en-US" sz="1600" b="1" dirty="0">
                <a:solidFill>
                  <a:srgbClr val="00B050"/>
                </a:solidFill>
                <a:latin typeface="Courier New" pitchFamily="49" charset="0"/>
              </a:rPr>
              <a:t>"Payroll running for "</a:t>
            </a:r>
            <a:r>
              <a:rPr lang="en-US" sz="1600" b="1" dirty="0">
                <a:solidFill>
                  <a:srgbClr val="000000"/>
                </a:solidFill>
                <a:latin typeface="Courier New" pitchFamily="49" charset="0"/>
              </a:rPr>
              <a:t> + person);</a:t>
            </a:r>
          </a:p>
          <a:p>
            <a:pPr lvl="0" eaLnBrk="1" hangingPunct="1">
              <a:lnSpc>
                <a:spcPct val="90000"/>
              </a:lnSpc>
            </a:pPr>
            <a:r>
              <a:rPr lang="en-US" sz="1600" b="1" dirty="0">
                <a:solidFill>
                  <a:srgbClr val="000000"/>
                </a:solidFill>
                <a:latin typeface="Courier New" pitchFamily="49" charset="0"/>
              </a:rPr>
              <a:t>    </a:t>
            </a:r>
            <a:r>
              <a:rPr lang="en-US" sz="1600" b="1" dirty="0" err="1">
                <a:solidFill>
                  <a:srgbClr val="000000"/>
                </a:solidFill>
                <a:latin typeface="Courier New" pitchFamily="49" charset="0"/>
              </a:rPr>
              <a:t>ComputePayroll</a:t>
            </a:r>
            <a:r>
              <a:rPr lang="en-US" sz="1600" b="1" dirty="0">
                <a:solidFill>
                  <a:srgbClr val="000000"/>
                </a:solidFill>
                <a:latin typeface="Courier New" pitchFamily="49" charset="0"/>
              </a:rPr>
              <a:t>(person);</a:t>
            </a:r>
          </a:p>
          <a:p>
            <a:pPr lvl="0" eaLnBrk="1" hangingPunct="1">
              <a:lnSpc>
                <a:spcPct val="90000"/>
              </a:lnSpc>
            </a:pPr>
            <a:r>
              <a:rPr lang="en-US" sz="1600" b="1" dirty="0">
                <a:solidFill>
                  <a:srgbClr val="000000"/>
                </a:solidFill>
                <a:latin typeface="Courier New" pitchFamily="49" charset="0"/>
              </a:rPr>
              <a:t>  }</a:t>
            </a:r>
          </a:p>
          <a:p>
            <a:pPr lvl="0" eaLnBrk="1" hangingPunct="1">
              <a:lnSpc>
                <a:spcPct val="90000"/>
              </a:lnSpc>
            </a:pPr>
            <a:r>
              <a:rPr lang="en-US" sz="1600" b="1" dirty="0">
                <a:solidFill>
                  <a:srgbClr val="000000"/>
                </a:solidFill>
                <a:latin typeface="Courier New" pitchFamily="49" charset="0"/>
              </a:rPr>
              <a:t>}</a:t>
            </a:r>
          </a:p>
        </p:txBody>
      </p:sp>
    </p:spTree>
    <p:extLst>
      <p:ext uri="{BB962C8B-B14F-4D97-AF65-F5344CB8AC3E}">
        <p14:creationId xmlns:p14="http://schemas.microsoft.com/office/powerpoint/2010/main" val="1197239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938711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Collection Classes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err="1"/>
              <a:t>Arrays</a:t>
            </a:r>
            <a:r>
              <a:rPr lang="fr-FR" dirty="0"/>
              <a:t>, </a:t>
            </a:r>
            <a:r>
              <a:rPr lang="fr-FR" dirty="0" err="1"/>
              <a:t>Lists</a:t>
            </a:r>
            <a:r>
              <a:rPr lang="fr-FR" dirty="0"/>
              <a:t> &amp; </a:t>
            </a:r>
            <a:r>
              <a:rPr lang="fr-FR" dirty="0" err="1"/>
              <a:t>Dictionaries</a:t>
            </a:r>
            <a:endParaRPr lang="en-US" dirty="0"/>
          </a:p>
        </p:txBody>
      </p:sp>
      <p:pic>
        <p:nvPicPr>
          <p:cNvPr id="3074" name="Picture 2" descr="http://mediacdn.shopatron.com/media/mfg/7976/product_image/thm/t355_8a14e520310a54db4030a39d8235878a.jpg?13896448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229111"/>
            <a:ext cx="2885554" cy="288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497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eaLnBrk="1" hangingPunct="1"/>
            <a:endParaRPr lang="en-US" sz="2400" dirty="0" smtClean="0"/>
          </a:p>
          <a:p>
            <a:pPr lvl="1" eaLnBrk="1" hangingPunct="1"/>
            <a:r>
              <a:rPr lang="fr-FR" dirty="0" err="1" smtClean="0"/>
              <a:t>Understand</a:t>
            </a:r>
            <a:r>
              <a:rPr lang="fr-FR" dirty="0" smtClean="0"/>
              <a:t> </a:t>
            </a:r>
            <a:r>
              <a:rPr lang="fr-FR" dirty="0" err="1" smtClean="0"/>
              <a:t>arrays</a:t>
            </a:r>
            <a:r>
              <a:rPr lang="fr-FR" dirty="0" smtClean="0"/>
              <a:t>/</a:t>
            </a:r>
            <a:r>
              <a:rPr lang="fr-FR" dirty="0" err="1" smtClean="0"/>
              <a:t>lists</a:t>
            </a:r>
            <a:r>
              <a:rPr lang="fr-FR" dirty="0" smtClean="0"/>
              <a:t>/</a:t>
            </a:r>
            <a:r>
              <a:rPr lang="fr-FR" dirty="0" err="1" smtClean="0"/>
              <a:t>dictionaries</a:t>
            </a:r>
            <a:r>
              <a:rPr lang="fr-FR" dirty="0" smtClean="0"/>
              <a:t> management</a:t>
            </a:r>
            <a:endParaRPr lang="en-US" dirty="0"/>
          </a:p>
          <a:p>
            <a:pPr lvl="1" eaLnBrk="1" hangingPunct="1"/>
            <a:endParaRPr lang="en-US" dirty="0" smtClean="0"/>
          </a:p>
          <a:p>
            <a:pPr lvl="1" eaLnBrk="1" hangingPunct="1"/>
            <a:r>
              <a:rPr lang="en-US" dirty="0" smtClean="0"/>
              <a:t>Use them</a:t>
            </a:r>
            <a:endParaRPr lang="en-US" dirty="0"/>
          </a:p>
        </p:txBody>
      </p:sp>
      <p:sp>
        <p:nvSpPr>
          <p:cNvPr id="34819" name="Espace réservé du contenu 3"/>
          <p:cNvSpPr>
            <a:spLocks noGrp="1"/>
          </p:cNvSpPr>
          <p:nvPr>
            <p:ph sz="quarter" idx="13"/>
          </p:nvPr>
        </p:nvSpPr>
        <p:spPr/>
        <p:txBody>
          <a:bodyPr/>
          <a:lstStyle/>
          <a:p>
            <a:r>
              <a:rPr lang="en-US" dirty="0" smtClean="0">
                <a:ea typeface="ＭＳ Ｐゴシック" pitchFamily="34" charset="-128"/>
              </a:rPr>
              <a:t>Arrays, Lists &amp; Dictionaries</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Freight train example representation</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4" name="Group 1"/>
          <p:cNvGrpSpPr/>
          <p:nvPr/>
        </p:nvGrpSpPr>
        <p:grpSpPr bwMode="auto">
          <a:xfrm>
            <a:off x="539552" y="1057300"/>
            <a:ext cx="8388502" cy="3854450"/>
            <a:chOff x="242736" y="2484438"/>
            <a:chExt cx="8388502" cy="3854450"/>
          </a:xfrm>
        </p:grpSpPr>
        <p:sp>
          <p:nvSpPr>
            <p:cNvPr id="35" name="shape24"/>
            <p:cNvSpPr>
              <a:spLocks noChangeShapeType="1"/>
            </p:cNvSpPr>
            <p:nvPr/>
          </p:nvSpPr>
          <p:spPr bwMode="auto">
            <a:xfrm rot="16200000" flipH="1">
              <a:off x="525391" y="4016712"/>
              <a:ext cx="890587" cy="9525"/>
            </a:xfrm>
            <a:prstGeom prst="line">
              <a:avLst/>
            </a:prstGeom>
            <a:noFill/>
            <a:ln w="25400">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6" name="shape23"/>
            <p:cNvSpPr>
              <a:spLocks noChangeShapeType="1"/>
            </p:cNvSpPr>
            <p:nvPr/>
          </p:nvSpPr>
          <p:spPr bwMode="auto">
            <a:xfrm rot="16200000" flipH="1">
              <a:off x="399117" y="4641198"/>
              <a:ext cx="878850" cy="7034"/>
            </a:xfrm>
            <a:prstGeom prst="line">
              <a:avLst/>
            </a:prstGeom>
            <a:noFill/>
            <a:ln w="25400">
              <a:solidFill>
                <a:srgbClr val="000080"/>
              </a:solidFill>
              <a:round/>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7" name="shape22"/>
            <p:cNvSpPr>
              <a:spLocks noChangeShapeType="1"/>
            </p:cNvSpPr>
            <p:nvPr/>
          </p:nvSpPr>
          <p:spPr bwMode="auto">
            <a:xfrm>
              <a:off x="1587500" y="3765550"/>
              <a:ext cx="2038350" cy="0"/>
            </a:xfrm>
            <a:prstGeom prst="line">
              <a:avLst/>
            </a:prstGeom>
            <a:noFill/>
            <a:ln w="25400">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8" name="shape21"/>
            <p:cNvSpPr txBox="1">
              <a:spLocks noChangeArrowheads="1"/>
            </p:cNvSpPr>
            <p:nvPr/>
          </p:nvSpPr>
          <p:spPr bwMode="auto">
            <a:xfrm>
              <a:off x="1579563" y="3422650"/>
              <a:ext cx="2049462" cy="336550"/>
            </a:xfrm>
            <a:prstGeom prst="rect">
              <a:avLst/>
            </a:prstGeom>
            <a:noFill/>
            <a:ln w="12700">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rgbClr val="000080"/>
                  </a:solidFill>
                  <a:effectLst/>
                  <a:uLnTx/>
                  <a:uFillTx/>
                  <a:latin typeface="Arial" charset="0"/>
                  <a:ea typeface="+mn-ea"/>
                </a:rPr>
                <a:t> </a:t>
              </a:r>
              <a:r>
                <a:rPr kumimoji="0" lang="en-US" sz="1600" b="0" i="1" u="none" strike="noStrike" kern="0" cap="none" spc="0" normalizeH="0" baseline="0" noProof="0" dirty="0" smtClean="0">
                  <a:ln>
                    <a:noFill/>
                  </a:ln>
                  <a:solidFill>
                    <a:srgbClr val="000080"/>
                  </a:solidFill>
                  <a:effectLst/>
                  <a:uLnTx/>
                  <a:uFillTx/>
                  <a:latin typeface="Arial" charset="0"/>
                  <a:ea typeface="+mn-ea"/>
                </a:rPr>
                <a:t>    Is pulled by   1..2</a:t>
              </a:r>
            </a:p>
          </p:txBody>
        </p:sp>
        <p:sp>
          <p:nvSpPr>
            <p:cNvPr id="39" name="shape20"/>
            <p:cNvSpPr txBox="1">
              <a:spLocks noChangeArrowheads="1"/>
            </p:cNvSpPr>
            <p:nvPr/>
          </p:nvSpPr>
          <p:spPr bwMode="auto">
            <a:xfrm>
              <a:off x="1439863" y="4735513"/>
              <a:ext cx="2165350" cy="336550"/>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smtClean="0">
                  <a:ln>
                    <a:noFill/>
                  </a:ln>
                  <a:solidFill>
                    <a:srgbClr val="000080"/>
                  </a:solidFill>
                  <a:effectLst/>
                  <a:uLnTx/>
                  <a:uFillTx/>
                  <a:latin typeface="Arial" charset="0"/>
                  <a:ea typeface="+mn-ea"/>
                </a:rPr>
                <a:t>Has on the end    0..1</a:t>
              </a:r>
              <a:endParaRPr kumimoji="0" lang="en-US" sz="1800" b="1" i="1" u="none" strike="noStrike" kern="0" cap="none" spc="0" normalizeH="0" baseline="0" noProof="0" dirty="0" smtClean="0">
                <a:ln>
                  <a:noFill/>
                </a:ln>
                <a:solidFill>
                  <a:srgbClr val="000080"/>
                </a:solidFill>
                <a:effectLst/>
                <a:uLnTx/>
                <a:uFillTx/>
                <a:latin typeface="Arial" charset="0"/>
                <a:ea typeface="+mn-ea"/>
              </a:endParaRPr>
            </a:p>
          </p:txBody>
        </p:sp>
        <p:sp>
          <p:nvSpPr>
            <p:cNvPr id="40" name="shape19"/>
            <p:cNvSpPr>
              <a:spLocks noChangeShapeType="1"/>
            </p:cNvSpPr>
            <p:nvPr/>
          </p:nvSpPr>
          <p:spPr bwMode="auto">
            <a:xfrm flipV="1">
              <a:off x="829611" y="5063348"/>
              <a:ext cx="2725738" cy="12700"/>
            </a:xfrm>
            <a:prstGeom prst="line">
              <a:avLst/>
            </a:prstGeom>
            <a:noFill/>
            <a:ln w="25400">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41" name="shape18"/>
            <p:cNvSpPr>
              <a:spLocks noChangeShapeType="1"/>
            </p:cNvSpPr>
            <p:nvPr/>
          </p:nvSpPr>
          <p:spPr bwMode="auto">
            <a:xfrm>
              <a:off x="969963" y="4465792"/>
              <a:ext cx="5106987" cy="1588"/>
            </a:xfrm>
            <a:prstGeom prst="line">
              <a:avLst/>
            </a:prstGeom>
            <a:noFill/>
            <a:ln w="25400">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42" name="shape17"/>
            <p:cNvSpPr txBox="1">
              <a:spLocks noChangeArrowheads="1"/>
            </p:cNvSpPr>
            <p:nvPr/>
          </p:nvSpPr>
          <p:spPr bwMode="auto">
            <a:xfrm>
              <a:off x="1508125" y="4102100"/>
              <a:ext cx="3978275" cy="366713"/>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smtClean="0">
                  <a:ln>
                    <a:noFill/>
                  </a:ln>
                  <a:solidFill>
                    <a:srgbClr val="000080"/>
                  </a:solidFill>
                  <a:effectLst/>
                  <a:uLnTx/>
                  <a:uFillTx/>
                  <a:latin typeface="Arial" charset="0"/>
                  <a:ea typeface="+mn-ea"/>
                </a:rPr>
                <a:t> </a:t>
              </a:r>
              <a:r>
                <a:rPr kumimoji="0" lang="en-US" sz="1600" b="0" i="1" u="none" strike="noStrike" kern="0" cap="none" spc="0" normalizeH="0" baseline="0" noProof="0" dirty="0" smtClean="0">
                  <a:ln>
                    <a:noFill/>
                  </a:ln>
                  <a:solidFill>
                    <a:srgbClr val="000080"/>
                  </a:solidFill>
                  <a:effectLst/>
                  <a:uLnTx/>
                  <a:uFillTx/>
                  <a:latin typeface="Arial" charset="0"/>
                  <a:ea typeface="+mn-ea"/>
                </a:rPr>
                <a:t>      Delivers                                         0..</a:t>
              </a:r>
              <a:r>
                <a:rPr kumimoji="0" lang="en-US" sz="1800" b="1" i="1" u="none" strike="noStrike" kern="0" cap="none" spc="0" normalizeH="0" baseline="0" noProof="0" dirty="0" smtClean="0">
                  <a:ln>
                    <a:noFill/>
                  </a:ln>
                  <a:solidFill>
                    <a:srgbClr val="000080"/>
                  </a:solidFill>
                  <a:effectLst/>
                  <a:uLnTx/>
                  <a:uFillTx/>
                  <a:latin typeface="Arial" charset="0"/>
                  <a:ea typeface="+mn-ea"/>
                </a:rPr>
                <a:t>*</a:t>
              </a:r>
            </a:p>
          </p:txBody>
        </p:sp>
        <p:pic>
          <p:nvPicPr>
            <p:cNvPr id="43" name="shape16" descr="alcoswr[1]"/>
            <p:cNvPicPr>
              <a:picLocks noChangeAspect="1" noChangeArrowheads="1"/>
            </p:cNvPicPr>
            <p:nvPr/>
          </p:nvPicPr>
          <p:blipFill>
            <a:blip r:embed="rId4" cstate="print"/>
            <a:srcRect/>
            <a:stretch>
              <a:fillRect/>
            </a:stretch>
          </p:blipFill>
          <p:spPr bwMode="auto">
            <a:xfrm>
              <a:off x="5434013" y="2484438"/>
              <a:ext cx="2352675" cy="1255712"/>
            </a:xfrm>
            <a:prstGeom prst="rect">
              <a:avLst/>
            </a:prstGeom>
            <a:noFill/>
          </p:spPr>
        </p:pic>
        <p:pic>
          <p:nvPicPr>
            <p:cNvPr id="44" name="shape15" descr="caboose"/>
            <p:cNvPicPr>
              <a:picLocks noChangeAspect="1" noChangeArrowheads="1"/>
            </p:cNvPicPr>
            <p:nvPr/>
          </p:nvPicPr>
          <p:blipFill>
            <a:blip r:embed="rId5" cstate="print"/>
            <a:srcRect/>
            <a:stretch>
              <a:fillRect/>
            </a:stretch>
          </p:blipFill>
          <p:spPr bwMode="auto">
            <a:xfrm>
              <a:off x="5438775" y="5048250"/>
              <a:ext cx="1657350" cy="1268413"/>
            </a:xfrm>
            <a:prstGeom prst="rect">
              <a:avLst/>
            </a:prstGeom>
            <a:noFill/>
          </p:spPr>
        </p:pic>
        <p:sp>
          <p:nvSpPr>
            <p:cNvPr id="45" name="shape14"/>
            <p:cNvSpPr>
              <a:spLocks noChangeArrowheads="1"/>
            </p:cNvSpPr>
            <p:nvPr/>
          </p:nvSpPr>
          <p:spPr bwMode="auto">
            <a:xfrm>
              <a:off x="6697663" y="6034088"/>
              <a:ext cx="981075" cy="304800"/>
            </a:xfrm>
            <a:prstGeom prst="rect">
              <a:avLst/>
            </a:prstGeom>
            <a:noFill/>
            <a:ln w="25400">
              <a:noFill/>
              <a:miter lim="800000"/>
              <a:headEnd/>
              <a:tailEnd/>
            </a:ln>
            <a:effectLst/>
          </p:spPr>
          <p:txBody>
            <a:bodyPr wrap="non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 Caboose</a:t>
              </a:r>
            </a:p>
          </p:txBody>
        </p:sp>
        <p:sp>
          <p:nvSpPr>
            <p:cNvPr id="46" name="shape13"/>
            <p:cNvSpPr txBox="1">
              <a:spLocks noChangeArrowheads="1"/>
            </p:cNvSpPr>
            <p:nvPr/>
          </p:nvSpPr>
          <p:spPr bwMode="auto">
            <a:xfrm>
              <a:off x="7310438" y="3602038"/>
              <a:ext cx="1320800" cy="304800"/>
            </a:xfrm>
            <a:prstGeom prst="rect">
              <a:avLst/>
            </a:prstGeom>
            <a:noFill/>
            <a:ln w="25400">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Locomotive</a:t>
              </a:r>
            </a:p>
          </p:txBody>
        </p:sp>
        <p:sp>
          <p:nvSpPr>
            <p:cNvPr id="47" name="shape12"/>
            <p:cNvSpPr txBox="1"/>
            <p:nvPr/>
          </p:nvSpPr>
          <p:spPr bwMode="auto">
            <a:xfrm>
              <a:off x="5454796" y="3929246"/>
              <a:ext cx="1377600" cy="99388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FreightCar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000080"/>
                </a:solidFill>
                <a:effectLst/>
                <a:uLnTx/>
                <a:uFillTx/>
                <a:latin typeface="Arial" charset="0"/>
                <a:ea typeface="+mn-ea"/>
              </a:endParaRPr>
            </a:p>
          </p:txBody>
        </p:sp>
        <p:cxnSp>
          <p:nvCxnSpPr>
            <p:cNvPr id="48" name="shape11"/>
            <p:cNvCxnSpPr/>
            <p:nvPr/>
          </p:nvCxnSpPr>
          <p:spPr bwMode="auto">
            <a:xfrm>
              <a:off x="5456336" y="4228627"/>
              <a:ext cx="1376848" cy="754"/>
            </a:xfrm>
            <a:prstGeom prst="line">
              <a:avLst/>
            </a:prstGeom>
            <a:solidFill>
              <a:srgbClr val="FFFFCC"/>
            </a:solidFill>
            <a:ln w="12700" cap="flat" cmpd="sng" algn="ctr">
              <a:solidFill>
                <a:srgbClr val="000080"/>
              </a:solidFill>
              <a:prstDash val="solid"/>
              <a:round/>
              <a:headEnd type="none" w="med" len="med"/>
              <a:tailEnd type="none" w="med" len="med"/>
            </a:ln>
            <a:effectLst/>
          </p:spPr>
        </p:cxnSp>
        <p:cxnSp>
          <p:nvCxnSpPr>
            <p:cNvPr id="49" name="shape10"/>
            <p:cNvCxnSpPr/>
            <p:nvPr/>
          </p:nvCxnSpPr>
          <p:spPr bwMode="auto">
            <a:xfrm>
              <a:off x="5456336" y="4555526"/>
              <a:ext cx="1376848" cy="754"/>
            </a:xfrm>
            <a:prstGeom prst="line">
              <a:avLst/>
            </a:prstGeom>
            <a:solidFill>
              <a:srgbClr val="FFFFCC"/>
            </a:solidFill>
            <a:ln w="12700" cap="flat" cmpd="sng" algn="ctr">
              <a:solidFill>
                <a:srgbClr val="000080"/>
              </a:solidFill>
              <a:prstDash val="solid"/>
              <a:round/>
              <a:headEnd type="none" w="med" len="med"/>
              <a:tailEnd type="none" w="med" len="med"/>
            </a:ln>
            <a:effectLst/>
          </p:spPr>
        </p:cxnSp>
        <p:sp>
          <p:nvSpPr>
            <p:cNvPr id="50" name="shape9"/>
            <p:cNvSpPr txBox="1"/>
            <p:nvPr/>
          </p:nvSpPr>
          <p:spPr bwMode="auto">
            <a:xfrm>
              <a:off x="3544319" y="4601025"/>
              <a:ext cx="1377600" cy="99388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Caboose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000080"/>
                </a:solidFill>
                <a:effectLst/>
                <a:uLnTx/>
                <a:uFillTx/>
                <a:latin typeface="Arial" charset="0"/>
                <a:ea typeface="+mn-ea"/>
              </a:endParaRPr>
            </a:p>
          </p:txBody>
        </p:sp>
        <p:cxnSp>
          <p:nvCxnSpPr>
            <p:cNvPr id="51" name="shape8"/>
            <p:cNvCxnSpPr/>
            <p:nvPr/>
          </p:nvCxnSpPr>
          <p:spPr bwMode="auto">
            <a:xfrm>
              <a:off x="3545859" y="4900406"/>
              <a:ext cx="1376848" cy="754"/>
            </a:xfrm>
            <a:prstGeom prst="line">
              <a:avLst/>
            </a:prstGeom>
            <a:solidFill>
              <a:srgbClr val="FFFFCC"/>
            </a:solidFill>
            <a:ln w="12700" cap="flat" cmpd="sng" algn="ctr">
              <a:solidFill>
                <a:srgbClr val="000080"/>
              </a:solidFill>
              <a:prstDash val="solid"/>
              <a:round/>
              <a:headEnd type="none" w="med" len="med"/>
              <a:tailEnd type="none" w="med" len="med"/>
            </a:ln>
            <a:effectLst/>
          </p:spPr>
        </p:cxnSp>
        <p:cxnSp>
          <p:nvCxnSpPr>
            <p:cNvPr id="52" name="shape7"/>
            <p:cNvCxnSpPr/>
            <p:nvPr/>
          </p:nvCxnSpPr>
          <p:spPr bwMode="auto">
            <a:xfrm>
              <a:off x="3545859" y="5227305"/>
              <a:ext cx="1376848" cy="754"/>
            </a:xfrm>
            <a:prstGeom prst="line">
              <a:avLst/>
            </a:prstGeom>
            <a:solidFill>
              <a:srgbClr val="FFFFCC"/>
            </a:solidFill>
            <a:ln w="12700" cap="flat" cmpd="sng" algn="ctr">
              <a:solidFill>
                <a:srgbClr val="000080"/>
              </a:solidFill>
              <a:prstDash val="solid"/>
              <a:round/>
              <a:headEnd type="none" w="med" len="med"/>
              <a:tailEnd type="none" w="med" len="med"/>
            </a:ln>
            <a:effectLst/>
          </p:spPr>
        </p:cxnSp>
        <p:sp>
          <p:nvSpPr>
            <p:cNvPr id="53" name="shape6"/>
            <p:cNvSpPr txBox="1"/>
            <p:nvPr/>
          </p:nvSpPr>
          <p:spPr bwMode="auto">
            <a:xfrm>
              <a:off x="3601636" y="3268440"/>
              <a:ext cx="1377600" cy="99388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Locomotive</a:t>
              </a:r>
            </a:p>
          </p:txBody>
        </p:sp>
        <p:cxnSp>
          <p:nvCxnSpPr>
            <p:cNvPr id="54" name="shape5"/>
            <p:cNvCxnSpPr/>
            <p:nvPr/>
          </p:nvCxnSpPr>
          <p:spPr bwMode="auto">
            <a:xfrm>
              <a:off x="3603176" y="3567821"/>
              <a:ext cx="1376848" cy="754"/>
            </a:xfrm>
            <a:prstGeom prst="line">
              <a:avLst/>
            </a:prstGeom>
            <a:solidFill>
              <a:srgbClr val="FFFFCC"/>
            </a:solidFill>
            <a:ln w="12700" cap="flat" cmpd="sng" algn="ctr">
              <a:solidFill>
                <a:srgbClr val="000080"/>
              </a:solidFill>
              <a:prstDash val="solid"/>
              <a:round/>
              <a:headEnd type="none" w="med" len="med"/>
              <a:tailEnd type="none" w="med" len="med"/>
            </a:ln>
            <a:effectLst/>
          </p:spPr>
        </p:cxnSp>
        <p:cxnSp>
          <p:nvCxnSpPr>
            <p:cNvPr id="55" name="shape4"/>
            <p:cNvCxnSpPr/>
            <p:nvPr/>
          </p:nvCxnSpPr>
          <p:spPr bwMode="auto">
            <a:xfrm>
              <a:off x="3603176" y="3894720"/>
              <a:ext cx="1376848" cy="754"/>
            </a:xfrm>
            <a:prstGeom prst="line">
              <a:avLst/>
            </a:prstGeom>
            <a:solidFill>
              <a:srgbClr val="FFFFCC"/>
            </a:solidFill>
            <a:ln w="12700" cap="flat" cmpd="sng" algn="ctr">
              <a:solidFill>
                <a:srgbClr val="000080"/>
              </a:solidFill>
              <a:prstDash val="solid"/>
              <a:round/>
              <a:headEnd type="none" w="med" len="med"/>
              <a:tailEnd type="none" w="med" len="med"/>
            </a:ln>
            <a:effectLst/>
          </p:spPr>
        </p:cxnSp>
        <p:sp>
          <p:nvSpPr>
            <p:cNvPr id="56" name="shape3"/>
            <p:cNvSpPr txBox="1"/>
            <p:nvPr/>
          </p:nvSpPr>
          <p:spPr bwMode="auto">
            <a:xfrm>
              <a:off x="242736" y="3274536"/>
              <a:ext cx="1377600" cy="99388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FreightTrain</a:t>
              </a:r>
            </a:p>
          </p:txBody>
        </p:sp>
        <p:cxnSp>
          <p:nvCxnSpPr>
            <p:cNvPr id="57" name="shape2"/>
            <p:cNvCxnSpPr/>
            <p:nvPr/>
          </p:nvCxnSpPr>
          <p:spPr bwMode="auto">
            <a:xfrm>
              <a:off x="244276" y="3573917"/>
              <a:ext cx="1376848" cy="754"/>
            </a:xfrm>
            <a:prstGeom prst="line">
              <a:avLst/>
            </a:prstGeom>
            <a:solidFill>
              <a:srgbClr val="FFFFCC"/>
            </a:solidFill>
            <a:ln w="12700" cap="flat" cmpd="sng" algn="ctr">
              <a:solidFill>
                <a:srgbClr val="000080"/>
              </a:solidFill>
              <a:prstDash val="solid"/>
              <a:round/>
              <a:headEnd type="none" w="med" len="med"/>
              <a:tailEnd type="none" w="med" len="med"/>
            </a:ln>
            <a:effectLst/>
          </p:spPr>
        </p:cxnSp>
        <p:cxnSp>
          <p:nvCxnSpPr>
            <p:cNvPr id="58" name="shape1"/>
            <p:cNvCxnSpPr/>
            <p:nvPr/>
          </p:nvCxnSpPr>
          <p:spPr bwMode="auto">
            <a:xfrm>
              <a:off x="244276" y="3900816"/>
              <a:ext cx="1376848" cy="754"/>
            </a:xfrm>
            <a:prstGeom prst="line">
              <a:avLst/>
            </a:prstGeom>
            <a:solidFill>
              <a:srgbClr val="FFFFCC"/>
            </a:solidFill>
            <a:ln w="12700" cap="flat" cmpd="sng" algn="ctr">
              <a:solidFill>
                <a:srgbClr val="000080"/>
              </a:solidFill>
              <a:prstDash val="solid"/>
              <a:round/>
              <a:headEnd type="none" w="med" len="med"/>
              <a:tailEnd type="none" w="med" len="med"/>
            </a:ln>
            <a:effectLst/>
          </p:spPr>
        </p:cxnSp>
      </p:grpSp>
    </p:spTree>
    <p:extLst>
      <p:ext uri="{BB962C8B-B14F-4D97-AF65-F5344CB8AC3E}">
        <p14:creationId xmlns:p14="http://schemas.microsoft.com/office/powerpoint/2010/main" val="1568407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Freight train using arrays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shape4"/>
          <p:cNvSpPr>
            <a:spLocks noChangeArrowheads="1"/>
          </p:cNvSpPr>
          <p:nvPr/>
        </p:nvSpPr>
        <p:spPr bwMode="blackWhite">
          <a:xfrm>
            <a:off x="735013" y="1201316"/>
            <a:ext cx="7848600" cy="3637919"/>
          </a:xfrm>
          <a:prstGeom prst="rect">
            <a:avLst/>
          </a:prstGeom>
          <a:solidFill>
            <a:srgbClr val="FFFFFF"/>
          </a:solidFill>
          <a:ln w="28575">
            <a:solidFill>
              <a:srgbClr val="000080"/>
            </a:solidFill>
            <a:miter lim="800000"/>
            <a:headEnd/>
            <a:tailEnd/>
          </a:ln>
          <a:effectLst/>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FreightTrain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FreightCar[] cars = new FreightCar[</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25</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Locomotive loco1, loco2;</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Caboose van;</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int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carCount;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other methods and constructors …</a:t>
            </a:r>
          </a:p>
          <a:p>
            <a:pPr marL="0" marR="0" lvl="0" indent="0" defTabSz="914400" eaLnBrk="1" fontAlgn="auto" latinLnBrk="0" hangingPunct="1">
              <a:lnSpc>
                <a:spcPct val="9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AddCar(FreightCar c)</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confirm enough room, expand and copy if not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cars[carCount++] = 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ProcessAllCars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for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 =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 &lt; carCount; i++) ProcessCar(cars[i]);</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4" name="Oval Callout 2"/>
          <p:cNvSpPr/>
          <p:nvPr/>
        </p:nvSpPr>
        <p:spPr bwMode="auto">
          <a:xfrm>
            <a:off x="6643505" y="696546"/>
            <a:ext cx="2087745" cy="735747"/>
          </a:xfrm>
          <a:prstGeom prst="wedgeEllipseCallout">
            <a:avLst>
              <a:gd name="adj1" fmla="val -68895"/>
              <a:gd name="adj2" fmla="val 4490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Must guess the maximum size </a:t>
            </a:r>
          </a:p>
        </p:txBody>
      </p:sp>
      <p:sp>
        <p:nvSpPr>
          <p:cNvPr id="15" name="Oval Callout 10"/>
          <p:cNvSpPr/>
          <p:nvPr/>
        </p:nvSpPr>
        <p:spPr bwMode="auto">
          <a:xfrm>
            <a:off x="6543565" y="1777380"/>
            <a:ext cx="2420923" cy="735747"/>
          </a:xfrm>
          <a:prstGeom prst="wedgeEllipseCallout">
            <a:avLst>
              <a:gd name="adj1" fmla="val -119033"/>
              <a:gd name="adj2" fmla="val 11309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Must ensure there is enough room </a:t>
            </a:r>
          </a:p>
        </p:txBody>
      </p:sp>
      <p:sp>
        <p:nvSpPr>
          <p:cNvPr id="16" name="Oval Callout 11"/>
          <p:cNvSpPr/>
          <p:nvPr/>
        </p:nvSpPr>
        <p:spPr bwMode="auto">
          <a:xfrm>
            <a:off x="1745352" y="4498017"/>
            <a:ext cx="3474720" cy="735747"/>
          </a:xfrm>
          <a:prstGeom prst="wedgeEllipseCallout">
            <a:avLst>
              <a:gd name="adj1" fmla="val -45141"/>
              <a:gd name="adj2" fmla="val -7498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Cannot use </a:t>
            </a:r>
            <a:r>
              <a:rPr kumimoji="0" lang="en-US" sz="1400" b="1" i="0" u="none" strike="noStrike" kern="0" cap="none" spc="0" normalizeH="0" baseline="0" noProof="0" dirty="0" err="1" smtClean="0">
                <a:ln>
                  <a:noFill/>
                </a:ln>
                <a:solidFill>
                  <a:srgbClr val="FFFFFF"/>
                </a:solidFill>
                <a:effectLst/>
                <a:uLnTx/>
                <a:uFillTx/>
                <a:latin typeface="Courier New" pitchFamily="49" charset="0"/>
                <a:ea typeface="+mn-ea"/>
              </a:rPr>
              <a:t>foreach</a:t>
            </a:r>
            <a:r>
              <a:rPr kumimoji="0" lang="en-US" sz="1400" b="1" i="0" u="none" strike="noStrike" kern="0" cap="none" spc="0" normalizeH="0" baseline="0" noProof="0" dirty="0" smtClean="0">
                <a:ln>
                  <a:noFill/>
                </a:ln>
                <a:solidFill>
                  <a:srgbClr val="FFFFFF"/>
                </a:solidFill>
                <a:effectLst/>
                <a:uLnTx/>
                <a:uFillTx/>
                <a:latin typeface="Arial" charset="0"/>
                <a:ea typeface="+mn-ea"/>
              </a:rPr>
              <a:t> since array is only partially filled </a:t>
            </a:r>
          </a:p>
        </p:txBody>
      </p:sp>
    </p:spTree>
    <p:extLst>
      <p:ext uri="{BB962C8B-B14F-4D97-AF65-F5344CB8AC3E}">
        <p14:creationId xmlns:p14="http://schemas.microsoft.com/office/powerpoint/2010/main" val="3425166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Array limitations</a:t>
            </a:r>
          </a:p>
        </p:txBody>
      </p:sp>
      <p:sp>
        <p:nvSpPr>
          <p:cNvPr id="18434" name="Espace réservé du contenu 2"/>
          <p:cNvSpPr>
            <a:spLocks noGrp="1"/>
          </p:cNvSpPr>
          <p:nvPr>
            <p:ph idx="1"/>
          </p:nvPr>
        </p:nvSpPr>
        <p:spPr>
          <a:xfrm>
            <a:off x="467544" y="1128713"/>
            <a:ext cx="8280920" cy="4230687"/>
          </a:xfrm>
        </p:spPr>
        <p:txBody>
          <a:bodyPr/>
          <a:lstStyle/>
          <a:p>
            <a:r>
              <a:rPr lang="en-US" dirty="0"/>
              <a:t>Arrays are typically allocated dynamically on the </a:t>
            </a:r>
            <a:r>
              <a:rPr lang="en-US" dirty="0" smtClean="0"/>
              <a:t>heap</a:t>
            </a:r>
            <a:endParaRPr lang="en-US" dirty="0"/>
          </a:p>
          <a:p>
            <a:r>
              <a:rPr lang="en-US" dirty="0" smtClean="0"/>
              <a:t>But logically</a:t>
            </a:r>
            <a:r>
              <a:rPr lang="en-US" dirty="0"/>
              <a:t>, their size is fixed once allocated</a:t>
            </a:r>
          </a:p>
          <a:p>
            <a:pPr lvl="1"/>
            <a:r>
              <a:rPr lang="en-US" dirty="0"/>
              <a:t>Often, this means we are wasting memory</a:t>
            </a:r>
          </a:p>
          <a:p>
            <a:pPr lvl="1"/>
            <a:r>
              <a:rPr lang="en-US" dirty="0"/>
              <a:t>But on occasion, it means we won’t have enough</a:t>
            </a:r>
          </a:p>
          <a:p>
            <a:pPr lvl="2"/>
            <a:r>
              <a:rPr lang="en-US" dirty="0"/>
              <a:t>Might have to write expand/copy code</a:t>
            </a:r>
          </a:p>
          <a:p>
            <a:r>
              <a:rPr lang="en-US" dirty="0"/>
              <a:t>Array behavior </a:t>
            </a:r>
            <a:r>
              <a:rPr lang="en-US" dirty="0" smtClean="0"/>
              <a:t>doesn’t </a:t>
            </a:r>
            <a:r>
              <a:rPr lang="en-US" dirty="0"/>
              <a:t>match </a:t>
            </a:r>
            <a:r>
              <a:rPr lang="en-US" dirty="0" smtClean="0"/>
              <a:t>real world collections</a:t>
            </a:r>
            <a:endParaRPr lang="en-US" dirty="0"/>
          </a:p>
          <a:p>
            <a:pPr lvl="1"/>
            <a:r>
              <a:rPr lang="en-US" dirty="0"/>
              <a:t>A queue of passengers</a:t>
            </a:r>
          </a:p>
          <a:p>
            <a:pPr lvl="1"/>
            <a:r>
              <a:rPr lang="en-US" dirty="0"/>
              <a:t>A list of groceries</a:t>
            </a:r>
          </a:p>
          <a:p>
            <a:pPr lvl="1"/>
            <a:r>
              <a:rPr lang="en-US" dirty="0"/>
              <a:t>A deck of cards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01822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.NET Collections overview</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t>Two </a:t>
            </a:r>
            <a:r>
              <a:rPr lang="en-US" dirty="0"/>
              <a:t>categories of collection</a:t>
            </a:r>
          </a:p>
          <a:p>
            <a:pPr lvl="1"/>
            <a:r>
              <a:rPr lang="en-US" i="1" dirty="0">
                <a:latin typeface="Century Schoolbook" pitchFamily="18" charset="0"/>
              </a:rPr>
              <a:t>Heterogeneous</a:t>
            </a:r>
            <a:r>
              <a:rPr lang="en-US" dirty="0"/>
              <a:t>: holds any kind of </a:t>
            </a:r>
            <a:r>
              <a:rPr lang="en-US" dirty="0">
                <a:latin typeface="Courier New" pitchFamily="49" charset="0"/>
              </a:rPr>
              <a:t>object</a:t>
            </a:r>
          </a:p>
          <a:p>
            <a:pPr lvl="2"/>
            <a:r>
              <a:rPr lang="en-US" dirty="0"/>
              <a:t>Reference types by casting</a:t>
            </a:r>
          </a:p>
          <a:p>
            <a:pPr lvl="2"/>
            <a:r>
              <a:rPr lang="en-US" dirty="0"/>
              <a:t>Value types by </a:t>
            </a:r>
            <a:r>
              <a:rPr lang="en-US" i="1" dirty="0">
                <a:latin typeface="Century Schoolbook" pitchFamily="18" charset="0"/>
              </a:rPr>
              <a:t>boxing</a:t>
            </a:r>
          </a:p>
          <a:p>
            <a:pPr lvl="2"/>
            <a:r>
              <a:rPr lang="en-US" dirty="0"/>
              <a:t>In </a:t>
            </a:r>
            <a:r>
              <a:rPr lang="en-US" dirty="0" err="1">
                <a:latin typeface="Courier New" pitchFamily="49" charset="0"/>
              </a:rPr>
              <a:t>System.Collections</a:t>
            </a:r>
            <a:r>
              <a:rPr lang="en-US" dirty="0"/>
              <a:t> namespace</a:t>
            </a:r>
          </a:p>
          <a:p>
            <a:pPr lvl="1"/>
            <a:r>
              <a:rPr lang="en-US" i="1" dirty="0">
                <a:latin typeface="Century Schoolbook" pitchFamily="18" charset="0"/>
              </a:rPr>
              <a:t>Generic</a:t>
            </a:r>
            <a:r>
              <a:rPr lang="en-US" dirty="0"/>
              <a:t>: constructed to hold only objects of a specific type</a:t>
            </a:r>
          </a:p>
          <a:p>
            <a:pPr lvl="2"/>
            <a:r>
              <a:rPr lang="en-US" dirty="0"/>
              <a:t>In </a:t>
            </a:r>
            <a:r>
              <a:rPr lang="en-US" dirty="0" err="1">
                <a:latin typeface="Courier New" pitchFamily="49" charset="0"/>
              </a:rPr>
              <a:t>System.Collections.Generic</a:t>
            </a:r>
            <a:r>
              <a:rPr lang="en-US" dirty="0"/>
              <a:t> namespace</a:t>
            </a:r>
          </a:p>
          <a:p>
            <a:endParaRPr lang="en-US" dirty="0" smtClean="0"/>
          </a:p>
          <a:p>
            <a:r>
              <a:rPr lang="en-US" dirty="0" smtClean="0"/>
              <a:t>Collection behavior is </a:t>
            </a:r>
            <a:r>
              <a:rPr lang="en-US" dirty="0"/>
              <a:t>independent of </a:t>
            </a:r>
            <a:r>
              <a:rPr lang="en-US" dirty="0" smtClean="0"/>
              <a:t>its contents</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06319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ArrayList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Aft>
                <a:spcPts val="0"/>
              </a:spcAft>
            </a:pPr>
            <a:r>
              <a:rPr lang="en-US" dirty="0" smtClean="0"/>
              <a:t>This </a:t>
            </a:r>
            <a:r>
              <a:rPr lang="en-US" dirty="0"/>
              <a:t>example would be easier with an </a:t>
            </a:r>
            <a:r>
              <a:rPr lang="en-US" dirty="0" err="1" smtClean="0">
                <a:latin typeface="Courier New" pitchFamily="49" charset="0"/>
              </a:rPr>
              <a:t>ArrayList</a:t>
            </a:r>
            <a:endParaRPr lang="en-US" dirty="0">
              <a:latin typeface="Courier New" pitchFamily="49"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shape6"/>
          <p:cNvSpPr>
            <a:spLocks noChangeArrowheads="1"/>
          </p:cNvSpPr>
          <p:nvPr/>
        </p:nvSpPr>
        <p:spPr bwMode="blackWhite">
          <a:xfrm>
            <a:off x="593725" y="1745436"/>
            <a:ext cx="7680325" cy="3194721"/>
          </a:xfrm>
          <a:prstGeom prst="rect">
            <a:avLst/>
          </a:prstGeom>
          <a:solidFill>
            <a:srgbClr val="FFFFFF"/>
          </a:solidFill>
          <a:ln w="28575">
            <a:solidFill>
              <a:srgbClr val="000080"/>
            </a:solidFill>
            <a:miter lim="800000"/>
            <a:headEnd/>
            <a:tailEnd/>
          </a:ln>
          <a:effectLst/>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System.Collections;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Trains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FreightTrain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other fields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ArrayList cars = new ArrayList();</a:t>
            </a:r>
          </a:p>
          <a:p>
            <a:pPr marL="0" marR="0" lvl="0" indent="0" defTabSz="914400" eaLnBrk="1" fontAlgn="auto" latinLnBrk="0" hangingPunct="1">
              <a:lnSpc>
                <a:spcPct val="9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AddCar(FreightCar c)</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cars.Add(c);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ProcessAllCars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foreach (FreightCar car in cars) {</a:t>
            </a:r>
          </a:p>
          <a:p>
            <a:pPr marL="0" marR="0" lvl="0" indent="0" defTabSz="914400" eaLnBrk="1" fontAlgn="auto" latinLnBrk="0" hangingPunct="1">
              <a:lnSpc>
                <a:spcPct val="90000"/>
              </a:lnSpc>
              <a:spcBef>
                <a:spcPts val="0"/>
              </a:spcBef>
              <a:spcAft>
                <a:spcPts val="0"/>
              </a:spcAft>
              <a:buClrTx/>
              <a:buSzTx/>
              <a:buFontTx/>
              <a:buNone/>
              <a:tabLst/>
              <a:defRPr/>
            </a:pPr>
            <a:r>
              <a:rPr lang="en-US" sz="1600" b="1" kern="0" dirty="0">
                <a:solidFill>
                  <a:srgbClr val="000000"/>
                </a:solidFill>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ProcessCar</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(car);</a:t>
            </a:r>
          </a:p>
          <a:p>
            <a:pPr marL="0" marR="0" lvl="0" indent="0" defTabSz="914400" eaLnBrk="1" fontAlgn="auto" latinLnBrk="0" hangingPunct="1">
              <a:lnSpc>
                <a:spcPct val="90000"/>
              </a:lnSpc>
              <a:spcBef>
                <a:spcPts val="0"/>
              </a:spcBef>
              <a:spcAft>
                <a:spcPts val="0"/>
              </a:spcAft>
              <a:buClrTx/>
              <a:buSzTx/>
              <a:buFontTx/>
              <a:buNone/>
              <a:tabLst/>
              <a:defRPr/>
            </a:pPr>
            <a:r>
              <a:rPr lang="fr-FR" sz="1600" b="1" kern="0" dirty="0">
                <a:solidFill>
                  <a:srgbClr val="000000"/>
                </a:solidFill>
                <a:latin typeface="Courier New" pitchFamily="49" charset="0"/>
                <a:ea typeface="+mn-ea"/>
              </a:rPr>
              <a:t> </a:t>
            </a:r>
            <a:r>
              <a:rPr lang="fr-FR" sz="1600" b="1" kern="0" dirty="0" smtClean="0">
                <a:solidFill>
                  <a:srgbClr val="000000"/>
                </a:solidFill>
                <a:latin typeface="Courier New" pitchFamily="49" charset="0"/>
                <a:ea typeface="+mn-ea"/>
              </a:rPr>
              <a:t>     }</a:t>
            </a: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a:t>
            </a:r>
          </a:p>
        </p:txBody>
      </p:sp>
      <p:sp>
        <p:nvSpPr>
          <p:cNvPr id="14" name="Oval Callout 3"/>
          <p:cNvSpPr/>
          <p:nvPr/>
        </p:nvSpPr>
        <p:spPr bwMode="auto">
          <a:xfrm>
            <a:off x="5985832" y="1705372"/>
            <a:ext cx="2834640" cy="1038701"/>
          </a:xfrm>
          <a:prstGeom prst="wedgeEllipseCallout">
            <a:avLst>
              <a:gd name="adj1" fmla="val -95840"/>
              <a:gd name="adj2" fmla="val 458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Must construct an instance just like all other classes we use </a:t>
            </a:r>
          </a:p>
        </p:txBody>
      </p:sp>
      <p:sp>
        <p:nvSpPr>
          <p:cNvPr id="16" name="Oval Callout 14"/>
          <p:cNvSpPr/>
          <p:nvPr/>
        </p:nvSpPr>
        <p:spPr bwMode="auto">
          <a:xfrm>
            <a:off x="5456624" y="3217540"/>
            <a:ext cx="3291840" cy="605909"/>
          </a:xfrm>
          <a:prstGeom prst="wedgeEllipseCallout">
            <a:avLst>
              <a:gd name="adj1" fmla="val -108627"/>
              <a:gd name="adj2" fmla="val -1619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Just add the freight car—no copy and expand</a:t>
            </a:r>
          </a:p>
        </p:txBody>
      </p:sp>
      <p:sp>
        <p:nvSpPr>
          <p:cNvPr id="17" name="Oval Callout 15"/>
          <p:cNvSpPr/>
          <p:nvPr/>
        </p:nvSpPr>
        <p:spPr bwMode="auto">
          <a:xfrm>
            <a:off x="6227045" y="4153644"/>
            <a:ext cx="2377403" cy="432792"/>
          </a:xfrm>
          <a:prstGeom prst="wedgeEllipseCallout">
            <a:avLst>
              <a:gd name="adj1" fmla="val -76248"/>
              <a:gd name="adj2" fmla="val -3915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Can use </a:t>
            </a:r>
            <a:r>
              <a:rPr kumimoji="0" lang="en-US" sz="1400" b="1" i="0" u="none" strike="noStrike" kern="0" cap="none" spc="0" normalizeH="0" baseline="0" noProof="0" dirty="0" err="1" smtClean="0">
                <a:ln>
                  <a:noFill/>
                </a:ln>
                <a:solidFill>
                  <a:srgbClr val="FFFFFF"/>
                </a:solidFill>
                <a:effectLst/>
                <a:uLnTx/>
                <a:uFillTx/>
                <a:latin typeface="Courier New" pitchFamily="49" charset="0"/>
                <a:ea typeface="+mn-ea"/>
              </a:rPr>
              <a:t>foreach</a:t>
            </a:r>
            <a:endParaRPr kumimoji="0" lang="en-US" sz="1400" b="1" i="0" u="none" strike="noStrike" kern="0" cap="none" spc="0" normalizeH="0" baseline="0" noProof="0" dirty="0" smtClean="0">
              <a:ln>
                <a:noFill/>
              </a:ln>
              <a:solidFill>
                <a:srgbClr val="FFFFFF"/>
              </a:solidFill>
              <a:effectLst/>
              <a:uLnTx/>
              <a:uFillTx/>
              <a:latin typeface="Courier New" pitchFamily="49" charset="0"/>
              <a:ea typeface="+mn-ea"/>
            </a:endParaRPr>
          </a:p>
        </p:txBody>
      </p:sp>
    </p:spTree>
    <p:extLst>
      <p:ext uri="{BB962C8B-B14F-4D97-AF65-F5344CB8AC3E}">
        <p14:creationId xmlns:p14="http://schemas.microsoft.com/office/powerpoint/2010/main" val="2520480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Problem with non-generic Collections</a:t>
            </a:r>
          </a:p>
        </p:txBody>
      </p:sp>
      <p:sp>
        <p:nvSpPr>
          <p:cNvPr id="18434" name="Espace réservé du contenu 2"/>
          <p:cNvSpPr>
            <a:spLocks noGrp="1"/>
          </p:cNvSpPr>
          <p:nvPr>
            <p:ph idx="1"/>
          </p:nvPr>
        </p:nvSpPr>
        <p:spPr>
          <a:xfrm>
            <a:off x="467544" y="1128713"/>
            <a:ext cx="8280920" cy="4230687"/>
          </a:xfrm>
        </p:spPr>
        <p:txBody>
          <a:bodyPr/>
          <a:lstStyle/>
          <a:p>
            <a:pPr>
              <a:spcBef>
                <a:spcPts val="1200"/>
              </a:spcBef>
              <a:spcAft>
                <a:spcPts val="300"/>
              </a:spcAft>
              <a:buFontTx/>
              <a:buChar char="•"/>
            </a:pPr>
            <a:r>
              <a:rPr lang="en-US" dirty="0"/>
              <a:t>What would happen </a:t>
            </a:r>
            <a:r>
              <a:rPr lang="en-US" dirty="0" smtClean="0"/>
              <a:t>with the </a:t>
            </a:r>
            <a:r>
              <a:rPr lang="en-US" dirty="0"/>
              <a:t>following mistake?</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shape4"/>
          <p:cNvSpPr>
            <a:spLocks noChangeArrowheads="1"/>
          </p:cNvSpPr>
          <p:nvPr/>
        </p:nvSpPr>
        <p:spPr bwMode="blackWhite">
          <a:xfrm>
            <a:off x="606425" y="1745436"/>
            <a:ext cx="7600950" cy="3416320"/>
          </a:xfrm>
          <a:prstGeom prst="rect">
            <a:avLst/>
          </a:prstGeom>
          <a:solidFill>
            <a:srgbClr val="FFFFFF"/>
          </a:solidFill>
          <a:ln w="28575">
            <a:solidFill>
              <a:srgbClr val="000080"/>
            </a:solidFill>
            <a:miter lim="800000"/>
            <a:headEnd/>
            <a:tailEnd/>
          </a:ln>
          <a:effectLst/>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System.Collections;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Trains</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FreightTrain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 other fields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ArrayList cars = new ArrayList();</a:t>
            </a:r>
          </a:p>
          <a:p>
            <a:pPr marL="0" marR="0" lvl="0" indent="0" defTabSz="914400" eaLnBrk="1" fontAlgn="auto" latinLnBrk="0" hangingPunct="1">
              <a:lnSpc>
                <a:spcPct val="9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AddCar(FreightCar c)</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cars.Add(c);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cars.Add(new KitchenSink());</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ProcessAllCars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foreach (FreightCar car in cars) ProcessCar(car);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9" name="Oval Callout 12"/>
          <p:cNvSpPr/>
          <p:nvPr/>
        </p:nvSpPr>
        <p:spPr bwMode="auto">
          <a:xfrm>
            <a:off x="5739177" y="3001516"/>
            <a:ext cx="3139711" cy="432792"/>
          </a:xfrm>
          <a:prstGeom prst="wedgeEllipseCallout">
            <a:avLst>
              <a:gd name="adj1" fmla="val -75854"/>
              <a:gd name="adj2" fmla="val 7113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A programming mistake </a:t>
            </a:r>
            <a:endParaRPr kumimoji="0" lang="en-US" sz="1800" b="1" i="0" u="none" strike="noStrike" kern="0" cap="none" spc="0" normalizeH="0" baseline="0" noProof="0" dirty="0" smtClean="0">
              <a:ln>
                <a:noFill/>
              </a:ln>
              <a:solidFill>
                <a:srgbClr val="FFFFFF"/>
              </a:solidFill>
              <a:effectLst/>
              <a:uLnTx/>
              <a:uFillTx/>
              <a:latin typeface="Arial" charset="0"/>
              <a:ea typeface="+mn-ea"/>
            </a:endParaRPr>
          </a:p>
        </p:txBody>
      </p:sp>
      <p:sp>
        <p:nvSpPr>
          <p:cNvPr id="20" name="Oval Callout 13"/>
          <p:cNvSpPr/>
          <p:nvPr/>
        </p:nvSpPr>
        <p:spPr bwMode="auto">
          <a:xfrm>
            <a:off x="3779912" y="4627855"/>
            <a:ext cx="3314336" cy="605909"/>
          </a:xfrm>
          <a:prstGeom prst="wedgeEllipseCallout">
            <a:avLst>
              <a:gd name="adj1" fmla="val -37766"/>
              <a:gd name="adj2" fmla="val -7501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0" rIns="91440" bIns="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What happens here when we hit the kitchen sink?</a:t>
            </a:r>
            <a:endParaRPr kumimoji="0" lang="en-US" sz="1400" b="1" i="0" u="none" strike="noStrike" kern="0" cap="none" spc="0" normalizeH="0" baseline="0" noProof="0" dirty="0" smtClean="0">
              <a:ln>
                <a:noFill/>
              </a:ln>
              <a:solidFill>
                <a:srgbClr val="FFFFFF"/>
              </a:solidFill>
              <a:effectLst/>
              <a:uLnTx/>
              <a:uFillTx/>
              <a:latin typeface="Courier New" pitchFamily="49" charset="0"/>
              <a:ea typeface="+mn-ea"/>
            </a:endParaRPr>
          </a:p>
        </p:txBody>
      </p:sp>
    </p:spTree>
    <p:extLst>
      <p:ext uri="{BB962C8B-B14F-4D97-AF65-F5344CB8AC3E}">
        <p14:creationId xmlns:p14="http://schemas.microsoft.com/office/powerpoint/2010/main" val="2397394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Generic List</a:t>
            </a:r>
          </a:p>
        </p:txBody>
      </p:sp>
      <p:sp>
        <p:nvSpPr>
          <p:cNvPr id="18434" name="Espace réservé du contenu 2"/>
          <p:cNvSpPr>
            <a:spLocks noGrp="1"/>
          </p:cNvSpPr>
          <p:nvPr>
            <p:ph idx="1"/>
          </p:nvPr>
        </p:nvSpPr>
        <p:spPr>
          <a:xfrm>
            <a:off x="467544" y="1128713"/>
            <a:ext cx="8280920" cy="4230687"/>
          </a:xfrm>
        </p:spPr>
        <p:txBody>
          <a:bodyPr/>
          <a:lstStyle/>
          <a:p>
            <a:pPr>
              <a:spcBef>
                <a:spcPts val="1200"/>
              </a:spcBef>
              <a:spcAft>
                <a:spcPts val="300"/>
              </a:spcAft>
              <a:buFontTx/>
              <a:buChar char="•"/>
            </a:pPr>
            <a:r>
              <a:rPr lang="en-US" dirty="0" smtClean="0"/>
              <a:t>Can only put an object of the specified type in it</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shape5"/>
          <p:cNvSpPr>
            <a:spLocks noChangeArrowheads="1"/>
          </p:cNvSpPr>
          <p:nvPr/>
        </p:nvSpPr>
        <p:spPr bwMode="blackWhite">
          <a:xfrm>
            <a:off x="611560" y="1739281"/>
            <a:ext cx="7650163" cy="3422475"/>
          </a:xfrm>
          <a:prstGeom prst="rect">
            <a:avLst/>
          </a:prstGeom>
          <a:solidFill>
            <a:srgbClr val="FFFFFF"/>
          </a:solidFill>
          <a:ln w="28575">
            <a:solidFill>
              <a:srgbClr val="000080"/>
            </a:solidFill>
            <a:miter lim="800000"/>
            <a:headEnd/>
            <a:tailEnd/>
          </a:ln>
          <a:effectLst/>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System.Collections.Generic;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Trains</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FreightTrain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other fields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List&lt;FreightCar&gt; cars = new List&lt;FreightCar&gt;();</a:t>
            </a:r>
          </a:p>
          <a:p>
            <a:pPr marL="0" marR="0" lvl="0" indent="0" defTabSz="914400" eaLnBrk="1" fontAlgn="auto" latinLnBrk="0" hangingPunct="1">
              <a:lnSpc>
                <a:spcPct val="9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AddCar(FreightCar c)</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cars.Add</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(c);</a:t>
            </a:r>
          </a:p>
          <a:p>
            <a:pPr marL="0" marR="0" lvl="0" indent="0" defTabSz="914400" eaLnBrk="1" fontAlgn="auto" latinLnBrk="0" hangingPunct="1">
              <a:lnSpc>
                <a:spcPct val="90000"/>
              </a:lnSpc>
              <a:spcBef>
                <a:spcPts val="0"/>
              </a:spcBef>
              <a:spcAft>
                <a:spcPts val="0"/>
              </a:spcAft>
              <a:buClrTx/>
              <a:buSzTx/>
              <a:buFontTx/>
              <a:buNone/>
              <a:tabLst/>
              <a:defRPr/>
            </a:pPr>
            <a:r>
              <a:rPr lang="en-US" sz="1600" b="1" kern="0" dirty="0">
                <a:solidFill>
                  <a:srgbClr val="000000"/>
                </a:solidFill>
                <a:latin typeface="Courier New" pitchFamily="49" charset="0"/>
                <a:ea typeface="+mn-ea"/>
              </a:rPr>
              <a:t> </a:t>
            </a:r>
            <a:r>
              <a:rPr lang="en-US" sz="1600" b="1" kern="0" dirty="0" smtClean="0">
                <a:solidFill>
                  <a:srgbClr val="000000"/>
                </a:solidFill>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ProcessAllCars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foreach (FreightCar car in cars) ProcessCar(car);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B050"/>
                </a:solidFill>
                <a:effectLst/>
                <a:uLnTx/>
                <a:uFillTx/>
                <a:latin typeface="Courier New" pitchFamily="49" charset="0"/>
                <a:ea typeface="+mn-ea"/>
              </a:rPr>
              <a:t>ProcessCar</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(cars[</a:t>
            </a:r>
            <a:r>
              <a:rPr lang="en-US" sz="1600" b="1" kern="0" dirty="0" err="1">
                <a:solidFill>
                  <a:srgbClr val="00B050"/>
                </a:solidFill>
                <a:latin typeface="Courier New" pitchFamily="49" charset="0"/>
                <a:ea typeface="+mn-ea"/>
              </a:rPr>
              <a:t>0</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5" name="Oval Callout 26"/>
          <p:cNvSpPr/>
          <p:nvPr/>
        </p:nvSpPr>
        <p:spPr bwMode="auto">
          <a:xfrm>
            <a:off x="4788024" y="1920652"/>
            <a:ext cx="3400426" cy="432792"/>
          </a:xfrm>
          <a:prstGeom prst="wedgeEllipseCallout">
            <a:avLst>
              <a:gd name="adj1" fmla="val -77718"/>
              <a:gd name="adj2" fmla="val 12805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Can only hold freight cars</a:t>
            </a:r>
          </a:p>
        </p:txBody>
      </p:sp>
      <p:sp>
        <p:nvSpPr>
          <p:cNvPr id="17" name="Oval Callout 28"/>
          <p:cNvSpPr/>
          <p:nvPr/>
        </p:nvSpPr>
        <p:spPr bwMode="auto">
          <a:xfrm>
            <a:off x="4098961" y="4585692"/>
            <a:ext cx="4073439" cy="432792"/>
          </a:xfrm>
          <a:prstGeom prst="wedgeEllipseCallout">
            <a:avLst>
              <a:gd name="adj1" fmla="val -44825"/>
              <a:gd name="adj2" fmla="val -110641"/>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No cast required when indexing</a:t>
            </a:r>
            <a:endParaRPr kumimoji="0" lang="en-US" sz="1400" b="1" i="0" u="none" strike="noStrike" kern="0" cap="none" spc="0" normalizeH="0" baseline="0" noProof="0" dirty="0" smtClean="0">
              <a:ln>
                <a:noFill/>
              </a:ln>
              <a:solidFill>
                <a:srgbClr val="FFFFFF"/>
              </a:solidFill>
              <a:effectLst/>
              <a:uLnTx/>
              <a:uFillTx/>
              <a:latin typeface="Courier New" pitchFamily="49" charset="0"/>
              <a:ea typeface="+mn-ea"/>
            </a:endParaRPr>
          </a:p>
        </p:txBody>
      </p:sp>
    </p:spTree>
    <p:extLst>
      <p:ext uri="{BB962C8B-B14F-4D97-AF65-F5344CB8AC3E}">
        <p14:creationId xmlns:p14="http://schemas.microsoft.com/office/powerpoint/2010/main" val="3860015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Queues and Stacks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shape6"/>
          <p:cNvSpPr>
            <a:spLocks noChangeArrowheads="1"/>
          </p:cNvSpPr>
          <p:nvPr/>
        </p:nvSpPr>
        <p:spPr bwMode="blackWhite">
          <a:xfrm>
            <a:off x="179513" y="1318963"/>
            <a:ext cx="4320480" cy="3194721"/>
          </a:xfrm>
          <a:prstGeom prst="rect">
            <a:avLst/>
          </a:prstGeom>
          <a:solidFill>
            <a:srgbClr val="FFFFFF"/>
          </a:solidFill>
          <a:ln w="28575">
            <a:solidFill>
              <a:srgbClr val="000080"/>
            </a:solidFill>
            <a:miter lim="800000"/>
            <a:headEnd/>
            <a:tailEnd/>
          </a:ln>
          <a:effectLst/>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System.Collections.Generic;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CollectionSamples</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QueueSample</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Main()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Queue&lt;</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&gt; q;</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q = new Queue&lt;</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q.Enqueue(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"Sammy"</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q.Enqueue(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"Dean"</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q.Enqueue(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"Frank"</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while(q.Count &gt;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Console.WriteLine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lang="en-US" sz="1600" b="1" kern="0" dirty="0">
                <a:solidFill>
                  <a:srgbClr val="000000"/>
                </a:solidFill>
                <a:latin typeface="Courier New" pitchFamily="49" charset="0"/>
                <a:ea typeface="+mn-ea"/>
              </a:rPr>
              <a:t> </a:t>
            </a:r>
            <a:r>
              <a:rPr lang="en-US" sz="1600" b="1" kern="0" dirty="0" smtClean="0">
                <a:solidFill>
                  <a:srgbClr val="000000"/>
                </a:solidFill>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q.Dequeue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lang="fr-FR" sz="1600" b="1" kern="0" dirty="0">
                <a:solidFill>
                  <a:srgbClr val="000000"/>
                </a:solidFill>
                <a:latin typeface="Courier New" pitchFamily="49" charset="0"/>
                <a:ea typeface="+mn-ea"/>
              </a:rPr>
              <a:t> </a:t>
            </a:r>
            <a:r>
              <a:rPr lang="fr-FR" sz="1600" b="1" kern="0" dirty="0" smtClean="0">
                <a:solidFill>
                  <a:srgbClr val="000000"/>
                </a:solidFill>
                <a:latin typeface="Courier New" pitchFamily="49" charset="0"/>
                <a:ea typeface="+mn-ea"/>
              </a:rPr>
              <a:t>      }</a:t>
            </a: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23" name="shape5"/>
          <p:cNvSpPr>
            <a:spLocks noChangeArrowheads="1"/>
          </p:cNvSpPr>
          <p:nvPr/>
        </p:nvSpPr>
        <p:spPr bwMode="blackWhite">
          <a:xfrm>
            <a:off x="4515868" y="1318963"/>
            <a:ext cx="4248472" cy="3194721"/>
          </a:xfrm>
          <a:prstGeom prst="rect">
            <a:avLst/>
          </a:prstGeom>
          <a:solidFill>
            <a:srgbClr val="FFFFFF"/>
          </a:solidFill>
          <a:ln w="28575">
            <a:solidFill>
              <a:srgbClr val="000080"/>
            </a:solidFill>
            <a:miter lim="800000"/>
            <a:headEnd/>
            <a:tailEnd/>
          </a:ln>
          <a:effectLst/>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System.Collections.Generic;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CollectionSamples</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StackSample</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Main()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Stack&lt;</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&gt; 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 = new Stack&lt;</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s.Push(</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"Sammy"</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s.Push(</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"Dean"</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s.Push(</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"Frank"</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while(s.Count &gt;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Console.WriteLine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lang="en-US" sz="1600" b="1" kern="0" dirty="0">
                <a:solidFill>
                  <a:srgbClr val="000000"/>
                </a:solidFill>
                <a:latin typeface="Courier New" pitchFamily="49" charset="0"/>
                <a:ea typeface="+mn-ea"/>
              </a:rPr>
              <a:t> </a:t>
            </a:r>
            <a:r>
              <a:rPr lang="en-US" sz="1600" b="1" kern="0" dirty="0" smtClean="0">
                <a:solidFill>
                  <a:srgbClr val="000000"/>
                </a:solidFill>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s.Pop</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lang="fr-FR" sz="1600" b="1" kern="0" dirty="0">
                <a:solidFill>
                  <a:srgbClr val="000000"/>
                </a:solidFill>
                <a:latin typeface="Courier New" pitchFamily="49" charset="0"/>
                <a:ea typeface="+mn-ea"/>
              </a:rPr>
              <a:t> </a:t>
            </a:r>
            <a:r>
              <a:rPr lang="fr-FR" sz="1600" b="1" kern="0" dirty="0" smtClean="0">
                <a:solidFill>
                  <a:srgbClr val="000000"/>
                </a:solidFill>
                <a:latin typeface="Courier New" pitchFamily="49" charset="0"/>
                <a:ea typeface="+mn-ea"/>
              </a:rPr>
              <a:t>     }</a:t>
            </a: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24" name="shape4"/>
          <p:cNvSpPr>
            <a:spLocks noChangeArrowheads="1"/>
          </p:cNvSpPr>
          <p:nvPr/>
        </p:nvSpPr>
        <p:spPr bwMode="blackWhite">
          <a:xfrm>
            <a:off x="5508104" y="4299285"/>
            <a:ext cx="812800" cy="741362"/>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0000"/>
              </a:lnSpc>
              <a:spcBef>
                <a:spcPts val="200"/>
              </a:spcBef>
              <a:spcAft>
                <a:spcPts val="0"/>
              </a:spcAft>
              <a:buClr>
                <a:srgbClr val="B90117"/>
              </a:buClr>
              <a:buSzPct val="115000"/>
              <a:buFont typeface="Arial" charset="0"/>
              <a:buNone/>
              <a:tabLst/>
              <a:defRPr/>
            </a:pPr>
            <a:r>
              <a:rPr kumimoji="0" lang="en-US" sz="1600" b="0" i="0" u="none" strike="noStrike" kern="0" cap="none" spc="0" normalizeH="0" baseline="0" noProof="0" dirty="0" smtClean="0">
                <a:ln>
                  <a:noFill/>
                </a:ln>
                <a:solidFill>
                  <a:srgbClr val="000000"/>
                </a:solidFill>
                <a:effectLst/>
                <a:uLnTx/>
                <a:uFillTx/>
                <a:latin typeface="Courier New" pitchFamily="49" charset="0"/>
                <a:ea typeface="+mn-ea"/>
              </a:rPr>
              <a:t>Frank</a:t>
            </a:r>
          </a:p>
          <a:p>
            <a:pPr marL="0" marR="0" lvl="0" indent="0" defTabSz="914400" eaLnBrk="1" fontAlgn="auto" latinLnBrk="0" hangingPunct="1">
              <a:lnSpc>
                <a:spcPct val="80000"/>
              </a:lnSpc>
              <a:spcBef>
                <a:spcPts val="200"/>
              </a:spcBef>
              <a:spcAft>
                <a:spcPts val="0"/>
              </a:spcAft>
              <a:buClr>
                <a:srgbClr val="B90117"/>
              </a:buClr>
              <a:buSzPct val="115000"/>
              <a:buFont typeface="Arial" charset="0"/>
              <a:buNone/>
              <a:tabLst/>
              <a:defRPr/>
            </a:pPr>
            <a:r>
              <a:rPr kumimoji="0" lang="en-US" sz="1600" b="0" i="0" u="none" strike="noStrike" kern="0" cap="none" spc="0" normalizeH="0" baseline="0" noProof="0" dirty="0" smtClean="0">
                <a:ln>
                  <a:noFill/>
                </a:ln>
                <a:solidFill>
                  <a:srgbClr val="000000"/>
                </a:solidFill>
                <a:effectLst/>
                <a:uLnTx/>
                <a:uFillTx/>
                <a:latin typeface="Courier New" pitchFamily="49" charset="0"/>
                <a:ea typeface="+mn-ea"/>
              </a:rPr>
              <a:t>Dean</a:t>
            </a:r>
          </a:p>
          <a:p>
            <a:pPr marL="0" marR="0" lvl="0" indent="0" defTabSz="914400" eaLnBrk="1" fontAlgn="auto" latinLnBrk="0" hangingPunct="1">
              <a:lnSpc>
                <a:spcPct val="80000"/>
              </a:lnSpc>
              <a:spcBef>
                <a:spcPts val="200"/>
              </a:spcBef>
              <a:spcAft>
                <a:spcPts val="0"/>
              </a:spcAft>
              <a:buClr>
                <a:srgbClr val="B90117"/>
              </a:buClr>
              <a:buSzPct val="115000"/>
              <a:buFont typeface="Arial" charset="0"/>
              <a:buNone/>
              <a:tabLst/>
              <a:defRPr/>
            </a:pPr>
            <a:r>
              <a:rPr kumimoji="0" lang="en-US" sz="1600" b="0" i="0" u="none" strike="noStrike" kern="0" cap="none" spc="0" normalizeH="0" baseline="0" noProof="0" dirty="0" smtClean="0">
                <a:ln>
                  <a:noFill/>
                </a:ln>
                <a:solidFill>
                  <a:srgbClr val="000000"/>
                </a:solidFill>
                <a:effectLst/>
                <a:uLnTx/>
                <a:uFillTx/>
                <a:latin typeface="Courier New" pitchFamily="49" charset="0"/>
                <a:ea typeface="+mn-ea"/>
              </a:rPr>
              <a:t>Sammy</a:t>
            </a:r>
          </a:p>
        </p:txBody>
      </p:sp>
      <p:sp>
        <p:nvSpPr>
          <p:cNvPr id="25" name="shape3"/>
          <p:cNvSpPr>
            <a:spLocks noChangeArrowheads="1"/>
          </p:cNvSpPr>
          <p:nvPr/>
        </p:nvSpPr>
        <p:spPr bwMode="blackWhite">
          <a:xfrm>
            <a:off x="1331640" y="4299285"/>
            <a:ext cx="812800" cy="741362"/>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0000"/>
              </a:lnSpc>
              <a:spcBef>
                <a:spcPts val="200"/>
              </a:spcBef>
              <a:spcAft>
                <a:spcPts val="0"/>
              </a:spcAft>
              <a:buClr>
                <a:srgbClr val="B90117"/>
              </a:buClr>
              <a:buSzPct val="115000"/>
              <a:buFont typeface="Arial" charset="0"/>
              <a:buNone/>
              <a:tabLst/>
              <a:defRPr/>
            </a:pPr>
            <a:r>
              <a:rPr kumimoji="0" lang="en-US" sz="1600" b="0" i="0" u="none" strike="noStrike" kern="0" cap="none" spc="0" normalizeH="0" baseline="0" noProof="0" dirty="0" smtClean="0">
                <a:ln>
                  <a:noFill/>
                </a:ln>
                <a:solidFill>
                  <a:srgbClr val="000000"/>
                </a:solidFill>
                <a:effectLst/>
                <a:uLnTx/>
                <a:uFillTx/>
                <a:latin typeface="Courier New" pitchFamily="49" charset="0"/>
                <a:ea typeface="+mn-ea"/>
              </a:rPr>
              <a:t>Sammy</a:t>
            </a:r>
          </a:p>
          <a:p>
            <a:pPr marL="0" marR="0" lvl="0" indent="0" defTabSz="914400" eaLnBrk="1" fontAlgn="auto" latinLnBrk="0" hangingPunct="1">
              <a:lnSpc>
                <a:spcPct val="80000"/>
              </a:lnSpc>
              <a:spcBef>
                <a:spcPts val="200"/>
              </a:spcBef>
              <a:spcAft>
                <a:spcPts val="0"/>
              </a:spcAft>
              <a:buClr>
                <a:srgbClr val="B90117"/>
              </a:buClr>
              <a:buSzPct val="115000"/>
              <a:buFont typeface="Arial" charset="0"/>
              <a:buNone/>
              <a:tabLst/>
              <a:defRPr/>
            </a:pPr>
            <a:r>
              <a:rPr kumimoji="0" lang="en-US" sz="1600" b="0" i="0" u="none" strike="noStrike" kern="0" cap="none" spc="0" normalizeH="0" baseline="0" noProof="0" dirty="0" smtClean="0">
                <a:ln>
                  <a:noFill/>
                </a:ln>
                <a:solidFill>
                  <a:srgbClr val="000000"/>
                </a:solidFill>
                <a:effectLst/>
                <a:uLnTx/>
                <a:uFillTx/>
                <a:latin typeface="Courier New" pitchFamily="49" charset="0"/>
                <a:ea typeface="+mn-ea"/>
              </a:rPr>
              <a:t>Dean</a:t>
            </a:r>
          </a:p>
          <a:p>
            <a:pPr marL="0" marR="0" lvl="0" indent="0" defTabSz="914400" eaLnBrk="1" fontAlgn="auto" latinLnBrk="0" hangingPunct="1">
              <a:lnSpc>
                <a:spcPct val="80000"/>
              </a:lnSpc>
              <a:spcBef>
                <a:spcPts val="200"/>
              </a:spcBef>
              <a:spcAft>
                <a:spcPts val="0"/>
              </a:spcAft>
              <a:buClr>
                <a:srgbClr val="B90117"/>
              </a:buClr>
              <a:buSzPct val="115000"/>
              <a:buFont typeface="Arial" charset="0"/>
              <a:buNone/>
              <a:tabLst/>
              <a:defRPr/>
            </a:pPr>
            <a:r>
              <a:rPr kumimoji="0" lang="en-US" sz="1600" b="0" i="0" u="none" strike="noStrike" kern="0" cap="none" spc="0" normalizeH="0" baseline="0" noProof="0" dirty="0" smtClean="0">
                <a:ln>
                  <a:noFill/>
                </a:ln>
                <a:solidFill>
                  <a:srgbClr val="000000"/>
                </a:solidFill>
                <a:effectLst/>
                <a:uLnTx/>
                <a:uFillTx/>
                <a:latin typeface="Courier New" pitchFamily="49" charset="0"/>
                <a:ea typeface="+mn-ea"/>
              </a:rPr>
              <a:t>Frank</a:t>
            </a:r>
          </a:p>
        </p:txBody>
      </p:sp>
      <p:sp>
        <p:nvSpPr>
          <p:cNvPr id="26" name="shape2"/>
          <p:cNvSpPr>
            <a:spLocks noChangeArrowheads="1"/>
          </p:cNvSpPr>
          <p:nvPr/>
        </p:nvSpPr>
        <p:spPr bwMode="auto">
          <a:xfrm>
            <a:off x="2160315" y="4481847"/>
            <a:ext cx="1881188" cy="336550"/>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1" smtClean="0">
                <a:ln>
                  <a:noFill/>
                </a:ln>
                <a:solidFill>
                  <a:srgbClr val="000000"/>
                </a:solidFill>
                <a:effectLst/>
                <a:uLnTx/>
                <a:uFillTx/>
                <a:latin typeface="Arial" charset="0"/>
                <a:ea typeface="+mn-ea"/>
                <a:sym typeface="Wingdings" pitchFamily="2" charset="2"/>
              </a:rPr>
              <a:t></a:t>
            </a:r>
            <a:r>
              <a:rPr kumimoji="0" lang="en-US" sz="1600" b="0" i="0" u="none" strike="noStrike" kern="0" cap="none" spc="0" normalizeH="0" baseline="0" noProof="0" dirty="0" smtClean="0">
                <a:ln>
                  <a:noFill/>
                </a:ln>
                <a:solidFill>
                  <a:srgbClr val="000000"/>
                </a:solidFill>
                <a:effectLst/>
                <a:uLnTx/>
                <a:uFillTx/>
                <a:latin typeface="Arial" charset="0"/>
                <a:ea typeface="+mn-ea"/>
              </a:rPr>
              <a:t> </a:t>
            </a:r>
            <a:r>
              <a:rPr kumimoji="0" lang="en-US" sz="1600" b="1" i="0" u="none" strike="noStrike" kern="0" cap="none" spc="0" normalizeH="0" baseline="0" noProof="0" dirty="0" smtClean="0">
                <a:ln>
                  <a:noFill/>
                </a:ln>
                <a:solidFill>
                  <a:srgbClr val="000000"/>
                </a:solidFill>
                <a:effectLst/>
                <a:uLnTx/>
                <a:uFillTx/>
                <a:latin typeface="Arial" charset="0"/>
                <a:ea typeface="+mn-ea"/>
              </a:rPr>
              <a:t>Queue output</a:t>
            </a:r>
          </a:p>
        </p:txBody>
      </p:sp>
      <p:sp>
        <p:nvSpPr>
          <p:cNvPr id="27" name="shape1"/>
          <p:cNvSpPr>
            <a:spLocks noChangeArrowheads="1"/>
          </p:cNvSpPr>
          <p:nvPr/>
        </p:nvSpPr>
        <p:spPr bwMode="auto">
          <a:xfrm>
            <a:off x="6299464" y="4501691"/>
            <a:ext cx="1881188" cy="336550"/>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1" smtClean="0">
                <a:ln>
                  <a:noFill/>
                </a:ln>
                <a:solidFill>
                  <a:srgbClr val="000000"/>
                </a:solidFill>
                <a:effectLst/>
                <a:uLnTx/>
                <a:uFillTx/>
                <a:latin typeface="Arial" charset="0"/>
                <a:ea typeface="+mn-ea"/>
                <a:sym typeface="Wingdings" pitchFamily="2" charset="2"/>
              </a:rPr>
              <a:t></a:t>
            </a:r>
            <a:r>
              <a:rPr kumimoji="0" lang="en-US" sz="1600" b="0" i="0" u="none" strike="noStrike" kern="0" cap="none" spc="0" normalizeH="0" baseline="0" noProof="0" dirty="0" smtClean="0">
                <a:ln>
                  <a:noFill/>
                </a:ln>
                <a:solidFill>
                  <a:srgbClr val="000000"/>
                </a:solidFill>
                <a:effectLst/>
                <a:uLnTx/>
                <a:uFillTx/>
                <a:latin typeface="Arial" charset="0"/>
                <a:ea typeface="+mn-ea"/>
              </a:rPr>
              <a:t> </a:t>
            </a:r>
            <a:r>
              <a:rPr kumimoji="0" lang="en-US" sz="1600" b="1" i="0" u="none" strike="noStrike" kern="0" cap="none" spc="0" normalizeH="0" baseline="0" noProof="0" dirty="0" smtClean="0">
                <a:ln>
                  <a:noFill/>
                </a:ln>
                <a:solidFill>
                  <a:srgbClr val="000000"/>
                </a:solidFill>
                <a:effectLst/>
                <a:uLnTx/>
                <a:uFillTx/>
                <a:latin typeface="Arial" charset="0"/>
                <a:ea typeface="+mn-ea"/>
              </a:rPr>
              <a:t>Stack output</a:t>
            </a:r>
          </a:p>
        </p:txBody>
      </p:sp>
    </p:spTree>
    <p:extLst>
      <p:ext uri="{BB962C8B-B14F-4D97-AF65-F5344CB8AC3E}">
        <p14:creationId xmlns:p14="http://schemas.microsoft.com/office/powerpoint/2010/main" val="584870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contenu 2"/>
          <p:cNvSpPr>
            <a:spLocks noGrp="1"/>
          </p:cNvSpPr>
          <p:nvPr>
            <p:ph idx="1"/>
          </p:nvPr>
        </p:nvSpPr>
        <p:spPr>
          <a:xfrm>
            <a:off x="467544" y="1128713"/>
            <a:ext cx="8280920" cy="4230687"/>
          </a:xfrm>
        </p:spPr>
        <p:txBody>
          <a:bodyPr/>
          <a:lstStyle/>
          <a:p>
            <a:pPr>
              <a:spcBef>
                <a:spcPts val="1200"/>
              </a:spcBef>
              <a:spcAft>
                <a:spcPts val="300"/>
              </a:spcAft>
              <a:buFontTx/>
              <a:buChar char="•"/>
            </a:pPr>
            <a:r>
              <a:rPr lang="en-US" dirty="0" smtClean="0"/>
              <a:t>Imagine this </a:t>
            </a:r>
            <a:r>
              <a:rPr lang="en-US" dirty="0" err="1" smtClean="0"/>
              <a:t>FreightCar</a:t>
            </a:r>
            <a:r>
              <a:rPr lang="en-US" dirty="0" smtClean="0"/>
              <a:t> example:</a:t>
            </a:r>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Dictionary example 1/2</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shape7"/>
          <p:cNvSpPr>
            <a:spLocks noChangeArrowheads="1"/>
          </p:cNvSpPr>
          <p:nvPr/>
        </p:nvSpPr>
        <p:spPr bwMode="blackWhite">
          <a:xfrm>
            <a:off x="1331640" y="1849388"/>
            <a:ext cx="5760640" cy="3194721"/>
          </a:xfrm>
          <a:prstGeom prst="rect">
            <a:avLst/>
          </a:prstGeom>
          <a:solidFill>
            <a:srgbClr val="FFFFFF"/>
          </a:solidFill>
          <a:ln w="28575">
            <a:solidFill>
              <a:srgbClr val="000080"/>
            </a:solidFill>
            <a:miter lim="800000"/>
            <a:headEnd/>
            <a:tailEnd/>
          </a:ln>
          <a:effectLst/>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FreightCar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other fields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a:t>
            </a:r>
            <a:r>
              <a:rPr kumimoji="0" lang="en-US" sz="1600" b="1" i="0" u="none" strike="noStrike" kern="0" cap="none" spc="0" normalizeH="0" baseline="0" noProof="0" dirty="0" err="1" smtClean="0">
                <a:ln>
                  <a:noFill/>
                </a:ln>
                <a:solidFill>
                  <a:srgbClr val="0070C0"/>
                </a:solidFill>
                <a:effectLst/>
                <a:uLnTx/>
                <a:uFillTx/>
                <a:latin typeface="Courier New" pitchFamily="49" charset="0"/>
                <a:ea typeface="+mn-ea"/>
              </a:rPr>
              <a:t>readonly</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 string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roadNumber;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 constructors …</a:t>
            </a:r>
          </a:p>
          <a:p>
            <a:pPr marL="0" marR="0" lvl="0" indent="0" defTabSz="914400" eaLnBrk="1" fontAlgn="auto" latinLnBrk="0" hangingPunct="1">
              <a:lnSpc>
                <a:spcPct val="90000"/>
              </a:lnSpc>
              <a:spcBef>
                <a:spcPts val="0"/>
              </a:spcBef>
              <a:spcAft>
                <a:spcPts val="0"/>
              </a:spcAft>
              <a:buClrTx/>
              <a:buSzTx/>
              <a:buFontTx/>
              <a:buNone/>
              <a:tabLst/>
              <a:defRPr/>
            </a:pPr>
            <a:r>
              <a:rPr lang="en-US" sz="1600" b="1" kern="0" dirty="0">
                <a:solidFill>
                  <a:srgbClr val="00B050"/>
                </a:solidFill>
                <a:latin typeface="Courier New" pitchFamily="49" charset="0"/>
              </a:rPr>
              <a:t> </a:t>
            </a:r>
            <a:r>
              <a:rPr lang="en-US" sz="1600" b="1" kern="0" dirty="0" smtClean="0">
                <a:solidFill>
                  <a:srgbClr val="00B050"/>
                </a:solidFill>
                <a:latin typeface="Courier New" pitchFamily="49" charset="0"/>
              </a:rPr>
              <a:t>   … other methods </a:t>
            </a:r>
            <a:r>
              <a:rPr lang="en-US" sz="1600" b="1" kern="0" dirty="0">
                <a:solidFill>
                  <a:srgbClr val="00B050"/>
                </a:solidFill>
                <a:latin typeface="Courier New" pitchFamily="49" charset="0"/>
              </a:rPr>
              <a:t>…</a:t>
            </a:r>
            <a:endParaRPr kumimoji="0" lang="en-US" sz="1600" b="1" i="0" u="none" strike="noStrike" kern="0" cap="none" spc="0" normalizeH="0" baseline="0" noProof="0" dirty="0" smtClean="0">
              <a:ln>
                <a:noFill/>
              </a:ln>
              <a:solidFill>
                <a:srgbClr val="00B05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string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RoadNumber</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lang="en-US" sz="1600" b="1" kern="0" baseline="0" dirty="0">
                <a:solidFill>
                  <a:srgbClr val="000000"/>
                </a:solidFill>
                <a:latin typeface="Courier New" pitchFamily="49" charset="0"/>
                <a:ea typeface="+mn-ea"/>
              </a:rPr>
              <a:t> </a:t>
            </a:r>
            <a:r>
              <a:rPr lang="en-US" sz="1600" b="1" kern="0" baseline="0" dirty="0" smtClean="0">
                <a:solidFill>
                  <a:srgbClr val="000000"/>
                </a:solidFill>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{return roadNumber;}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29" name="Oval Callout 31"/>
          <p:cNvSpPr/>
          <p:nvPr/>
        </p:nvSpPr>
        <p:spPr bwMode="auto">
          <a:xfrm>
            <a:off x="6259838" y="2209428"/>
            <a:ext cx="2487704" cy="432792"/>
          </a:xfrm>
          <a:prstGeom prst="wedgeEllipseCallout">
            <a:avLst>
              <a:gd name="adj1" fmla="val -65289"/>
              <a:gd name="adj2" fmla="val 13463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45720" rIns="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Unique identifier</a:t>
            </a:r>
          </a:p>
        </p:txBody>
      </p:sp>
    </p:spTree>
    <p:extLst>
      <p:ext uri="{BB962C8B-B14F-4D97-AF65-F5344CB8AC3E}">
        <p14:creationId xmlns:p14="http://schemas.microsoft.com/office/powerpoint/2010/main" val="2964076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Dictionary example 2/2</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Espace réservé du contenu 2"/>
          <p:cNvSpPr>
            <a:spLocks noGrp="1"/>
          </p:cNvSpPr>
          <p:nvPr>
            <p:ph idx="1"/>
          </p:nvPr>
        </p:nvSpPr>
        <p:spPr>
          <a:xfrm>
            <a:off x="467544" y="1128713"/>
            <a:ext cx="8280920" cy="4230687"/>
          </a:xfrm>
        </p:spPr>
        <p:txBody>
          <a:bodyPr/>
          <a:lstStyle/>
          <a:p>
            <a:pPr>
              <a:spcBef>
                <a:spcPts val="1200"/>
              </a:spcBef>
              <a:spcAft>
                <a:spcPts val="300"/>
              </a:spcAft>
              <a:buFontTx/>
              <a:buChar char="•"/>
            </a:pPr>
            <a:r>
              <a:rPr lang="en-US" dirty="0" smtClean="0"/>
              <a:t>“Keyed” structure: Dictionary</a:t>
            </a:r>
            <a:endParaRPr lang="en-US" dirty="0"/>
          </a:p>
        </p:txBody>
      </p:sp>
      <p:sp>
        <p:nvSpPr>
          <p:cNvPr id="13" name="shape6"/>
          <p:cNvSpPr>
            <a:spLocks noChangeArrowheads="1"/>
          </p:cNvSpPr>
          <p:nvPr/>
        </p:nvSpPr>
        <p:spPr bwMode="blackWhite">
          <a:xfrm>
            <a:off x="971600" y="1993404"/>
            <a:ext cx="6507162" cy="2751522"/>
          </a:xfrm>
          <a:prstGeom prst="rect">
            <a:avLst/>
          </a:prstGeom>
          <a:solidFill>
            <a:srgbClr val="FFFFFF"/>
          </a:solidFill>
          <a:ln w="28575">
            <a:solidFill>
              <a:srgbClr val="000080"/>
            </a:solidFill>
            <a:miter lim="800000"/>
            <a:headEnd/>
            <a:tailEnd/>
          </a:ln>
          <a:effectLst/>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System.Collections.Generic;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Main()</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Dictionary&lt;</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,FreightCar&gt; carTable;</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carTable = new Dictionary&lt;</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string,FreightCar</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&gt;();</a:t>
            </a:r>
          </a:p>
          <a:p>
            <a:pPr marL="0" marR="0" lvl="0" indent="0" defTabSz="914400" eaLnBrk="1" fontAlgn="auto" latinLnBrk="0" hangingPunct="1">
              <a:lnSpc>
                <a:spcPct val="9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FreightCar f1 = new FreightCar(</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"T11"</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carTable.Add(f1.RoadNumber, f1);</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repeat for many freight cars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FreightCar x = carTable[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"T11"</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4" name="Oval Callout 28"/>
          <p:cNvSpPr/>
          <p:nvPr/>
        </p:nvSpPr>
        <p:spPr bwMode="auto">
          <a:xfrm>
            <a:off x="5281253" y="4498017"/>
            <a:ext cx="2171067" cy="735747"/>
          </a:xfrm>
          <a:prstGeom prst="wedgeEllipseCallout">
            <a:avLst>
              <a:gd name="adj1" fmla="val -54616"/>
              <a:gd name="adj2" fmla="val -68858"/>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45720" rIns="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Can get the car by its road number </a:t>
            </a:r>
          </a:p>
        </p:txBody>
      </p:sp>
      <p:sp>
        <p:nvSpPr>
          <p:cNvPr id="15" name="Oval Callout 29"/>
          <p:cNvSpPr/>
          <p:nvPr/>
        </p:nvSpPr>
        <p:spPr bwMode="auto">
          <a:xfrm>
            <a:off x="5803956" y="3505572"/>
            <a:ext cx="2944508" cy="605909"/>
          </a:xfrm>
          <a:prstGeom prst="wedgeEllipseCallout">
            <a:avLst>
              <a:gd name="adj1" fmla="val -65697"/>
              <a:gd name="adj2" fmla="val -2706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Store each car using the road number as the key </a:t>
            </a:r>
          </a:p>
        </p:txBody>
      </p:sp>
      <p:sp>
        <p:nvSpPr>
          <p:cNvPr id="16" name="Oval Callout 30"/>
          <p:cNvSpPr/>
          <p:nvPr/>
        </p:nvSpPr>
        <p:spPr bwMode="auto">
          <a:xfrm>
            <a:off x="6260760" y="1633364"/>
            <a:ext cx="2487704" cy="735747"/>
          </a:xfrm>
          <a:prstGeom prst="wedgeEllipseCallout">
            <a:avLst>
              <a:gd name="adj1" fmla="val -141350"/>
              <a:gd name="adj2" fmla="val 89519"/>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45720" rIns="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Both the key and the value are explicit</a:t>
            </a:r>
          </a:p>
        </p:txBody>
      </p:sp>
    </p:spTree>
    <p:extLst>
      <p:ext uri="{BB962C8B-B14F-4D97-AF65-F5344CB8AC3E}">
        <p14:creationId xmlns:p14="http://schemas.microsoft.com/office/powerpoint/2010/main" val="1725861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fr-FR" dirty="0" err="1" smtClean="0"/>
              <a:t>Arrays</a:t>
            </a:r>
            <a:r>
              <a:rPr lang="fr-FR" dirty="0" smtClean="0"/>
              <a:t> &amp; Strings</a:t>
            </a:r>
            <a:endParaRPr lang="en-US" dirty="0"/>
          </a:p>
          <a:p>
            <a:pPr lvl="1" eaLnBrk="1" hangingPunct="1"/>
            <a:endParaRPr lang="en-US" dirty="0" smtClean="0"/>
          </a:p>
          <a:p>
            <a:pPr lvl="1" eaLnBrk="1" hangingPunct="1"/>
            <a:r>
              <a:rPr lang="en-US" dirty="0" smtClean="0"/>
              <a:t>Collection classes</a:t>
            </a:r>
            <a:endParaRPr lang="en-US" dirty="0"/>
          </a:p>
          <a:p>
            <a:pPr lvl="1" eaLnBrk="1" hangingPunct="1"/>
            <a:endParaRPr lang="en-US" dirty="0" smtClean="0"/>
          </a:p>
          <a:p>
            <a:pPr lvl="1" eaLnBrk="1" hangingPunct="1"/>
            <a:r>
              <a:rPr lang="en-US" dirty="0" smtClean="0"/>
              <a:t>Runtime Enumerations</a:t>
            </a:r>
          </a:p>
          <a:p>
            <a:pPr lvl="1" eaLnBrk="1" hangingPunct="1"/>
            <a:endParaRPr lang="fr-FR" dirty="0"/>
          </a:p>
          <a:p>
            <a:pPr lvl="1" eaLnBrk="1" hangingPunct="1"/>
            <a:r>
              <a:rPr lang="fr-FR" dirty="0" smtClean="0"/>
              <a:t>Custom </a:t>
            </a:r>
            <a:r>
              <a:rPr lang="fr-FR" dirty="0" err="1" smtClean="0"/>
              <a:t>Enumerations</a:t>
            </a:r>
            <a:endParaRPr lang="fr-FR" dirty="0" smtClean="0"/>
          </a:p>
          <a:p>
            <a:pPr lvl="1" eaLnBrk="1" hangingPunct="1"/>
            <a:endParaRPr lang="fr-FR" dirty="0"/>
          </a:p>
          <a:p>
            <a:pPr lvl="1" eaLnBrk="1" hangingPunct="1"/>
            <a:r>
              <a:rPr lang="fr-FR" dirty="0" err="1" smtClean="0"/>
              <a:t>Generic</a:t>
            </a:r>
            <a:r>
              <a:rPr lang="fr-FR" dirty="0" smtClean="0"/>
              <a:t> classes</a:t>
            </a:r>
            <a:endParaRPr lang="en-US" dirty="0"/>
          </a:p>
        </p:txBody>
      </p:sp>
      <p:sp>
        <p:nvSpPr>
          <p:cNvPr id="35843" name="Espace réservé du contenu 3"/>
          <p:cNvSpPr>
            <a:spLocks noGrp="1"/>
          </p:cNvSpPr>
          <p:nvPr>
            <p:ph sz="quarter" idx="13"/>
          </p:nvPr>
        </p:nvSpPr>
        <p:spPr/>
        <p:txBody>
          <a:bodyPr/>
          <a:lstStyle/>
          <a:p>
            <a:r>
              <a:rPr lang="en-US" dirty="0">
                <a:ea typeface="ＭＳ Ｐゴシック" pitchFamily="34" charset="-128"/>
              </a:rPr>
              <a:t>Arrays, Lists &amp; Dictionaries</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a:t>
            </a:r>
            <a:r>
              <a:rPr lang="en-US" dirty="0" smtClean="0"/>
              <a:t>dictionary </a:t>
            </a:r>
            <a:r>
              <a:rPr lang="en-US" dirty="0" err="1" smtClean="0"/>
              <a:t>foreach</a:t>
            </a:r>
            <a:r>
              <a:rPr lang="en-US" dirty="0" smtClean="0"/>
              <a:t> </a:t>
            </a:r>
            <a:r>
              <a:rPr lang="en-US" dirty="0" smtClean="0"/>
              <a:t>loop</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classes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985292"/>
            <a:ext cx="8352928" cy="4230687"/>
          </a:xfrm>
        </p:spPr>
        <p:txBody>
          <a:bodyPr/>
          <a:lstStyle/>
          <a:p>
            <a:r>
              <a:rPr lang="fr-FR" dirty="0" err="1" smtClean="0"/>
              <a:t>Dictionary</a:t>
            </a:r>
            <a:r>
              <a:rPr lang="fr-FR" dirty="0" smtClean="0"/>
              <a:t> stores keys and values</a:t>
            </a:r>
          </a:p>
          <a:p>
            <a:pPr lvl="1"/>
            <a:r>
              <a:rPr lang="fr-FR" dirty="0" err="1" smtClean="0"/>
              <a:t>Actually</a:t>
            </a:r>
            <a:r>
              <a:rPr lang="fr-FR" dirty="0" smtClean="0"/>
              <a:t> </a:t>
            </a:r>
            <a:r>
              <a:rPr lang="fr-FR" dirty="0" err="1" smtClean="0"/>
              <a:t>it’s</a:t>
            </a:r>
            <a:r>
              <a:rPr lang="fr-FR" dirty="0" smtClean="0"/>
              <a:t> a List of </a:t>
            </a:r>
            <a:r>
              <a:rPr lang="fr-FR" dirty="0" err="1" smtClean="0"/>
              <a:t>KeyValuePair</a:t>
            </a:r>
            <a:r>
              <a:rPr lang="fr-FR" dirty="0" smtClean="0"/>
              <a:t>&lt;…&gt; </a:t>
            </a:r>
            <a:r>
              <a:rPr lang="fr-FR" dirty="0" err="1" smtClean="0"/>
              <a:t>objects</a:t>
            </a:r>
            <a:endParaRPr lang="fr-FR" dirty="0" smtClean="0"/>
          </a:p>
          <a:p>
            <a:pPr lvl="1"/>
            <a:r>
              <a:rPr lang="fr-FR" dirty="0" smtClean="0"/>
              <a:t>To </a:t>
            </a:r>
            <a:r>
              <a:rPr lang="fr-FR" dirty="0" err="1" smtClean="0"/>
              <a:t>iterate</a:t>
            </a:r>
            <a:r>
              <a:rPr lang="fr-FR" dirty="0" smtClean="0"/>
              <a:t> over, </a:t>
            </a:r>
            <a:r>
              <a:rPr lang="fr-FR" dirty="0" err="1" smtClean="0"/>
              <a:t>your</a:t>
            </a:r>
            <a:r>
              <a:rPr lang="fr-FR" dirty="0" smtClean="0"/>
              <a:t> </a:t>
            </a:r>
            <a:r>
              <a:rPr lang="fr-FR" dirty="0" err="1" smtClean="0"/>
              <a:t>foreach</a:t>
            </a:r>
            <a:r>
              <a:rPr lang="fr-FR" dirty="0" smtClean="0"/>
              <a:t> </a:t>
            </a:r>
            <a:r>
              <a:rPr lang="fr-FR" dirty="0" err="1" smtClean="0"/>
              <a:t>will</a:t>
            </a:r>
            <a:r>
              <a:rPr lang="fr-FR" dirty="0" smtClean="0"/>
              <a:t> </a:t>
            </a:r>
            <a:r>
              <a:rPr lang="fr-FR" dirty="0" err="1" smtClean="0"/>
              <a:t>iterate</a:t>
            </a:r>
            <a:r>
              <a:rPr lang="fr-FR" dirty="0" smtClean="0"/>
              <a:t> over </a:t>
            </a:r>
            <a:r>
              <a:rPr lang="fr-FR" dirty="0" err="1" smtClean="0"/>
              <a:t>these</a:t>
            </a:r>
            <a:r>
              <a:rPr lang="fr-FR" dirty="0" smtClean="0"/>
              <a:t> </a:t>
            </a:r>
            <a:r>
              <a:rPr lang="fr-FR" dirty="0" err="1" smtClean="0"/>
              <a:t>objects</a:t>
            </a:r>
            <a:endParaRPr lang="fr-FR" dirty="0" smtClean="0"/>
          </a:p>
          <a:p>
            <a:r>
              <a:rPr lang="fr-FR" dirty="0" err="1" smtClean="0"/>
              <a:t>Example</a:t>
            </a:r>
            <a:r>
              <a:rPr lang="fr-FR" dirty="0" smtClean="0"/>
              <a:t>:</a:t>
            </a:r>
            <a:endParaRPr lang="en-US" dirty="0"/>
          </a:p>
        </p:txBody>
      </p:sp>
      <p:sp>
        <p:nvSpPr>
          <p:cNvPr id="8" name="Rectangle à coins arrondis 4"/>
          <p:cNvSpPr/>
          <p:nvPr/>
        </p:nvSpPr>
        <p:spPr>
          <a:xfrm>
            <a:off x="251520" y="3001516"/>
            <a:ext cx="8785225" cy="2088232"/>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latin typeface="Courier New" panose="02070309020205020404" pitchFamily="49" charset="0"/>
                <a:cs typeface="Courier New" panose="02070309020205020404" pitchFamily="49" charset="0"/>
              </a:rPr>
              <a:t>Dictionary&lt;</a:t>
            </a:r>
            <a:r>
              <a:rPr lang="en-US" sz="1600" b="1" dirty="0" smtClean="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&gt; </a:t>
            </a:r>
            <a:r>
              <a:rPr lang="en-US" sz="1600" b="1" dirty="0" err="1">
                <a:latin typeface="Courier New" panose="02070309020205020404" pitchFamily="49" charset="0"/>
                <a:cs typeface="Courier New" panose="02070309020205020404" pitchFamily="49" charset="0"/>
              </a:rPr>
              <a:t>dic</a:t>
            </a:r>
            <a:r>
              <a:rPr lang="en-US" sz="1600" b="1" dirty="0">
                <a:latin typeface="Courier New" panose="02070309020205020404" pitchFamily="49" charset="0"/>
                <a:cs typeface="Courier New" panose="02070309020205020404" pitchFamily="49" charset="0"/>
              </a:rPr>
              <a:t> = new Dictionary&lt;</a:t>
            </a:r>
            <a:r>
              <a:rPr lang="en-US" sz="1600" b="1" dirty="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&gt;();</a:t>
            </a:r>
          </a:p>
          <a:p>
            <a:r>
              <a:rPr lang="en-US" sz="1600" b="1" dirty="0" err="1" smtClean="0">
                <a:latin typeface="Courier New" panose="02070309020205020404" pitchFamily="49" charset="0"/>
                <a:cs typeface="Courier New" panose="02070309020205020404" pitchFamily="49" charset="0"/>
              </a:rPr>
              <a:t>dic.Add</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fname</a:t>
            </a:r>
            <a:r>
              <a:rPr lang="en-US" sz="1600" b="1" dirty="0">
                <a:solidFill>
                  <a:srgbClr val="00B05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"John"</a:t>
            </a:r>
            <a:r>
              <a:rPr lang="en-US" sz="1600" b="1" dirty="0">
                <a:latin typeface="Courier New" panose="02070309020205020404" pitchFamily="49" charset="0"/>
                <a:cs typeface="Courier New" panose="02070309020205020404" pitchFamily="49" charset="0"/>
              </a:rPr>
              <a:t>);</a:t>
            </a:r>
          </a:p>
          <a:p>
            <a:r>
              <a:rPr lang="en-US" sz="1600" b="1" dirty="0" err="1" smtClean="0">
                <a:latin typeface="Courier New" panose="02070309020205020404" pitchFamily="49" charset="0"/>
                <a:cs typeface="Courier New" panose="02070309020205020404" pitchFamily="49" charset="0"/>
              </a:rPr>
              <a:t>dic.Add</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lname</a:t>
            </a:r>
            <a:r>
              <a:rPr lang="en-US" sz="1600" b="1" dirty="0">
                <a:solidFill>
                  <a:srgbClr val="00B05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"Doe"</a:t>
            </a:r>
            <a:r>
              <a:rPr lang="en-US" sz="1600" b="1" dirty="0">
                <a:latin typeface="Courier New" panose="02070309020205020404" pitchFamily="49" charset="0"/>
                <a:cs typeface="Courier New" panose="02070309020205020404" pitchFamily="49" charset="0"/>
              </a:rPr>
              <a:t>);</a:t>
            </a:r>
          </a:p>
          <a:p>
            <a:r>
              <a:rPr lang="en-US" sz="1600" b="1" dirty="0" err="1" smtClean="0">
                <a:latin typeface="Courier New" panose="02070309020205020404" pitchFamily="49" charset="0"/>
                <a:cs typeface="Courier New" panose="02070309020205020404" pitchFamily="49" charset="0"/>
              </a:rPr>
              <a:t>dic.Add</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"company"</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"Contoso"</a:t>
            </a:r>
            <a:r>
              <a:rPr lang="en-US" sz="1600" b="1" dirty="0">
                <a:latin typeface="Courier New" panose="02070309020205020404" pitchFamily="49" charset="0"/>
                <a:cs typeface="Courier New" panose="02070309020205020404" pitchFamily="49" charset="0"/>
              </a:rPr>
              <a:t>);</a:t>
            </a:r>
          </a:p>
          <a:p>
            <a:r>
              <a:rPr lang="en-US" sz="1600" b="1" dirty="0" err="1" smtClean="0">
                <a:latin typeface="Courier New" panose="02070309020205020404" pitchFamily="49" charset="0"/>
                <a:cs typeface="Courier New" panose="02070309020205020404" pitchFamily="49" charset="0"/>
              </a:rPr>
              <a:t>foreach</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KeyValuePair</a:t>
            </a:r>
            <a:r>
              <a:rPr lang="en-US" sz="1600" b="1" dirty="0">
                <a:latin typeface="Courier New" panose="02070309020205020404" pitchFamily="49" charset="0"/>
                <a:cs typeface="Courier New" panose="02070309020205020404" pitchFamily="49" charset="0"/>
              </a:rPr>
              <a:t>&lt;</a:t>
            </a:r>
            <a:r>
              <a:rPr lang="en-US" sz="1600" b="1" dirty="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&gt; </a:t>
            </a:r>
            <a:r>
              <a:rPr lang="en-US" sz="1600" b="1" dirty="0" err="1">
                <a:latin typeface="Courier New" panose="02070309020205020404" pitchFamily="49" charset="0"/>
                <a:cs typeface="Courier New" panose="02070309020205020404" pitchFamily="49" charset="0"/>
              </a:rPr>
              <a:t>kvp</a:t>
            </a:r>
            <a:r>
              <a:rPr lang="en-US" sz="1600" b="1" dirty="0">
                <a:latin typeface="Courier New" panose="02070309020205020404" pitchFamily="49" charset="0"/>
                <a:cs typeface="Courier New" panose="02070309020205020404" pitchFamily="49" charset="0"/>
              </a:rPr>
              <a:t> in </a:t>
            </a:r>
            <a:r>
              <a:rPr lang="en-US" sz="1600" b="1" dirty="0" err="1">
                <a:latin typeface="Courier New" panose="02070309020205020404" pitchFamily="49" charset="0"/>
                <a:cs typeface="Courier New" panose="02070309020205020404" pitchFamily="49" charset="0"/>
              </a:rPr>
              <a:t>dic</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Console.WriteLine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kvp.Key</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kvp.Value</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solidFill>
                <a:srgbClr val="000000"/>
              </a:solidFill>
              <a:latin typeface="Courier New" pitchFamily="49" charset="0"/>
              <a:cs typeface="Courier New" panose="02070309020205020404" pitchFamily="49" charset="0"/>
            </a:endParaRPr>
          </a:p>
        </p:txBody>
      </p:sp>
    </p:spTree>
    <p:extLst>
      <p:ext uri="{BB962C8B-B14F-4D97-AF65-F5344CB8AC3E}">
        <p14:creationId xmlns:p14="http://schemas.microsoft.com/office/powerpoint/2010/main" val="3397354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088865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Collection </a:t>
            </a:r>
            <a:r>
              <a:rPr lang="fr-FR" dirty="0" err="1" smtClean="0"/>
              <a:t>Initializers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err="1"/>
              <a:t>Arrays</a:t>
            </a:r>
            <a:r>
              <a:rPr lang="fr-FR" dirty="0"/>
              <a:t>, </a:t>
            </a:r>
            <a:r>
              <a:rPr lang="fr-FR" dirty="0" err="1"/>
              <a:t>Lists</a:t>
            </a:r>
            <a:r>
              <a:rPr lang="fr-FR" dirty="0"/>
              <a:t> &amp; </a:t>
            </a:r>
            <a:r>
              <a:rPr lang="fr-FR" dirty="0" err="1"/>
              <a:t>Dictionaries</a:t>
            </a:r>
            <a:endParaRPr lang="en-US" dirty="0"/>
          </a:p>
        </p:txBody>
      </p:sp>
    </p:spTree>
    <p:extLst>
      <p:ext uri="{BB962C8B-B14F-4D97-AF65-F5344CB8AC3E}">
        <p14:creationId xmlns:p14="http://schemas.microsoft.com/office/powerpoint/2010/main" val="3964239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spcBef>
                <a:spcPts val="200"/>
              </a:spcBef>
              <a:buClr>
                <a:srgbClr val="B90117"/>
              </a:buClr>
              <a:buSzPct val="115000"/>
            </a:pPr>
            <a:r>
              <a:rPr lang="en-US" sz="1700" b="1" dirty="0" smtClean="0">
                <a:solidFill>
                  <a:srgbClr val="0070C0"/>
                </a:solidFill>
                <a:latin typeface="Courier New" pitchFamily="49" charset="0"/>
                <a:cs typeface="Courier New" pitchFamily="49" charset="0"/>
              </a:rPr>
              <a:t>public void </a:t>
            </a:r>
            <a:r>
              <a:rPr lang="en-US" sz="1700" b="1" dirty="0" err="1" smtClean="0">
                <a:solidFill>
                  <a:srgbClr val="000000"/>
                </a:solidFill>
                <a:latin typeface="Courier New" pitchFamily="49" charset="0"/>
                <a:cs typeface="Courier New" pitchFamily="49" charset="0"/>
              </a:rPr>
              <a:t>ShowAll</a:t>
            </a: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List&lt;Instructor&gt; instructors = new List&lt;Instructor&gt;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new Instructor </a:t>
            </a:r>
            <a:r>
              <a:rPr lang="en-US" sz="1700" b="1" dirty="0">
                <a:solidFill>
                  <a:srgbClr val="000000"/>
                </a:solidFill>
                <a:latin typeface="Courier New" pitchFamily="49" charset="0"/>
                <a:cs typeface="Courier New" pitchFamily="49" charset="0"/>
              </a:rPr>
              <a:t/>
            </a:r>
            <a:br>
              <a:rPr lang="en-US" sz="1700" b="1" dirty="0">
                <a:solidFill>
                  <a:srgbClr val="000000"/>
                </a:solidFill>
                <a:latin typeface="Courier New" pitchFamily="49" charset="0"/>
                <a:cs typeface="Courier New" pitchFamily="49" charset="0"/>
              </a:rPr>
            </a:br>
            <a:r>
              <a:rPr lang="en-US" sz="1700" b="1" dirty="0" smtClean="0">
                <a:solidFill>
                  <a:srgbClr val="000000"/>
                </a:solidFill>
                <a:latin typeface="Courier New" pitchFamily="49" charset="0"/>
                <a:cs typeface="Courier New" pitchFamily="49" charset="0"/>
              </a:rPr>
              <a:t>	{Name = </a:t>
            </a:r>
            <a:r>
              <a:rPr lang="en-US" sz="1700" b="1" dirty="0" smtClean="0">
                <a:solidFill>
                  <a:srgbClr val="00B050"/>
                </a:solidFill>
                <a:latin typeface="Courier New" pitchFamily="49" charset="0"/>
                <a:cs typeface="Courier New" pitchFamily="49" charset="0"/>
              </a:rPr>
              <a:t>"Richard"</a:t>
            </a:r>
            <a:r>
              <a:rPr lang="en-US" sz="1700" b="1" dirty="0" smtClean="0">
                <a:solidFill>
                  <a:srgbClr val="000000"/>
                </a:solidFill>
                <a:latin typeface="Courier New" pitchFamily="49" charset="0"/>
                <a:cs typeface="Courier New" pitchFamily="49" charset="0"/>
              </a:rPr>
              <a:t>, Country=</a:t>
            </a:r>
            <a:r>
              <a:rPr lang="en-US" sz="1700" b="1" dirty="0" smtClean="0">
                <a:solidFill>
                  <a:srgbClr val="00B050"/>
                </a:solidFill>
                <a:latin typeface="Courier New" pitchFamily="49" charset="0"/>
                <a:cs typeface="Courier New" pitchFamily="49" charset="0"/>
              </a:rPr>
              <a:t>"England"</a:t>
            </a: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new Instructor {Name = </a:t>
            </a:r>
            <a:r>
              <a:rPr lang="en-US" sz="1700" b="1" dirty="0" smtClean="0">
                <a:solidFill>
                  <a:srgbClr val="00B050"/>
                </a:solidFill>
                <a:latin typeface="Courier New" pitchFamily="49" charset="0"/>
                <a:cs typeface="Courier New" pitchFamily="49" charset="0"/>
              </a:rPr>
              <a:t>"Joey"</a:t>
            </a:r>
            <a:r>
              <a:rPr lang="en-US" sz="1700" b="1" dirty="0" smtClean="0">
                <a:solidFill>
                  <a:srgbClr val="000000"/>
                </a:solidFill>
                <a:latin typeface="Courier New" pitchFamily="49" charset="0"/>
                <a:cs typeface="Courier New" pitchFamily="49" charset="0"/>
              </a:rPr>
              <a:t>, Country=</a:t>
            </a:r>
            <a:r>
              <a:rPr lang="en-US" sz="1700" b="1" dirty="0" smtClean="0">
                <a:solidFill>
                  <a:srgbClr val="00B050"/>
                </a:solidFill>
                <a:latin typeface="Courier New" pitchFamily="49" charset="0"/>
                <a:cs typeface="Courier New" pitchFamily="49" charset="0"/>
              </a:rPr>
              <a:t>"USA"</a:t>
            </a: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new Instructor </a:t>
            </a:r>
            <a:br>
              <a:rPr lang="en-US" sz="1700" b="1" dirty="0" smtClean="0">
                <a:solidFill>
                  <a:srgbClr val="000000"/>
                </a:solidFill>
                <a:latin typeface="Courier New" pitchFamily="49" charset="0"/>
                <a:cs typeface="Courier New" pitchFamily="49" charset="0"/>
              </a:rPr>
            </a:br>
            <a:r>
              <a:rPr lang="en-US" sz="1700" b="1" dirty="0" smtClean="0">
                <a:solidFill>
                  <a:srgbClr val="000000"/>
                </a:solidFill>
                <a:latin typeface="Courier New" pitchFamily="49" charset="0"/>
                <a:cs typeface="Courier New" pitchFamily="49" charset="0"/>
              </a:rPr>
              <a:t>	{Name = </a:t>
            </a:r>
            <a:r>
              <a:rPr lang="en-US" sz="1700" b="1" dirty="0" smtClean="0">
                <a:solidFill>
                  <a:srgbClr val="00B050"/>
                </a:solidFill>
                <a:latin typeface="Courier New" pitchFamily="49" charset="0"/>
                <a:cs typeface="Courier New" pitchFamily="49" charset="0"/>
              </a:rPr>
              <a:t>"Bill"</a:t>
            </a:r>
            <a:r>
              <a:rPr lang="en-US" sz="1700" b="1" dirty="0" smtClean="0">
                <a:solidFill>
                  <a:srgbClr val="000000"/>
                </a:solidFill>
                <a:latin typeface="Courier New" pitchFamily="49" charset="0"/>
                <a:cs typeface="Courier New" pitchFamily="49" charset="0"/>
              </a:rPr>
              <a:t>, Country=</a:t>
            </a:r>
            <a:r>
              <a:rPr lang="en-US" sz="1700" b="1" dirty="0" smtClean="0">
                <a:solidFill>
                  <a:srgbClr val="00B050"/>
                </a:solidFill>
                <a:latin typeface="Courier New" pitchFamily="49" charset="0"/>
                <a:cs typeface="Courier New" pitchFamily="49" charset="0"/>
              </a:rPr>
              <a:t>"Australia"</a:t>
            </a: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new Instructor {Name = </a:t>
            </a:r>
            <a:r>
              <a:rPr lang="en-US" sz="1700" b="1" dirty="0" smtClean="0">
                <a:solidFill>
                  <a:srgbClr val="00B050"/>
                </a:solidFill>
                <a:latin typeface="Courier New" pitchFamily="49" charset="0"/>
                <a:cs typeface="Courier New" pitchFamily="49" charset="0"/>
              </a:rPr>
              <a:t>"Josh"</a:t>
            </a:r>
            <a:r>
              <a:rPr lang="en-US" sz="1700" b="1" dirty="0" smtClean="0">
                <a:solidFill>
                  <a:srgbClr val="000000"/>
                </a:solidFill>
                <a:latin typeface="Courier New" pitchFamily="49" charset="0"/>
                <a:cs typeface="Courier New" pitchFamily="49" charset="0"/>
              </a:rPr>
              <a:t>, Country=</a:t>
            </a:r>
            <a:r>
              <a:rPr lang="en-US" sz="1700" b="1" dirty="0" smtClean="0">
                <a:solidFill>
                  <a:srgbClr val="00B050"/>
                </a:solidFill>
                <a:latin typeface="Courier New" pitchFamily="49" charset="0"/>
                <a:cs typeface="Courier New" pitchFamily="49" charset="0"/>
              </a:rPr>
              <a:t>"USA"</a:t>
            </a: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new Instructor {Name = </a:t>
            </a:r>
            <a:r>
              <a:rPr lang="en-US" sz="1700" b="1" dirty="0" smtClean="0">
                <a:solidFill>
                  <a:srgbClr val="00B050"/>
                </a:solidFill>
                <a:latin typeface="Courier New" pitchFamily="49" charset="0"/>
                <a:cs typeface="Courier New" pitchFamily="49" charset="0"/>
              </a:rPr>
              <a:t>"Nathan"</a:t>
            </a:r>
            <a:r>
              <a:rPr lang="en-US" sz="1700" b="1" dirty="0" smtClean="0">
                <a:solidFill>
                  <a:srgbClr val="000000"/>
                </a:solidFill>
                <a:latin typeface="Courier New" pitchFamily="49" charset="0"/>
                <a:cs typeface="Courier New" pitchFamily="49" charset="0"/>
              </a:rPr>
              <a:t>, Country=</a:t>
            </a:r>
            <a:r>
              <a:rPr lang="en-US" sz="1700" b="1" dirty="0" smtClean="0">
                <a:solidFill>
                  <a:srgbClr val="00B050"/>
                </a:solidFill>
                <a:latin typeface="Courier New" pitchFamily="49" charset="0"/>
                <a:cs typeface="Courier New" pitchFamily="49" charset="0"/>
              </a:rPr>
              <a:t>"USA"</a:t>
            </a: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new Instructor {Name = </a:t>
            </a:r>
            <a:r>
              <a:rPr lang="en-US" sz="1700" b="1" dirty="0" smtClean="0">
                <a:solidFill>
                  <a:srgbClr val="00B050"/>
                </a:solidFill>
                <a:latin typeface="Courier New" pitchFamily="49" charset="0"/>
                <a:cs typeface="Courier New" pitchFamily="49" charset="0"/>
              </a:rPr>
              <a:t>"</a:t>
            </a:r>
            <a:r>
              <a:rPr lang="en-US" sz="1700" b="1" dirty="0" err="1" smtClean="0">
                <a:solidFill>
                  <a:srgbClr val="00B050"/>
                </a:solidFill>
                <a:latin typeface="Courier New" pitchFamily="49" charset="0"/>
                <a:cs typeface="Courier New" pitchFamily="49" charset="0"/>
              </a:rPr>
              <a:t>Anup</a:t>
            </a:r>
            <a:r>
              <a:rPr lang="en-US" sz="1700" b="1" dirty="0" smtClean="0">
                <a:solidFill>
                  <a:srgbClr val="00B050"/>
                </a:solidFill>
                <a:latin typeface="Courier New" pitchFamily="49" charset="0"/>
                <a:cs typeface="Courier New" pitchFamily="49" charset="0"/>
              </a:rPr>
              <a:t>"</a:t>
            </a:r>
            <a:r>
              <a:rPr lang="en-US" sz="1700" b="1" dirty="0" smtClean="0">
                <a:solidFill>
                  <a:srgbClr val="000000"/>
                </a:solidFill>
                <a:latin typeface="Courier New" pitchFamily="49" charset="0"/>
                <a:cs typeface="Courier New" pitchFamily="49" charset="0"/>
              </a:rPr>
              <a:t>, Country=</a:t>
            </a:r>
            <a:r>
              <a:rPr lang="en-US" sz="1700" b="1" dirty="0" smtClean="0">
                <a:solidFill>
                  <a:srgbClr val="00B050"/>
                </a:solidFill>
                <a:latin typeface="Courier New" pitchFamily="49" charset="0"/>
                <a:cs typeface="Courier New" pitchFamily="49" charset="0"/>
              </a:rPr>
              <a:t>"India"</a:t>
            </a: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new Instructor {Name = </a:t>
            </a:r>
            <a:r>
              <a:rPr lang="en-US" sz="1700" b="1" dirty="0" smtClean="0">
                <a:solidFill>
                  <a:srgbClr val="00B050"/>
                </a:solidFill>
                <a:latin typeface="Courier New" pitchFamily="49" charset="0"/>
                <a:cs typeface="Courier New" pitchFamily="49" charset="0"/>
              </a:rPr>
              <a:t>"Mike"</a:t>
            </a:r>
            <a:r>
              <a:rPr lang="en-US" sz="1700" b="1" dirty="0" smtClean="0">
                <a:solidFill>
                  <a:srgbClr val="000000"/>
                </a:solidFill>
                <a:latin typeface="Courier New" pitchFamily="49" charset="0"/>
                <a:cs typeface="Courier New" pitchFamily="49" charset="0"/>
              </a:rPr>
              <a:t>, Country=</a:t>
            </a:r>
            <a:r>
              <a:rPr lang="en-US" sz="1700" b="1" dirty="0" smtClean="0">
                <a:solidFill>
                  <a:srgbClr val="00B050"/>
                </a:solidFill>
                <a:latin typeface="Courier New" pitchFamily="49" charset="0"/>
                <a:cs typeface="Courier New" pitchFamily="49" charset="0"/>
              </a:rPr>
              <a:t>"USA"</a:t>
            </a: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a:t>
            </a:r>
            <a:r>
              <a:rPr lang="en-US" sz="1700" b="1" dirty="0" err="1" smtClean="0">
                <a:solidFill>
                  <a:srgbClr val="000000"/>
                </a:solidFill>
                <a:latin typeface="Courier New" pitchFamily="49" charset="0"/>
                <a:cs typeface="Courier New" pitchFamily="49" charset="0"/>
              </a:rPr>
              <a:t>foreach</a:t>
            </a:r>
            <a:r>
              <a:rPr lang="en-US" sz="1700" b="1" dirty="0" smtClean="0">
                <a:solidFill>
                  <a:srgbClr val="000000"/>
                </a:solidFill>
                <a:latin typeface="Courier New" pitchFamily="49" charset="0"/>
                <a:cs typeface="Courier New" pitchFamily="49" charset="0"/>
              </a:rPr>
              <a:t> (Instructor ins in instructors) {</a:t>
            </a: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     </a:t>
            </a:r>
            <a:r>
              <a:rPr lang="en-US" sz="1700" b="1" dirty="0" err="1" smtClean="0">
                <a:solidFill>
                  <a:srgbClr val="000000"/>
                </a:solidFill>
                <a:latin typeface="Courier New" pitchFamily="49" charset="0"/>
                <a:cs typeface="Courier New" pitchFamily="49" charset="0"/>
              </a:rPr>
              <a:t>Console.WriteLine</a:t>
            </a:r>
            <a:r>
              <a:rPr lang="en-US" sz="1700" b="1" dirty="0" smtClean="0">
                <a:solidFill>
                  <a:srgbClr val="000000"/>
                </a:solidFill>
                <a:latin typeface="Courier New" pitchFamily="49" charset="0"/>
                <a:cs typeface="Courier New" pitchFamily="49" charset="0"/>
              </a:rPr>
              <a:t>(</a:t>
            </a:r>
            <a:r>
              <a:rPr lang="en-US" sz="1700" b="1" dirty="0" err="1" smtClean="0">
                <a:solidFill>
                  <a:srgbClr val="000000"/>
                </a:solidFill>
                <a:latin typeface="Courier New" pitchFamily="49" charset="0"/>
                <a:cs typeface="Courier New" pitchFamily="49" charset="0"/>
              </a:rPr>
              <a:t>ins.Name</a:t>
            </a:r>
            <a:r>
              <a:rPr lang="en-US" sz="1700" b="1" dirty="0" smtClean="0">
                <a:solidFill>
                  <a:srgbClr val="000000"/>
                </a:solidFill>
                <a:latin typeface="Courier New" pitchFamily="49" charset="0"/>
                <a:cs typeface="Courier New" pitchFamily="49" charset="0"/>
              </a:rPr>
              <a:t>);</a:t>
            </a:r>
          </a:p>
          <a:p>
            <a:pPr lvl="2">
              <a:spcBef>
                <a:spcPts val="200"/>
              </a:spcBef>
              <a:buClr>
                <a:srgbClr val="B90117"/>
              </a:buClr>
              <a:buSzPct val="115000"/>
            </a:pPr>
            <a:r>
              <a:rPr lang="fr-FR" sz="1700" b="1" dirty="0">
                <a:solidFill>
                  <a:srgbClr val="000000"/>
                </a:solidFill>
                <a:latin typeface="Courier New" pitchFamily="49" charset="0"/>
                <a:cs typeface="Courier New" pitchFamily="49" charset="0"/>
              </a:rPr>
              <a:t> </a:t>
            </a:r>
            <a:r>
              <a:rPr lang="fr-FR" sz="1700" b="1" dirty="0" smtClean="0">
                <a:solidFill>
                  <a:srgbClr val="000000"/>
                </a:solidFill>
                <a:latin typeface="Courier New" pitchFamily="49" charset="0"/>
                <a:cs typeface="Courier New" pitchFamily="49" charset="0"/>
              </a:rPr>
              <a:t> }</a:t>
            </a:r>
            <a:endParaRPr lang="en-US" sz="1700" b="1" dirty="0" smtClean="0">
              <a:solidFill>
                <a:srgbClr val="000000"/>
              </a:solidFill>
              <a:latin typeface="Courier New" pitchFamily="49" charset="0"/>
              <a:cs typeface="Courier New" pitchFamily="49" charset="0"/>
            </a:endParaRPr>
          </a:p>
          <a:p>
            <a:pPr lvl="2">
              <a:spcBef>
                <a:spcPts val="200"/>
              </a:spcBef>
              <a:buClr>
                <a:srgbClr val="B90117"/>
              </a:buClr>
              <a:buSzPct val="115000"/>
            </a:pPr>
            <a:r>
              <a:rPr lang="en-US" sz="1700" b="1" dirty="0" smtClean="0">
                <a:solidFill>
                  <a:srgbClr val="000000"/>
                </a:solidFill>
                <a:latin typeface="Courier New" pitchFamily="49" charset="0"/>
                <a:cs typeface="Courier New" pitchFamily="49" charset="0"/>
              </a:rPr>
              <a:t>}</a:t>
            </a:r>
            <a:endParaRPr lang="en-US" sz="1700" b="1" dirty="0">
              <a:solidFill>
                <a:srgbClr val="000000"/>
              </a:solidFill>
              <a:latin typeface="Courier New" pitchFamily="49" charset="0"/>
              <a:cs typeface="Courier New"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Collection </a:t>
            </a:r>
            <a:r>
              <a:rPr lang="en-US" sz="2400" b="1" dirty="0" err="1" smtClean="0">
                <a:latin typeface="Calibri (Heading)"/>
                <a:cs typeface="Calibri (Heading)"/>
              </a:rPr>
              <a:t>Initializers</a:t>
            </a:r>
            <a:endParaRPr lang="en-US" sz="2400" b="1" dirty="0">
              <a:latin typeface="Calibri (Heading)"/>
              <a:cs typeface="Calibri (Heading)"/>
            </a:endParaRPr>
          </a:p>
        </p:txBody>
      </p:sp>
    </p:spTree>
    <p:extLst>
      <p:ext uri="{BB962C8B-B14F-4D97-AF65-F5344CB8AC3E}">
        <p14:creationId xmlns:p14="http://schemas.microsoft.com/office/powerpoint/2010/main" val="3047914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Before C# V4, </a:t>
            </a:r>
            <a:r>
              <a:rPr lang="en-US" i="1" dirty="0" smtClean="0">
                <a:latin typeface="Century Schoolbook" pitchFamily="18" charset="0"/>
              </a:rPr>
              <a:t>covariant assignments</a:t>
            </a:r>
            <a:r>
              <a:rPr lang="en-US" dirty="0" smtClean="0"/>
              <a:t> were not supported</a:t>
            </a:r>
          </a:p>
          <a:p>
            <a:pPr lvl="1"/>
            <a:r>
              <a:rPr lang="en-US" dirty="0" smtClean="0"/>
              <a:t>Now supported for arrays or the </a:t>
            </a:r>
            <a:r>
              <a:rPr lang="en-US" dirty="0" err="1" smtClean="0">
                <a:latin typeface="Courier New" pitchFamily="49" charset="0"/>
                <a:cs typeface="Courier New" pitchFamily="49" charset="0"/>
              </a:rPr>
              <a:t>IEnumerable</a:t>
            </a:r>
            <a:r>
              <a:rPr lang="en-US" dirty="0" smtClean="0">
                <a:latin typeface="Courier New" pitchFamily="49" charset="0"/>
                <a:cs typeface="Courier New" pitchFamily="49" charset="0"/>
              </a:rPr>
              <a:t>&lt;T&gt;</a:t>
            </a:r>
            <a:r>
              <a:rPr lang="en-US" dirty="0" smtClean="0"/>
              <a:t> interface</a:t>
            </a:r>
          </a:p>
          <a:p>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t>Covariant Assignment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Collection initializers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810182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If, for example, the </a:t>
            </a:r>
            <a:r>
              <a:rPr lang="en-US" dirty="0" smtClean="0">
                <a:latin typeface="Courier New" pitchFamily="49" charset="0"/>
                <a:cs typeface="Courier New" pitchFamily="49" charset="0"/>
              </a:rPr>
              <a:t>Instructor</a:t>
            </a:r>
            <a:r>
              <a:rPr lang="en-US" dirty="0" smtClean="0"/>
              <a:t> class was inherited from the </a:t>
            </a:r>
            <a:r>
              <a:rPr lang="en-US" dirty="0" smtClean="0">
                <a:latin typeface="Courier New" pitchFamily="49" charset="0"/>
                <a:cs typeface="Courier New" pitchFamily="49" charset="0"/>
              </a:rPr>
              <a:t>Person</a:t>
            </a:r>
            <a:r>
              <a:rPr lang="en-US" dirty="0" smtClean="0"/>
              <a:t> class</a:t>
            </a:r>
          </a:p>
          <a:p>
            <a:endParaRPr lang="en-US" dirty="0" smtClean="0"/>
          </a:p>
          <a:p>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t>Covariant Assignment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Collection initializers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137421"/>
            <a:ext cx="8785225" cy="201622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lnSpc>
                <a:spcPct val="80000"/>
              </a:lnSpc>
              <a:spcBef>
                <a:spcPts val="200"/>
              </a:spcBef>
              <a:buClr>
                <a:srgbClr val="B90117"/>
              </a:buClr>
              <a:buSzPct val="115000"/>
            </a:pPr>
            <a:r>
              <a:rPr lang="en-US" sz="1600" b="1" dirty="0" smtClean="0">
                <a:solidFill>
                  <a:srgbClr val="0070C0"/>
                </a:solidFill>
                <a:latin typeface="Courier New" pitchFamily="49" charset="0"/>
                <a:cs typeface="Courier New" pitchFamily="49" charset="0"/>
              </a:rPr>
              <a:t>public void </a:t>
            </a:r>
            <a:r>
              <a:rPr lang="en-US" sz="1600" b="1" dirty="0" err="1" smtClean="0">
                <a:solidFill>
                  <a:srgbClr val="000000"/>
                </a:solidFill>
                <a:latin typeface="Courier New" pitchFamily="49" charset="0"/>
                <a:cs typeface="Courier New" pitchFamily="49" charset="0"/>
              </a:rPr>
              <a:t>Foo</a:t>
            </a:r>
            <a:r>
              <a:rPr lang="en-US" sz="1600" b="1" dirty="0" smtClean="0">
                <a:solidFill>
                  <a:srgbClr val="000000"/>
                </a:solidFill>
                <a:latin typeface="Courier New" pitchFamily="49" charset="0"/>
                <a:cs typeface="Courier New" pitchFamily="49" charset="0"/>
              </a:rPr>
              <a:t>()</a:t>
            </a:r>
          </a:p>
          <a:p>
            <a:pPr lvl="0">
              <a:lnSpc>
                <a:spcPct val="80000"/>
              </a:lnSpc>
              <a:spcBef>
                <a:spcPts val="200"/>
              </a:spcBef>
              <a:buClr>
                <a:srgbClr val="B90117"/>
              </a:buClr>
              <a:buSzPct val="115000"/>
            </a:pPr>
            <a:r>
              <a:rPr lang="en-US" sz="1600" b="1" dirty="0" smtClean="0">
                <a:solidFill>
                  <a:srgbClr val="000000"/>
                </a:solidFill>
                <a:latin typeface="Courier New" pitchFamily="49" charset="0"/>
                <a:cs typeface="Courier New" pitchFamily="49" charset="0"/>
              </a:rPr>
              <a:t>{</a:t>
            </a:r>
          </a:p>
          <a:p>
            <a:pPr lvl="0">
              <a:lnSpc>
                <a:spcPct val="80000"/>
              </a:lnSpc>
              <a:spcBef>
                <a:spcPts val="200"/>
              </a:spcBef>
              <a:buClr>
                <a:srgbClr val="B90117"/>
              </a:buClr>
              <a:buSzPct val="115000"/>
            </a:pPr>
            <a:r>
              <a:rPr lang="en-US" sz="1600" b="1" dirty="0" smtClean="0">
                <a:solidFill>
                  <a:srgbClr val="000000"/>
                </a:solidFill>
                <a:latin typeface="Courier New" pitchFamily="49" charset="0"/>
                <a:cs typeface="Courier New" pitchFamily="49" charset="0"/>
              </a:rPr>
              <a:t>  List&lt;Instructor&gt; instructors = new List&lt;Instructor&gt; { ... };</a:t>
            </a:r>
          </a:p>
          <a:p>
            <a:pPr lvl="0">
              <a:lnSpc>
                <a:spcPct val="80000"/>
              </a:lnSpc>
              <a:spcBef>
                <a:spcPts val="200"/>
              </a:spcBef>
              <a:buClr>
                <a:srgbClr val="B90117"/>
              </a:buClr>
              <a:buSzPct val="115000"/>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IEnumerable</a:t>
            </a:r>
            <a:r>
              <a:rPr lang="en-US" sz="1600" b="1" dirty="0" smtClean="0">
                <a:solidFill>
                  <a:srgbClr val="000000"/>
                </a:solidFill>
                <a:latin typeface="Courier New" pitchFamily="49" charset="0"/>
                <a:cs typeface="Courier New" pitchFamily="49" charset="0"/>
              </a:rPr>
              <a:t>&lt;Person&gt; people = instructors;</a:t>
            </a:r>
          </a:p>
          <a:p>
            <a:pPr lvl="0">
              <a:lnSpc>
                <a:spcPct val="80000"/>
              </a:lnSpc>
              <a:spcBef>
                <a:spcPts val="200"/>
              </a:spcBef>
              <a:buClr>
                <a:srgbClr val="B90117"/>
              </a:buClr>
              <a:buSzPct val="115000"/>
            </a:pPr>
            <a:endParaRPr lang="en-US" sz="1600" b="1" dirty="0" smtClean="0">
              <a:solidFill>
                <a:srgbClr val="000000"/>
              </a:solidFill>
              <a:latin typeface="Courier New" pitchFamily="49" charset="0"/>
              <a:cs typeface="Courier New" pitchFamily="49" charset="0"/>
            </a:endParaRPr>
          </a:p>
          <a:p>
            <a:pPr lvl="0">
              <a:lnSpc>
                <a:spcPct val="80000"/>
              </a:lnSpc>
              <a:spcBef>
                <a:spcPts val="200"/>
              </a:spcBef>
              <a:buClr>
                <a:srgbClr val="B90117"/>
              </a:buClr>
              <a:buSzPct val="115000"/>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foreach</a:t>
            </a:r>
            <a:r>
              <a:rPr lang="en-US" sz="1600" b="1" dirty="0" smtClean="0">
                <a:solidFill>
                  <a:srgbClr val="000000"/>
                </a:solidFill>
                <a:latin typeface="Courier New" pitchFamily="49" charset="0"/>
                <a:cs typeface="Courier New" pitchFamily="49" charset="0"/>
              </a:rPr>
              <a:t> (Person p in people)</a:t>
            </a:r>
          </a:p>
          <a:p>
            <a:pPr lvl="0">
              <a:lnSpc>
                <a:spcPct val="80000"/>
              </a:lnSpc>
              <a:spcBef>
                <a:spcPts val="200"/>
              </a:spcBef>
              <a:buClr>
                <a:srgbClr val="B90117"/>
              </a:buClr>
              <a:buSzPct val="115000"/>
            </a:pPr>
            <a:r>
              <a:rPr lang="en-US" sz="1600" b="1" dirty="0" smtClean="0">
                <a:solidFill>
                  <a:srgbClr val="000000"/>
                </a:solidFill>
                <a:latin typeface="Courier New" pitchFamily="49" charset="0"/>
                <a:cs typeface="Courier New" pitchFamily="49" charset="0"/>
              </a:rPr>
              <a:t>   ...</a:t>
            </a:r>
          </a:p>
          <a:p>
            <a:pPr lvl="0">
              <a:lnSpc>
                <a:spcPct val="80000"/>
              </a:lnSpc>
              <a:spcBef>
                <a:spcPts val="200"/>
              </a:spcBef>
              <a:buClr>
                <a:srgbClr val="B90117"/>
              </a:buClr>
              <a:buSzPct val="115000"/>
            </a:pPr>
            <a:r>
              <a:rPr lang="en-US" sz="1600" b="1" dirty="0" smtClean="0">
                <a:solidFill>
                  <a:srgbClr val="000000"/>
                </a:solidFill>
                <a:latin typeface="Courier New" pitchFamily="49" charset="0"/>
                <a:cs typeface="Courier New" pitchFamily="49" charset="0"/>
              </a:rPr>
              <a:t>}</a:t>
            </a:r>
            <a:endParaRPr lang="en-US" sz="1600" b="1" dirty="0">
              <a:solidFill>
                <a:srgbClr val="000000"/>
              </a:solidFill>
              <a:latin typeface="Courier New" pitchFamily="49" charset="0"/>
              <a:cs typeface="Courier New" pitchFamily="49" charset="0"/>
            </a:endParaRPr>
          </a:p>
        </p:txBody>
      </p:sp>
      <p:sp>
        <p:nvSpPr>
          <p:cNvPr id="9" name="Oval Callout 8"/>
          <p:cNvSpPr/>
          <p:nvPr/>
        </p:nvSpPr>
        <p:spPr bwMode="auto">
          <a:xfrm>
            <a:off x="4644008" y="3361556"/>
            <a:ext cx="3528392" cy="519351"/>
          </a:xfrm>
          <a:prstGeom prst="wedgeEllipseCallout">
            <a:avLst>
              <a:gd name="adj1" fmla="val -98835"/>
              <a:gd name="adj2" fmla="val -8940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Covariant assignment</a:t>
            </a:r>
          </a:p>
        </p:txBody>
      </p:sp>
    </p:spTree>
    <p:extLst>
      <p:ext uri="{BB962C8B-B14F-4D97-AF65-F5344CB8AC3E}">
        <p14:creationId xmlns:p14="http://schemas.microsoft.com/office/powerpoint/2010/main" val="35939642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pPr>
              <a:spcBef>
                <a:spcPts val="0"/>
              </a:spcBef>
            </a:pPr>
            <a:r>
              <a:rPr lang="en-US" dirty="0" smtClean="0"/>
              <a:t>Earlier versions would require that you make </a:t>
            </a:r>
            <a:r>
              <a:rPr lang="en-US" dirty="0" smtClean="0">
                <a:latin typeface="Courier New" pitchFamily="49" charset="0"/>
                <a:cs typeface="Courier New" pitchFamily="49" charset="0"/>
              </a:rPr>
              <a:t>List&lt;Person&gt;</a:t>
            </a:r>
            <a:r>
              <a:rPr lang="en-US" dirty="0" smtClean="0"/>
              <a:t> and then loop through all instructors, as in:</a:t>
            </a:r>
          </a:p>
          <a:p>
            <a:pPr lvl="1">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foreach</a:t>
            </a:r>
            <a:r>
              <a:rPr lang="en-US" dirty="0" smtClean="0">
                <a:latin typeface="Courier New" pitchFamily="49" charset="0"/>
                <a:cs typeface="Courier New" pitchFamily="49" charset="0"/>
              </a:rPr>
              <a:t>(Instructor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in instructors) </a:t>
            </a:r>
            <a:r>
              <a:rPr lang="en-US" dirty="0" err="1" smtClean="0">
                <a:latin typeface="Courier New" pitchFamily="49" charset="0"/>
                <a:cs typeface="Courier New" pitchFamily="49" charset="0"/>
              </a:rPr>
              <a:t>people.Add</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t>Covariant Assignment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Collection initializers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025468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456763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fr-FR" sz="2800" dirty="0" smtClean="0"/>
              <a:t>You </a:t>
            </a:r>
            <a:r>
              <a:rPr lang="fr-FR" sz="2800" dirty="0" err="1" smtClean="0"/>
              <a:t>can</a:t>
            </a:r>
            <a:r>
              <a:rPr lang="fr-FR" sz="2800" dirty="0" smtClean="0"/>
              <a:t> </a:t>
            </a:r>
            <a:r>
              <a:rPr lang="fr-FR" sz="2800" dirty="0" err="1" smtClean="0"/>
              <a:t>create</a:t>
            </a:r>
            <a:r>
              <a:rPr lang="fr-FR" sz="2800" dirty="0" smtClean="0"/>
              <a:t> a new application or use a </a:t>
            </a:r>
            <a:r>
              <a:rPr lang="fr-FR" sz="2800" dirty="0" err="1" smtClean="0"/>
              <a:t>previous</a:t>
            </a:r>
            <a:r>
              <a:rPr lang="fr-FR" sz="2800" dirty="0" smtClean="0"/>
              <a:t> one</a:t>
            </a:r>
          </a:p>
          <a:p>
            <a:pPr lvl="1"/>
            <a:r>
              <a:rPr lang="fr-FR" dirty="0" err="1" smtClean="0"/>
              <a:t>Create</a:t>
            </a:r>
            <a:r>
              <a:rPr lang="fr-FR" dirty="0" smtClean="0"/>
              <a:t> an extension </a:t>
            </a:r>
            <a:r>
              <a:rPr lang="fr-FR" dirty="0" err="1" smtClean="0"/>
              <a:t>method</a:t>
            </a:r>
            <a:r>
              <a:rPr lang="fr-FR" dirty="0" smtClean="0"/>
              <a:t> for List&lt;string&gt; type</a:t>
            </a:r>
          </a:p>
          <a:p>
            <a:pPr lvl="1"/>
            <a:r>
              <a:rPr lang="fr-FR" dirty="0" err="1" smtClean="0"/>
              <a:t>Called</a:t>
            </a:r>
            <a:r>
              <a:rPr lang="fr-FR" dirty="0" smtClean="0"/>
              <a:t> </a:t>
            </a:r>
            <a:r>
              <a:rPr lang="fr-FR" dirty="0" err="1" smtClean="0"/>
              <a:t>SortByLastLetter</a:t>
            </a:r>
            <a:r>
              <a:rPr lang="fr-FR" dirty="0" smtClean="0"/>
              <a:t>()</a:t>
            </a:r>
          </a:p>
          <a:p>
            <a:pPr lvl="1"/>
            <a:r>
              <a:rPr lang="fr-FR" dirty="0" smtClean="0"/>
              <a:t>It </a:t>
            </a:r>
            <a:r>
              <a:rPr lang="fr-FR" dirty="0" err="1" smtClean="0"/>
              <a:t>should</a:t>
            </a:r>
            <a:r>
              <a:rPr lang="fr-FR" dirty="0" smtClean="0"/>
              <a:t>… Sort a </a:t>
            </a:r>
            <a:r>
              <a:rPr lang="fr-FR" dirty="0" err="1" smtClean="0"/>
              <a:t>list</a:t>
            </a:r>
            <a:r>
              <a:rPr lang="fr-FR" dirty="0" smtClean="0"/>
              <a:t> of string by last </a:t>
            </a:r>
            <a:r>
              <a:rPr lang="fr-FR" dirty="0" err="1" smtClean="0"/>
              <a:t>letter</a:t>
            </a:r>
            <a:r>
              <a:rPr lang="fr-FR" dirty="0" smtClean="0"/>
              <a:t>. </a:t>
            </a:r>
            <a:r>
              <a:rPr lang="fr-FR" dirty="0" smtClean="0">
                <a:sym typeface="Wingdings" panose="05000000000000000000" pitchFamily="2" charset="2"/>
              </a:rPr>
              <a:t></a:t>
            </a:r>
          </a:p>
          <a:p>
            <a:endParaRPr lang="fr-FR" dirty="0" smtClean="0">
              <a:sym typeface="Wingdings" panose="05000000000000000000" pitchFamily="2" charset="2"/>
            </a:endParaRPr>
          </a:p>
          <a:p>
            <a:r>
              <a:rPr lang="fr-FR" dirty="0" err="1" smtClean="0">
                <a:sym typeface="Wingdings" panose="05000000000000000000" pitchFamily="2" charset="2"/>
              </a:rPr>
              <a:t>Find</a:t>
            </a:r>
            <a:r>
              <a:rPr lang="fr-FR" dirty="0" smtClean="0">
                <a:sym typeface="Wingdings" panose="05000000000000000000" pitchFamily="2" charset="2"/>
              </a:rPr>
              <a:t> </a:t>
            </a:r>
            <a:r>
              <a:rPr lang="fr-FR" dirty="0" err="1" smtClean="0">
                <a:sym typeface="Wingdings" panose="05000000000000000000" pitchFamily="2" charset="2"/>
              </a:rPr>
              <a:t>next</a:t>
            </a:r>
            <a:r>
              <a:rPr lang="fr-FR" dirty="0" smtClean="0">
                <a:sym typeface="Wingdings" panose="05000000000000000000" pitchFamily="2" charset="2"/>
              </a:rPr>
              <a:t> slide the Main() </a:t>
            </a:r>
            <a:r>
              <a:rPr lang="fr-FR" dirty="0" err="1" smtClean="0">
                <a:sym typeface="Wingdings" panose="05000000000000000000" pitchFamily="2" charset="2"/>
              </a:rPr>
              <a:t>method</a:t>
            </a:r>
            <a:r>
              <a:rPr lang="fr-FR" dirty="0" smtClean="0">
                <a:sym typeface="Wingdings" panose="05000000000000000000" pitchFamily="2" charset="2"/>
              </a:rPr>
              <a:t> code</a:t>
            </a:r>
            <a:endParaRPr lang="fr-FR" dirty="0" smtClean="0"/>
          </a:p>
        </p:txBody>
      </p:sp>
      <p:sp>
        <p:nvSpPr>
          <p:cNvPr id="4" name="Espace réservé du contenu 3"/>
          <p:cNvSpPr>
            <a:spLocks noGrp="1"/>
          </p:cNvSpPr>
          <p:nvPr>
            <p:ph sz="quarter" idx="13"/>
          </p:nvPr>
        </p:nvSpPr>
        <p:spPr/>
        <p:txBody>
          <a:bodyPr/>
          <a:lstStyle/>
          <a:p>
            <a:r>
              <a:rPr lang="en-US" dirty="0">
                <a:ea typeface="ＭＳ Ｐゴシック" pitchFamily="34" charset="-128"/>
              </a:rPr>
              <a:t>Collection initializers</a:t>
            </a: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34024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4" name="Espace réservé du contenu 3"/>
          <p:cNvSpPr>
            <a:spLocks noGrp="1"/>
          </p:cNvSpPr>
          <p:nvPr>
            <p:ph sz="quarter" idx="13"/>
          </p:nvPr>
        </p:nvSpPr>
        <p:spPr/>
        <p:txBody>
          <a:bodyPr/>
          <a:lstStyle/>
          <a:p>
            <a:r>
              <a:rPr lang="en-US" dirty="0" smtClean="0"/>
              <a:t>C</a:t>
            </a:r>
            <a:r>
              <a:rPr lang="en-US" dirty="0" smtClean="0">
                <a:ea typeface="ＭＳ Ｐゴシック" pitchFamily="34" charset="-128"/>
              </a:rPr>
              <a:t>ollection </a:t>
            </a:r>
            <a:r>
              <a:rPr lang="en-US" dirty="0">
                <a:ea typeface="ＭＳ Ｐゴシック" pitchFamily="34" charset="-128"/>
              </a:rPr>
              <a:t>initializers</a:t>
            </a: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à coins arrondis 4"/>
          <p:cNvSpPr/>
          <p:nvPr/>
        </p:nvSpPr>
        <p:spPr>
          <a:xfrm>
            <a:off x="179388" y="1201316"/>
            <a:ext cx="8785225" cy="3456384"/>
          </a:xfrm>
          <a:prstGeom prst="roundRect">
            <a:avLst>
              <a:gd name="adj" fmla="val 12066"/>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static </a:t>
            </a:r>
            <a:r>
              <a:rPr lang="en-US" sz="1600" b="1" dirty="0">
                <a:solidFill>
                  <a:srgbClr val="0070C0"/>
                </a:solidFill>
                <a:latin typeface="Courier New" panose="02070309020205020404" pitchFamily="49" charset="0"/>
                <a:cs typeface="Courier New" panose="02070309020205020404" pitchFamily="49" charset="0"/>
              </a:rPr>
              <a:t>void </a:t>
            </a:r>
            <a:r>
              <a:rPr lang="en-US" sz="1600" b="1" dirty="0">
                <a:latin typeface="Courier New" panose="02070309020205020404" pitchFamily="49" charset="0"/>
                <a:cs typeface="Courier New" panose="02070309020205020404" pitchFamily="49" charset="0"/>
              </a:rPr>
              <a:t>Main(</a:t>
            </a:r>
            <a:r>
              <a:rPr lang="en-US" sz="1600" b="1" dirty="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args</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List&lt;</a:t>
            </a:r>
            <a:r>
              <a:rPr lang="en-US" sz="1600" b="1" dirty="0" smtClean="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&gt; names = new List&lt;</a:t>
            </a:r>
            <a:r>
              <a:rPr lang="en-US" sz="1600" b="1" dirty="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&gt;() {</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James"</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"John"</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"Katie"</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"Mark"</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"Patrick"</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Bob"</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"Rupert"</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"Brian"</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"Kevin"</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"Walter"</a:t>
            </a: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foreach</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n in </a:t>
            </a:r>
            <a:r>
              <a:rPr lang="en-US" sz="1600" b="1" dirty="0" err="1">
                <a:latin typeface="Courier New" panose="02070309020205020404" pitchFamily="49" charset="0"/>
                <a:cs typeface="Courier New" panose="02070309020205020404" pitchFamily="49" charset="0"/>
              </a:rPr>
              <a:t>names.SortByLastLetter</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Console.WriteLine</a:t>
            </a:r>
            <a:r>
              <a:rPr lang="en-US" sz="1600" b="1" dirty="0" smtClean="0">
                <a:latin typeface="Courier New" panose="02070309020205020404" pitchFamily="49" charset="0"/>
                <a:cs typeface="Courier New" panose="02070309020205020404" pitchFamily="49" charset="0"/>
              </a:rPr>
              <a:t>(n</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Console.ReadLine</a:t>
            </a:r>
            <a:r>
              <a:rPr lang="en-US" sz="1600" b="1" dirty="0" smtClean="0">
                <a:latin typeface="Courier New" panose="02070309020205020404" pitchFamily="49" charset="0"/>
                <a:cs typeface="Courier New" panose="02070309020205020404" pitchFamily="49" charset="0"/>
              </a:rPr>
              <a:t>();</a:t>
            </a:r>
          </a:p>
          <a:p>
            <a:r>
              <a:rPr lang="fr-FR" sz="1600" b="1" dirty="0">
                <a:solidFill>
                  <a:srgbClr val="000000"/>
                </a:solidFill>
                <a:latin typeface="Courier New" panose="02070309020205020404" pitchFamily="49" charset="0"/>
                <a:cs typeface="Courier New" panose="02070309020205020404" pitchFamily="49" charset="0"/>
              </a:rPr>
              <a:t>}</a:t>
            </a:r>
            <a:endParaRPr lang="en-US" sz="16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170134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Arrays &amp; Strings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Arrays</a:t>
            </a:r>
            <a:r>
              <a:rPr lang="fr-FR" dirty="0" smtClean="0"/>
              <a:t>, </a:t>
            </a:r>
            <a:r>
              <a:rPr lang="fr-FR" dirty="0" err="1" smtClean="0"/>
              <a:t>Lists</a:t>
            </a:r>
            <a:r>
              <a:rPr lang="fr-FR" dirty="0" smtClean="0"/>
              <a:t> &amp; </a:t>
            </a:r>
            <a:r>
              <a:rPr lang="fr-FR" dirty="0" err="1" smtClean="0"/>
              <a:t>Dictionaries</a:t>
            </a:r>
            <a:endParaRPr lang="en-US" dirty="0"/>
          </a:p>
        </p:txBody>
      </p:sp>
    </p:spTree>
    <p:extLst>
      <p:ext uri="{BB962C8B-B14F-4D97-AF65-F5344CB8AC3E}">
        <p14:creationId xmlns:p14="http://schemas.microsoft.com/office/powerpoint/2010/main" val="3554978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Runtime enumeration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err="1"/>
              <a:t>Arrays</a:t>
            </a:r>
            <a:r>
              <a:rPr lang="fr-FR" dirty="0"/>
              <a:t>, </a:t>
            </a:r>
            <a:r>
              <a:rPr lang="fr-FR" dirty="0" err="1"/>
              <a:t>Lists</a:t>
            </a:r>
            <a:r>
              <a:rPr lang="fr-FR" dirty="0"/>
              <a:t> &amp; </a:t>
            </a:r>
            <a:r>
              <a:rPr lang="fr-FR" dirty="0" err="1"/>
              <a:t>Dictionaries</a:t>
            </a:r>
            <a:endParaRPr lang="en-US" dirty="0"/>
          </a:p>
        </p:txBody>
      </p:sp>
      <p:pic>
        <p:nvPicPr>
          <p:cNvPr id="2050" name="Picture 2" descr="http://budgetease.com/wp-content/uploads/2013/07/one-two-three-vertical.png"/>
          <p:cNvPicPr>
            <a:picLocks noChangeAspect="1" noChangeArrowheads="1"/>
          </p:cNvPicPr>
          <p:nvPr/>
        </p:nvPicPr>
        <p:blipFill rotWithShape="1">
          <a:blip r:embed="rId2">
            <a:extLst>
              <a:ext uri="{28A0092B-C50C-407E-A947-70E740481C1C}">
                <a14:useLocalDpi xmlns:a14="http://schemas.microsoft.com/office/drawing/2010/main" val="0"/>
              </a:ext>
            </a:extLst>
          </a:blip>
          <a:srcRect b="9844"/>
          <a:stretch/>
        </p:blipFill>
        <p:spPr bwMode="auto">
          <a:xfrm>
            <a:off x="7308304" y="2425452"/>
            <a:ext cx="1608818" cy="2592288"/>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678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The </a:t>
            </a:r>
            <a:r>
              <a:rPr lang="en-US" dirty="0" err="1" smtClean="0">
                <a:ea typeface="ＭＳ Ｐゴシック" pitchFamily="34" charset="-128"/>
              </a:rPr>
              <a:t>Ienumerable</a:t>
            </a:r>
            <a:r>
              <a:rPr lang="en-US" dirty="0" smtClean="0">
                <a:ea typeface="ＭＳ Ｐゴシック" pitchFamily="34" charset="-128"/>
              </a:rPr>
              <a:t> interface</a:t>
            </a: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latin typeface="Courier New" pitchFamily="49" charset="0"/>
                <a:cs typeface="Courier New" pitchFamily="49" charset="0"/>
              </a:rPr>
              <a:t>IEnumerable</a:t>
            </a:r>
            <a:r>
              <a:rPr lang="en-US" dirty="0" smtClean="0">
                <a:latin typeface="Courier New" pitchFamily="49" charset="0"/>
                <a:cs typeface="Courier New" pitchFamily="49" charset="0"/>
              </a:rPr>
              <a:t>&lt;T&gt;</a:t>
            </a:r>
          </a:p>
          <a:p>
            <a:pPr lvl="1"/>
            <a:r>
              <a:rPr lang="en-US" dirty="0" smtClean="0"/>
              <a:t>Supports </a:t>
            </a:r>
            <a:r>
              <a:rPr lang="en-US" dirty="0" err="1" smtClean="0">
                <a:latin typeface="Courier New" pitchFamily="49" charset="0"/>
                <a:cs typeface="Courier New" pitchFamily="49" charset="0"/>
              </a:rPr>
              <a:t>foreach</a:t>
            </a:r>
            <a:r>
              <a:rPr lang="en-US" dirty="0" smtClean="0"/>
              <a:t> loops</a:t>
            </a:r>
          </a:p>
          <a:p>
            <a:pPr lvl="1"/>
            <a:r>
              <a:rPr lang="en-US" dirty="0" smtClean="0"/>
              <a:t>Works with the many extension methods that target </a:t>
            </a:r>
            <a:r>
              <a:rPr lang="en-US" dirty="0" err="1" smtClean="0">
                <a:latin typeface="Courier New" pitchFamily="49" charset="0"/>
                <a:cs typeface="Courier New" pitchFamily="49" charset="0"/>
              </a:rPr>
              <a:t>IEnumerable</a:t>
            </a:r>
            <a:r>
              <a:rPr lang="en-US" dirty="0" smtClean="0">
                <a:latin typeface="Courier New" pitchFamily="49" charset="0"/>
                <a:cs typeface="Courier New" pitchFamily="49" charset="0"/>
              </a:rPr>
              <a:t>&lt;T&gt;</a:t>
            </a:r>
            <a:r>
              <a:rPr lang="en-US" dirty="0" smtClean="0"/>
              <a:t> </a:t>
            </a:r>
          </a:p>
          <a:p>
            <a:pPr lvl="1"/>
            <a:endParaRPr lang="en-US" dirty="0" smtClean="0"/>
          </a:p>
          <a:p>
            <a:r>
              <a:rPr lang="en-US" dirty="0" smtClean="0"/>
              <a:t>Allows you to iterate through things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Runtime Enumeration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925023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Runtime Enumeration</a:t>
            </a: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latin typeface="Courier New" pitchFamily="49" charset="0"/>
              </a:rPr>
              <a:t>IEnumerable</a:t>
            </a:r>
            <a:r>
              <a:rPr lang="en-US" dirty="0" smtClean="0">
                <a:latin typeface="Courier New" pitchFamily="49" charset="0"/>
              </a:rPr>
              <a:t>&lt;T&gt;</a:t>
            </a:r>
            <a:r>
              <a:rPr lang="en-US" dirty="0" smtClean="0"/>
              <a:t> can be used as a return type</a:t>
            </a:r>
          </a:p>
          <a:p>
            <a:pPr lvl="1"/>
            <a:r>
              <a:rPr lang="en-US" dirty="0" smtClean="0"/>
              <a:t>Allows the extent of the enumeration to be determined at runtime</a:t>
            </a:r>
          </a:p>
          <a:p>
            <a:r>
              <a:rPr lang="en-US" dirty="0" smtClean="0">
                <a:latin typeface="Courier New" pitchFamily="49" charset="0"/>
              </a:rPr>
              <a:t>yield</a:t>
            </a:r>
            <a:r>
              <a:rPr lang="en-US" dirty="0" smtClean="0"/>
              <a:t> keyword can be used to determine enumerable terms in advance of their being referenced</a:t>
            </a:r>
          </a:p>
          <a:p>
            <a:pPr lvl="1"/>
            <a:r>
              <a:rPr lang="en-US" dirty="0" smtClean="0"/>
              <a:t>“Remembers” where it is in the sequence</a:t>
            </a:r>
          </a:p>
          <a:p>
            <a:pPr lvl="1"/>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Runtime Enumeration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44472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Runtime Enumeration Example (1/3)</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t>The following example could be implemented as distinct looping logic</a:t>
            </a:r>
          </a:p>
          <a:p>
            <a:pPr lvl="1"/>
            <a:r>
              <a:rPr lang="en-US" dirty="0" smtClean="0"/>
              <a:t>The series calculation and output done in a loop</a:t>
            </a:r>
          </a:p>
          <a:p>
            <a:r>
              <a:rPr lang="en-US" dirty="0" smtClean="0"/>
              <a:t>Returning </a:t>
            </a:r>
            <a:r>
              <a:rPr lang="en-US" dirty="0" err="1" smtClean="0">
                <a:latin typeface="Courier New" pitchFamily="49" charset="0"/>
                <a:cs typeface="Courier New" pitchFamily="49" charset="0"/>
              </a:rPr>
              <a:t>IEnumerable</a:t>
            </a:r>
            <a:r>
              <a:rPr lang="en-US" dirty="0" smtClean="0">
                <a:latin typeface="Courier New" pitchFamily="49" charset="0"/>
                <a:cs typeface="Courier New" pitchFamily="49" charset="0"/>
              </a:rPr>
              <a:t>&lt;T&gt; </a:t>
            </a:r>
            <a:r>
              <a:rPr lang="en-US" dirty="0" smtClean="0"/>
              <a:t>from a function is more flexible</a:t>
            </a:r>
          </a:p>
          <a:p>
            <a:r>
              <a:rPr lang="en-US" dirty="0" smtClean="0"/>
              <a:t>Remember, </a:t>
            </a:r>
            <a:r>
              <a:rPr lang="en-US" dirty="0" err="1" smtClean="0">
                <a:latin typeface="Courier New" pitchFamily="49" charset="0"/>
                <a:cs typeface="Courier New" pitchFamily="49" charset="0"/>
              </a:rPr>
              <a:t>GetEnumerator</a:t>
            </a:r>
            <a:r>
              <a:rPr lang="en-US" dirty="0" smtClean="0">
                <a:latin typeface="Courier New" pitchFamily="49" charset="0"/>
                <a:cs typeface="Courier New" pitchFamily="49" charset="0"/>
              </a:rPr>
              <a:t>()</a:t>
            </a:r>
            <a:r>
              <a:rPr lang="en-US" dirty="0" smtClean="0"/>
              <a:t> is called only once per </a:t>
            </a:r>
            <a:r>
              <a:rPr lang="en-US" dirty="0" err="1" smtClean="0">
                <a:latin typeface="Courier New" pitchFamily="49" charset="0"/>
                <a:cs typeface="Courier New" pitchFamily="49" charset="0"/>
              </a:rPr>
              <a:t>foreach</a:t>
            </a:r>
            <a:r>
              <a:rPr lang="en-US" dirty="0" smtClean="0"/>
              <a:t> loop</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Runtime Enumeration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801723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Runtime Enumeration Example (2/3)</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Runtime Enumeration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79388" y="1129308"/>
            <a:ext cx="8785225" cy="25922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lnSpc>
                <a:spcPct val="70000"/>
              </a:lnSpc>
              <a:spcBef>
                <a:spcPts val="200"/>
              </a:spcBef>
              <a:buClr>
                <a:srgbClr val="B90117"/>
              </a:buClr>
              <a:buSzPct val="115000"/>
            </a:pPr>
            <a:r>
              <a:rPr lang="en-US" b="1" dirty="0" smtClean="0">
                <a:solidFill>
                  <a:srgbClr val="0070C0"/>
                </a:solidFill>
                <a:latin typeface="Courier New" pitchFamily="49" charset="0"/>
              </a:rPr>
              <a:t>public static </a:t>
            </a:r>
            <a:r>
              <a:rPr lang="en-US" b="1" dirty="0" err="1" smtClean="0">
                <a:solidFill>
                  <a:srgbClr val="000000"/>
                </a:solidFill>
                <a:latin typeface="Courier New" pitchFamily="49" charset="0"/>
              </a:rPr>
              <a:t>IEnumerable</a:t>
            </a:r>
            <a:r>
              <a:rPr lang="en-US" b="1" dirty="0" smtClean="0">
                <a:solidFill>
                  <a:srgbClr val="000000"/>
                </a:solidFill>
                <a:latin typeface="Courier New" pitchFamily="49" charset="0"/>
              </a:rPr>
              <a:t>&lt;</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&gt; Numbers(</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start, </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stop)</a:t>
            </a:r>
          </a:p>
          <a:p>
            <a:pPr lvl="0">
              <a:lnSpc>
                <a:spcPct val="70000"/>
              </a:lnSpc>
              <a:spcBef>
                <a:spcPts val="200"/>
              </a:spcBef>
              <a:buClr>
                <a:srgbClr val="B90117"/>
              </a:buClr>
              <a:buSzPct val="115000"/>
            </a:pPr>
            <a:r>
              <a:rPr lang="en-US" b="1" dirty="0" smtClean="0">
                <a:solidFill>
                  <a:srgbClr val="000000"/>
                </a:solidFill>
                <a:latin typeface="Courier New" pitchFamily="49" charset="0"/>
              </a:rPr>
              <a:t>{</a:t>
            </a:r>
          </a:p>
          <a:p>
            <a:pPr lvl="0">
              <a:lnSpc>
                <a:spcPct val="70000"/>
              </a:lnSpc>
              <a:spcBef>
                <a:spcPts val="200"/>
              </a:spcBef>
              <a:buClr>
                <a:srgbClr val="B90117"/>
              </a:buClr>
              <a:buSzPct val="115000"/>
            </a:pPr>
            <a:r>
              <a:rPr lang="en-US" b="1" dirty="0" smtClean="0">
                <a:solidFill>
                  <a:srgbClr val="000000"/>
                </a:solidFill>
                <a:latin typeface="Courier New" pitchFamily="49" charset="0"/>
              </a:rPr>
              <a:t>    for (</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 </a:t>
            </a:r>
            <a:r>
              <a:rPr lang="en-US" b="1" dirty="0" smtClean="0">
                <a:solidFill>
                  <a:schemeClr val="tx1"/>
                </a:solidFill>
                <a:latin typeface="Courier New" pitchFamily="49" charset="0"/>
              </a:rPr>
              <a:t>start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&lt;= stop;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a:t>
            </a:r>
          </a:p>
          <a:p>
            <a:pPr lvl="0">
              <a:lnSpc>
                <a:spcPct val="70000"/>
              </a:lnSpc>
              <a:spcBef>
                <a:spcPts val="200"/>
              </a:spcBef>
              <a:buClr>
                <a:srgbClr val="B90117"/>
              </a:buClr>
              <a:buSzPct val="115000"/>
            </a:pPr>
            <a:r>
              <a:rPr lang="en-US" b="1" dirty="0" smtClean="0">
                <a:solidFill>
                  <a:srgbClr val="000000"/>
                </a:solidFill>
                <a:latin typeface="Courier New" pitchFamily="49" charset="0"/>
              </a:rPr>
              <a:t>    {</a:t>
            </a:r>
          </a:p>
          <a:p>
            <a:pPr lvl="0">
              <a:lnSpc>
                <a:spcPct val="70000"/>
              </a:lnSpc>
              <a:spcBef>
                <a:spcPts val="200"/>
              </a:spcBef>
              <a:buClr>
                <a:srgbClr val="B90117"/>
              </a:buClr>
              <a:buSzPct val="115000"/>
            </a:pPr>
            <a:r>
              <a:rPr lang="en-US" b="1" dirty="0" smtClean="0">
                <a:solidFill>
                  <a:srgbClr val="000000"/>
                </a:solidFill>
                <a:latin typeface="Courier New" pitchFamily="49" charset="0"/>
              </a:rPr>
              <a:t>        </a:t>
            </a:r>
            <a:r>
              <a:rPr lang="en-US" b="1" dirty="0" smtClean="0">
                <a:solidFill>
                  <a:srgbClr val="0070C0"/>
                </a:solidFill>
                <a:latin typeface="Courier New" pitchFamily="49" charset="0"/>
              </a:rPr>
              <a:t>yield</a:t>
            </a:r>
            <a:r>
              <a:rPr lang="en-US" b="1" dirty="0" smtClean="0">
                <a:solidFill>
                  <a:srgbClr val="000000"/>
                </a:solidFill>
                <a:latin typeface="Courier New" pitchFamily="49" charset="0"/>
              </a:rPr>
              <a:t> return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a:t>
            </a:r>
          </a:p>
          <a:p>
            <a:pPr lvl="0">
              <a:lnSpc>
                <a:spcPct val="70000"/>
              </a:lnSpc>
              <a:spcBef>
                <a:spcPts val="200"/>
              </a:spcBef>
              <a:buClr>
                <a:srgbClr val="B90117"/>
              </a:buClr>
              <a:buSzPct val="115000"/>
            </a:pPr>
            <a:r>
              <a:rPr lang="en-US" b="1" dirty="0">
                <a:solidFill>
                  <a:srgbClr val="000000"/>
                </a:solidFill>
                <a:latin typeface="Courier New" pitchFamily="49" charset="0"/>
              </a:rPr>
              <a:t> </a:t>
            </a:r>
            <a:r>
              <a:rPr lang="en-US" b="1" dirty="0" smtClean="0">
                <a:solidFill>
                  <a:srgbClr val="000000"/>
                </a:solidFill>
                <a:latin typeface="Courier New" pitchFamily="49" charset="0"/>
              </a:rPr>
              <a:t>   }</a:t>
            </a:r>
          </a:p>
          <a:p>
            <a:pPr lvl="0">
              <a:lnSpc>
                <a:spcPct val="70000"/>
              </a:lnSpc>
              <a:spcBef>
                <a:spcPts val="200"/>
              </a:spcBef>
              <a:buClr>
                <a:srgbClr val="B90117"/>
              </a:buClr>
              <a:buSzPct val="115000"/>
            </a:pPr>
            <a:r>
              <a:rPr lang="en-US"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
        <p:nvSpPr>
          <p:cNvPr id="10" name="Rectangle à coins arrondis 4"/>
          <p:cNvSpPr/>
          <p:nvPr/>
        </p:nvSpPr>
        <p:spPr>
          <a:xfrm>
            <a:off x="1547664" y="3433564"/>
            <a:ext cx="5256584" cy="1503784"/>
          </a:xfrm>
          <a:prstGeom prst="roundRect">
            <a:avLst>
              <a:gd name="adj" fmla="val 10095"/>
            </a:avLst>
          </a:prstGeom>
        </p:spPr>
        <p:style>
          <a:lnRef idx="2">
            <a:schemeClr val="dk1"/>
          </a:lnRef>
          <a:fillRef idx="1">
            <a:schemeClr val="lt1"/>
          </a:fillRef>
          <a:effectRef idx="0">
            <a:schemeClr val="dk1"/>
          </a:effectRef>
          <a:fontRef idx="minor">
            <a:schemeClr val="dk1"/>
          </a:fontRef>
        </p:style>
        <p:txBody>
          <a:bodyPr anchor="ctr"/>
          <a:lstStyle/>
          <a:p>
            <a:pPr lvl="0">
              <a:spcBef>
                <a:spcPts val="0"/>
              </a:spcBef>
              <a:buClr>
                <a:srgbClr val="B90117"/>
              </a:buClr>
              <a:buSzPct val="115000"/>
            </a:pPr>
            <a:r>
              <a:rPr lang="en-US" b="1" dirty="0" err="1" smtClean="0">
                <a:solidFill>
                  <a:srgbClr val="000000"/>
                </a:solidFill>
                <a:latin typeface="Courier New" pitchFamily="49" charset="0"/>
              </a:rPr>
              <a:t>foreach</a:t>
            </a:r>
            <a:r>
              <a:rPr lang="en-US" b="1" dirty="0" smtClean="0">
                <a:solidFill>
                  <a:srgbClr val="000000"/>
                </a:solidFill>
                <a:latin typeface="Courier New" pitchFamily="49" charset="0"/>
              </a:rPr>
              <a:t> (</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a:t>
            </a:r>
            <a:r>
              <a:rPr lang="en-US" b="1" dirty="0">
                <a:solidFill>
                  <a:srgbClr val="000000"/>
                </a:solidFill>
                <a:latin typeface="Courier New" pitchFamily="49" charset="0"/>
              </a:rPr>
              <a:t>i</a:t>
            </a:r>
            <a:r>
              <a:rPr lang="en-US" b="1" dirty="0" smtClean="0">
                <a:solidFill>
                  <a:srgbClr val="000000"/>
                </a:solidFill>
                <a:latin typeface="Courier New" pitchFamily="49" charset="0"/>
              </a:rPr>
              <a:t> in Numbers(</a:t>
            </a:r>
            <a:r>
              <a:rPr lang="en-US" b="1" dirty="0">
                <a:solidFill>
                  <a:srgbClr val="FFC000"/>
                </a:solidFill>
                <a:latin typeface="Courier New" pitchFamily="49" charset="0"/>
              </a:rPr>
              <a:t>1</a:t>
            </a:r>
            <a:r>
              <a:rPr lang="en-US" b="1" dirty="0" smtClean="0">
                <a:solidFill>
                  <a:schemeClr val="tx1"/>
                </a:solidFill>
                <a:latin typeface="Courier New" pitchFamily="49" charset="0"/>
              </a:rPr>
              <a:t>,</a:t>
            </a:r>
            <a:r>
              <a:rPr lang="en-US" b="1" dirty="0" smtClean="0">
                <a:solidFill>
                  <a:srgbClr val="FFC000"/>
                </a:solidFill>
                <a:latin typeface="Courier New" pitchFamily="49" charset="0"/>
              </a:rPr>
              <a:t> 9</a:t>
            </a:r>
            <a:r>
              <a:rPr lang="en-US" b="1" dirty="0" smtClean="0">
                <a:solidFill>
                  <a:srgbClr val="000000"/>
                </a:solidFill>
                <a:latin typeface="Courier New" pitchFamily="49" charset="0"/>
              </a:rPr>
              <a:t>)) </a:t>
            </a:r>
          </a:p>
          <a:p>
            <a:pPr lvl="0">
              <a:spcBef>
                <a:spcPts val="0"/>
              </a:spcBef>
              <a:buClr>
                <a:srgbClr val="B90117"/>
              </a:buClr>
              <a:buSzPct val="115000"/>
            </a:pPr>
            <a:r>
              <a:rPr lang="en-US" b="1" dirty="0" smtClean="0">
                <a:solidFill>
                  <a:srgbClr val="000000"/>
                </a:solidFill>
                <a:latin typeface="Courier New" pitchFamily="49" charset="0"/>
              </a:rPr>
              <a:t>{</a:t>
            </a:r>
          </a:p>
          <a:p>
            <a:pPr lvl="0">
              <a:spcBef>
                <a:spcPts val="0"/>
              </a:spcBef>
              <a:buClr>
                <a:srgbClr val="B90117"/>
              </a:buClr>
              <a:buSzPct val="115000"/>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Console.WriteLine</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a:t>
            </a:r>
            <a:endParaRPr lang="en-US" sz="1600" b="1" dirty="0" smtClean="0">
              <a:solidFill>
                <a:srgbClr val="000000"/>
              </a:solidFill>
              <a:latin typeface="Courier New" pitchFamily="49" charset="0"/>
            </a:endParaRPr>
          </a:p>
          <a:p>
            <a:pPr lvl="0">
              <a:lnSpc>
                <a:spcPct val="70000"/>
              </a:lnSpc>
              <a:spcBef>
                <a:spcPts val="200"/>
              </a:spcBef>
              <a:buClr>
                <a:srgbClr val="B90117"/>
              </a:buClr>
              <a:buSzPct val="115000"/>
            </a:pPr>
            <a:r>
              <a:rPr lang="fr-FR" b="1" dirty="0" smtClean="0">
                <a:solidFill>
                  <a:srgbClr val="000000"/>
                </a:solidFill>
                <a:latin typeface="Courier New" pitchFamily="49" charset="0"/>
              </a:rPr>
              <a:t>}</a:t>
            </a:r>
            <a:endParaRPr lang="en-US" b="1" dirty="0">
              <a:solidFill>
                <a:srgbClr val="000000"/>
              </a:solidFill>
              <a:latin typeface="Courier New" pitchFamily="49" charset="0"/>
            </a:endParaRPr>
          </a:p>
        </p:txBody>
      </p:sp>
      <p:sp>
        <p:nvSpPr>
          <p:cNvPr id="13" name="shape5"/>
          <p:cNvSpPr>
            <a:spLocks noChangeArrowheads="1"/>
          </p:cNvSpPr>
          <p:nvPr/>
        </p:nvSpPr>
        <p:spPr bwMode="blackWhite">
          <a:xfrm>
            <a:off x="7381502" y="2929508"/>
            <a:ext cx="1150938" cy="2064028"/>
          </a:xfrm>
          <a:prstGeom prst="rect">
            <a:avLst/>
          </a:prstGeom>
          <a:solidFill>
            <a:srgbClr val="FFFFFF"/>
          </a:solidFill>
          <a:ln w="28575">
            <a:solidFill>
              <a:srgbClr val="000000"/>
            </a:solidFill>
            <a:miter lim="800000"/>
            <a:headEnd/>
            <a:tailEnd/>
          </a:ln>
          <a:effectLst/>
        </p:spPr>
        <p:txBody>
          <a:bodyPr lIns="92075" tIns="46038" rIns="92075" bIns="46038">
            <a:spAutoFit/>
          </a:bodyPr>
          <a:lstStyle/>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ysClr val="windowText" lastClr="000000"/>
                </a:solidFill>
                <a:effectLst/>
                <a:uLnTx/>
                <a:uFillTx/>
                <a:latin typeface="Courier New" pitchFamily="49" charset="0"/>
              </a:rPr>
              <a:t>  </a:t>
            </a:r>
            <a:r>
              <a:rPr lang="en-US" kern="0" dirty="0">
                <a:solidFill>
                  <a:srgbClr val="000000"/>
                </a:solidFill>
                <a:latin typeface="Courier New" pitchFamily="49" charset="0"/>
              </a:rPr>
              <a:t>1</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2</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3</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4</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5</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8</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7</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a:t>
            </a:r>
            <a:r>
              <a:rPr lang="en-US" kern="0" dirty="0" smtClean="0">
                <a:solidFill>
                  <a:srgbClr val="000000"/>
                </a:solidFill>
                <a:latin typeface="Courier New" pitchFamily="49" charset="0"/>
              </a:rPr>
              <a:t>8</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a:t>
            </a:r>
            <a:r>
              <a:rPr lang="en-US" kern="0" dirty="0">
                <a:solidFill>
                  <a:srgbClr val="000000"/>
                </a:solidFill>
                <a:latin typeface="Courier New" pitchFamily="49" charset="0"/>
              </a:rPr>
              <a:t> </a:t>
            </a:r>
            <a:r>
              <a:rPr lang="en-US" kern="0" dirty="0" smtClean="0">
                <a:solidFill>
                  <a:srgbClr val="000000"/>
                </a:solidFill>
                <a:latin typeface="Courier New" pitchFamily="49" charset="0"/>
              </a:rPr>
              <a:t>9</a:t>
            </a:r>
            <a:r>
              <a:rPr kumimoji="0" lang="en-US" b="0" i="0" u="none" strike="noStrike" kern="0" cap="none" spc="0" normalizeH="0" baseline="0" noProof="0" dirty="0" smtClean="0">
                <a:ln>
                  <a:noFill/>
                </a:ln>
                <a:solidFill>
                  <a:srgbClr val="000000"/>
                </a:solidFill>
                <a:effectLst/>
                <a:uLnTx/>
                <a:uFillTx/>
                <a:latin typeface="Courier New" pitchFamily="49" charset="0"/>
              </a:rPr>
              <a:t> </a:t>
            </a:r>
            <a:endParaRPr kumimoji="0" lang="en-US" b="0" i="0" u="none" strike="noStrike" kern="0" cap="none" spc="0" normalizeH="0" baseline="0" noProof="0" dirty="0">
              <a:ln>
                <a:noFill/>
              </a:ln>
              <a:solidFill>
                <a:srgbClr val="000000"/>
              </a:solidFill>
              <a:effectLst/>
              <a:uLnTx/>
              <a:uFillTx/>
              <a:latin typeface="Courier New" pitchFamily="49" charset="0"/>
            </a:endParaRPr>
          </a:p>
        </p:txBody>
      </p:sp>
      <p:sp>
        <p:nvSpPr>
          <p:cNvPr id="14" name="TextBox 13"/>
          <p:cNvSpPr txBox="1"/>
          <p:nvPr/>
        </p:nvSpPr>
        <p:spPr bwMode="auto">
          <a:xfrm>
            <a:off x="7381502" y="2549723"/>
            <a:ext cx="1150938" cy="379785"/>
          </a:xfrm>
          <a:prstGeom prst="rect">
            <a:avLst/>
          </a:prstGeom>
          <a:solidFill>
            <a:srgbClr val="CCECFF"/>
          </a:solidFill>
          <a:ln w="28575">
            <a:solidFill>
              <a:srgbClr val="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Output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0342569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Runtime Enumeration Example (</a:t>
            </a:r>
            <a:r>
              <a:rPr lang="en-US" dirty="0">
                <a:ea typeface="ＭＳ Ｐゴシック" pitchFamily="34" charset="-128"/>
              </a:rPr>
              <a:t>3</a:t>
            </a:r>
            <a:r>
              <a:rPr lang="en-US" dirty="0" smtClean="0">
                <a:ea typeface="ＭＳ Ｐゴシック" pitchFamily="34" charset="-128"/>
              </a:rPr>
              <a:t>/3)</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Runtime Enumeration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79388" y="1129308"/>
            <a:ext cx="8785225" cy="25922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lnSpc>
                <a:spcPct val="70000"/>
              </a:lnSpc>
              <a:spcBef>
                <a:spcPts val="200"/>
              </a:spcBef>
              <a:buClr>
                <a:srgbClr val="B90117"/>
              </a:buClr>
              <a:buSzPct val="115000"/>
            </a:pPr>
            <a:r>
              <a:rPr lang="en-US" b="1" dirty="0" smtClean="0">
                <a:solidFill>
                  <a:srgbClr val="0070C0"/>
                </a:solidFill>
                <a:latin typeface="Courier New" pitchFamily="49" charset="0"/>
              </a:rPr>
              <a:t>public static </a:t>
            </a:r>
            <a:r>
              <a:rPr lang="en-US" b="1" dirty="0" err="1" smtClean="0">
                <a:solidFill>
                  <a:srgbClr val="000000"/>
                </a:solidFill>
                <a:latin typeface="Courier New" pitchFamily="49" charset="0"/>
              </a:rPr>
              <a:t>IEnumerable</a:t>
            </a:r>
            <a:r>
              <a:rPr lang="en-US" b="1" dirty="0" smtClean="0">
                <a:solidFill>
                  <a:srgbClr val="000000"/>
                </a:solidFill>
                <a:latin typeface="Courier New" pitchFamily="49" charset="0"/>
              </a:rPr>
              <a:t>&lt;</a:t>
            </a:r>
            <a:r>
              <a:rPr lang="en-US" b="1" dirty="0" err="1" smtClean="0">
                <a:solidFill>
                  <a:srgbClr val="0070C0"/>
                </a:solidFill>
                <a:latin typeface="Courier New" pitchFamily="49" charset="0"/>
              </a:rPr>
              <a:t>ulong</a:t>
            </a:r>
            <a:r>
              <a:rPr lang="en-US" b="1" dirty="0" smtClean="0">
                <a:solidFill>
                  <a:srgbClr val="000000"/>
                </a:solidFill>
                <a:latin typeface="Courier New" pitchFamily="49" charset="0"/>
              </a:rPr>
              <a:t>&gt; Fibonacci(</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numTerms</a:t>
            </a:r>
            <a:r>
              <a:rPr lang="en-US" b="1" dirty="0" smtClean="0">
                <a:solidFill>
                  <a:srgbClr val="000000"/>
                </a:solidFill>
                <a:latin typeface="Courier New" pitchFamily="49" charset="0"/>
              </a:rPr>
              <a:t>)</a:t>
            </a:r>
          </a:p>
          <a:p>
            <a:pPr lvl="0">
              <a:lnSpc>
                <a:spcPct val="70000"/>
              </a:lnSpc>
              <a:spcBef>
                <a:spcPts val="200"/>
              </a:spcBef>
              <a:buClr>
                <a:srgbClr val="B90117"/>
              </a:buClr>
              <a:buSzPct val="115000"/>
            </a:pPr>
            <a:r>
              <a:rPr lang="en-US" b="1" dirty="0" smtClean="0">
                <a:solidFill>
                  <a:srgbClr val="000000"/>
                </a:solidFill>
                <a:latin typeface="Courier New" pitchFamily="49" charset="0"/>
              </a:rPr>
              <a:t>{</a:t>
            </a:r>
          </a:p>
          <a:p>
            <a:pPr lvl="0">
              <a:lnSpc>
                <a:spcPct val="70000"/>
              </a:lnSpc>
              <a:spcBef>
                <a:spcPts val="200"/>
              </a:spcBef>
              <a:buClr>
                <a:srgbClr val="B90117"/>
              </a:buClr>
              <a:buSzPct val="115000"/>
            </a:pPr>
            <a:r>
              <a:rPr lang="en-US" b="1" dirty="0" smtClean="0">
                <a:solidFill>
                  <a:srgbClr val="000000"/>
                </a:solidFill>
                <a:latin typeface="Courier New" pitchFamily="49" charset="0"/>
              </a:rPr>
              <a:t>    </a:t>
            </a:r>
            <a:r>
              <a:rPr lang="en-US" b="1" dirty="0" err="1" smtClean="0">
                <a:solidFill>
                  <a:srgbClr val="0070C0"/>
                </a:solidFill>
                <a:latin typeface="Courier New" pitchFamily="49" charset="0"/>
              </a:rPr>
              <a:t>ulong</a:t>
            </a:r>
            <a:r>
              <a:rPr lang="en-US" b="1" dirty="0" smtClean="0">
                <a:solidFill>
                  <a:srgbClr val="0070C0"/>
                </a:solidFill>
                <a:latin typeface="Courier New" pitchFamily="49" charset="0"/>
              </a:rPr>
              <a:t>[] </a:t>
            </a:r>
            <a:r>
              <a:rPr lang="en-US" b="1" dirty="0" smtClean="0">
                <a:solidFill>
                  <a:srgbClr val="000000"/>
                </a:solidFill>
                <a:latin typeface="Courier New" pitchFamily="49" charset="0"/>
              </a:rPr>
              <a:t>term = { </a:t>
            </a:r>
            <a:r>
              <a:rPr lang="en-US" b="1" dirty="0" smtClean="0">
                <a:solidFill>
                  <a:srgbClr val="FFC000"/>
                </a:solidFill>
                <a:latin typeface="Courier New" pitchFamily="49" charset="0"/>
              </a:rPr>
              <a:t>0</a:t>
            </a:r>
            <a:r>
              <a:rPr lang="en-US" b="1" dirty="0" smtClean="0">
                <a:solidFill>
                  <a:srgbClr val="000000"/>
                </a:solidFill>
                <a:latin typeface="Courier New" pitchFamily="49" charset="0"/>
              </a:rPr>
              <a:t>, </a:t>
            </a:r>
            <a:r>
              <a:rPr lang="en-US" b="1" dirty="0" smtClean="0">
                <a:solidFill>
                  <a:srgbClr val="FFC000"/>
                </a:solidFill>
                <a:latin typeface="Courier New" pitchFamily="49" charset="0"/>
              </a:rPr>
              <a:t>1</a:t>
            </a:r>
            <a:r>
              <a:rPr lang="en-US" b="1" dirty="0" smtClean="0">
                <a:solidFill>
                  <a:srgbClr val="000000"/>
                </a:solidFill>
                <a:latin typeface="Courier New" pitchFamily="49" charset="0"/>
              </a:rPr>
              <a:t> };</a:t>
            </a:r>
          </a:p>
          <a:p>
            <a:pPr lvl="0">
              <a:lnSpc>
                <a:spcPct val="70000"/>
              </a:lnSpc>
              <a:spcBef>
                <a:spcPts val="200"/>
              </a:spcBef>
              <a:buClr>
                <a:srgbClr val="B90117"/>
              </a:buClr>
              <a:buSzPct val="115000"/>
            </a:pPr>
            <a:r>
              <a:rPr lang="en-US" b="1" dirty="0" smtClean="0">
                <a:solidFill>
                  <a:srgbClr val="000000"/>
                </a:solidFill>
                <a:latin typeface="Courier New" pitchFamily="49" charset="0"/>
              </a:rPr>
              <a:t>    for (</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 </a:t>
            </a:r>
            <a:r>
              <a:rPr lang="en-US" b="1" dirty="0" smtClean="0">
                <a:solidFill>
                  <a:srgbClr val="FFC000"/>
                </a:solidFill>
                <a:latin typeface="Courier New" pitchFamily="49" charset="0"/>
              </a:rPr>
              <a:t>0</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 &lt; </a:t>
            </a:r>
            <a:r>
              <a:rPr lang="en-US" b="1" dirty="0" err="1" smtClean="0">
                <a:solidFill>
                  <a:srgbClr val="000000"/>
                </a:solidFill>
                <a:latin typeface="Courier New" pitchFamily="49" charset="0"/>
              </a:rPr>
              <a:t>numTerms</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i</a:t>
            </a:r>
            <a:r>
              <a:rPr lang="en-US" b="1" dirty="0" smtClean="0">
                <a:solidFill>
                  <a:srgbClr val="000000"/>
                </a:solidFill>
                <a:latin typeface="Courier New" pitchFamily="49" charset="0"/>
              </a:rPr>
              <a:t>++)</a:t>
            </a:r>
          </a:p>
          <a:p>
            <a:pPr lvl="0">
              <a:lnSpc>
                <a:spcPct val="70000"/>
              </a:lnSpc>
              <a:spcBef>
                <a:spcPts val="200"/>
              </a:spcBef>
              <a:buClr>
                <a:srgbClr val="B90117"/>
              </a:buClr>
              <a:buSzPct val="115000"/>
            </a:pPr>
            <a:r>
              <a:rPr lang="en-US" b="1" dirty="0" smtClean="0">
                <a:solidFill>
                  <a:srgbClr val="000000"/>
                </a:solidFill>
                <a:latin typeface="Courier New" pitchFamily="49" charset="0"/>
              </a:rPr>
              <a:t>    {</a:t>
            </a:r>
          </a:p>
          <a:p>
            <a:pPr lvl="0">
              <a:lnSpc>
                <a:spcPct val="70000"/>
              </a:lnSpc>
              <a:spcBef>
                <a:spcPts val="200"/>
              </a:spcBef>
              <a:buClr>
                <a:srgbClr val="B90117"/>
              </a:buClr>
              <a:buSzPct val="115000"/>
            </a:pPr>
            <a:r>
              <a:rPr lang="en-US" b="1" dirty="0" smtClean="0">
                <a:solidFill>
                  <a:srgbClr val="000000"/>
                </a:solidFill>
                <a:latin typeface="Courier New" pitchFamily="49" charset="0"/>
              </a:rPr>
              <a:t>        </a:t>
            </a:r>
            <a:r>
              <a:rPr lang="en-US" b="1" dirty="0" smtClean="0">
                <a:solidFill>
                  <a:srgbClr val="0070C0"/>
                </a:solidFill>
                <a:latin typeface="Courier New" pitchFamily="49" charset="0"/>
              </a:rPr>
              <a:t>yield</a:t>
            </a:r>
            <a:r>
              <a:rPr lang="en-US" b="1" dirty="0" smtClean="0">
                <a:solidFill>
                  <a:srgbClr val="000000"/>
                </a:solidFill>
                <a:latin typeface="Courier New" pitchFamily="49" charset="0"/>
              </a:rPr>
              <a:t> return term[</a:t>
            </a:r>
            <a:r>
              <a:rPr lang="en-US" b="1" dirty="0" smtClean="0">
                <a:solidFill>
                  <a:srgbClr val="FFC000"/>
                </a:solidFill>
                <a:latin typeface="Courier New" pitchFamily="49" charset="0"/>
              </a:rPr>
              <a:t>0</a:t>
            </a:r>
            <a:r>
              <a:rPr lang="en-US" b="1" dirty="0" smtClean="0">
                <a:solidFill>
                  <a:srgbClr val="000000"/>
                </a:solidFill>
                <a:latin typeface="Courier New" pitchFamily="49" charset="0"/>
              </a:rPr>
              <a:t>];</a:t>
            </a:r>
          </a:p>
          <a:p>
            <a:pPr lvl="0">
              <a:lnSpc>
                <a:spcPct val="70000"/>
              </a:lnSpc>
              <a:spcBef>
                <a:spcPts val="200"/>
              </a:spcBef>
              <a:buClr>
                <a:srgbClr val="B90117"/>
              </a:buClr>
              <a:buSzPct val="115000"/>
            </a:pPr>
            <a:r>
              <a:rPr lang="en-US" b="1" dirty="0" smtClean="0">
                <a:solidFill>
                  <a:srgbClr val="000000"/>
                </a:solidFill>
                <a:latin typeface="Courier New" pitchFamily="49" charset="0"/>
              </a:rPr>
              <a:t>        </a:t>
            </a:r>
            <a:r>
              <a:rPr lang="en-US" b="1" dirty="0" smtClean="0">
                <a:solidFill>
                  <a:srgbClr val="0070C0"/>
                </a:solidFill>
                <a:latin typeface="Courier New" pitchFamily="49" charset="0"/>
              </a:rPr>
              <a:t>long </a:t>
            </a:r>
            <a:r>
              <a:rPr lang="en-US" b="1" dirty="0" smtClean="0">
                <a:solidFill>
                  <a:srgbClr val="000000"/>
                </a:solidFill>
                <a:latin typeface="Courier New" pitchFamily="49" charset="0"/>
              </a:rPr>
              <a:t>temp = term[</a:t>
            </a:r>
            <a:r>
              <a:rPr lang="en-US" b="1" dirty="0" smtClean="0">
                <a:solidFill>
                  <a:srgbClr val="FFC000"/>
                </a:solidFill>
                <a:latin typeface="Courier New" pitchFamily="49" charset="0"/>
              </a:rPr>
              <a:t>0</a:t>
            </a:r>
            <a:r>
              <a:rPr lang="en-US" b="1" dirty="0" smtClean="0">
                <a:solidFill>
                  <a:srgbClr val="000000"/>
                </a:solidFill>
                <a:latin typeface="Courier New" pitchFamily="49" charset="0"/>
              </a:rPr>
              <a:t>] + term[</a:t>
            </a:r>
            <a:r>
              <a:rPr lang="en-US" b="1" dirty="0" smtClean="0">
                <a:solidFill>
                  <a:srgbClr val="FFC000"/>
                </a:solidFill>
                <a:latin typeface="Courier New" pitchFamily="49" charset="0"/>
              </a:rPr>
              <a:t>1</a:t>
            </a:r>
            <a:r>
              <a:rPr lang="en-US" b="1" dirty="0" smtClean="0">
                <a:solidFill>
                  <a:srgbClr val="000000"/>
                </a:solidFill>
                <a:latin typeface="Courier New" pitchFamily="49" charset="0"/>
              </a:rPr>
              <a:t>];</a:t>
            </a:r>
          </a:p>
          <a:p>
            <a:pPr lvl="0">
              <a:lnSpc>
                <a:spcPct val="70000"/>
              </a:lnSpc>
              <a:spcBef>
                <a:spcPts val="200"/>
              </a:spcBef>
              <a:buClr>
                <a:srgbClr val="B90117"/>
              </a:buClr>
              <a:buSzPct val="115000"/>
            </a:pPr>
            <a:r>
              <a:rPr lang="en-US" b="1" dirty="0" smtClean="0">
                <a:solidFill>
                  <a:srgbClr val="000000"/>
                </a:solidFill>
                <a:latin typeface="Courier New" pitchFamily="49" charset="0"/>
              </a:rPr>
              <a:t>        term[</a:t>
            </a:r>
            <a:r>
              <a:rPr lang="en-US" b="1" dirty="0" smtClean="0">
                <a:solidFill>
                  <a:srgbClr val="FFC000"/>
                </a:solidFill>
                <a:latin typeface="Courier New" pitchFamily="49" charset="0"/>
              </a:rPr>
              <a:t>0</a:t>
            </a:r>
            <a:r>
              <a:rPr lang="en-US" b="1" dirty="0" smtClean="0">
                <a:solidFill>
                  <a:srgbClr val="000000"/>
                </a:solidFill>
                <a:latin typeface="Courier New" pitchFamily="49" charset="0"/>
              </a:rPr>
              <a:t>] = term[</a:t>
            </a:r>
            <a:r>
              <a:rPr lang="en-US" b="1" dirty="0" smtClean="0">
                <a:solidFill>
                  <a:srgbClr val="FFC000"/>
                </a:solidFill>
                <a:latin typeface="Courier New" pitchFamily="49" charset="0"/>
              </a:rPr>
              <a:t>1</a:t>
            </a:r>
            <a:r>
              <a:rPr lang="en-US" b="1" dirty="0" smtClean="0">
                <a:solidFill>
                  <a:srgbClr val="000000"/>
                </a:solidFill>
                <a:latin typeface="Courier New" pitchFamily="49" charset="0"/>
              </a:rPr>
              <a:t>];</a:t>
            </a:r>
          </a:p>
          <a:p>
            <a:pPr lvl="0">
              <a:lnSpc>
                <a:spcPct val="70000"/>
              </a:lnSpc>
              <a:spcBef>
                <a:spcPts val="200"/>
              </a:spcBef>
              <a:buClr>
                <a:srgbClr val="B90117"/>
              </a:buClr>
              <a:buSzPct val="115000"/>
            </a:pPr>
            <a:r>
              <a:rPr lang="en-US" b="1" dirty="0" smtClean="0">
                <a:solidFill>
                  <a:srgbClr val="000000"/>
                </a:solidFill>
                <a:latin typeface="Courier New" pitchFamily="49" charset="0"/>
              </a:rPr>
              <a:t>        term[</a:t>
            </a:r>
            <a:r>
              <a:rPr lang="en-US" b="1" dirty="0" smtClean="0">
                <a:solidFill>
                  <a:srgbClr val="FFC000"/>
                </a:solidFill>
                <a:latin typeface="Courier New" pitchFamily="49" charset="0"/>
              </a:rPr>
              <a:t>1</a:t>
            </a:r>
            <a:r>
              <a:rPr lang="en-US" b="1" dirty="0" smtClean="0">
                <a:solidFill>
                  <a:srgbClr val="000000"/>
                </a:solidFill>
                <a:latin typeface="Courier New" pitchFamily="49" charset="0"/>
              </a:rPr>
              <a:t>] = temp;</a:t>
            </a:r>
          </a:p>
          <a:p>
            <a:pPr lvl="0">
              <a:lnSpc>
                <a:spcPct val="70000"/>
              </a:lnSpc>
              <a:spcBef>
                <a:spcPts val="200"/>
              </a:spcBef>
              <a:buClr>
                <a:srgbClr val="B90117"/>
              </a:buClr>
              <a:buSzPct val="115000"/>
            </a:pPr>
            <a:r>
              <a:rPr lang="en-US" b="1" dirty="0" smtClean="0">
                <a:solidFill>
                  <a:srgbClr val="000000"/>
                </a:solidFill>
                <a:latin typeface="Courier New" pitchFamily="49" charset="0"/>
              </a:rPr>
              <a:t>    }</a:t>
            </a:r>
          </a:p>
          <a:p>
            <a:pPr lvl="0">
              <a:lnSpc>
                <a:spcPct val="70000"/>
              </a:lnSpc>
              <a:spcBef>
                <a:spcPts val="200"/>
              </a:spcBef>
              <a:buClr>
                <a:srgbClr val="B90117"/>
              </a:buClr>
              <a:buSzPct val="115000"/>
            </a:pPr>
            <a:r>
              <a:rPr lang="en-US"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
        <p:nvSpPr>
          <p:cNvPr id="10" name="Rectangle à coins arrondis 4"/>
          <p:cNvSpPr/>
          <p:nvPr/>
        </p:nvSpPr>
        <p:spPr>
          <a:xfrm>
            <a:off x="1547664" y="3433564"/>
            <a:ext cx="5256584" cy="1503784"/>
          </a:xfrm>
          <a:prstGeom prst="roundRect">
            <a:avLst>
              <a:gd name="adj" fmla="val 10095"/>
            </a:avLst>
          </a:prstGeom>
        </p:spPr>
        <p:style>
          <a:lnRef idx="2">
            <a:schemeClr val="dk1"/>
          </a:lnRef>
          <a:fillRef idx="1">
            <a:schemeClr val="lt1"/>
          </a:fillRef>
          <a:effectRef idx="0">
            <a:schemeClr val="dk1"/>
          </a:effectRef>
          <a:fontRef idx="minor">
            <a:schemeClr val="dk1"/>
          </a:fontRef>
        </p:style>
        <p:txBody>
          <a:bodyPr anchor="ctr"/>
          <a:lstStyle/>
          <a:p>
            <a:pPr lvl="0">
              <a:spcBef>
                <a:spcPts val="0"/>
              </a:spcBef>
              <a:buClr>
                <a:srgbClr val="B90117"/>
              </a:buClr>
              <a:buSzPct val="115000"/>
            </a:pPr>
            <a:r>
              <a:rPr lang="en-US" b="1" dirty="0" err="1" smtClean="0">
                <a:solidFill>
                  <a:srgbClr val="000000"/>
                </a:solidFill>
                <a:latin typeface="Courier New" pitchFamily="49" charset="0"/>
              </a:rPr>
              <a:t>foreach</a:t>
            </a:r>
            <a:r>
              <a:rPr lang="en-US" b="1" dirty="0" smtClean="0">
                <a:solidFill>
                  <a:srgbClr val="000000"/>
                </a:solidFill>
                <a:latin typeface="Courier New" pitchFamily="49" charset="0"/>
              </a:rPr>
              <a:t> (</a:t>
            </a:r>
            <a:r>
              <a:rPr lang="en-US" b="1" dirty="0" err="1" smtClean="0">
                <a:solidFill>
                  <a:srgbClr val="0070C0"/>
                </a:solidFill>
                <a:latin typeface="Courier New" pitchFamily="49" charset="0"/>
              </a:rPr>
              <a:t>ulong</a:t>
            </a:r>
            <a:r>
              <a:rPr lang="en-US" b="1" dirty="0" smtClean="0">
                <a:solidFill>
                  <a:srgbClr val="000000"/>
                </a:solidFill>
                <a:latin typeface="Courier New" pitchFamily="49" charset="0"/>
              </a:rPr>
              <a:t> u in Fibonacci(</a:t>
            </a:r>
            <a:r>
              <a:rPr lang="en-US" b="1" dirty="0" smtClean="0">
                <a:solidFill>
                  <a:srgbClr val="FFC000"/>
                </a:solidFill>
                <a:latin typeface="Courier New" pitchFamily="49" charset="0"/>
              </a:rPr>
              <a:t>9</a:t>
            </a:r>
            <a:r>
              <a:rPr lang="en-US" b="1" dirty="0" smtClean="0">
                <a:solidFill>
                  <a:srgbClr val="000000"/>
                </a:solidFill>
                <a:latin typeface="Courier New" pitchFamily="49" charset="0"/>
              </a:rPr>
              <a:t>)) </a:t>
            </a:r>
          </a:p>
          <a:p>
            <a:pPr lvl="0">
              <a:spcBef>
                <a:spcPts val="0"/>
              </a:spcBef>
              <a:buClr>
                <a:srgbClr val="B90117"/>
              </a:buClr>
              <a:buSzPct val="115000"/>
            </a:pPr>
            <a:r>
              <a:rPr lang="en-US" b="1" dirty="0" smtClean="0">
                <a:solidFill>
                  <a:srgbClr val="000000"/>
                </a:solidFill>
                <a:latin typeface="Courier New" pitchFamily="49" charset="0"/>
              </a:rPr>
              <a:t>{</a:t>
            </a:r>
          </a:p>
          <a:p>
            <a:pPr lvl="0">
              <a:spcBef>
                <a:spcPts val="0"/>
              </a:spcBef>
              <a:buClr>
                <a:srgbClr val="B90117"/>
              </a:buClr>
              <a:buSzPct val="115000"/>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Console.WriteLine</a:t>
            </a:r>
            <a:r>
              <a:rPr lang="en-US" b="1" dirty="0" smtClean="0">
                <a:solidFill>
                  <a:srgbClr val="000000"/>
                </a:solidFill>
                <a:latin typeface="Courier New" pitchFamily="49" charset="0"/>
              </a:rPr>
              <a:t>(u);</a:t>
            </a:r>
            <a:endParaRPr lang="en-US" sz="1600" b="1" dirty="0" smtClean="0">
              <a:solidFill>
                <a:srgbClr val="000000"/>
              </a:solidFill>
              <a:latin typeface="Courier New" pitchFamily="49" charset="0"/>
            </a:endParaRPr>
          </a:p>
          <a:p>
            <a:pPr lvl="0">
              <a:lnSpc>
                <a:spcPct val="70000"/>
              </a:lnSpc>
              <a:spcBef>
                <a:spcPts val="200"/>
              </a:spcBef>
              <a:buClr>
                <a:srgbClr val="B90117"/>
              </a:buClr>
              <a:buSzPct val="115000"/>
            </a:pPr>
            <a:r>
              <a:rPr lang="fr-FR" b="1" dirty="0" smtClean="0">
                <a:solidFill>
                  <a:srgbClr val="000000"/>
                </a:solidFill>
                <a:latin typeface="Courier New" pitchFamily="49" charset="0"/>
              </a:rPr>
              <a:t>}</a:t>
            </a:r>
            <a:endParaRPr lang="en-US" b="1" dirty="0">
              <a:solidFill>
                <a:srgbClr val="000000"/>
              </a:solidFill>
              <a:latin typeface="Courier New" pitchFamily="49" charset="0"/>
            </a:endParaRPr>
          </a:p>
        </p:txBody>
      </p:sp>
      <p:sp>
        <p:nvSpPr>
          <p:cNvPr id="13" name="shape5"/>
          <p:cNvSpPr>
            <a:spLocks noChangeArrowheads="1"/>
          </p:cNvSpPr>
          <p:nvPr/>
        </p:nvSpPr>
        <p:spPr bwMode="blackWhite">
          <a:xfrm>
            <a:off x="7381502" y="2929508"/>
            <a:ext cx="1150938" cy="2064028"/>
          </a:xfrm>
          <a:prstGeom prst="rect">
            <a:avLst/>
          </a:prstGeom>
          <a:solidFill>
            <a:srgbClr val="FFFFFF"/>
          </a:solidFill>
          <a:ln w="28575">
            <a:solidFill>
              <a:srgbClr val="000000"/>
            </a:solidFill>
            <a:miter lim="800000"/>
            <a:headEnd/>
            <a:tailEnd/>
          </a:ln>
          <a:effectLst/>
        </p:spPr>
        <p:txBody>
          <a:bodyPr lIns="92075" tIns="46038" rIns="92075" bIns="46038">
            <a:spAutoFit/>
          </a:bodyPr>
          <a:lstStyle/>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ysClr val="windowText" lastClr="000000"/>
                </a:solidFill>
                <a:effectLst/>
                <a:uLnTx/>
                <a:uFillTx/>
                <a:latin typeface="Courier New" pitchFamily="49" charset="0"/>
              </a:rPr>
              <a:t>  </a:t>
            </a:r>
            <a:r>
              <a:rPr kumimoji="0" lang="en-US" b="0" i="0" u="none" strike="noStrike" kern="0" cap="none" spc="0" normalizeH="0" baseline="0" noProof="0" dirty="0" smtClean="0">
                <a:ln>
                  <a:noFill/>
                </a:ln>
                <a:solidFill>
                  <a:srgbClr val="000000"/>
                </a:solidFill>
                <a:effectLst/>
                <a:uLnTx/>
                <a:uFillTx/>
                <a:latin typeface="Courier New" pitchFamily="49" charset="0"/>
              </a:rPr>
              <a:t>0</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1</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1</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2</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3</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5</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8</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13</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 21 </a:t>
            </a:r>
            <a:endParaRPr kumimoji="0" lang="en-US" b="0" i="0" u="none" strike="noStrike" kern="0" cap="none" spc="0" normalizeH="0" baseline="0" noProof="0" dirty="0">
              <a:ln>
                <a:noFill/>
              </a:ln>
              <a:solidFill>
                <a:srgbClr val="000000"/>
              </a:solidFill>
              <a:effectLst/>
              <a:uLnTx/>
              <a:uFillTx/>
              <a:latin typeface="Courier New" pitchFamily="49" charset="0"/>
            </a:endParaRPr>
          </a:p>
        </p:txBody>
      </p:sp>
      <p:sp>
        <p:nvSpPr>
          <p:cNvPr id="14" name="TextBox 13"/>
          <p:cNvSpPr txBox="1"/>
          <p:nvPr/>
        </p:nvSpPr>
        <p:spPr bwMode="auto">
          <a:xfrm>
            <a:off x="7381502" y="2549723"/>
            <a:ext cx="1150938" cy="379785"/>
          </a:xfrm>
          <a:prstGeom prst="rect">
            <a:avLst/>
          </a:prstGeom>
          <a:solidFill>
            <a:srgbClr val="CCECFF"/>
          </a:solidFill>
          <a:ln w="28575">
            <a:solidFill>
              <a:srgbClr val="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Output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3287669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Looping Through an </a:t>
            </a:r>
            <a:r>
              <a:rPr lang="en-US" dirty="0" err="1" smtClean="0">
                <a:latin typeface="Courier New" pitchFamily="49" charset="0"/>
              </a:rPr>
              <a:t>enum</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 practical use of dynamic evaluation is to make it easier to loop through every element of an </a:t>
            </a:r>
            <a:r>
              <a:rPr lang="en-US" dirty="0" err="1" smtClean="0">
                <a:latin typeface="Courier New" pitchFamily="49" charset="0"/>
                <a:cs typeface="Courier New" pitchFamily="49" charset="0"/>
              </a:rPr>
              <a:t>enum</a:t>
            </a:r>
            <a:endParaRPr lang="en-US" dirty="0" smtClean="0">
              <a:latin typeface="Courier New" pitchFamily="49" charset="0"/>
              <a:cs typeface="Courier New" pitchFamily="49" charset="0"/>
            </a:endParaRPr>
          </a:p>
          <a:p>
            <a:pPr lvl="1"/>
            <a:r>
              <a:rPr lang="en-US" dirty="0" err="1" smtClean="0">
                <a:latin typeface="Courier New" pitchFamily="49" charset="0"/>
              </a:rPr>
              <a:t>enum</a:t>
            </a:r>
            <a:r>
              <a:rPr lang="en-US" dirty="0" smtClean="0"/>
              <a:t> doesn’t support this directly</a:t>
            </a:r>
          </a:p>
          <a:p>
            <a:r>
              <a:rPr lang="en-US" dirty="0" smtClean="0"/>
              <a:t>Typically, developers have used the “array-of-choices solution”</a:t>
            </a:r>
          </a:p>
          <a:p>
            <a:pPr lvl="1"/>
            <a:r>
              <a:rPr lang="en-US" dirty="0" smtClean="0"/>
              <a:t>Not very flexible; all or nothing</a:t>
            </a:r>
          </a:p>
          <a:p>
            <a:pPr lvl="1"/>
            <a:r>
              <a:rPr lang="en-US" dirty="0" smtClean="0"/>
              <a:t>Programmer must remember how to set up the </a:t>
            </a:r>
            <a:r>
              <a:rPr lang="en-US" dirty="0" smtClean="0">
                <a:latin typeface="Courier New" pitchFamily="49" charset="0"/>
              </a:rPr>
              <a:t>Array</a:t>
            </a:r>
            <a:endParaRPr lang="en-US" dirty="0" smtClean="0"/>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Runtime Enumeration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061220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Looping Through an </a:t>
            </a:r>
            <a:r>
              <a:rPr lang="en-US" dirty="0" err="1" smtClean="0">
                <a:latin typeface="Courier New" pitchFamily="49" charset="0"/>
              </a:rPr>
              <a:t>enum</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Runtime Enumeration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1129308"/>
            <a:ext cx="8785225" cy="3960440"/>
          </a:xfrm>
          <a:prstGeom prst="roundRect">
            <a:avLst>
              <a:gd name="adj" fmla="val 10721"/>
            </a:avLst>
          </a:prstGeom>
        </p:spPr>
        <p:style>
          <a:lnRef idx="2">
            <a:schemeClr val="dk1"/>
          </a:lnRef>
          <a:fillRef idx="1">
            <a:schemeClr val="lt1"/>
          </a:fillRef>
          <a:effectRef idx="0">
            <a:schemeClr val="dk1"/>
          </a:effectRef>
          <a:fontRef idx="minor">
            <a:schemeClr val="dk1"/>
          </a:fontRef>
        </p:style>
        <p:txBody>
          <a:bodyPr anchor="ctr"/>
          <a:lstStyle/>
          <a:p>
            <a:pPr lvl="0" eaLnBrk="1" hangingPunct="1"/>
            <a:r>
              <a:rPr lang="en-US" sz="1900" b="1" dirty="0" smtClean="0">
                <a:solidFill>
                  <a:srgbClr val="0070C0"/>
                </a:solidFill>
                <a:latin typeface="Courier New" pitchFamily="49" charset="0"/>
              </a:rPr>
              <a:t>namespace </a:t>
            </a:r>
            <a:r>
              <a:rPr lang="en-US" sz="1900" b="1" dirty="0" smtClean="0">
                <a:solidFill>
                  <a:srgbClr val="000000"/>
                </a:solidFill>
                <a:latin typeface="Courier New" pitchFamily="49" charset="0"/>
              </a:rPr>
              <a:t>Game</a:t>
            </a:r>
          </a:p>
          <a:p>
            <a:pPr lvl="0" eaLnBrk="1" hangingPunct="1"/>
            <a:r>
              <a:rPr lang="en-US" sz="1900" b="1" dirty="0" smtClean="0">
                <a:solidFill>
                  <a:srgbClr val="000000"/>
                </a:solidFill>
                <a:latin typeface="Courier New" pitchFamily="49" charset="0"/>
              </a:rPr>
              <a:t>{</a:t>
            </a:r>
          </a:p>
          <a:p>
            <a:pPr lvl="0" eaLnBrk="1" hangingPunct="1"/>
            <a:r>
              <a:rPr lang="en-US" sz="1900" b="1" dirty="0" smtClean="0">
                <a:solidFill>
                  <a:srgbClr val="000000"/>
                </a:solidFill>
                <a:latin typeface="Courier New" pitchFamily="49" charset="0"/>
              </a:rPr>
              <a:t>  </a:t>
            </a:r>
            <a:r>
              <a:rPr lang="en-US" sz="1900" b="1" dirty="0" smtClean="0">
                <a:solidFill>
                  <a:srgbClr val="0070C0"/>
                </a:solidFill>
                <a:latin typeface="Courier New" pitchFamily="49" charset="0"/>
              </a:rPr>
              <a:t>public </a:t>
            </a:r>
            <a:r>
              <a:rPr lang="en-US" sz="1900" b="1" dirty="0" err="1" smtClean="0">
                <a:solidFill>
                  <a:srgbClr val="0070C0"/>
                </a:solidFill>
                <a:latin typeface="Courier New" pitchFamily="49" charset="0"/>
              </a:rPr>
              <a:t>enum</a:t>
            </a:r>
            <a:r>
              <a:rPr lang="en-US" sz="1900" b="1" dirty="0" smtClean="0">
                <a:solidFill>
                  <a:srgbClr val="0070C0"/>
                </a:solidFill>
                <a:latin typeface="Courier New" pitchFamily="49" charset="0"/>
              </a:rPr>
              <a:t> </a:t>
            </a:r>
            <a:r>
              <a:rPr lang="en-US" sz="1900" b="1" dirty="0" smtClean="0">
                <a:solidFill>
                  <a:srgbClr val="000000"/>
                </a:solidFill>
                <a:latin typeface="Courier New" pitchFamily="49" charset="0"/>
              </a:rPr>
              <a:t>Level{EASY, MEDIUM, HARD, INSANE}</a:t>
            </a:r>
          </a:p>
          <a:p>
            <a:pPr lvl="0" eaLnBrk="1" hangingPunct="1"/>
            <a:r>
              <a:rPr lang="en-US" sz="1900" b="1" dirty="0" smtClean="0">
                <a:solidFill>
                  <a:srgbClr val="000000"/>
                </a:solidFill>
                <a:latin typeface="Courier New" pitchFamily="49" charset="0"/>
              </a:rPr>
              <a:t>  </a:t>
            </a:r>
            <a:r>
              <a:rPr lang="en-US" sz="1900" b="1" dirty="0" smtClean="0">
                <a:solidFill>
                  <a:srgbClr val="0070C0"/>
                </a:solidFill>
                <a:latin typeface="Courier New" pitchFamily="49" charset="0"/>
              </a:rPr>
              <a:t>public class </a:t>
            </a:r>
            <a:r>
              <a:rPr lang="en-US" sz="1900" b="1" dirty="0" smtClean="0">
                <a:solidFill>
                  <a:srgbClr val="000000"/>
                </a:solidFill>
                <a:latin typeface="Courier New" pitchFamily="49" charset="0"/>
              </a:rPr>
              <a:t>Game</a:t>
            </a:r>
          </a:p>
          <a:p>
            <a:pPr lvl="0" eaLnBrk="1" hangingPunct="1"/>
            <a:r>
              <a:rPr lang="en-US" sz="1900" b="1" dirty="0" smtClean="0">
                <a:solidFill>
                  <a:srgbClr val="000000"/>
                </a:solidFill>
                <a:latin typeface="Courier New" pitchFamily="49" charset="0"/>
              </a:rPr>
              <a:t>  {</a:t>
            </a:r>
          </a:p>
          <a:p>
            <a:pPr lvl="0" eaLnBrk="1" hangingPunct="1"/>
            <a:r>
              <a:rPr lang="en-US" sz="1900" b="1" dirty="0" smtClean="0">
                <a:solidFill>
                  <a:srgbClr val="000000"/>
                </a:solidFill>
                <a:latin typeface="Courier New" pitchFamily="49" charset="0"/>
              </a:rPr>
              <a:t>    </a:t>
            </a:r>
            <a:r>
              <a:rPr lang="en-US" sz="1900" b="1" dirty="0" smtClean="0">
                <a:solidFill>
                  <a:srgbClr val="0070C0"/>
                </a:solidFill>
                <a:latin typeface="Courier New" pitchFamily="49" charset="0"/>
              </a:rPr>
              <a:t>public static void </a:t>
            </a:r>
            <a:r>
              <a:rPr lang="en-US" sz="1900" b="1" dirty="0" smtClean="0">
                <a:solidFill>
                  <a:srgbClr val="000000"/>
                </a:solidFill>
                <a:latin typeface="Courier New" pitchFamily="49" charset="0"/>
              </a:rPr>
              <a:t>Main()</a:t>
            </a:r>
          </a:p>
          <a:p>
            <a:pPr lvl="0" eaLnBrk="1" hangingPunct="1"/>
            <a:r>
              <a:rPr lang="en-US" sz="1900" b="1" dirty="0" smtClean="0">
                <a:solidFill>
                  <a:srgbClr val="000000"/>
                </a:solidFill>
                <a:latin typeface="Courier New" pitchFamily="49" charset="0"/>
              </a:rPr>
              <a:t>    {</a:t>
            </a:r>
          </a:p>
          <a:p>
            <a:pPr lvl="0" eaLnBrk="1" hangingPunct="1"/>
            <a:r>
              <a:rPr lang="en-US" sz="1900" b="1" dirty="0" smtClean="0">
                <a:solidFill>
                  <a:srgbClr val="000000"/>
                </a:solidFill>
                <a:latin typeface="Courier New" pitchFamily="49" charset="0"/>
              </a:rPr>
              <a:t>      </a:t>
            </a:r>
            <a:r>
              <a:rPr lang="en-US" sz="1900" b="1" noProof="1" smtClean="0">
                <a:solidFill>
                  <a:srgbClr val="000000"/>
                </a:solidFill>
                <a:latin typeface="Courier New" pitchFamily="49" charset="0"/>
              </a:rPr>
              <a:t>Array level</a:t>
            </a:r>
            <a:r>
              <a:rPr lang="en-US" sz="1900" b="1" dirty="0" smtClean="0">
                <a:solidFill>
                  <a:srgbClr val="000000"/>
                </a:solidFill>
                <a:latin typeface="Courier New" pitchFamily="49" charset="0"/>
              </a:rPr>
              <a:t>s</a:t>
            </a:r>
            <a:r>
              <a:rPr lang="en-US" sz="1900" b="1" noProof="1" smtClean="0">
                <a:solidFill>
                  <a:srgbClr val="000000"/>
                </a:solidFill>
                <a:latin typeface="Courier New" pitchFamily="49" charset="0"/>
              </a:rPr>
              <a:t> =</a:t>
            </a:r>
            <a:r>
              <a:rPr lang="en-US" sz="1900" b="1" noProof="1">
                <a:solidFill>
                  <a:srgbClr val="000000"/>
                </a:solidFill>
                <a:latin typeface="Courier New" pitchFamily="49" charset="0"/>
              </a:rPr>
              <a:t> </a:t>
            </a:r>
            <a:r>
              <a:rPr lang="en-US" sz="1900" b="1" noProof="1" smtClean="0">
                <a:solidFill>
                  <a:srgbClr val="000000"/>
                </a:solidFill>
                <a:latin typeface="Courier New" pitchFamily="49" charset="0"/>
              </a:rPr>
              <a:t>Enum.GetValues(</a:t>
            </a:r>
            <a:r>
              <a:rPr lang="en-US" sz="1900" b="1" noProof="1" smtClean="0">
                <a:solidFill>
                  <a:srgbClr val="0070C0"/>
                </a:solidFill>
                <a:latin typeface="Courier New" pitchFamily="49" charset="0"/>
              </a:rPr>
              <a:t>typeof</a:t>
            </a:r>
            <a:r>
              <a:rPr lang="en-US" sz="1900" b="1" noProof="1" smtClean="0">
                <a:solidFill>
                  <a:srgbClr val="000000"/>
                </a:solidFill>
                <a:latin typeface="Courier New" pitchFamily="49" charset="0"/>
              </a:rPr>
              <a:t>(Level));</a:t>
            </a:r>
          </a:p>
          <a:p>
            <a:pPr lvl="0" eaLnBrk="1" hangingPunct="1"/>
            <a:r>
              <a:rPr lang="en-US" sz="1900" b="1" dirty="0" smtClean="0">
                <a:solidFill>
                  <a:srgbClr val="000000"/>
                </a:solidFill>
                <a:latin typeface="Courier New" pitchFamily="49" charset="0"/>
              </a:rPr>
              <a:t>      </a:t>
            </a:r>
            <a:r>
              <a:rPr lang="en-US" sz="1900" b="1" dirty="0" err="1" smtClean="0">
                <a:solidFill>
                  <a:srgbClr val="000000"/>
                </a:solidFill>
                <a:latin typeface="Courier New" pitchFamily="49" charset="0"/>
              </a:rPr>
              <a:t>foreach</a:t>
            </a:r>
            <a:r>
              <a:rPr lang="en-US" sz="1900" b="1" dirty="0" smtClean="0">
                <a:solidFill>
                  <a:srgbClr val="000000"/>
                </a:solidFill>
                <a:latin typeface="Courier New" pitchFamily="49" charset="0"/>
              </a:rPr>
              <a:t>(Level l in levels) {</a:t>
            </a:r>
          </a:p>
          <a:p>
            <a:pPr lvl="0" eaLnBrk="1" hangingPunct="1"/>
            <a:r>
              <a:rPr lang="en-US" sz="1900" b="1" dirty="0" smtClean="0">
                <a:solidFill>
                  <a:srgbClr val="000000"/>
                </a:solidFill>
                <a:latin typeface="Courier New" pitchFamily="49" charset="0"/>
              </a:rPr>
              <a:t>        </a:t>
            </a:r>
            <a:r>
              <a:rPr lang="en-US" sz="1900" b="1" dirty="0" err="1" smtClean="0">
                <a:solidFill>
                  <a:srgbClr val="000000"/>
                </a:solidFill>
                <a:latin typeface="Courier New" pitchFamily="49" charset="0"/>
              </a:rPr>
              <a:t>Console.WriteLine</a:t>
            </a:r>
            <a:r>
              <a:rPr lang="en-US" sz="1900" b="1" dirty="0" smtClean="0">
                <a:solidFill>
                  <a:srgbClr val="000000"/>
                </a:solidFill>
                <a:latin typeface="Courier New" pitchFamily="49" charset="0"/>
              </a:rPr>
              <a:t>(l);</a:t>
            </a:r>
          </a:p>
          <a:p>
            <a:pPr lvl="0" eaLnBrk="1" hangingPunct="1"/>
            <a:r>
              <a:rPr lang="fr-FR" sz="1900" b="1" dirty="0">
                <a:solidFill>
                  <a:srgbClr val="000000"/>
                </a:solidFill>
                <a:latin typeface="Courier New" pitchFamily="49" charset="0"/>
              </a:rPr>
              <a:t> </a:t>
            </a:r>
            <a:r>
              <a:rPr lang="fr-FR" sz="1900" b="1" dirty="0" smtClean="0">
                <a:solidFill>
                  <a:srgbClr val="000000"/>
                </a:solidFill>
                <a:latin typeface="Courier New" pitchFamily="49" charset="0"/>
              </a:rPr>
              <a:t>     }</a:t>
            </a:r>
          </a:p>
          <a:p>
            <a:pPr lvl="0" eaLnBrk="1" hangingPunct="1"/>
            <a:r>
              <a:rPr lang="fr-FR" sz="1900" b="1" dirty="0">
                <a:solidFill>
                  <a:srgbClr val="000000"/>
                </a:solidFill>
                <a:latin typeface="Courier New" pitchFamily="49" charset="0"/>
              </a:rPr>
              <a:t> </a:t>
            </a:r>
            <a:r>
              <a:rPr lang="fr-FR" sz="1900" b="1" dirty="0" smtClean="0">
                <a:solidFill>
                  <a:srgbClr val="000000"/>
                </a:solidFill>
                <a:latin typeface="Courier New" pitchFamily="49" charset="0"/>
              </a:rPr>
              <a:t>   }</a:t>
            </a:r>
            <a:endParaRPr lang="en-US" sz="1900" b="1" dirty="0" smtClean="0">
              <a:solidFill>
                <a:srgbClr val="000000"/>
              </a:solidFill>
              <a:latin typeface="Courier New" pitchFamily="49" charset="0"/>
            </a:endParaRPr>
          </a:p>
          <a:p>
            <a:pPr lvl="0"/>
            <a:r>
              <a:rPr lang="en-US" sz="1900" b="1" dirty="0" smtClean="0">
                <a:solidFill>
                  <a:srgbClr val="000000"/>
                </a:solidFill>
                <a:latin typeface="Courier New" pitchFamily="49" charset="0"/>
              </a:rPr>
              <a:t>} }</a:t>
            </a:r>
            <a:endParaRPr lang="en-US" sz="1900" b="1" dirty="0">
              <a:solidFill>
                <a:srgbClr val="000000"/>
              </a:solidFill>
              <a:latin typeface="Courier New" pitchFamily="49" charset="0"/>
            </a:endParaRPr>
          </a:p>
        </p:txBody>
      </p:sp>
    </p:spTree>
    <p:extLst>
      <p:ext uri="{BB962C8B-B14F-4D97-AF65-F5344CB8AC3E}">
        <p14:creationId xmlns:p14="http://schemas.microsoft.com/office/powerpoint/2010/main" val="29701587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latin typeface="Courier New" pitchFamily="49" charset="0"/>
              </a:rPr>
              <a:t>enum</a:t>
            </a:r>
            <a:r>
              <a:rPr lang="en-US" dirty="0" smtClean="0"/>
              <a:t> Choices Convention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Better solution: </a:t>
            </a:r>
            <a:r>
              <a:rPr lang="en-US" i="1" dirty="0" err="1" smtClean="0">
                <a:latin typeface="Century Schoolbook" pitchFamily="18" charset="0"/>
              </a:rPr>
              <a:t>enum</a:t>
            </a:r>
            <a:r>
              <a:rPr lang="en-US" i="1" dirty="0" smtClean="0">
                <a:latin typeface="Century Schoolbook" pitchFamily="18" charset="0"/>
              </a:rPr>
              <a:t> Choices Convention</a:t>
            </a:r>
          </a:p>
          <a:p>
            <a:pPr lvl="1">
              <a:spcBef>
                <a:spcPts val="100"/>
              </a:spcBef>
            </a:pPr>
            <a:r>
              <a:rPr lang="en-US" dirty="0" smtClean="0"/>
              <a:t>Hides the array-of-choices code so client doesn’t have to remember</a:t>
            </a:r>
          </a:p>
          <a:p>
            <a:pPr lvl="1">
              <a:spcBef>
                <a:spcPts val="100"/>
              </a:spcBef>
            </a:pPr>
            <a:r>
              <a:rPr lang="en-US" dirty="0" smtClean="0"/>
              <a:t>Provides other sub-choices, too</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Runtime Enumeration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93829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t"/>
          <a:lstStyle/>
          <a:p>
            <a:pPr lvl="2" eaLnBrk="1" hangingPunct="1"/>
            <a:r>
              <a:rPr lang="en-US" sz="1600" b="1" dirty="0" smtClean="0">
                <a:solidFill>
                  <a:srgbClr val="0070C0"/>
                </a:solidFill>
                <a:latin typeface="Courier New" pitchFamily="49" charset="0"/>
              </a:rPr>
              <a:t>namespace </a:t>
            </a:r>
            <a:r>
              <a:rPr lang="en-US" sz="1600" b="1" dirty="0" smtClean="0">
                <a:solidFill>
                  <a:srgbClr val="000000"/>
                </a:solidFill>
                <a:latin typeface="Courier New" pitchFamily="49" charset="0"/>
              </a:rPr>
              <a:t>Banking </a:t>
            </a:r>
          </a:p>
          <a:p>
            <a:pPr lvl="2" eaLnBrk="1" hangingPunct="1"/>
            <a:r>
              <a:rPr lang="en-US" sz="1600" b="1" dirty="0" smtClean="0">
                <a:solidFill>
                  <a:srgbClr val="000000"/>
                </a:solidFill>
                <a:latin typeface="Courier New" pitchFamily="49" charset="0"/>
              </a:rPr>
              <a:t>{</a:t>
            </a:r>
          </a:p>
          <a:p>
            <a:pPr lvl="2" eaLnBrk="1" hangingPunct="1"/>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a:t>
            </a:r>
            <a:r>
              <a:rPr lang="en-US" sz="1600" b="1" dirty="0" err="1" smtClean="0">
                <a:solidFill>
                  <a:srgbClr val="0070C0"/>
                </a:solidFill>
                <a:latin typeface="Courier New" pitchFamily="49" charset="0"/>
              </a:rPr>
              <a:t>enum</a:t>
            </a:r>
            <a:r>
              <a:rPr lang="en-US" sz="1600" b="1" dirty="0" smtClean="0">
                <a:solidFill>
                  <a:srgbClr val="0070C0"/>
                </a:solidFill>
                <a:latin typeface="Courier New" pitchFamily="49" charset="0"/>
              </a:rPr>
              <a:t> </a:t>
            </a:r>
            <a:r>
              <a:rPr lang="en-US" sz="1600" b="1" dirty="0" err="1" smtClean="0">
                <a:solidFill>
                  <a:srgbClr val="000000"/>
                </a:solidFill>
                <a:latin typeface="Courier New" pitchFamily="49" charset="0"/>
              </a:rPr>
              <a:t>CurrencyCode</a:t>
            </a:r>
            <a:r>
              <a:rPr lang="en-US" sz="1600" b="1" dirty="0" smtClean="0">
                <a:solidFill>
                  <a:srgbClr val="000000"/>
                </a:solidFill>
                <a:latin typeface="Courier New" pitchFamily="49" charset="0"/>
              </a:rPr>
              <a:t> {EUR, USD, CAD, GBP, JPY, SWK}</a:t>
            </a:r>
          </a:p>
          <a:p>
            <a:pPr lvl="2" eaLnBrk="1" hangingPunct="1"/>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class </a:t>
            </a:r>
            <a:r>
              <a:rPr lang="en-US" sz="1600" b="1" dirty="0" err="1" smtClean="0">
                <a:solidFill>
                  <a:srgbClr val="000000"/>
                </a:solidFill>
                <a:latin typeface="Courier New" pitchFamily="49" charset="0"/>
              </a:rPr>
              <a:t>CurrencyCodes</a:t>
            </a:r>
            <a:endParaRPr lang="en-US" sz="1600" b="1" dirty="0" smtClean="0">
              <a:solidFill>
                <a:srgbClr val="000000"/>
              </a:solidFill>
              <a:latin typeface="Courier New" pitchFamily="49" charset="0"/>
            </a:endParaRPr>
          </a:p>
          <a:p>
            <a:pPr lvl="2" eaLnBrk="1" hangingPunct="1"/>
            <a:r>
              <a:rPr lang="en-US" sz="1600" b="1" dirty="0" smtClean="0">
                <a:solidFill>
                  <a:srgbClr val="000000"/>
                </a:solidFill>
                <a:latin typeface="Courier New" pitchFamily="49" charset="0"/>
              </a:rPr>
              <a:t>  {</a:t>
            </a:r>
          </a:p>
          <a:p>
            <a:pPr lvl="2" eaLnBrk="1" hangingPunct="1"/>
            <a:r>
              <a:rPr lang="en-US" sz="1600" b="1" dirty="0" smtClean="0">
                <a:solidFill>
                  <a:srgbClr val="000000"/>
                </a:solidFill>
                <a:latin typeface="Courier New" pitchFamily="49" charset="0"/>
              </a:rPr>
              <a:t>    </a:t>
            </a:r>
            <a:r>
              <a:rPr lang="en-US" sz="1600" b="1" noProof="1" smtClean="0">
                <a:solidFill>
                  <a:srgbClr val="0070C0"/>
                </a:solidFill>
                <a:latin typeface="Courier New" pitchFamily="49" charset="0"/>
              </a:rPr>
              <a:t>public static </a:t>
            </a:r>
            <a:r>
              <a:rPr lang="en-US" sz="1600" b="1" noProof="1" smtClean="0">
                <a:solidFill>
                  <a:srgbClr val="000000"/>
                </a:solidFill>
                <a:latin typeface="Courier New" pitchFamily="49" charset="0"/>
              </a:rPr>
              <a:t>IEnumerable&lt;</a:t>
            </a:r>
            <a:r>
              <a:rPr lang="en-US" sz="1600" b="1" dirty="0" err="1" smtClean="0">
                <a:solidFill>
                  <a:srgbClr val="000000"/>
                </a:solidFill>
                <a:latin typeface="Courier New" pitchFamily="49" charset="0"/>
              </a:rPr>
              <a:t>CurrencyCode</a:t>
            </a:r>
            <a:r>
              <a:rPr lang="en-US" sz="1600" b="1" noProof="1" smtClean="0">
                <a:solidFill>
                  <a:srgbClr val="000000"/>
                </a:solidFill>
                <a:latin typeface="Courier New" pitchFamily="49" charset="0"/>
              </a:rPr>
              <a:t>&gt; All {</a:t>
            </a:r>
          </a:p>
          <a:p>
            <a:pPr lvl="2" eaLnBrk="1" hangingPunct="1"/>
            <a:r>
              <a:rPr lang="en-US" sz="1600" b="1" dirty="0" smtClean="0">
                <a:solidFill>
                  <a:srgbClr val="000000"/>
                </a:solidFill>
                <a:latin typeface="Courier New" pitchFamily="49" charset="0"/>
              </a:rPr>
              <a:t>      </a:t>
            </a:r>
            <a:r>
              <a:rPr lang="en-US" sz="1600" b="1" noProof="1" smtClean="0">
                <a:solidFill>
                  <a:srgbClr val="0070C0"/>
                </a:solidFill>
                <a:latin typeface="Courier New" pitchFamily="49" charset="0"/>
              </a:rPr>
              <a:t>get</a:t>
            </a:r>
            <a:r>
              <a:rPr lang="en-US" sz="1600" b="1" dirty="0" smtClean="0">
                <a:solidFill>
                  <a:srgbClr val="000000"/>
                </a:solidFill>
                <a:latin typeface="Courier New" pitchFamily="49" charset="0"/>
              </a:rPr>
              <a:t> </a:t>
            </a:r>
            <a:r>
              <a:rPr lang="en-US" sz="1600" b="1" noProof="1" smtClean="0">
                <a:solidFill>
                  <a:srgbClr val="000000"/>
                </a:solidFill>
                <a:latin typeface="Courier New" pitchFamily="49" charset="0"/>
              </a:rPr>
              <a:t>{</a:t>
            </a:r>
            <a:r>
              <a:rPr lang="en-US" sz="1600" b="1" dirty="0" smtClean="0">
                <a:solidFill>
                  <a:srgbClr val="000000"/>
                </a:solidFill>
                <a:latin typeface="Courier New" pitchFamily="49" charset="0"/>
              </a:rPr>
              <a:t> </a:t>
            </a:r>
            <a:br>
              <a:rPr lang="en-US" sz="1600" b="1" dirty="0" smtClean="0">
                <a:solidFill>
                  <a:srgbClr val="000000"/>
                </a:solidFill>
                <a:latin typeface="Courier New" pitchFamily="49" charset="0"/>
              </a:rPr>
            </a:br>
            <a:r>
              <a:rPr lang="en-US" sz="1600" b="1" dirty="0" smtClean="0">
                <a:solidFill>
                  <a:srgbClr val="000000"/>
                </a:solidFill>
                <a:latin typeface="Courier New" pitchFamily="49" charset="0"/>
              </a:rPr>
              <a:t>        </a:t>
            </a:r>
            <a:r>
              <a:rPr lang="en-US" sz="1600" b="1" noProof="1" smtClean="0">
                <a:solidFill>
                  <a:srgbClr val="000000"/>
                </a:solidFill>
                <a:latin typeface="Courier New" pitchFamily="49" charset="0"/>
              </a:rPr>
              <a:t>Array </a:t>
            </a:r>
            <a:r>
              <a:rPr lang="en-US" sz="1600" b="1" dirty="0" smtClean="0">
                <a:solidFill>
                  <a:srgbClr val="000000"/>
                </a:solidFill>
                <a:latin typeface="Courier New" pitchFamily="49" charset="0"/>
              </a:rPr>
              <a:t>cc</a:t>
            </a:r>
            <a:r>
              <a:rPr lang="en-US" sz="1600" b="1" noProof="1" smtClean="0">
                <a:solidFill>
                  <a:srgbClr val="000000"/>
                </a:solidFill>
                <a:latin typeface="Courier New" pitchFamily="49" charset="0"/>
              </a:rPr>
              <a:t>s</a:t>
            </a:r>
            <a:r>
              <a:rPr lang="en-US" sz="1600" b="1" dirty="0" smtClean="0">
                <a:solidFill>
                  <a:srgbClr val="000000"/>
                </a:solidFill>
                <a:latin typeface="Courier New" pitchFamily="49" charset="0"/>
              </a:rPr>
              <a:t> </a:t>
            </a:r>
            <a:r>
              <a:rPr lang="en-US" sz="1600" b="1" noProof="1" smtClean="0">
                <a:solidFill>
                  <a:srgbClr val="000000"/>
                </a:solidFill>
                <a:latin typeface="Courier New" pitchFamily="49" charset="0"/>
              </a:rPr>
              <a:t>=</a:t>
            </a:r>
            <a:r>
              <a:rPr lang="en-US" sz="1600" b="1" dirty="0" smtClean="0">
                <a:solidFill>
                  <a:srgbClr val="000000"/>
                </a:solidFill>
                <a:latin typeface="Courier New" pitchFamily="49" charset="0"/>
              </a:rPr>
              <a:t> </a:t>
            </a:r>
            <a:r>
              <a:rPr lang="en-US" sz="1600" b="1" noProof="1" smtClean="0">
                <a:solidFill>
                  <a:srgbClr val="000000"/>
                </a:solidFill>
                <a:latin typeface="Courier New" pitchFamily="49" charset="0"/>
              </a:rPr>
              <a:t>Enum.GetValues(</a:t>
            </a:r>
            <a:r>
              <a:rPr lang="en-US" sz="1600" b="1" noProof="1" smtClean="0">
                <a:solidFill>
                  <a:srgbClr val="0070C0"/>
                </a:solidFill>
                <a:latin typeface="Courier New" pitchFamily="49" charset="0"/>
              </a:rPr>
              <a:t>typeof</a:t>
            </a:r>
            <a:r>
              <a:rPr lang="en-US" sz="1600" b="1" noProof="1" smtClean="0">
                <a:solidFill>
                  <a:srgbClr val="000000"/>
                </a:solidFill>
                <a:latin typeface="Courier New" pitchFamily="49" charset="0"/>
              </a:rPr>
              <a:t>(</a:t>
            </a:r>
            <a:r>
              <a:rPr lang="en-US" sz="1600" b="1" dirty="0" err="1" smtClean="0">
                <a:solidFill>
                  <a:srgbClr val="000000"/>
                </a:solidFill>
                <a:latin typeface="Courier New" pitchFamily="49" charset="0"/>
              </a:rPr>
              <a:t>CurrencyCode</a:t>
            </a:r>
            <a:r>
              <a:rPr lang="en-US" sz="1600" b="1" noProof="1" smtClean="0">
                <a:solidFill>
                  <a:srgbClr val="000000"/>
                </a:solidFill>
                <a:latin typeface="Courier New" pitchFamily="49" charset="0"/>
              </a:rPr>
              <a:t>));</a:t>
            </a:r>
          </a:p>
          <a:p>
            <a:pPr lvl="2" eaLnBrk="1" hangingPunct="1"/>
            <a:r>
              <a:rPr lang="en-US" sz="1600" b="1" dirty="0" smtClean="0">
                <a:solidFill>
                  <a:srgbClr val="000000"/>
                </a:solidFill>
                <a:latin typeface="Courier New" pitchFamily="49" charset="0"/>
              </a:rPr>
              <a:t>        return (</a:t>
            </a:r>
            <a:r>
              <a:rPr lang="en-US" sz="1600" b="1" dirty="0" err="1" smtClean="0">
                <a:solidFill>
                  <a:srgbClr val="000000"/>
                </a:solidFill>
                <a:latin typeface="Courier New" pitchFamily="49" charset="0"/>
              </a:rPr>
              <a:t>IEnumerable</a:t>
            </a:r>
            <a:r>
              <a:rPr lang="en-US" sz="1600" b="1" dirty="0" smtClean="0">
                <a:solidFill>
                  <a:srgbClr val="000000"/>
                </a:solidFill>
                <a:latin typeface="Courier New" pitchFamily="49" charset="0"/>
              </a:rPr>
              <a:t>&lt;</a:t>
            </a:r>
            <a:r>
              <a:rPr lang="en-US" sz="1600" b="1" dirty="0" err="1" smtClean="0">
                <a:solidFill>
                  <a:srgbClr val="000000"/>
                </a:solidFill>
                <a:latin typeface="Courier New" pitchFamily="49" charset="0"/>
              </a:rPr>
              <a:t>CurrencyCode</a:t>
            </a:r>
            <a:r>
              <a:rPr lang="en-US" sz="1600" b="1" dirty="0" smtClean="0">
                <a:solidFill>
                  <a:srgbClr val="000000"/>
                </a:solidFill>
                <a:latin typeface="Courier New" pitchFamily="49" charset="0"/>
              </a:rPr>
              <a:t>&gt;)ccs; }</a:t>
            </a:r>
          </a:p>
          <a:p>
            <a:pPr lvl="2" eaLnBrk="1" hangingPunct="1"/>
            <a:r>
              <a:rPr lang="en-US" sz="1600" b="1" dirty="0" smtClean="0">
                <a:solidFill>
                  <a:srgbClr val="000000"/>
                </a:solidFill>
                <a:latin typeface="Courier New" pitchFamily="49" charset="0"/>
              </a:rPr>
              <a:t>    }</a:t>
            </a:r>
          </a:p>
          <a:p>
            <a:pPr lvl="2" eaLnBrk="1" hangingPunct="1"/>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static </a:t>
            </a:r>
            <a:r>
              <a:rPr lang="en-US" sz="1600" b="1" dirty="0" err="1" smtClean="0">
                <a:solidFill>
                  <a:srgbClr val="000000"/>
                </a:solidFill>
                <a:latin typeface="Courier New" pitchFamily="49" charset="0"/>
              </a:rPr>
              <a:t>IEnumerable</a:t>
            </a:r>
            <a:r>
              <a:rPr lang="en-US" sz="1600" b="1" dirty="0" smtClean="0">
                <a:solidFill>
                  <a:srgbClr val="000000"/>
                </a:solidFill>
                <a:latin typeface="Courier New" pitchFamily="49" charset="0"/>
              </a:rPr>
              <a:t>&lt;</a:t>
            </a:r>
            <a:r>
              <a:rPr lang="en-US" sz="1600" b="1" dirty="0" err="1" smtClean="0">
                <a:solidFill>
                  <a:srgbClr val="000000"/>
                </a:solidFill>
                <a:latin typeface="Courier New" pitchFamily="49" charset="0"/>
              </a:rPr>
              <a:t>CurrencyCode</a:t>
            </a:r>
            <a:r>
              <a:rPr lang="en-US" sz="1600" b="1" dirty="0" smtClean="0">
                <a:solidFill>
                  <a:srgbClr val="000000"/>
                </a:solidFill>
                <a:latin typeface="Courier New" pitchFamily="49" charset="0"/>
              </a:rPr>
              <a:t>&gt; European {</a:t>
            </a:r>
          </a:p>
          <a:p>
            <a:pPr lvl="2" eaLnBrk="1" hangingPunct="1"/>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get</a:t>
            </a:r>
            <a:r>
              <a:rPr lang="en-US" sz="1600" b="1" dirty="0" smtClean="0">
                <a:solidFill>
                  <a:srgbClr val="000000"/>
                </a:solidFill>
                <a:latin typeface="Courier New" pitchFamily="49" charset="0"/>
              </a:rPr>
              <a:t> { </a:t>
            </a:r>
            <a:r>
              <a:rPr lang="en-US" sz="1600" b="1" dirty="0" smtClean="0">
                <a:solidFill>
                  <a:srgbClr val="0070C0"/>
                </a:solidFill>
                <a:latin typeface="Courier New" pitchFamily="49" charset="0"/>
              </a:rPr>
              <a:t>yield</a:t>
            </a:r>
            <a:r>
              <a:rPr lang="en-US" sz="1600" b="1" dirty="0" smtClean="0">
                <a:solidFill>
                  <a:srgbClr val="000000"/>
                </a:solidFill>
                <a:latin typeface="Courier New" pitchFamily="49" charset="0"/>
              </a:rPr>
              <a:t> return CurrencyCode.EUR;</a:t>
            </a:r>
          </a:p>
          <a:p>
            <a:pPr lvl="2" eaLnBrk="1" hangingPunct="1"/>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yield</a:t>
            </a:r>
            <a:r>
              <a:rPr lang="en-US" sz="1600" b="1" dirty="0" smtClean="0">
                <a:solidFill>
                  <a:srgbClr val="000000"/>
                </a:solidFill>
                <a:latin typeface="Courier New" pitchFamily="49" charset="0"/>
              </a:rPr>
              <a:t> return CurrencyCode.GBP;</a:t>
            </a:r>
          </a:p>
          <a:p>
            <a:pPr lvl="2" eaLnBrk="1" hangingPunct="1"/>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yield</a:t>
            </a:r>
            <a:r>
              <a:rPr lang="en-US" sz="1600" b="1" dirty="0" smtClean="0">
                <a:solidFill>
                  <a:srgbClr val="000000"/>
                </a:solidFill>
                <a:latin typeface="Courier New" pitchFamily="49" charset="0"/>
              </a:rPr>
              <a:t> return CurrencyCode.SWK; }</a:t>
            </a:r>
          </a:p>
          <a:p>
            <a:pPr lvl="2" eaLnBrk="1" hangingPunct="1"/>
            <a:r>
              <a:rPr lang="en-US" sz="1600" b="1" dirty="0" smtClean="0">
                <a:solidFill>
                  <a:srgbClr val="000000"/>
                </a:solidFill>
                <a:latin typeface="Courier New" pitchFamily="49" charset="0"/>
              </a:rPr>
              <a:t>    }</a:t>
            </a:r>
          </a:p>
          <a:p>
            <a:pPr lvl="2" eaLnBrk="1" hangingPunct="1"/>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static </a:t>
            </a:r>
            <a:r>
              <a:rPr lang="en-US" sz="1600" b="1" dirty="0" err="1" smtClean="0">
                <a:solidFill>
                  <a:srgbClr val="000000"/>
                </a:solidFill>
                <a:latin typeface="Courier New" pitchFamily="49" charset="0"/>
              </a:rPr>
              <a:t>IEnumerable</a:t>
            </a:r>
            <a:r>
              <a:rPr lang="en-US" sz="1600" b="1" dirty="0" smtClean="0">
                <a:solidFill>
                  <a:srgbClr val="000000"/>
                </a:solidFill>
                <a:latin typeface="Courier New" pitchFamily="49" charset="0"/>
              </a:rPr>
              <a:t>&lt;</a:t>
            </a:r>
            <a:r>
              <a:rPr lang="en-US" sz="1600" b="1" dirty="0" err="1" smtClean="0">
                <a:solidFill>
                  <a:srgbClr val="000000"/>
                </a:solidFill>
                <a:latin typeface="Courier New" pitchFamily="49" charset="0"/>
              </a:rPr>
              <a:t>CurrencyCode</a:t>
            </a:r>
            <a:r>
              <a:rPr lang="en-US" sz="1600" b="1" dirty="0" smtClean="0">
                <a:solidFill>
                  <a:srgbClr val="000000"/>
                </a:solidFill>
                <a:latin typeface="Courier New" pitchFamily="49" charset="0"/>
              </a:rPr>
              <a:t>&gt; </a:t>
            </a:r>
            <a:r>
              <a:rPr lang="en-US" sz="1600" b="1" dirty="0" err="1" smtClean="0">
                <a:solidFill>
                  <a:srgbClr val="000000"/>
                </a:solidFill>
                <a:latin typeface="Courier New" pitchFamily="49" charset="0"/>
              </a:rPr>
              <a:t>NorthAmerican</a:t>
            </a:r>
            <a:r>
              <a:rPr lang="en-US" sz="1600" b="1" dirty="0" smtClean="0">
                <a:solidFill>
                  <a:srgbClr val="000000"/>
                </a:solidFill>
                <a:latin typeface="Courier New" pitchFamily="49" charset="0"/>
              </a:rPr>
              <a:t>{</a:t>
            </a:r>
          </a:p>
          <a:p>
            <a:pPr lvl="2" eaLnBrk="1" hangingPunct="1"/>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get</a:t>
            </a:r>
            <a:r>
              <a:rPr lang="en-US" sz="1600" b="1" dirty="0" smtClean="0">
                <a:solidFill>
                  <a:srgbClr val="000000"/>
                </a:solidFill>
                <a:latin typeface="Courier New" pitchFamily="49" charset="0"/>
              </a:rPr>
              <a:t> { </a:t>
            </a:r>
            <a:r>
              <a:rPr lang="en-US" sz="1600" b="1" dirty="0" smtClean="0">
                <a:solidFill>
                  <a:srgbClr val="0070C0"/>
                </a:solidFill>
                <a:latin typeface="Courier New" pitchFamily="49" charset="0"/>
              </a:rPr>
              <a:t>yield</a:t>
            </a:r>
            <a:r>
              <a:rPr lang="en-US" sz="1600" b="1" dirty="0" smtClean="0">
                <a:solidFill>
                  <a:srgbClr val="000000"/>
                </a:solidFill>
                <a:latin typeface="Courier New" pitchFamily="49" charset="0"/>
              </a:rPr>
              <a:t> return CurrencyCode.USD;</a:t>
            </a:r>
          </a:p>
          <a:p>
            <a:pPr lvl="2" eaLnBrk="1" hangingPunct="1"/>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yield</a:t>
            </a:r>
            <a:r>
              <a:rPr lang="en-US" sz="1600" b="1" dirty="0" smtClean="0">
                <a:solidFill>
                  <a:srgbClr val="000000"/>
                </a:solidFill>
                <a:latin typeface="Courier New" pitchFamily="49" charset="0"/>
              </a:rPr>
              <a:t> return CurrencyCode.CAD; }</a:t>
            </a:r>
          </a:p>
          <a:p>
            <a:pPr lvl="2" eaLnBrk="1" hangingPunct="1"/>
            <a:r>
              <a:rPr lang="en-US" sz="1600" b="1" dirty="0" smtClean="0">
                <a:solidFill>
                  <a:srgbClr val="000000"/>
                </a:solidFill>
                <a:latin typeface="Courier New" pitchFamily="49" charset="0"/>
              </a:rPr>
              <a:t>} } }</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err="1" smtClean="0">
                <a:latin typeface="Calibri (Heading)"/>
                <a:cs typeface="Calibri (Heading)"/>
              </a:rPr>
              <a:t>Enum</a:t>
            </a:r>
            <a:r>
              <a:rPr lang="en-US" sz="2400" b="1" dirty="0" smtClean="0">
                <a:latin typeface="Calibri (Heading)"/>
                <a:cs typeface="Calibri (Heading)"/>
              </a:rPr>
              <a:t> Choices Convention</a:t>
            </a:r>
            <a:endParaRPr lang="en-US" sz="2400" b="1" dirty="0">
              <a:latin typeface="Calibri (Heading)"/>
              <a:cs typeface="Calibri (Heading)"/>
            </a:endParaRPr>
          </a:p>
        </p:txBody>
      </p:sp>
      <p:sp>
        <p:nvSpPr>
          <p:cNvPr id="12" name="Oval Callout 11"/>
          <p:cNvSpPr/>
          <p:nvPr/>
        </p:nvSpPr>
        <p:spPr bwMode="auto">
          <a:xfrm>
            <a:off x="5292081" y="1042005"/>
            <a:ext cx="3744416" cy="519351"/>
          </a:xfrm>
          <a:prstGeom prst="wedgeEllipseCallout">
            <a:avLst>
              <a:gd name="adj1" fmla="val -59799"/>
              <a:gd name="adj2" fmla="val -1266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Choices class is “plural”</a:t>
            </a:r>
            <a:endParaRPr kumimoji="0" lang="en-US" b="0" i="0" u="none" strike="noStrike" kern="0" cap="none" spc="0" normalizeH="0" baseline="0" noProof="0" dirty="0">
              <a:ln>
                <a:noFill/>
              </a:ln>
              <a:solidFill>
                <a:srgbClr val="FFFFFF"/>
              </a:solidFill>
              <a:effectLst/>
              <a:uLnTx/>
              <a:uFillTx/>
              <a:latin typeface="Courier New" pitchFamily="49" charset="0"/>
            </a:endParaRPr>
          </a:p>
        </p:txBody>
      </p:sp>
    </p:spTree>
    <p:extLst>
      <p:ext uri="{BB962C8B-B14F-4D97-AF65-F5344CB8AC3E}">
        <p14:creationId xmlns:p14="http://schemas.microsoft.com/office/powerpoint/2010/main" val="1170599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Arrays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r>
              <a:rPr lang="en-US" dirty="0" smtClean="0"/>
              <a:t>Support </a:t>
            </a:r>
            <a:r>
              <a:rPr lang="en-US" dirty="0"/>
              <a:t>for arrays of any data type</a:t>
            </a:r>
          </a:p>
          <a:p>
            <a:pPr lvl="1"/>
            <a:r>
              <a:rPr lang="en-US" dirty="0" smtClean="0"/>
              <a:t>An array is a linear storage of index-based elements</a:t>
            </a:r>
          </a:p>
          <a:p>
            <a:pPr lvl="1"/>
            <a:endParaRPr lang="en-US" dirty="0" smtClean="0"/>
          </a:p>
          <a:p>
            <a:r>
              <a:rPr lang="en-US" dirty="0" smtClean="0"/>
              <a:t>Allocated dynamically (on the heap) using </a:t>
            </a:r>
            <a:r>
              <a:rPr lang="en-US" dirty="0" smtClean="0">
                <a:latin typeface="Courier New" pitchFamily="49" charset="0"/>
              </a:rPr>
              <a:t>new</a:t>
            </a:r>
            <a:endParaRPr lang="en-US" sz="2000" dirty="0" smtClean="0">
              <a:latin typeface="Courier New" pitchFamily="49" charset="0"/>
            </a:endParaRPr>
          </a:p>
          <a:p>
            <a:pPr marL="0" indent="0" algn="ctr">
              <a:buNone/>
            </a:pP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ia</a:t>
            </a:r>
            <a:r>
              <a:rPr lang="en-US" sz="2000" dirty="0" smtClean="0">
                <a:latin typeface="Courier New" pitchFamily="49" charset="0"/>
              </a:rPr>
              <a:t> = new </a:t>
            </a:r>
            <a:r>
              <a:rPr lang="en-US" sz="2000" dirty="0" err="1" smtClean="0">
                <a:latin typeface="Courier New" pitchFamily="49" charset="0"/>
              </a:rPr>
              <a:t>int</a:t>
            </a:r>
            <a:r>
              <a:rPr lang="en-US" sz="2000" dirty="0" smtClean="0">
                <a:latin typeface="Courier New" pitchFamily="49" charset="0"/>
              </a:rPr>
              <a:t>[100];</a:t>
            </a:r>
          </a:p>
          <a:p>
            <a:pPr marL="0" indent="0" algn="ctr">
              <a:buNone/>
            </a:pPr>
            <a:endParaRPr lang="en-US" dirty="0" smtClean="0"/>
          </a:p>
          <a:p>
            <a:r>
              <a:rPr lang="en-US" dirty="0" smtClean="0"/>
              <a:t>Can be created using an initialization block, as in:</a:t>
            </a:r>
          </a:p>
          <a:p>
            <a:pPr marL="0" indent="0" algn="ctr">
              <a:buNone/>
            </a:pPr>
            <a:r>
              <a:rPr lang="en-US" sz="2000" dirty="0" err="1" smtClean="0">
                <a:latin typeface="Courier New" pitchFamily="49" charset="0"/>
              </a:rPr>
              <a:t>int</a:t>
            </a:r>
            <a:r>
              <a:rPr lang="en-US" sz="2000" dirty="0" smtClean="0">
                <a:latin typeface="Courier New" pitchFamily="49" charset="0"/>
              </a:rPr>
              <a:t>[] primes = {2, 3, 5, 7, 11};</a:t>
            </a:r>
            <a:endParaRPr lang="en-US" sz="2000" dirty="0">
              <a:latin typeface="Courier New" pitchFamily="49" charset="0"/>
            </a:endParaRPr>
          </a:p>
        </p:txBody>
      </p:sp>
    </p:spTree>
    <p:extLst>
      <p:ext uri="{BB962C8B-B14F-4D97-AF65-F5344CB8AC3E}">
        <p14:creationId xmlns:p14="http://schemas.microsoft.com/office/powerpoint/2010/main" val="1723212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latin typeface="Courier New" pitchFamily="49" charset="0"/>
              </a:rPr>
              <a:t>enum</a:t>
            </a:r>
            <a:r>
              <a:rPr lang="en-US" dirty="0" smtClean="0"/>
              <a:t> Choices Convention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Client code can now use </a:t>
            </a:r>
            <a:r>
              <a:rPr lang="en-US" dirty="0" err="1" smtClean="0">
                <a:latin typeface="Courier New" pitchFamily="49" charset="0"/>
              </a:rPr>
              <a:t>CurrencyCodes</a:t>
            </a:r>
            <a:r>
              <a:rPr lang="en-US" dirty="0" smtClean="0"/>
              <a:t> for simplification</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Runtime Enumeration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137420"/>
            <a:ext cx="8785225" cy="3096344"/>
          </a:xfrm>
          <a:prstGeom prst="roundRect">
            <a:avLst>
              <a:gd name="adj" fmla="val 7422"/>
            </a:avLst>
          </a:prstGeom>
        </p:spPr>
        <p:style>
          <a:lnRef idx="2">
            <a:schemeClr val="dk1"/>
          </a:lnRef>
          <a:fillRef idx="1">
            <a:schemeClr val="lt1"/>
          </a:fillRef>
          <a:effectRef idx="0">
            <a:schemeClr val="dk1"/>
          </a:effectRef>
          <a:fontRef idx="minor">
            <a:schemeClr val="dk1"/>
          </a:fontRef>
        </p:style>
        <p:txBody>
          <a:bodyPr anchor="ctr"/>
          <a:lstStyle/>
          <a:p>
            <a:pPr lvl="0" eaLnBrk="1" hangingPunct="1"/>
            <a:r>
              <a:rPr lang="en-US" sz="1500" b="1" dirty="0" smtClean="0">
                <a:solidFill>
                  <a:srgbClr val="0070C0"/>
                </a:solidFill>
                <a:latin typeface="Courier New" pitchFamily="49" charset="0"/>
              </a:rPr>
              <a:t>namespace </a:t>
            </a:r>
            <a:r>
              <a:rPr lang="en-US" sz="1500" b="1" dirty="0" smtClean="0">
                <a:solidFill>
                  <a:srgbClr val="000000"/>
                </a:solidFill>
                <a:latin typeface="Courier New" pitchFamily="49" charset="0"/>
              </a:rPr>
              <a:t>Banking</a:t>
            </a:r>
          </a:p>
          <a:p>
            <a:pPr lvl="0" eaLnBrk="1" hangingPunct="1"/>
            <a:r>
              <a:rPr lang="en-US" sz="1500" b="1" dirty="0" smtClean="0">
                <a:solidFill>
                  <a:srgbClr val="000000"/>
                </a:solidFill>
                <a:latin typeface="Courier New" pitchFamily="49" charset="0"/>
              </a:rPr>
              <a:t>{</a:t>
            </a:r>
          </a:p>
          <a:p>
            <a:pPr lvl="0" eaLnBrk="1" hangingPunct="1"/>
            <a:r>
              <a:rPr lang="en-US" sz="1500" b="1" dirty="0" smtClean="0">
                <a:solidFill>
                  <a:srgbClr val="000000"/>
                </a:solidFill>
                <a:latin typeface="Courier New" pitchFamily="49" charset="0"/>
              </a:rPr>
              <a:t>  </a:t>
            </a:r>
            <a:r>
              <a:rPr lang="en-US" sz="1500" b="1" dirty="0" smtClean="0">
                <a:solidFill>
                  <a:srgbClr val="0070C0"/>
                </a:solidFill>
                <a:latin typeface="Courier New" pitchFamily="49" charset="0"/>
              </a:rPr>
              <a:t>public class </a:t>
            </a:r>
            <a:r>
              <a:rPr lang="en-US" sz="1500" b="1" dirty="0" smtClean="0">
                <a:solidFill>
                  <a:srgbClr val="000000"/>
                </a:solidFill>
                <a:latin typeface="Courier New" pitchFamily="49" charset="0"/>
              </a:rPr>
              <a:t>Currency</a:t>
            </a:r>
          </a:p>
          <a:p>
            <a:pPr lvl="0" eaLnBrk="1" hangingPunct="1"/>
            <a:r>
              <a:rPr lang="en-US" sz="1500" b="1" dirty="0" smtClean="0">
                <a:solidFill>
                  <a:srgbClr val="000000"/>
                </a:solidFill>
                <a:latin typeface="Courier New" pitchFamily="49" charset="0"/>
              </a:rPr>
              <a:t>  {</a:t>
            </a:r>
          </a:p>
          <a:p>
            <a:pPr lvl="0" eaLnBrk="1" hangingPunct="1"/>
            <a:r>
              <a:rPr lang="en-US" sz="1500" b="1" dirty="0" smtClean="0">
                <a:solidFill>
                  <a:srgbClr val="000000"/>
                </a:solidFill>
                <a:latin typeface="Courier New" pitchFamily="49" charset="0"/>
              </a:rPr>
              <a:t>    </a:t>
            </a:r>
            <a:r>
              <a:rPr lang="en-US" sz="1500" b="1" dirty="0" smtClean="0">
                <a:solidFill>
                  <a:srgbClr val="0070C0"/>
                </a:solidFill>
                <a:latin typeface="Courier New" pitchFamily="49" charset="0"/>
              </a:rPr>
              <a:t>public static void </a:t>
            </a:r>
            <a:r>
              <a:rPr lang="en-US" sz="1500" b="1" dirty="0" smtClean="0">
                <a:solidFill>
                  <a:srgbClr val="000000"/>
                </a:solidFill>
                <a:latin typeface="Courier New" pitchFamily="49" charset="0"/>
              </a:rPr>
              <a:t>Main()</a:t>
            </a:r>
          </a:p>
          <a:p>
            <a:pPr lvl="0" eaLnBrk="1" hangingPunct="1"/>
            <a:r>
              <a:rPr lang="en-US" sz="1500" b="1" dirty="0" smtClean="0">
                <a:solidFill>
                  <a:srgbClr val="000000"/>
                </a:solidFill>
                <a:latin typeface="Courier New" pitchFamily="49" charset="0"/>
              </a:rPr>
              <a:t>    {</a:t>
            </a:r>
          </a:p>
          <a:p>
            <a:pPr lvl="0" eaLnBrk="1" hangingPunct="1"/>
            <a:r>
              <a:rPr lang="en-US" sz="1500" b="1" dirty="0" smtClean="0">
                <a:solidFill>
                  <a:srgbClr val="000000"/>
                </a:solidFill>
                <a:latin typeface="Courier New" pitchFamily="49" charset="0"/>
              </a:rPr>
              <a:t>      </a:t>
            </a:r>
            <a:r>
              <a:rPr lang="en-US" sz="1500" b="1" dirty="0" err="1" smtClean="0">
                <a:solidFill>
                  <a:srgbClr val="000000"/>
                </a:solidFill>
                <a:latin typeface="Courier New" pitchFamily="49" charset="0"/>
              </a:rPr>
              <a:t>foreach</a:t>
            </a:r>
            <a:r>
              <a:rPr lang="en-US" sz="1500" b="1" dirty="0" smtClean="0">
                <a:solidFill>
                  <a:srgbClr val="000000"/>
                </a:solidFill>
                <a:latin typeface="Courier New" pitchFamily="49" charset="0"/>
              </a:rPr>
              <a:t> (</a:t>
            </a:r>
            <a:r>
              <a:rPr lang="en-US" sz="1500" b="1" dirty="0" err="1" smtClean="0">
                <a:solidFill>
                  <a:srgbClr val="000000"/>
                </a:solidFill>
                <a:latin typeface="Courier New" pitchFamily="49" charset="0"/>
              </a:rPr>
              <a:t>CurrencyCode</a:t>
            </a:r>
            <a:r>
              <a:rPr lang="en-US" sz="1500" b="1" dirty="0" smtClean="0">
                <a:solidFill>
                  <a:srgbClr val="000000"/>
                </a:solidFill>
                <a:latin typeface="Courier New" pitchFamily="49" charset="0"/>
              </a:rPr>
              <a:t> cc in </a:t>
            </a:r>
            <a:r>
              <a:rPr lang="en-US" sz="1500" b="1" dirty="0" err="1" smtClean="0">
                <a:solidFill>
                  <a:srgbClr val="000000"/>
                </a:solidFill>
                <a:latin typeface="Courier New" pitchFamily="49" charset="0"/>
              </a:rPr>
              <a:t>CurrencyCodes.All</a:t>
            </a:r>
            <a:r>
              <a:rPr lang="en-US" sz="1500" b="1" dirty="0" smtClean="0">
                <a:solidFill>
                  <a:srgbClr val="000000"/>
                </a:solidFill>
                <a:latin typeface="Courier New" pitchFamily="49" charset="0"/>
              </a:rPr>
              <a:t>)</a:t>
            </a:r>
          </a:p>
          <a:p>
            <a:pPr lvl="0" eaLnBrk="1" hangingPunct="1"/>
            <a:r>
              <a:rPr lang="en-US" sz="1500" b="1" dirty="0" smtClean="0">
                <a:solidFill>
                  <a:srgbClr val="000000"/>
                </a:solidFill>
                <a:latin typeface="Courier New" pitchFamily="49" charset="0"/>
              </a:rPr>
              <a:t>        </a:t>
            </a:r>
            <a:r>
              <a:rPr lang="en-US" sz="1500" b="1" dirty="0" err="1" smtClean="0">
                <a:solidFill>
                  <a:srgbClr val="000000"/>
                </a:solidFill>
                <a:latin typeface="Courier New" pitchFamily="49" charset="0"/>
              </a:rPr>
              <a:t>Console.WriteLine</a:t>
            </a:r>
            <a:r>
              <a:rPr lang="en-US" sz="1500" b="1" dirty="0" smtClean="0">
                <a:solidFill>
                  <a:srgbClr val="000000"/>
                </a:solidFill>
                <a:latin typeface="Courier New" pitchFamily="49" charset="0"/>
              </a:rPr>
              <a:t>(cc); </a:t>
            </a:r>
            <a:r>
              <a:rPr lang="en-US" sz="1500" b="1" dirty="0" smtClean="0">
                <a:solidFill>
                  <a:srgbClr val="00B050"/>
                </a:solidFill>
                <a:latin typeface="Courier New" pitchFamily="49" charset="0"/>
              </a:rPr>
              <a:t>// Display all</a:t>
            </a:r>
          </a:p>
          <a:p>
            <a:pPr lvl="0" eaLnBrk="1" hangingPunct="1"/>
            <a:r>
              <a:rPr lang="en-US" sz="1500" b="1" dirty="0" smtClean="0">
                <a:solidFill>
                  <a:srgbClr val="000000"/>
                </a:solidFill>
                <a:latin typeface="Courier New" pitchFamily="49" charset="0"/>
              </a:rPr>
              <a:t>      </a:t>
            </a:r>
            <a:r>
              <a:rPr lang="en-US" sz="1500" b="1" dirty="0" err="1" smtClean="0">
                <a:solidFill>
                  <a:srgbClr val="000000"/>
                </a:solidFill>
                <a:latin typeface="Courier New" pitchFamily="49" charset="0"/>
              </a:rPr>
              <a:t>foreach</a:t>
            </a:r>
            <a:r>
              <a:rPr lang="en-US" sz="1500" b="1" dirty="0" smtClean="0">
                <a:solidFill>
                  <a:srgbClr val="000000"/>
                </a:solidFill>
                <a:latin typeface="Courier New" pitchFamily="49" charset="0"/>
              </a:rPr>
              <a:t> (</a:t>
            </a:r>
            <a:r>
              <a:rPr lang="en-US" sz="1500" b="1" dirty="0" err="1" smtClean="0">
                <a:solidFill>
                  <a:srgbClr val="000000"/>
                </a:solidFill>
                <a:latin typeface="Courier New" pitchFamily="49" charset="0"/>
              </a:rPr>
              <a:t>CurrencyCode</a:t>
            </a:r>
            <a:r>
              <a:rPr lang="en-US" sz="1500" b="1" dirty="0" smtClean="0">
                <a:solidFill>
                  <a:srgbClr val="000000"/>
                </a:solidFill>
                <a:latin typeface="Courier New" pitchFamily="49" charset="0"/>
              </a:rPr>
              <a:t> cc in </a:t>
            </a:r>
            <a:r>
              <a:rPr lang="en-US" sz="1500" b="1" dirty="0" err="1" smtClean="0">
                <a:solidFill>
                  <a:srgbClr val="000000"/>
                </a:solidFill>
                <a:latin typeface="Courier New" pitchFamily="49" charset="0"/>
              </a:rPr>
              <a:t>CurrencyCodes.European</a:t>
            </a:r>
            <a:r>
              <a:rPr lang="en-US" sz="1500" b="1" dirty="0" smtClean="0">
                <a:solidFill>
                  <a:srgbClr val="000000"/>
                </a:solidFill>
                <a:latin typeface="Courier New" pitchFamily="49" charset="0"/>
              </a:rPr>
              <a:t>)</a:t>
            </a:r>
          </a:p>
          <a:p>
            <a:pPr lvl="0" eaLnBrk="1" hangingPunct="1"/>
            <a:r>
              <a:rPr lang="en-US" sz="1500" b="1" dirty="0" smtClean="0">
                <a:solidFill>
                  <a:srgbClr val="000000"/>
                </a:solidFill>
                <a:latin typeface="Courier New" pitchFamily="49" charset="0"/>
              </a:rPr>
              <a:t>        </a:t>
            </a:r>
            <a:r>
              <a:rPr lang="en-US" sz="1500" b="1" dirty="0" err="1" smtClean="0">
                <a:solidFill>
                  <a:srgbClr val="000000"/>
                </a:solidFill>
                <a:latin typeface="Courier New" pitchFamily="49" charset="0"/>
              </a:rPr>
              <a:t>Console.WriteLine</a:t>
            </a:r>
            <a:r>
              <a:rPr lang="en-US" sz="1500" b="1" dirty="0" smtClean="0">
                <a:solidFill>
                  <a:srgbClr val="000000"/>
                </a:solidFill>
                <a:latin typeface="Courier New" pitchFamily="49" charset="0"/>
              </a:rPr>
              <a:t>(cc); </a:t>
            </a:r>
            <a:r>
              <a:rPr lang="en-US" sz="1500" b="1" dirty="0" smtClean="0">
                <a:solidFill>
                  <a:srgbClr val="00B050"/>
                </a:solidFill>
                <a:latin typeface="Courier New" pitchFamily="49" charset="0"/>
              </a:rPr>
              <a:t>// Display just European</a:t>
            </a:r>
          </a:p>
          <a:p>
            <a:pPr lvl="0"/>
            <a:r>
              <a:rPr lang="en-US" sz="1500" b="1" dirty="0" smtClean="0">
                <a:solidFill>
                  <a:srgbClr val="000000"/>
                </a:solidFill>
                <a:latin typeface="Courier New" pitchFamily="49" charset="0"/>
              </a:rPr>
              <a:t>    }</a:t>
            </a:r>
          </a:p>
          <a:p>
            <a:pPr lvl="0"/>
            <a:r>
              <a:rPr lang="en-US" sz="1500" b="1" dirty="0" smtClean="0">
                <a:solidFill>
                  <a:srgbClr val="000000"/>
                </a:solidFill>
                <a:latin typeface="Courier New" pitchFamily="49" charset="0"/>
              </a:rPr>
              <a:t>  }</a:t>
            </a:r>
          </a:p>
          <a:p>
            <a:pPr lvl="0" eaLnBrk="1" hangingPunct="1"/>
            <a:r>
              <a:rPr lang="en-US" sz="1500" b="1" dirty="0" smtClean="0">
                <a:solidFill>
                  <a:srgbClr val="000000"/>
                </a:solidFill>
                <a:latin typeface="Courier New" pitchFamily="49" charset="0"/>
              </a:rPr>
              <a:t>}</a:t>
            </a:r>
            <a:endParaRPr lang="en-US" sz="1500" b="1" dirty="0">
              <a:solidFill>
                <a:srgbClr val="000000"/>
              </a:solidFill>
              <a:latin typeface="Courier New" pitchFamily="49" charset="0"/>
            </a:endParaRPr>
          </a:p>
        </p:txBody>
      </p:sp>
      <p:sp>
        <p:nvSpPr>
          <p:cNvPr id="9" name="Oval Callout 8"/>
          <p:cNvSpPr/>
          <p:nvPr/>
        </p:nvSpPr>
        <p:spPr bwMode="auto">
          <a:xfrm>
            <a:off x="4499992" y="2929508"/>
            <a:ext cx="4027892" cy="519351"/>
          </a:xfrm>
          <a:prstGeom prst="wedgeEllipseCallout">
            <a:avLst>
              <a:gd name="adj1" fmla="val -113539"/>
              <a:gd name="adj2" fmla="val 75379"/>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No array setup required</a:t>
            </a:r>
            <a:endParaRPr kumimoji="0" lang="en-US" b="0" i="0" u="none" strike="noStrike" kern="0" cap="none" spc="0" normalizeH="0" baseline="0" noProof="0" dirty="0">
              <a:ln>
                <a:noFill/>
              </a:ln>
              <a:solidFill>
                <a:srgbClr val="FFFFFF"/>
              </a:solidFill>
              <a:effectLst/>
              <a:uLnTx/>
              <a:uFillTx/>
              <a:latin typeface="Courier New" pitchFamily="49" charset="0"/>
            </a:endParaRPr>
          </a:p>
        </p:txBody>
      </p:sp>
    </p:spTree>
    <p:extLst>
      <p:ext uri="{BB962C8B-B14F-4D97-AF65-F5344CB8AC3E}">
        <p14:creationId xmlns:p14="http://schemas.microsoft.com/office/powerpoint/2010/main" val="41922211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4224943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Custom enumerators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err="1"/>
              <a:t>Arrays</a:t>
            </a:r>
            <a:r>
              <a:rPr lang="fr-FR" dirty="0"/>
              <a:t>, </a:t>
            </a:r>
            <a:r>
              <a:rPr lang="fr-FR" dirty="0" err="1"/>
              <a:t>Lists</a:t>
            </a:r>
            <a:r>
              <a:rPr lang="fr-FR" dirty="0"/>
              <a:t> &amp; </a:t>
            </a:r>
            <a:r>
              <a:rPr lang="fr-FR" dirty="0" err="1"/>
              <a:t>Dictionaries</a:t>
            </a:r>
            <a:endParaRPr lang="en-US" dirty="0"/>
          </a:p>
        </p:txBody>
      </p:sp>
      <p:pic>
        <p:nvPicPr>
          <p:cNvPr id="1026" name="Picture 2" descr="http://www.cndp.fr/crdp-dijon/IMG/png/compter-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2781021"/>
            <a:ext cx="1768616" cy="202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565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What Is a </a:t>
            </a:r>
            <a:r>
              <a:rPr lang="en-US" dirty="0" err="1" smtClean="0">
                <a:latin typeface="Courier New" panose="02070309020205020404" pitchFamily="49" charset="0"/>
                <a:cs typeface="Courier New" panose="02070309020205020404" pitchFamily="49" charset="0"/>
              </a:rPr>
              <a:t>foreach</a:t>
            </a:r>
            <a:r>
              <a:rPr lang="en-US" dirty="0" smtClean="0"/>
              <a: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lvl="0"/>
            <a:r>
              <a:rPr lang="en-US" dirty="0" smtClean="0"/>
              <a:t>Assuming </a:t>
            </a:r>
            <a:r>
              <a:rPr lang="en-US" dirty="0" err="1" smtClean="0">
                <a:latin typeface="Courier New" panose="02070309020205020404" pitchFamily="49" charset="0"/>
                <a:cs typeface="Courier New" panose="02070309020205020404" pitchFamily="49" charset="0"/>
              </a:rPr>
              <a:t>ClassRoom</a:t>
            </a:r>
            <a:r>
              <a:rPr lang="en-US" dirty="0" smtClean="0">
                <a:latin typeface="Courier New" panose="02070309020205020404" pitchFamily="49" charset="0"/>
                <a:cs typeface="Courier New" panose="02070309020205020404" pitchFamily="49" charset="0"/>
              </a:rPr>
              <a:t> </a:t>
            </a:r>
            <a:r>
              <a:rPr lang="en-US" dirty="0" smtClean="0"/>
              <a:t>implements </a:t>
            </a:r>
            <a:r>
              <a:rPr lang="en-US" dirty="0" err="1" smtClean="0">
                <a:latin typeface="Courier New" panose="02070309020205020404" pitchFamily="49" charset="0"/>
                <a:cs typeface="Courier New" panose="02070309020205020404" pitchFamily="49" charset="0"/>
              </a:rPr>
              <a:t>IEnumerable</a:t>
            </a:r>
            <a:r>
              <a:rPr lang="en-US" dirty="0" smtClean="0">
                <a:latin typeface="Courier New" panose="02070309020205020404" pitchFamily="49" charset="0"/>
                <a:cs typeface="Courier New" panose="02070309020205020404" pitchFamily="49" charset="0"/>
              </a:rPr>
              <a:t>&lt;Student&gt;</a:t>
            </a:r>
          </a:p>
          <a:p>
            <a:pPr lvl="0"/>
            <a:r>
              <a:rPr lang="en-US" dirty="0" smtClean="0"/>
              <a:t>The </a:t>
            </a:r>
            <a:r>
              <a:rPr lang="en-US" dirty="0" err="1" smtClean="0">
                <a:latin typeface="Courier New" panose="02070309020205020404" pitchFamily="49" charset="0"/>
                <a:cs typeface="Courier New" panose="02070309020205020404" pitchFamily="49" charset="0"/>
              </a:rPr>
              <a:t>foreach</a:t>
            </a:r>
            <a:r>
              <a:rPr lang="en-US" dirty="0" smtClean="0"/>
              <a:t> in this:</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3073524"/>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lnSpc>
                <a:spcPct val="90000"/>
              </a:lnSpc>
            </a:pPr>
            <a:r>
              <a:rPr lang="en-US" sz="1600" b="1" dirty="0" smtClean="0">
                <a:solidFill>
                  <a:srgbClr val="0070C0"/>
                </a:solidFill>
                <a:latin typeface="Courier New" pitchFamily="49" charset="0"/>
              </a:rPr>
              <a:t>public static void </a:t>
            </a:r>
            <a:r>
              <a:rPr lang="en-US" sz="1600" b="1" dirty="0" smtClean="0">
                <a:solidFill>
                  <a:srgbClr val="000000"/>
                </a:solidFill>
                <a:latin typeface="Courier New" pitchFamily="49" charset="0"/>
              </a:rPr>
              <a:t>Main()</a:t>
            </a:r>
          </a:p>
          <a:p>
            <a:pPr lvl="0">
              <a:lnSpc>
                <a:spcPct val="90000"/>
              </a:lnSpc>
            </a:pPr>
            <a:r>
              <a:rPr lang="en-US" sz="1600" b="1" dirty="0" smtClean="0">
                <a:solidFill>
                  <a:srgbClr val="000000"/>
                </a:solidFill>
                <a:latin typeface="Courier New" pitchFamily="49" charset="0"/>
              </a:rPr>
              <a:t>{</a:t>
            </a:r>
          </a:p>
          <a:p>
            <a:pPr lvl="0">
              <a:lnSpc>
                <a:spcPct val="90000"/>
              </a:lnSpc>
            </a:pP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ClassRoom</a:t>
            </a:r>
            <a:r>
              <a:rPr lang="en-US" sz="1600" b="1" dirty="0" smtClean="0">
                <a:solidFill>
                  <a:srgbClr val="000000"/>
                </a:solidFill>
                <a:latin typeface="Courier New" pitchFamily="49" charset="0"/>
              </a:rPr>
              <a:t> room = new </a:t>
            </a:r>
            <a:r>
              <a:rPr lang="en-US" sz="1600" b="1" dirty="0" err="1" smtClean="0">
                <a:solidFill>
                  <a:srgbClr val="000000"/>
                </a:solidFill>
                <a:latin typeface="Courier New" pitchFamily="49" charset="0"/>
              </a:rPr>
              <a:t>ClassRoom</a:t>
            </a:r>
            <a:r>
              <a:rPr lang="en-US" sz="1600" b="1" dirty="0" smtClean="0">
                <a:solidFill>
                  <a:srgbClr val="000000"/>
                </a:solidFill>
                <a:latin typeface="Courier New" pitchFamily="49" charset="0"/>
              </a:rPr>
              <a:t>(…);</a:t>
            </a:r>
          </a:p>
          <a:p>
            <a:pPr lvl="0">
              <a:lnSpc>
                <a:spcPct val="90000"/>
              </a:lnSpc>
            </a:pPr>
            <a:r>
              <a:rPr lang="en-US" sz="1600" b="1" dirty="0" smtClean="0">
                <a:solidFill>
                  <a:srgbClr val="000000"/>
                </a:solidFill>
                <a:latin typeface="Courier New" pitchFamily="49" charset="0"/>
              </a:rPr>
              <a:t>  </a:t>
            </a:r>
          </a:p>
          <a:p>
            <a:pPr lvl="0">
              <a:lnSpc>
                <a:spcPct val="90000"/>
              </a:lnSpc>
            </a:pP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foreach</a:t>
            </a:r>
            <a:r>
              <a:rPr lang="en-US" sz="1600" b="1" dirty="0" smtClean="0">
                <a:solidFill>
                  <a:srgbClr val="000000"/>
                </a:solidFill>
                <a:latin typeface="Courier New" pitchFamily="49" charset="0"/>
              </a:rPr>
              <a:t> (Student s in room)</a:t>
            </a:r>
          </a:p>
          <a:p>
            <a:pPr lvl="0">
              <a:lnSpc>
                <a:spcPct val="90000"/>
              </a:lnSpc>
            </a:pPr>
            <a:r>
              <a:rPr lang="en-US" sz="1600" b="1" dirty="0" smtClean="0">
                <a:solidFill>
                  <a:srgbClr val="000000"/>
                </a:solidFill>
                <a:latin typeface="Courier New" pitchFamily="49" charset="0"/>
              </a:rPr>
              <a:t>    </a:t>
            </a:r>
            <a:r>
              <a:rPr lang="en-US" sz="1600" b="1" i="1" dirty="0" smtClean="0">
                <a:solidFill>
                  <a:srgbClr val="00B050"/>
                </a:solidFill>
                <a:latin typeface="Courier New" pitchFamily="49" charset="0"/>
              </a:rPr>
              <a:t>… loop logic …</a:t>
            </a:r>
          </a:p>
          <a:p>
            <a:pPr lvl="0">
              <a:lnSpc>
                <a:spcPct val="90000"/>
              </a:lnSpc>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extLst>
      <p:ext uri="{BB962C8B-B14F-4D97-AF65-F5344CB8AC3E}">
        <p14:creationId xmlns:p14="http://schemas.microsoft.com/office/powerpoint/2010/main" val="3295487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What Is a </a:t>
            </a:r>
            <a:r>
              <a:rPr lang="en-US" dirty="0" err="1" smtClean="0">
                <a:latin typeface="Courier New" panose="02070309020205020404" pitchFamily="49" charset="0"/>
                <a:cs typeface="Courier New" panose="02070309020205020404" pitchFamily="49" charset="0"/>
              </a:rPr>
              <a:t>foreach</a:t>
            </a:r>
            <a:r>
              <a:rPr lang="en-US" dirty="0" smtClean="0"/>
              <a: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lvl="0"/>
            <a:r>
              <a:rPr lang="en-US" dirty="0" smtClean="0"/>
              <a:t>In </a:t>
            </a:r>
            <a:r>
              <a:rPr lang="en-US" dirty="0" err="1" smtClean="0">
                <a:latin typeface="Courier New" panose="02070309020205020404" pitchFamily="49" charset="0"/>
                <a:cs typeface="Courier New" panose="02070309020205020404" pitchFamily="49" charset="0"/>
              </a:rPr>
              <a:t>pseudocode</a:t>
            </a:r>
            <a:r>
              <a:rPr lang="en-US" dirty="0" smtClean="0"/>
              <a:t> for the CIL would expand to:</a:t>
            </a:r>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1921396"/>
            <a:ext cx="8785225" cy="2838901"/>
          </a:xfrm>
          <a:prstGeom prst="roundRect">
            <a:avLst>
              <a:gd name="adj" fmla="val 10505"/>
            </a:avLst>
          </a:prstGeom>
        </p:spPr>
        <p:style>
          <a:lnRef idx="2">
            <a:schemeClr val="dk1"/>
          </a:lnRef>
          <a:fillRef idx="1">
            <a:schemeClr val="lt1"/>
          </a:fillRef>
          <a:effectRef idx="0">
            <a:schemeClr val="dk1"/>
          </a:effectRef>
          <a:fontRef idx="minor">
            <a:schemeClr val="dk1"/>
          </a:fontRef>
        </p:style>
        <p:txBody>
          <a:bodyPr anchor="ctr"/>
          <a:lstStyle/>
          <a:p>
            <a:pPr lvl="0">
              <a:lnSpc>
                <a:spcPct val="90000"/>
              </a:lnSpc>
            </a:pPr>
            <a:r>
              <a:rPr lang="en-US" sz="1600" b="1" dirty="0" smtClean="0">
                <a:solidFill>
                  <a:srgbClr val="0070C0"/>
                </a:solidFill>
                <a:latin typeface="Courier New" pitchFamily="49" charset="0"/>
              </a:rPr>
              <a:t>public static void </a:t>
            </a:r>
            <a:r>
              <a:rPr lang="en-US" sz="1600" b="1" dirty="0" smtClean="0">
                <a:solidFill>
                  <a:srgbClr val="000000"/>
                </a:solidFill>
                <a:latin typeface="Courier New" pitchFamily="49" charset="0"/>
              </a:rPr>
              <a:t>Main()</a:t>
            </a:r>
          </a:p>
          <a:p>
            <a:pPr lvl="0">
              <a:lnSpc>
                <a:spcPct val="90000"/>
              </a:lnSpc>
            </a:pPr>
            <a:r>
              <a:rPr lang="en-US" sz="1600" b="1" dirty="0" smtClean="0">
                <a:solidFill>
                  <a:srgbClr val="000000"/>
                </a:solidFill>
                <a:latin typeface="Courier New" pitchFamily="49" charset="0"/>
              </a:rPr>
              <a:t>{</a:t>
            </a:r>
          </a:p>
          <a:p>
            <a:pPr lvl="0">
              <a:lnSpc>
                <a:spcPct val="90000"/>
              </a:lnSpc>
            </a:pP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ClassRoom</a:t>
            </a:r>
            <a:r>
              <a:rPr lang="en-US" sz="1600" b="1" dirty="0" smtClean="0">
                <a:solidFill>
                  <a:srgbClr val="000000"/>
                </a:solidFill>
                <a:latin typeface="Courier New" pitchFamily="49" charset="0"/>
              </a:rPr>
              <a:t> room = new </a:t>
            </a:r>
            <a:r>
              <a:rPr lang="en-US" sz="1600" b="1" dirty="0" err="1" smtClean="0">
                <a:solidFill>
                  <a:srgbClr val="000000"/>
                </a:solidFill>
                <a:latin typeface="Courier New" pitchFamily="49" charset="0"/>
              </a:rPr>
              <a:t>ClassRoom</a:t>
            </a:r>
            <a:r>
              <a:rPr lang="en-US" sz="1600" b="1" dirty="0" smtClean="0">
                <a:solidFill>
                  <a:srgbClr val="000000"/>
                </a:solidFill>
                <a:latin typeface="Courier New" pitchFamily="49" charset="0"/>
              </a:rPr>
              <a:t>(…);</a:t>
            </a:r>
          </a:p>
          <a:p>
            <a:pPr lvl="0">
              <a:lnSpc>
                <a:spcPct val="90000"/>
              </a:lnSpc>
            </a:pPr>
            <a:r>
              <a:rPr lang="en-US" sz="1600" b="1" dirty="0" smtClean="0">
                <a:solidFill>
                  <a:srgbClr val="000000"/>
                </a:solidFill>
                <a:latin typeface="Courier New" pitchFamily="49" charset="0"/>
              </a:rPr>
              <a:t>  </a:t>
            </a:r>
          </a:p>
          <a:p>
            <a:pPr lvl="0">
              <a:lnSpc>
                <a:spcPct val="90000"/>
              </a:lnSpc>
            </a:pP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IEnumerator</a:t>
            </a:r>
            <a:r>
              <a:rPr lang="en-US" sz="1600" b="1" dirty="0" smtClean="0">
                <a:solidFill>
                  <a:srgbClr val="000000"/>
                </a:solidFill>
                <a:latin typeface="Courier New" pitchFamily="49" charset="0"/>
              </a:rPr>
              <a:t> en = </a:t>
            </a:r>
            <a:r>
              <a:rPr lang="en-US" sz="1600" b="1" dirty="0" err="1" smtClean="0">
                <a:solidFill>
                  <a:srgbClr val="000000"/>
                </a:solidFill>
                <a:latin typeface="Courier New" pitchFamily="49" charset="0"/>
              </a:rPr>
              <a:t>room.GetEnumerator</a:t>
            </a:r>
            <a:r>
              <a:rPr lang="en-US" sz="1600" b="1" dirty="0" smtClean="0">
                <a:solidFill>
                  <a:srgbClr val="000000"/>
                </a:solidFill>
                <a:latin typeface="Courier New" pitchFamily="49" charset="0"/>
              </a:rPr>
              <a:t>();</a:t>
            </a:r>
          </a:p>
          <a:p>
            <a:pPr lvl="0">
              <a:lnSpc>
                <a:spcPct val="90000"/>
              </a:lnSpc>
            </a:pP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en.Reset</a:t>
            </a:r>
            <a:r>
              <a:rPr lang="en-US" sz="1600" b="1" dirty="0" smtClean="0">
                <a:solidFill>
                  <a:srgbClr val="000000"/>
                </a:solidFill>
                <a:latin typeface="Courier New" pitchFamily="49" charset="0"/>
              </a:rPr>
              <a:t>();</a:t>
            </a:r>
          </a:p>
          <a:p>
            <a:pPr lvl="0">
              <a:lnSpc>
                <a:spcPct val="90000"/>
              </a:lnSpc>
            </a:pPr>
            <a:r>
              <a:rPr lang="en-US" sz="1600" b="1" dirty="0" smtClean="0">
                <a:solidFill>
                  <a:srgbClr val="000000"/>
                </a:solidFill>
                <a:latin typeface="Courier New" pitchFamily="49" charset="0"/>
              </a:rPr>
              <a:t>  while (</a:t>
            </a:r>
            <a:r>
              <a:rPr lang="en-US" sz="1600" b="1" dirty="0" err="1" smtClean="0">
                <a:solidFill>
                  <a:srgbClr val="000000"/>
                </a:solidFill>
                <a:latin typeface="Courier New" pitchFamily="49" charset="0"/>
              </a:rPr>
              <a:t>en.MoveNext</a:t>
            </a:r>
            <a:r>
              <a:rPr lang="en-US" sz="1600" b="1" dirty="0" smtClean="0">
                <a:solidFill>
                  <a:srgbClr val="000000"/>
                </a:solidFill>
                <a:latin typeface="Courier New" pitchFamily="49" charset="0"/>
              </a:rPr>
              <a:t>())</a:t>
            </a:r>
          </a:p>
          <a:p>
            <a:pPr lvl="0">
              <a:lnSpc>
                <a:spcPct val="90000"/>
              </a:lnSpc>
            </a:pPr>
            <a:r>
              <a:rPr lang="en-US" sz="1600" b="1" dirty="0" smtClean="0">
                <a:solidFill>
                  <a:srgbClr val="000000"/>
                </a:solidFill>
                <a:latin typeface="Courier New" pitchFamily="49" charset="0"/>
              </a:rPr>
              <a:t>  {</a:t>
            </a:r>
          </a:p>
          <a:p>
            <a:pPr lvl="0">
              <a:lnSpc>
                <a:spcPct val="90000"/>
              </a:lnSpc>
            </a:pPr>
            <a:r>
              <a:rPr lang="en-US" sz="1600" b="1" dirty="0" smtClean="0">
                <a:solidFill>
                  <a:srgbClr val="000000"/>
                </a:solidFill>
                <a:latin typeface="Courier New" pitchFamily="49" charset="0"/>
              </a:rPr>
              <a:t>    Student s = </a:t>
            </a:r>
            <a:r>
              <a:rPr lang="en-US" sz="1600" b="1" dirty="0" err="1" smtClean="0">
                <a:solidFill>
                  <a:srgbClr val="000000"/>
                </a:solidFill>
                <a:latin typeface="Courier New" pitchFamily="49" charset="0"/>
              </a:rPr>
              <a:t>en.Current</a:t>
            </a:r>
            <a:r>
              <a:rPr lang="en-US" sz="1600" b="1" dirty="0" smtClean="0">
                <a:solidFill>
                  <a:srgbClr val="000000"/>
                </a:solidFill>
                <a:latin typeface="Courier New" pitchFamily="49" charset="0"/>
              </a:rPr>
              <a:t>;</a:t>
            </a:r>
          </a:p>
          <a:p>
            <a:pPr lvl="0">
              <a:lnSpc>
                <a:spcPct val="90000"/>
              </a:lnSpc>
            </a:pPr>
            <a:r>
              <a:rPr lang="en-US" sz="1600" b="1" dirty="0" smtClean="0">
                <a:solidFill>
                  <a:srgbClr val="000000"/>
                </a:solidFill>
                <a:latin typeface="Courier New" pitchFamily="49" charset="0"/>
              </a:rPr>
              <a:t>    </a:t>
            </a:r>
            <a:r>
              <a:rPr lang="en-US" sz="1600" b="1" i="1" dirty="0" smtClean="0">
                <a:solidFill>
                  <a:srgbClr val="00B050"/>
                </a:solidFill>
                <a:latin typeface="Courier New" pitchFamily="49" charset="0"/>
              </a:rPr>
              <a:t>… loop logic …</a:t>
            </a:r>
          </a:p>
          <a:p>
            <a:pPr lvl="0">
              <a:lnSpc>
                <a:spcPct val="90000"/>
              </a:lnSpc>
            </a:pPr>
            <a:r>
              <a:rPr lang="en-US" sz="1600" b="1" dirty="0" smtClean="0">
                <a:solidFill>
                  <a:srgbClr val="000000"/>
                </a:solidFill>
                <a:latin typeface="Courier New" pitchFamily="49" charset="0"/>
              </a:rPr>
              <a:t>  }</a:t>
            </a:r>
          </a:p>
          <a:p>
            <a:pPr lvl="0">
              <a:lnSpc>
                <a:spcPct val="90000"/>
              </a:lnSpc>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10" name="Oval Callout 9"/>
          <p:cNvSpPr/>
          <p:nvPr/>
        </p:nvSpPr>
        <p:spPr bwMode="auto">
          <a:xfrm>
            <a:off x="4860032" y="3287315"/>
            <a:ext cx="3960440" cy="1298377"/>
          </a:xfrm>
          <a:prstGeom prst="wedgeEllipseCallout">
            <a:avLst>
              <a:gd name="adj1" fmla="val -57662"/>
              <a:gd name="adj2" fmla="val -55411"/>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Enumerator obtained only once (not obtained again with every iteration)</a:t>
            </a:r>
            <a:endParaRPr kumimoji="0" lang="en-US" b="0" i="0" u="none" strike="noStrike" kern="0" cap="none" spc="0" normalizeH="0" baseline="0" noProof="0" dirty="0">
              <a:ln>
                <a:noFill/>
              </a:ln>
              <a:solidFill>
                <a:srgbClr val="FFFFFF"/>
              </a:solidFill>
              <a:effectLst/>
              <a:uLnTx/>
              <a:uFillTx/>
              <a:latin typeface="Courier New" pitchFamily="49" charset="0"/>
            </a:endParaRPr>
          </a:p>
        </p:txBody>
      </p:sp>
    </p:spTree>
    <p:extLst>
      <p:ext uri="{BB962C8B-B14F-4D97-AF65-F5344CB8AC3E}">
        <p14:creationId xmlns:p14="http://schemas.microsoft.com/office/powerpoint/2010/main" val="7671206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GetEnumerator</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You might want to implement </a:t>
            </a:r>
            <a:r>
              <a:rPr lang="en-US" dirty="0" err="1" smtClean="0"/>
              <a:t>GetEnumerator</a:t>
            </a:r>
            <a:endParaRPr lang="en-US" dirty="0" smtClean="0"/>
          </a:p>
          <a:p>
            <a:pPr lvl="1"/>
            <a:r>
              <a:rPr lang="fr-FR" dirty="0" err="1" smtClean="0"/>
              <a:t>Useful</a:t>
            </a:r>
            <a:r>
              <a:rPr lang="fr-FR" dirty="0" smtClean="0"/>
              <a:t> if </a:t>
            </a:r>
            <a:r>
              <a:rPr lang="fr-FR" dirty="0" err="1" smtClean="0"/>
              <a:t>your</a:t>
            </a:r>
            <a:r>
              <a:rPr lang="fr-FR" dirty="0" smtClean="0"/>
              <a:t> class </a:t>
            </a:r>
            <a:r>
              <a:rPr lang="fr-FR" dirty="0" err="1" smtClean="0"/>
              <a:t>represent</a:t>
            </a:r>
            <a:r>
              <a:rPr lang="fr-FR" dirty="0" smtClean="0"/>
              <a:t> a </a:t>
            </a:r>
            <a:r>
              <a:rPr lang="fr-FR" dirty="0" err="1" smtClean="0"/>
              <a:t>list</a:t>
            </a:r>
            <a:r>
              <a:rPr lang="fr-FR" dirty="0" smtClean="0"/>
              <a:t> of </a:t>
            </a:r>
            <a:r>
              <a:rPr lang="fr-FR" dirty="0" err="1" smtClean="0"/>
              <a:t>things</a:t>
            </a:r>
            <a:endParaRPr lang="fr-FR" dirty="0" smtClean="0"/>
          </a:p>
          <a:p>
            <a:pPr lvl="2"/>
            <a:r>
              <a:rPr lang="fr-FR" dirty="0" smtClean="0"/>
              <a:t>A </a:t>
            </a:r>
            <a:r>
              <a:rPr lang="fr-FR" dirty="0" err="1" smtClean="0"/>
              <a:t>ClassRoom</a:t>
            </a:r>
            <a:r>
              <a:rPr lang="fr-FR" dirty="0" smtClean="0"/>
              <a:t> </a:t>
            </a:r>
            <a:r>
              <a:rPr lang="fr-FR" dirty="0" err="1" smtClean="0"/>
              <a:t>is</a:t>
            </a:r>
            <a:r>
              <a:rPr lang="fr-FR" dirty="0" smtClean="0"/>
              <a:t> </a:t>
            </a:r>
            <a:r>
              <a:rPr lang="fr-FR" dirty="0" err="1" smtClean="0"/>
              <a:t>way</a:t>
            </a:r>
            <a:r>
              <a:rPr lang="fr-FR" dirty="0" smtClean="0"/>
              <a:t> more </a:t>
            </a:r>
            <a:r>
              <a:rPr lang="fr-FR" dirty="0" err="1" smtClean="0"/>
              <a:t>than</a:t>
            </a:r>
            <a:r>
              <a:rPr lang="fr-FR" dirty="0" smtClean="0"/>
              <a:t> </a:t>
            </a:r>
            <a:r>
              <a:rPr lang="fr-FR" dirty="0" err="1" smtClean="0"/>
              <a:t>just</a:t>
            </a:r>
            <a:r>
              <a:rPr lang="fr-FR" dirty="0" smtClean="0"/>
              <a:t> a </a:t>
            </a:r>
            <a:r>
              <a:rPr lang="fr-FR" dirty="0" err="1" smtClean="0"/>
              <a:t>list</a:t>
            </a:r>
            <a:r>
              <a:rPr lang="fr-FR" dirty="0" smtClean="0"/>
              <a:t> of </a:t>
            </a:r>
            <a:r>
              <a:rPr lang="fr-FR" dirty="0" err="1" smtClean="0"/>
              <a:t>students</a:t>
            </a:r>
            <a:r>
              <a:rPr lang="fr-FR" dirty="0" smtClean="0"/>
              <a:t> </a:t>
            </a:r>
            <a:r>
              <a:rPr lang="fr-FR" dirty="0" smtClean="0">
                <a:sym typeface="Wingdings" panose="05000000000000000000" pitchFamily="2" charset="2"/>
              </a:rPr>
              <a:t></a:t>
            </a:r>
          </a:p>
          <a:p>
            <a:pPr lvl="2"/>
            <a:endParaRPr lang="fr-FR" dirty="0">
              <a:sym typeface="Wingdings" panose="05000000000000000000" pitchFamily="2" charset="2"/>
            </a:endParaRPr>
          </a:p>
          <a:p>
            <a:pPr lvl="1"/>
            <a:r>
              <a:rPr lang="fr-FR" dirty="0" smtClean="0"/>
              <a:t>For </a:t>
            </a:r>
            <a:r>
              <a:rPr lang="fr-FR" dirty="0" err="1" smtClean="0"/>
              <a:t>this</a:t>
            </a:r>
            <a:r>
              <a:rPr lang="fr-FR" dirty="0" smtClean="0"/>
              <a:t>, </a:t>
            </a:r>
            <a:r>
              <a:rPr lang="fr-FR" dirty="0" err="1" smtClean="0"/>
              <a:t>you</a:t>
            </a:r>
            <a:r>
              <a:rPr lang="fr-FR" dirty="0" smtClean="0"/>
              <a:t> </a:t>
            </a:r>
            <a:r>
              <a:rPr lang="fr-FR" dirty="0" err="1" smtClean="0"/>
              <a:t>need</a:t>
            </a:r>
            <a:r>
              <a:rPr lang="fr-FR" dirty="0" smtClean="0"/>
              <a:t> to:</a:t>
            </a:r>
          </a:p>
          <a:p>
            <a:pPr lvl="2"/>
            <a:r>
              <a:rPr lang="fr-FR" dirty="0" err="1" smtClean="0"/>
              <a:t>Implement</a:t>
            </a:r>
            <a:r>
              <a:rPr lang="fr-FR" dirty="0" smtClean="0"/>
              <a:t> the </a:t>
            </a:r>
            <a:r>
              <a:rPr lang="fr-FR" dirty="0" err="1" smtClean="0"/>
              <a:t>IEnumerable</a:t>
            </a:r>
            <a:r>
              <a:rPr lang="fr-FR" dirty="0" smtClean="0"/>
              <a:t>&lt;T&gt; interface</a:t>
            </a:r>
          </a:p>
          <a:p>
            <a:pPr lvl="2"/>
            <a:r>
              <a:rPr lang="fr-FR" dirty="0" err="1" smtClean="0"/>
              <a:t>Add</a:t>
            </a:r>
            <a:r>
              <a:rPr lang="fr-FR" dirty="0" smtClean="0"/>
              <a:t> </a:t>
            </a:r>
            <a:r>
              <a:rPr lang="fr-FR" dirty="0" err="1" smtClean="0"/>
              <a:t>two</a:t>
            </a:r>
            <a:r>
              <a:rPr lang="fr-FR" dirty="0" smtClean="0"/>
              <a:t> </a:t>
            </a:r>
            <a:r>
              <a:rPr lang="fr-FR" dirty="0" err="1" smtClean="0"/>
              <a:t>GetEnumerator</a:t>
            </a:r>
            <a:r>
              <a:rPr lang="fr-FR" dirty="0" smtClean="0"/>
              <a:t>() </a:t>
            </a:r>
            <a:r>
              <a:rPr lang="fr-FR" dirty="0" err="1" smtClean="0"/>
              <a:t>methods</a:t>
            </a:r>
            <a:endParaRPr lang="fr-FR" dirty="0" smtClean="0"/>
          </a:p>
          <a:p>
            <a:pPr lvl="2"/>
            <a:endParaRPr lang="fr-FR" dirty="0"/>
          </a:p>
          <a:p>
            <a:pPr lvl="1"/>
            <a:r>
              <a:rPr lang="fr-FR" dirty="0" err="1" smtClean="0"/>
              <a:t>See</a:t>
            </a:r>
            <a:r>
              <a:rPr lang="fr-FR" dirty="0" smtClean="0"/>
              <a:t> </a:t>
            </a:r>
            <a:r>
              <a:rPr lang="fr-FR" dirty="0" err="1" smtClean="0"/>
              <a:t>example</a:t>
            </a:r>
            <a:r>
              <a:rPr lang="fr-FR" dirty="0" smtClean="0"/>
              <a:t> on </a:t>
            </a:r>
            <a:r>
              <a:rPr lang="fr-FR" dirty="0" err="1" smtClean="0"/>
              <a:t>next</a:t>
            </a:r>
            <a:r>
              <a:rPr lang="fr-FR" dirty="0" smtClean="0"/>
              <a:t> slide</a:t>
            </a:r>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800506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GetEnumerator</a:t>
            </a:r>
            <a:r>
              <a:rPr lang="en-US" dirty="0" smtClean="0"/>
              <a:t> Example (1/2)</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1003300"/>
            <a:ext cx="8785225" cy="4086448"/>
          </a:xfrm>
          <a:prstGeom prst="roundRect">
            <a:avLst>
              <a:gd name="adj" fmla="val 1050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class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ClassRoom</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IEnumerable</a:t>
            </a:r>
            <a:r>
              <a:rPr lang="en-US" sz="1600" b="1" dirty="0">
                <a:latin typeface="Courier New" panose="02070309020205020404" pitchFamily="49" charset="0"/>
                <a:cs typeface="Courier New" panose="02070309020205020404" pitchFamily="49" charset="0"/>
              </a:rPr>
              <a:t>&lt;Student&gt;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public</a:t>
            </a:r>
            <a:r>
              <a:rPr lang="en-US" sz="1600" b="1" dirty="0">
                <a:latin typeface="Courier New" panose="02070309020205020404" pitchFamily="49" charset="0"/>
                <a:cs typeface="Courier New" panose="02070309020205020404" pitchFamily="49" charset="0"/>
              </a:rPr>
              <a:t> List&lt;Student&gt; Students { </a:t>
            </a:r>
            <a:r>
              <a:rPr lang="en-US" sz="1600" b="1" dirty="0">
                <a:solidFill>
                  <a:srgbClr val="0070C0"/>
                </a:solidFill>
                <a:latin typeface="Courier New" panose="02070309020205020404" pitchFamily="49" charset="0"/>
                <a:cs typeface="Courier New" panose="02070309020205020404" pitchFamily="49" charset="0"/>
              </a:rPr>
              <a:t>get</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set</a:t>
            </a:r>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public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IEnumerator</a:t>
            </a:r>
            <a:r>
              <a:rPr lang="en-US" sz="1600" b="1" dirty="0">
                <a:latin typeface="Courier New" panose="02070309020205020404" pitchFamily="49" charset="0"/>
                <a:cs typeface="Courier New" panose="02070309020205020404" pitchFamily="49" charset="0"/>
              </a:rPr>
              <a:t>&lt;Student&gt; </a:t>
            </a:r>
            <a:r>
              <a:rPr lang="en-US" sz="1600" b="1" dirty="0" err="1">
                <a:latin typeface="Courier New" panose="02070309020205020404" pitchFamily="49" charset="0"/>
                <a:cs typeface="Courier New" panose="02070309020205020404" pitchFamily="49" charset="0"/>
              </a:rPr>
              <a:t>GetEnumerator</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Students.GetEnumerator</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IEnumerator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IEnumerable.GetEnumerator</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Students.GetEnumerator</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endParaRPr lang="en-US" sz="1600" b="1" dirty="0">
              <a:solidFill>
                <a:srgbClr val="000000"/>
              </a:solidFill>
              <a:latin typeface="Courier New" pitchFamily="49" charset="0"/>
              <a:cs typeface="Courier New" panose="02070309020205020404" pitchFamily="49" charset="0"/>
            </a:endParaRPr>
          </a:p>
        </p:txBody>
      </p:sp>
      <p:sp>
        <p:nvSpPr>
          <p:cNvPr id="10" name="Oval Callout 9"/>
          <p:cNvSpPr/>
          <p:nvPr/>
        </p:nvSpPr>
        <p:spPr bwMode="auto">
          <a:xfrm>
            <a:off x="5652120" y="1177925"/>
            <a:ext cx="3096344" cy="519351"/>
          </a:xfrm>
          <a:prstGeom prst="wedgeEllipseCallout">
            <a:avLst>
              <a:gd name="adj1" fmla="val -63055"/>
              <a:gd name="adj2" fmla="val 123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rPr>
              <a:t>Enumerate</a:t>
            </a:r>
            <a:r>
              <a:rPr lang="en-US" kern="0" dirty="0" smtClean="0">
                <a:solidFill>
                  <a:srgbClr val="FFFFFF"/>
                </a:solidFill>
              </a:rPr>
              <a:t> Students</a:t>
            </a:r>
            <a:endParaRPr kumimoji="0" lang="en-US" b="0" i="0" u="none" strike="noStrike" kern="0" cap="none" spc="0" normalizeH="0" baseline="0" noProof="0" dirty="0">
              <a:ln>
                <a:noFill/>
              </a:ln>
              <a:solidFill>
                <a:srgbClr val="FFFFFF"/>
              </a:solidFill>
              <a:effectLst/>
              <a:uLnTx/>
              <a:uFillTx/>
              <a:latin typeface="Courier New" pitchFamily="49" charset="0"/>
            </a:endParaRPr>
          </a:p>
        </p:txBody>
      </p:sp>
      <p:sp>
        <p:nvSpPr>
          <p:cNvPr id="11" name="Oval Callout 9"/>
          <p:cNvSpPr/>
          <p:nvPr/>
        </p:nvSpPr>
        <p:spPr bwMode="auto">
          <a:xfrm>
            <a:off x="5780280" y="3046524"/>
            <a:ext cx="3096344" cy="519351"/>
          </a:xfrm>
          <a:prstGeom prst="wedgeEllipseCallout">
            <a:avLst>
              <a:gd name="adj1" fmla="val -48418"/>
              <a:gd name="adj2" fmla="val -7531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rPr>
              <a:t>Get List Enumerator</a:t>
            </a:r>
            <a:endParaRPr kumimoji="0" lang="en-US" b="0" i="0" u="none" strike="noStrike" kern="0" cap="none" spc="0" normalizeH="0" baseline="0" noProof="0" dirty="0">
              <a:ln>
                <a:noFill/>
              </a:ln>
              <a:solidFill>
                <a:srgbClr val="FFFFFF"/>
              </a:solidFill>
              <a:effectLst/>
              <a:uLnTx/>
              <a:uFillTx/>
              <a:latin typeface="Courier New" pitchFamily="49" charset="0"/>
            </a:endParaRPr>
          </a:p>
        </p:txBody>
      </p:sp>
    </p:spTree>
    <p:extLst>
      <p:ext uri="{BB962C8B-B14F-4D97-AF65-F5344CB8AC3E}">
        <p14:creationId xmlns:p14="http://schemas.microsoft.com/office/powerpoint/2010/main" val="35138951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GetEnumerator</a:t>
            </a:r>
            <a:r>
              <a:rPr lang="en-US" dirty="0" smtClean="0"/>
              <a:t> Example (2/2)</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1003300"/>
            <a:ext cx="8785225" cy="4086448"/>
          </a:xfrm>
          <a:prstGeom prst="roundRect">
            <a:avLst>
              <a:gd name="adj" fmla="val 10505"/>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ClassRoom</a:t>
            </a:r>
            <a:r>
              <a:rPr lang="en-US" sz="1600" b="1" dirty="0">
                <a:latin typeface="Courier New" panose="02070309020205020404" pitchFamily="49" charset="0"/>
                <a:cs typeface="Courier New" panose="02070309020205020404" pitchFamily="49" charset="0"/>
              </a:rPr>
              <a:t> room = new </a:t>
            </a:r>
            <a:r>
              <a:rPr lang="en-US" sz="1600" b="1" dirty="0" err="1">
                <a:latin typeface="Courier New" panose="02070309020205020404" pitchFamily="49" charset="0"/>
                <a:cs typeface="Courier New" panose="02070309020205020404" pitchFamily="49" charset="0"/>
              </a:rPr>
              <a:t>ClassRoom</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Students </a:t>
            </a:r>
            <a:r>
              <a:rPr lang="en-US" sz="1600" b="1" dirty="0">
                <a:latin typeface="Courier New" panose="02070309020205020404" pitchFamily="49" charset="0"/>
                <a:cs typeface="Courier New" panose="02070309020205020404" pitchFamily="49" charset="0"/>
              </a:rPr>
              <a:t>= new List&lt;Student&gt;() {</a:t>
            </a:r>
          </a:p>
          <a:p>
            <a:r>
              <a:rPr lang="en-US" sz="1600" b="1" dirty="0" smtClean="0">
                <a:latin typeface="Courier New" panose="02070309020205020404" pitchFamily="49" charset="0"/>
                <a:cs typeface="Courier New" panose="02070309020205020404" pitchFamily="49" charset="0"/>
              </a:rPr>
              <a:t>    new </a:t>
            </a:r>
            <a:r>
              <a:rPr lang="en-US" sz="1600" b="1" dirty="0">
                <a:latin typeface="Courier New" panose="02070309020205020404" pitchFamily="49" charset="0"/>
                <a:cs typeface="Courier New" panose="02070309020205020404" pitchFamily="49" charset="0"/>
              </a:rPr>
              <a:t>Student()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FirstName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"John</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LastName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Doe"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new </a:t>
            </a:r>
            <a:r>
              <a:rPr lang="en-US" sz="1600" b="1" dirty="0">
                <a:latin typeface="Courier New" panose="02070309020205020404" pitchFamily="49" charset="0"/>
                <a:cs typeface="Courier New" panose="02070309020205020404" pitchFamily="49" charset="0"/>
              </a:rPr>
              <a:t>Student()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FirstName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"Jack</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LastName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Harkness"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new </a:t>
            </a:r>
            <a:r>
              <a:rPr lang="en-US" sz="1600" b="1" dirty="0">
                <a:latin typeface="Courier New" panose="02070309020205020404" pitchFamily="49" charset="0"/>
                <a:cs typeface="Courier New" panose="02070309020205020404" pitchFamily="49" charset="0"/>
              </a:rPr>
              <a:t>Student()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FirstName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"Billie</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LastName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Piper"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endParaRPr lang="en-US" sz="1600" b="1" dirty="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foreach</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(Student s in room)</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Console.WriteLine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s.FirstName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solidFill>
                  <a:srgbClr val="00B050"/>
                </a:solidFill>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s.LastName</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p>
          <a:p>
            <a:endParaRPr lang="fr-FR" sz="1600" b="1" dirty="0">
              <a:solidFill>
                <a:srgbClr val="000000"/>
              </a:solidFill>
              <a:latin typeface="Courier New" panose="02070309020205020404" pitchFamily="49" charset="0"/>
              <a:cs typeface="Courier New" panose="02070309020205020404" pitchFamily="49" charset="0"/>
            </a:endParaRPr>
          </a:p>
          <a:p>
            <a:endParaRPr lang="fr-FR" sz="1600" b="1" dirty="0" smtClean="0">
              <a:solidFill>
                <a:srgbClr val="000000"/>
              </a:solidFill>
              <a:latin typeface="Courier New" panose="02070309020205020404" pitchFamily="49" charset="0"/>
              <a:cs typeface="Courier New" panose="02070309020205020404" pitchFamily="49" charset="0"/>
            </a:endParaRPr>
          </a:p>
          <a:p>
            <a:endParaRPr lang="en-US" sz="1600" b="1" dirty="0">
              <a:solidFill>
                <a:srgbClr val="000000"/>
              </a:solidFill>
              <a:latin typeface="Courier New" pitchFamily="49" charset="0"/>
              <a:cs typeface="Courier New" panose="02070309020205020404" pitchFamily="49" charset="0"/>
            </a:endParaRPr>
          </a:p>
        </p:txBody>
      </p:sp>
      <p:sp>
        <p:nvSpPr>
          <p:cNvPr id="10" name="Oval Callout 9"/>
          <p:cNvSpPr/>
          <p:nvPr/>
        </p:nvSpPr>
        <p:spPr bwMode="auto">
          <a:xfrm>
            <a:off x="5148064" y="1075407"/>
            <a:ext cx="3096344" cy="519351"/>
          </a:xfrm>
          <a:prstGeom prst="wedgeEllipseCallout">
            <a:avLst>
              <a:gd name="adj1" fmla="val -63055"/>
              <a:gd name="adj2" fmla="val 123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rPr>
              <a:t>Create a classroom</a:t>
            </a:r>
            <a:endParaRPr kumimoji="0" lang="en-US" b="0" i="0" u="none" strike="noStrike" kern="0" cap="none" spc="0" normalizeH="0" baseline="0" noProof="0" dirty="0">
              <a:ln>
                <a:noFill/>
              </a:ln>
              <a:solidFill>
                <a:srgbClr val="FFFFFF"/>
              </a:solidFill>
              <a:effectLst/>
              <a:uLnTx/>
              <a:uFillTx/>
              <a:latin typeface="Courier New" pitchFamily="49" charset="0"/>
            </a:endParaRPr>
          </a:p>
        </p:txBody>
      </p:sp>
      <p:sp>
        <p:nvSpPr>
          <p:cNvPr id="11" name="Oval Callout 9"/>
          <p:cNvSpPr/>
          <p:nvPr/>
        </p:nvSpPr>
        <p:spPr bwMode="auto">
          <a:xfrm>
            <a:off x="3995936" y="2592092"/>
            <a:ext cx="3096344" cy="908864"/>
          </a:xfrm>
          <a:prstGeom prst="wedgeEllipseCallout">
            <a:avLst>
              <a:gd name="adj1" fmla="val -57406"/>
              <a:gd name="adj2" fmla="val 2529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rPr>
              <a:t>Iterate</a:t>
            </a:r>
            <a:r>
              <a:rPr kumimoji="0" lang="en-US" b="0" i="0" u="none" strike="noStrike" kern="0" cap="none" spc="0" normalizeH="0" noProof="0" dirty="0" smtClean="0">
                <a:ln>
                  <a:noFill/>
                </a:ln>
                <a:solidFill>
                  <a:srgbClr val="FFFFFF"/>
                </a:solidFill>
                <a:effectLst/>
                <a:uLnTx/>
                <a:uFillTx/>
              </a:rPr>
              <a:t> through students in it</a:t>
            </a:r>
            <a:endParaRPr kumimoji="0" lang="en-US" b="0" i="0" u="none" strike="noStrike" kern="0" cap="none" spc="0" normalizeH="0" baseline="0" noProof="0" dirty="0">
              <a:ln>
                <a:noFill/>
              </a:ln>
              <a:solidFill>
                <a:srgbClr val="FFFFFF"/>
              </a:solidFill>
              <a:effectLst/>
              <a:uLnTx/>
              <a:uFillTx/>
              <a:latin typeface="Courier New" pitchFamily="49" charset="0"/>
            </a:endParaRPr>
          </a:p>
        </p:txBody>
      </p:sp>
      <p:sp>
        <p:nvSpPr>
          <p:cNvPr id="9" name="shape5"/>
          <p:cNvSpPr>
            <a:spLocks noChangeArrowheads="1"/>
          </p:cNvSpPr>
          <p:nvPr/>
        </p:nvSpPr>
        <p:spPr bwMode="blackWhite">
          <a:xfrm>
            <a:off x="6949579" y="4369668"/>
            <a:ext cx="2015034" cy="725969"/>
          </a:xfrm>
          <a:prstGeom prst="rect">
            <a:avLst/>
          </a:prstGeom>
          <a:solidFill>
            <a:srgbClr val="FFFFFF"/>
          </a:solidFill>
          <a:ln w="28575">
            <a:solidFill>
              <a:srgbClr val="000000"/>
            </a:solidFill>
            <a:miter lim="800000"/>
            <a:headEnd/>
            <a:tailEnd/>
          </a:ln>
          <a:effectLst/>
        </p:spPr>
        <p:txBody>
          <a:bodyPr wrap="square" lIns="92075" tIns="46038" rIns="92075" bIns="46038">
            <a:spAutoFit/>
          </a:bodyPr>
          <a:lstStyle/>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ysClr val="windowText" lastClr="000000"/>
                </a:solidFill>
                <a:effectLst/>
                <a:uLnTx/>
                <a:uFillTx/>
                <a:latin typeface="Courier New" pitchFamily="49" charset="0"/>
              </a:rPr>
              <a:t>John Doe</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lang="fr-FR" kern="0" dirty="0" smtClean="0">
                <a:solidFill>
                  <a:srgbClr val="000000"/>
                </a:solidFill>
                <a:latin typeface="Courier New" pitchFamily="49" charset="0"/>
              </a:rPr>
              <a:t>Jack Harkness</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Billie Piper</a:t>
            </a:r>
            <a:endParaRPr kumimoji="0" lang="en-US" b="0" i="0" u="none" strike="noStrike" kern="0" cap="none" spc="0" normalizeH="0" baseline="0" noProof="0" dirty="0">
              <a:ln>
                <a:noFill/>
              </a:ln>
              <a:solidFill>
                <a:srgbClr val="000000"/>
              </a:solidFill>
              <a:effectLst/>
              <a:uLnTx/>
              <a:uFillTx/>
              <a:latin typeface="Courier New" pitchFamily="49" charset="0"/>
            </a:endParaRPr>
          </a:p>
        </p:txBody>
      </p:sp>
      <p:sp>
        <p:nvSpPr>
          <p:cNvPr id="12" name="TextBox 13"/>
          <p:cNvSpPr txBox="1"/>
          <p:nvPr/>
        </p:nvSpPr>
        <p:spPr bwMode="auto">
          <a:xfrm>
            <a:off x="6949579" y="3989883"/>
            <a:ext cx="2015034" cy="379785"/>
          </a:xfrm>
          <a:prstGeom prst="rect">
            <a:avLst/>
          </a:prstGeom>
          <a:solidFill>
            <a:srgbClr val="CCECFF"/>
          </a:solidFill>
          <a:ln w="28575">
            <a:solidFill>
              <a:srgbClr val="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Output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174226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Enumerator Requirements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We could write a </a:t>
            </a:r>
            <a:r>
              <a:rPr lang="en-US" i="1" dirty="0" smtClean="0">
                <a:latin typeface="Century Schoolbook" panose="02040604050505020304" pitchFamily="18" charset="0"/>
              </a:rPr>
              <a:t>custom enumerator</a:t>
            </a:r>
            <a:r>
              <a:rPr lang="en-US" dirty="0" smtClean="0"/>
              <a:t> by implementing a class that has</a:t>
            </a:r>
          </a:p>
          <a:p>
            <a:pPr lvl="1"/>
            <a:r>
              <a:rPr lang="en-US" dirty="0" smtClean="0"/>
              <a:t>A </a:t>
            </a:r>
            <a:r>
              <a:rPr lang="en-US" dirty="0" smtClean="0">
                <a:latin typeface="Courier New" panose="02070309020205020404" pitchFamily="49" charset="0"/>
                <a:cs typeface="Courier New" panose="02070309020205020404" pitchFamily="49" charset="0"/>
              </a:rPr>
              <a:t>Reset</a:t>
            </a:r>
            <a:r>
              <a:rPr lang="en-US" dirty="0" smtClean="0"/>
              <a:t> method that sets the enumerator before the start of the collection</a:t>
            </a:r>
          </a:p>
          <a:p>
            <a:pPr lvl="1"/>
            <a:r>
              <a:rPr lang="en-US" dirty="0" smtClean="0"/>
              <a:t>A </a:t>
            </a:r>
            <a:r>
              <a:rPr lang="en-US" dirty="0" err="1" smtClean="0">
                <a:latin typeface="Courier New" panose="02070309020205020404" pitchFamily="49" charset="0"/>
                <a:cs typeface="Courier New" panose="02070309020205020404" pitchFamily="49" charset="0"/>
              </a:rPr>
              <a:t>MoveNext</a:t>
            </a:r>
            <a:r>
              <a:rPr lang="en-US" dirty="0" smtClean="0"/>
              <a:t> method that sets the enumerator to the next element</a:t>
            </a:r>
          </a:p>
          <a:p>
            <a:pPr lvl="2"/>
            <a:r>
              <a:rPr lang="en-US" dirty="0" smtClean="0"/>
              <a:t>And returns true if it is still within the collection</a:t>
            </a:r>
          </a:p>
          <a:p>
            <a:pPr lvl="1"/>
            <a:r>
              <a:rPr lang="en-US" dirty="0" smtClean="0"/>
              <a:t>A </a:t>
            </a:r>
            <a:r>
              <a:rPr lang="en-US" dirty="0" smtClean="0">
                <a:latin typeface="Courier New" panose="02070309020205020404" pitchFamily="49" charset="0"/>
                <a:cs typeface="Courier New" panose="02070309020205020404" pitchFamily="49" charset="0"/>
              </a:rPr>
              <a:t>Current</a:t>
            </a:r>
            <a:r>
              <a:rPr lang="en-US" dirty="0" smtClean="0"/>
              <a:t> property that returns the item at the current position</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161144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Enumerator Requirements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It is </a:t>
            </a:r>
            <a:r>
              <a:rPr lang="en-US" i="1" dirty="0" smtClean="0">
                <a:latin typeface="Century Schoolbook" panose="02040604050505020304" pitchFamily="18" charset="0"/>
              </a:rPr>
              <a:t>not</a:t>
            </a:r>
            <a:r>
              <a:rPr lang="en-US" dirty="0" smtClean="0"/>
              <a:t> necessary to implement the </a:t>
            </a:r>
            <a:r>
              <a:rPr lang="en-US" dirty="0" err="1" smtClean="0">
                <a:latin typeface="Courier New" panose="02070309020205020404" pitchFamily="49" charset="0"/>
                <a:cs typeface="Courier New" panose="02070309020205020404" pitchFamily="49" charset="0"/>
              </a:rPr>
              <a:t>IEnumerable</a:t>
            </a:r>
            <a:r>
              <a:rPr lang="en-US" dirty="0" smtClean="0">
                <a:latin typeface="Courier New" panose="02070309020205020404" pitchFamily="49" charset="0"/>
                <a:cs typeface="Courier New" panose="02070309020205020404" pitchFamily="49" charset="0"/>
              </a:rPr>
              <a:t>&lt;T&gt;</a:t>
            </a:r>
            <a:r>
              <a:rPr lang="en-US" dirty="0" smtClean="0"/>
              <a:t> interface when writing a custom enumerator</a:t>
            </a:r>
          </a:p>
          <a:p>
            <a:r>
              <a:rPr lang="en-US" dirty="0" smtClean="0"/>
              <a:t>Writing a custom enumerator is not a recommended practice</a:t>
            </a:r>
          </a:p>
          <a:p>
            <a:pPr lvl="1"/>
            <a:r>
              <a:rPr lang="en-US" dirty="0" smtClean="0"/>
              <a:t>Would lose all the generality like extension methods</a:t>
            </a:r>
          </a:p>
          <a:p>
            <a:r>
              <a:rPr lang="en-US" dirty="0" smtClean="0"/>
              <a:t>But …</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3919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Arrays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pPr>
              <a:spcAft>
                <a:spcPts val="300"/>
              </a:spcAft>
            </a:pPr>
            <a:r>
              <a:rPr lang="en-US" dirty="0">
                <a:cs typeface="Arial" charset="0"/>
              </a:rPr>
              <a:t>To </a:t>
            </a:r>
            <a:r>
              <a:rPr lang="en-US" dirty="0" smtClean="0">
                <a:cs typeface="Arial" charset="0"/>
              </a:rPr>
              <a:t>get the </a:t>
            </a:r>
            <a:r>
              <a:rPr lang="en-US" dirty="0">
                <a:cs typeface="Arial" charset="0"/>
              </a:rPr>
              <a:t>size of an array, </a:t>
            </a:r>
            <a:r>
              <a:rPr lang="en-US" dirty="0" smtClean="0">
                <a:cs typeface="Arial" charset="0"/>
              </a:rPr>
              <a:t>use </a:t>
            </a:r>
            <a:r>
              <a:rPr lang="en-US" dirty="0">
                <a:latin typeface="Courier New" pitchFamily="49" charset="0"/>
                <a:cs typeface="Arial" charset="0"/>
              </a:rPr>
              <a:t>Length</a:t>
            </a:r>
            <a:r>
              <a:rPr lang="en-US" dirty="0">
                <a:cs typeface="Arial" charset="0"/>
              </a:rPr>
              <a:t> property</a:t>
            </a:r>
          </a:p>
          <a:p>
            <a:pPr lvl="1" algn="ctr">
              <a:lnSpc>
                <a:spcPct val="70000"/>
              </a:lnSpc>
              <a:spcAft>
                <a:spcPts val="300"/>
              </a:spcAft>
              <a:buFont typeface="Arial" charset="0"/>
              <a:buNone/>
            </a:pPr>
            <a:r>
              <a:rPr lang="en-US" sz="2000" dirty="0" err="1">
                <a:latin typeface="Courier New" pitchFamily="49" charset="0"/>
                <a:cs typeface="Arial" charset="0"/>
              </a:rPr>
              <a:t>int</a:t>
            </a:r>
            <a:r>
              <a:rPr lang="en-US" sz="2000" dirty="0">
                <a:latin typeface="Courier New" pitchFamily="49" charset="0"/>
                <a:cs typeface="Arial" charset="0"/>
              </a:rPr>
              <a:t> dim = </a:t>
            </a:r>
            <a:r>
              <a:rPr lang="en-US" sz="2000" dirty="0" err="1">
                <a:latin typeface="Courier New" pitchFamily="49" charset="0"/>
                <a:cs typeface="Arial" charset="0"/>
              </a:rPr>
              <a:t>primes.Length</a:t>
            </a:r>
            <a:r>
              <a:rPr lang="en-US" sz="2000" dirty="0">
                <a:latin typeface="Courier New" pitchFamily="49" charset="0"/>
                <a:cs typeface="Arial" charset="0"/>
              </a:rPr>
              <a:t>; // Would yield 5</a:t>
            </a:r>
          </a:p>
          <a:p>
            <a:endParaRPr lang="en-US" dirty="0" smtClean="0"/>
          </a:p>
          <a:p>
            <a:r>
              <a:rPr lang="en-US" dirty="0" smtClean="0"/>
              <a:t>Once </a:t>
            </a:r>
            <a:r>
              <a:rPr lang="en-US" dirty="0"/>
              <a:t>allocated, array indexing and usage is typical</a:t>
            </a:r>
          </a:p>
          <a:p>
            <a:pPr lvl="1"/>
            <a:r>
              <a:rPr lang="en-US" dirty="0" smtClean="0"/>
              <a:t>Remember array indexes are 0-based: </a:t>
            </a:r>
          </a:p>
          <a:p>
            <a:pPr marL="457200" lvl="1" indent="0" algn="ctr">
              <a:buNone/>
            </a:pPr>
            <a:r>
              <a:rPr lang="en-US" sz="2000" dirty="0" err="1" smtClean="0">
                <a:latin typeface="Courier New" pitchFamily="49" charset="0"/>
              </a:rPr>
              <a:t>ia</a:t>
            </a:r>
            <a:r>
              <a:rPr lang="en-US" sz="2000" dirty="0">
                <a:latin typeface="Courier New" pitchFamily="49" charset="0"/>
              </a:rPr>
              <a:t>[2] = 234; // Assign 234 to 3rd </a:t>
            </a:r>
            <a:r>
              <a:rPr lang="en-US" sz="2000" dirty="0" smtClean="0">
                <a:latin typeface="Courier New" pitchFamily="49" charset="0"/>
              </a:rPr>
              <a:t>element</a:t>
            </a:r>
          </a:p>
          <a:p>
            <a:pPr marL="457200" lvl="1" indent="0" algn="ctr">
              <a:buNone/>
            </a:pPr>
            <a:endParaRPr lang="en-US" sz="2000" dirty="0">
              <a:latin typeface="Courier New" pitchFamily="49" charset="0"/>
            </a:endParaRPr>
          </a:p>
          <a:p>
            <a:pPr marL="514350" indent="-457200"/>
            <a:r>
              <a:rPr lang="en-US" dirty="0" smtClean="0"/>
              <a:t>What </a:t>
            </a:r>
            <a:r>
              <a:rPr lang="en-US" dirty="0"/>
              <a:t>happens if you index outside of the array dimensions?</a:t>
            </a:r>
          </a:p>
        </p:txBody>
      </p:sp>
    </p:spTree>
    <p:extLst>
      <p:ext uri="{BB962C8B-B14F-4D97-AF65-F5344CB8AC3E}">
        <p14:creationId xmlns:p14="http://schemas.microsoft.com/office/powerpoint/2010/main" val="16292789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Enumerator Requirements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Doing so can produce some notable performance benefits</a:t>
            </a:r>
          </a:p>
          <a:p>
            <a:pPr lvl="1"/>
            <a:r>
              <a:rPr lang="en-US" dirty="0" smtClean="0"/>
              <a:t>Much less overhead</a:t>
            </a:r>
          </a:p>
          <a:p>
            <a:pPr lvl="1"/>
            <a:r>
              <a:rPr lang="en-US" dirty="0" smtClean="0"/>
              <a:t>Microsoft implementation does a lot of consistency checking that a custom enumerator can bypass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47328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t"/>
          <a:lstStyle/>
          <a:p>
            <a:pPr lvl="2">
              <a:spcBef>
                <a:spcPts val="100"/>
              </a:spcBef>
              <a:buClr>
                <a:srgbClr val="B90117"/>
              </a:buClr>
              <a:buSzPct val="115000"/>
            </a:pPr>
            <a:r>
              <a:rPr lang="en-US" sz="1600" b="1" dirty="0" smtClean="0">
                <a:solidFill>
                  <a:srgbClr val="0070C0"/>
                </a:solidFill>
                <a:latin typeface="Courier New" pitchFamily="49" charset="0"/>
              </a:rPr>
              <a:t>public class </a:t>
            </a:r>
            <a:r>
              <a:rPr lang="en-US" sz="1600" b="1" dirty="0" err="1" smtClean="0">
                <a:solidFill>
                  <a:srgbClr val="000000"/>
                </a:solidFill>
                <a:latin typeface="Courier New" pitchFamily="49" charset="0"/>
              </a:rPr>
              <a:t>ClassRoomEnumerator</a:t>
            </a:r>
            <a:endParaRPr lang="en-US" sz="1600" b="1" dirty="0" smtClean="0">
              <a:solidFill>
                <a:srgbClr val="000000"/>
              </a:solidFill>
              <a:latin typeface="Courier New" pitchFamily="49" charset="0"/>
            </a:endParaRPr>
          </a:p>
          <a:p>
            <a:pPr lvl="2">
              <a:spcBef>
                <a:spcPts val="100"/>
              </a:spcBef>
              <a:buClr>
                <a:srgbClr val="B90117"/>
              </a:buClr>
              <a:buSzPct val="115000"/>
            </a:pPr>
            <a:r>
              <a:rPr lang="en-US" sz="1600" b="1" dirty="0" smtClean="0">
                <a:solidFill>
                  <a:srgbClr val="000000"/>
                </a:solidFill>
                <a:latin typeface="Courier New" pitchFamily="49" charset="0"/>
              </a:rPr>
              <a:t>{</a:t>
            </a:r>
          </a:p>
          <a:p>
            <a:pPr lvl="2">
              <a:spcBef>
                <a:spcPts val="100"/>
              </a:spcBef>
              <a:buClr>
                <a:srgbClr val="B90117"/>
              </a:buClr>
              <a:buSzPct val="115000"/>
            </a:pP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private </a:t>
            </a:r>
            <a:r>
              <a:rPr lang="en-US" sz="1600" b="1" dirty="0" err="1" smtClean="0">
                <a:solidFill>
                  <a:srgbClr val="0070C0"/>
                </a:solidFill>
                <a:latin typeface="Courier New" pitchFamily="49" charset="0"/>
              </a:rPr>
              <a:t>int</a:t>
            </a:r>
            <a:r>
              <a:rPr lang="en-US" sz="1600" b="1" dirty="0" smtClean="0">
                <a:solidFill>
                  <a:srgbClr val="0070C0"/>
                </a:solidFill>
                <a:latin typeface="Courier New" pitchFamily="49" charset="0"/>
              </a:rPr>
              <a:t> </a:t>
            </a:r>
            <a:r>
              <a:rPr lang="en-US" sz="1600" b="1" dirty="0" smtClean="0">
                <a:solidFill>
                  <a:srgbClr val="000000"/>
                </a:solidFill>
                <a:latin typeface="Courier New" pitchFamily="49" charset="0"/>
              </a:rPr>
              <a:t>current = </a:t>
            </a:r>
            <a:r>
              <a:rPr lang="en-US" sz="1600" b="1" dirty="0" smtClean="0">
                <a:solidFill>
                  <a:srgbClr val="FFC000"/>
                </a:solidFill>
                <a:latin typeface="Courier New" pitchFamily="49" charset="0"/>
              </a:rPr>
              <a:t>-1</a:t>
            </a:r>
            <a:r>
              <a:rPr lang="en-US" sz="1600" b="1" dirty="0" smtClean="0">
                <a:solidFill>
                  <a:srgbClr val="000000"/>
                </a:solidFill>
                <a:latin typeface="Courier New" pitchFamily="49" charset="0"/>
              </a:rPr>
              <a:t>;  	  </a:t>
            </a:r>
            <a:r>
              <a:rPr lang="en-US" sz="1600" b="1" dirty="0" smtClean="0">
                <a:solidFill>
                  <a:srgbClr val="00B050"/>
                </a:solidFill>
                <a:latin typeface="Courier New" pitchFamily="49" charset="0"/>
              </a:rPr>
              <a:t>// Set to before next item</a:t>
            </a:r>
          </a:p>
          <a:p>
            <a:pPr lvl="2">
              <a:spcBef>
                <a:spcPts val="100"/>
              </a:spcBef>
              <a:buClr>
                <a:srgbClr val="B90117"/>
              </a:buClr>
              <a:buSzPct val="115000"/>
            </a:pP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private</a:t>
            </a: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IList</a:t>
            </a:r>
            <a:r>
              <a:rPr lang="en-US" sz="1600" b="1" dirty="0" smtClean="0">
                <a:solidFill>
                  <a:srgbClr val="000000"/>
                </a:solidFill>
                <a:latin typeface="Courier New" pitchFamily="49" charset="0"/>
              </a:rPr>
              <a:t>&lt;Student&gt; target;	</a:t>
            </a:r>
            <a:r>
              <a:rPr lang="en-US" sz="1600" b="1" dirty="0" smtClean="0">
                <a:solidFill>
                  <a:srgbClr val="00B050"/>
                </a:solidFill>
                <a:latin typeface="Courier New" pitchFamily="49" charset="0"/>
              </a:rPr>
              <a:t>// Will be enumerated</a:t>
            </a:r>
          </a:p>
          <a:p>
            <a:pPr lvl="2">
              <a:spcBef>
                <a:spcPts val="100"/>
              </a:spcBef>
              <a:buClr>
                <a:srgbClr val="B90117"/>
              </a:buClr>
              <a:buSzPct val="115000"/>
            </a:pP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a:t>
            </a:r>
            <a:r>
              <a:rPr lang="en-US" sz="1600" b="1" dirty="0" err="1" smtClean="0">
                <a:solidFill>
                  <a:srgbClr val="000000"/>
                </a:solidFill>
                <a:latin typeface="Courier New" pitchFamily="49" charset="0"/>
              </a:rPr>
              <a:t>ClassRoomEnumerator</a:t>
            </a:r>
            <a:r>
              <a:rPr lang="en-US" sz="1600" b="1" dirty="0" smtClean="0">
                <a:solidFill>
                  <a:srgbClr val="000000"/>
                </a:solidFill>
                <a:latin typeface="Courier New" pitchFamily="49" charset="0"/>
              </a:rPr>
              <a:t>(</a:t>
            </a:r>
            <a:r>
              <a:rPr lang="en-US" sz="1600" b="1" dirty="0" err="1" smtClean="0">
                <a:solidFill>
                  <a:srgbClr val="000000"/>
                </a:solidFill>
                <a:latin typeface="Courier New" pitchFamily="49" charset="0"/>
              </a:rPr>
              <a:t>IList</a:t>
            </a:r>
            <a:r>
              <a:rPr lang="en-US" sz="1600" b="1" dirty="0" smtClean="0">
                <a:solidFill>
                  <a:srgbClr val="000000"/>
                </a:solidFill>
                <a:latin typeface="Courier New" pitchFamily="49" charset="0"/>
              </a:rPr>
              <a:t>&lt;Student&gt; target)</a:t>
            </a:r>
          </a:p>
          <a:p>
            <a:pPr lvl="2">
              <a:spcBef>
                <a:spcPts val="100"/>
              </a:spcBef>
              <a:buClr>
                <a:srgbClr val="B90117"/>
              </a:buClr>
              <a:buSzPct val="115000"/>
            </a:pPr>
            <a:r>
              <a:rPr lang="en-US" sz="1600" b="1" dirty="0" smtClean="0">
                <a:solidFill>
                  <a:srgbClr val="000000"/>
                </a:solidFill>
                <a:latin typeface="Courier New" pitchFamily="49" charset="0"/>
              </a:rPr>
              <a:t>  {</a:t>
            </a:r>
          </a:p>
          <a:p>
            <a:pPr lvl="2">
              <a:spcBef>
                <a:spcPts val="100"/>
              </a:spcBef>
              <a:buClr>
                <a:srgbClr val="B90117"/>
              </a:buClr>
              <a:buSzPct val="115000"/>
            </a:pP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this.target</a:t>
            </a:r>
            <a:r>
              <a:rPr lang="en-US" sz="1600" b="1" dirty="0" smtClean="0">
                <a:solidFill>
                  <a:srgbClr val="000000"/>
                </a:solidFill>
                <a:latin typeface="Courier New" pitchFamily="49" charset="0"/>
              </a:rPr>
              <a:t> = target;</a:t>
            </a:r>
          </a:p>
          <a:p>
            <a:pPr lvl="2">
              <a:spcBef>
                <a:spcPts val="100"/>
              </a:spcBef>
              <a:buClr>
                <a:srgbClr val="B90117"/>
              </a:buClr>
              <a:buSzPct val="115000"/>
            </a:pPr>
            <a:r>
              <a:rPr lang="en-US" sz="1600" b="1" dirty="0" smtClean="0">
                <a:solidFill>
                  <a:srgbClr val="000000"/>
                </a:solidFill>
                <a:latin typeface="Courier New" pitchFamily="49" charset="0"/>
              </a:rPr>
              <a:t>  }</a:t>
            </a:r>
          </a:p>
          <a:p>
            <a:pPr lvl="2">
              <a:spcBef>
                <a:spcPts val="100"/>
              </a:spcBef>
              <a:buClr>
                <a:srgbClr val="B90117"/>
              </a:buClr>
              <a:buSzPct val="115000"/>
            </a:pP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void </a:t>
            </a:r>
            <a:r>
              <a:rPr lang="en-US" sz="1600" b="1" dirty="0" smtClean="0">
                <a:solidFill>
                  <a:srgbClr val="000000"/>
                </a:solidFill>
                <a:latin typeface="Courier New" pitchFamily="49" charset="0"/>
              </a:rPr>
              <a:t>Reset() { current = </a:t>
            </a:r>
            <a:r>
              <a:rPr lang="en-US" sz="1600" b="1" dirty="0" smtClean="0">
                <a:solidFill>
                  <a:srgbClr val="FFC000"/>
                </a:solidFill>
                <a:latin typeface="Courier New" pitchFamily="49" charset="0"/>
              </a:rPr>
              <a:t>-1</a:t>
            </a:r>
            <a:r>
              <a:rPr lang="en-US" sz="1600" b="1" dirty="0" smtClean="0">
                <a:solidFill>
                  <a:srgbClr val="000000"/>
                </a:solidFill>
                <a:latin typeface="Courier New" pitchFamily="49" charset="0"/>
              </a:rPr>
              <a:t>; }</a:t>
            </a:r>
          </a:p>
          <a:p>
            <a:pPr lvl="2">
              <a:spcBef>
                <a:spcPts val="100"/>
              </a:spcBef>
              <a:buClr>
                <a:srgbClr val="B90117"/>
              </a:buClr>
              <a:buSzPct val="115000"/>
            </a:pP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a:t>
            </a:r>
            <a:r>
              <a:rPr lang="en-US" sz="1600" b="1" dirty="0" smtClean="0">
                <a:solidFill>
                  <a:srgbClr val="000000"/>
                </a:solidFill>
                <a:latin typeface="Courier New" pitchFamily="49" charset="0"/>
              </a:rPr>
              <a:t> Student Current </a:t>
            </a:r>
            <a:r>
              <a:rPr lang="en-US" sz="1600" b="1" dirty="0" smtClean="0">
                <a:solidFill>
                  <a:srgbClr val="00B050"/>
                </a:solidFill>
                <a:latin typeface="Courier New" pitchFamily="49" charset="0"/>
              </a:rPr>
              <a:t>// Return current transaction</a:t>
            </a:r>
          </a:p>
          <a:p>
            <a:pPr lvl="2">
              <a:spcBef>
                <a:spcPts val="100"/>
              </a:spcBef>
              <a:buClr>
                <a:srgbClr val="B90117"/>
              </a:buClr>
              <a:buSzPct val="115000"/>
            </a:pPr>
            <a:r>
              <a:rPr lang="en-US" sz="1600" b="1" dirty="0" smtClean="0">
                <a:solidFill>
                  <a:srgbClr val="000000"/>
                </a:solidFill>
                <a:latin typeface="Courier New" pitchFamily="49" charset="0"/>
              </a:rPr>
              <a:t>  {</a:t>
            </a:r>
          </a:p>
          <a:p>
            <a:pPr lvl="2">
              <a:spcBef>
                <a:spcPts val="100"/>
              </a:spcBef>
              <a:buClr>
                <a:srgbClr val="B90117"/>
              </a:buClr>
              <a:buSzPct val="115000"/>
            </a:pP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get</a:t>
            </a:r>
            <a:r>
              <a:rPr lang="en-US" sz="1600" b="1" dirty="0" smtClean="0">
                <a:solidFill>
                  <a:srgbClr val="000000"/>
                </a:solidFill>
                <a:latin typeface="Courier New" pitchFamily="49" charset="0"/>
              </a:rPr>
              <a:t> { return target[current]; }</a:t>
            </a:r>
          </a:p>
          <a:p>
            <a:pPr lvl="2">
              <a:spcBef>
                <a:spcPts val="100"/>
              </a:spcBef>
              <a:buClr>
                <a:srgbClr val="B90117"/>
              </a:buClr>
              <a:buSzPct val="115000"/>
            </a:pPr>
            <a:r>
              <a:rPr lang="en-US" sz="1600" b="1" dirty="0" smtClean="0">
                <a:solidFill>
                  <a:srgbClr val="000000"/>
                </a:solidFill>
                <a:latin typeface="Courier New" pitchFamily="49" charset="0"/>
              </a:rPr>
              <a:t>  }</a:t>
            </a:r>
          </a:p>
          <a:p>
            <a:pPr lvl="2">
              <a:spcBef>
                <a:spcPts val="100"/>
              </a:spcBef>
              <a:buClr>
                <a:srgbClr val="B90117"/>
              </a:buClr>
              <a:buSzPct val="115000"/>
            </a:pP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a:t>
            </a:r>
            <a:r>
              <a:rPr lang="en-US" sz="1600" b="1" dirty="0" err="1" smtClean="0">
                <a:solidFill>
                  <a:srgbClr val="0070C0"/>
                </a:solidFill>
                <a:latin typeface="Courier New" pitchFamily="49" charset="0"/>
              </a:rPr>
              <a:t>bool</a:t>
            </a:r>
            <a:r>
              <a:rPr lang="en-US" sz="1600" b="1" dirty="0" smtClean="0">
                <a:solidFill>
                  <a:srgbClr val="0070C0"/>
                </a:solidFill>
                <a:latin typeface="Courier New" pitchFamily="49" charset="0"/>
              </a:rPr>
              <a:t> </a:t>
            </a:r>
            <a:r>
              <a:rPr lang="en-US" sz="1600" b="1" dirty="0" err="1" smtClean="0">
                <a:solidFill>
                  <a:srgbClr val="000000"/>
                </a:solidFill>
                <a:latin typeface="Courier New" pitchFamily="49" charset="0"/>
              </a:rPr>
              <a:t>MoveNext</a:t>
            </a:r>
            <a:r>
              <a:rPr lang="en-US" sz="1600" b="1" dirty="0" smtClean="0">
                <a:solidFill>
                  <a:srgbClr val="000000"/>
                </a:solidFill>
                <a:latin typeface="Courier New" pitchFamily="49" charset="0"/>
              </a:rPr>
              <a:t>() </a:t>
            </a:r>
            <a:r>
              <a:rPr lang="en-US" sz="1600" b="1" dirty="0" smtClean="0">
                <a:solidFill>
                  <a:srgbClr val="00B050"/>
                </a:solidFill>
                <a:latin typeface="Courier New" pitchFamily="49" charset="0"/>
              </a:rPr>
              <a:t>// Move to next if there is one</a:t>
            </a:r>
          </a:p>
          <a:p>
            <a:pPr lvl="2">
              <a:spcBef>
                <a:spcPts val="100"/>
              </a:spcBef>
              <a:buClr>
                <a:srgbClr val="B90117"/>
              </a:buClr>
              <a:buSzPct val="115000"/>
            </a:pPr>
            <a:r>
              <a:rPr lang="en-US" sz="1600" b="1" dirty="0" smtClean="0">
                <a:solidFill>
                  <a:srgbClr val="000000"/>
                </a:solidFill>
                <a:latin typeface="Courier New" pitchFamily="49" charset="0"/>
              </a:rPr>
              <a:t>  {</a:t>
            </a:r>
          </a:p>
          <a:p>
            <a:pPr lvl="2">
              <a:spcBef>
                <a:spcPts val="100"/>
              </a:spcBef>
              <a:buClr>
                <a:srgbClr val="B90117"/>
              </a:buClr>
              <a:buSzPct val="115000"/>
            </a:pPr>
            <a:r>
              <a:rPr lang="en-US" sz="1600" b="1" dirty="0" smtClean="0">
                <a:solidFill>
                  <a:srgbClr val="000000"/>
                </a:solidFill>
                <a:latin typeface="Courier New" pitchFamily="49" charset="0"/>
              </a:rPr>
              <a:t>    return (++current &lt; </a:t>
            </a:r>
            <a:r>
              <a:rPr lang="en-US" sz="1600" b="1" dirty="0" err="1" smtClean="0">
                <a:solidFill>
                  <a:srgbClr val="000000"/>
                </a:solidFill>
                <a:latin typeface="Courier New" pitchFamily="49" charset="0"/>
              </a:rPr>
              <a:t>target.Count</a:t>
            </a:r>
            <a:r>
              <a:rPr lang="en-US" sz="1600" b="1" dirty="0" smtClean="0">
                <a:solidFill>
                  <a:srgbClr val="000000"/>
                </a:solidFill>
                <a:latin typeface="Courier New" pitchFamily="49" charset="0"/>
              </a:rPr>
              <a:t>);</a:t>
            </a:r>
          </a:p>
          <a:p>
            <a:pPr lvl="2">
              <a:spcBef>
                <a:spcPts val="100"/>
              </a:spcBef>
              <a:buClr>
                <a:srgbClr val="B90117"/>
              </a:buClr>
              <a:buSzPct val="115000"/>
            </a:pPr>
            <a:r>
              <a:rPr lang="en-US" sz="1600" b="1" dirty="0" smtClean="0">
                <a:solidFill>
                  <a:srgbClr val="000000"/>
                </a:solidFill>
                <a:latin typeface="Courier New" pitchFamily="49" charset="0"/>
              </a:rPr>
              <a:t>  }</a:t>
            </a:r>
          </a:p>
          <a:p>
            <a:pPr lvl="0">
              <a:spcBef>
                <a:spcPts val="100"/>
              </a:spcBef>
              <a:buClr>
                <a:srgbClr val="B90117"/>
              </a:buClr>
              <a:buSzPct val="115000"/>
            </a:pPr>
            <a:r>
              <a:rPr lang="en-US" sz="1200" b="1" dirty="0" smtClean="0">
                <a:solidFill>
                  <a:srgbClr val="000000"/>
                </a:solidFill>
                <a:latin typeface="Courier New" pitchFamily="49" charset="0"/>
              </a:rPr>
              <a:t>	</a:t>
            </a:r>
            <a:r>
              <a:rPr lang="en-US" sz="1600" b="1" dirty="0" smtClean="0">
                <a:solidFill>
                  <a:srgbClr val="000000"/>
                </a:solidFill>
                <a:latin typeface="Courier New" pitchFamily="49" charset="0"/>
              </a:rPr>
              <a:t>}</a:t>
            </a:r>
            <a:endParaRPr lang="en-US" b="1" dirty="0" smtClean="0">
              <a:solidFill>
                <a:srgbClr val="000000"/>
              </a:solidFill>
              <a:latin typeface="Courier New"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Custom Enumerator example</a:t>
            </a:r>
            <a:endParaRPr lang="en-US" sz="2400" b="1" dirty="0">
              <a:latin typeface="Calibri (Heading)"/>
              <a:cs typeface="Calibri (Heading)"/>
            </a:endParaRPr>
          </a:p>
        </p:txBody>
      </p:sp>
    </p:spTree>
    <p:extLst>
      <p:ext uri="{BB962C8B-B14F-4D97-AF65-F5344CB8AC3E}">
        <p14:creationId xmlns:p14="http://schemas.microsoft.com/office/powerpoint/2010/main" val="1660999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Implementing a Custom Enumerator</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In this specific case, the target uses a collection that implements </a:t>
            </a:r>
            <a:r>
              <a:rPr lang="en-US" dirty="0" err="1" smtClean="0">
                <a:latin typeface="Courier New" panose="02070309020205020404" pitchFamily="49" charset="0"/>
                <a:cs typeface="Courier New" panose="02070309020205020404" pitchFamily="49" charset="0"/>
              </a:rPr>
              <a:t>IList</a:t>
            </a:r>
            <a:r>
              <a:rPr lang="en-US" dirty="0" smtClean="0">
                <a:latin typeface="Courier New" panose="02070309020205020404" pitchFamily="49" charset="0"/>
                <a:cs typeface="Courier New" panose="02070309020205020404" pitchFamily="49" charset="0"/>
              </a:rPr>
              <a:t>&lt;Student&gt;</a:t>
            </a:r>
          </a:p>
          <a:p>
            <a:pPr lvl="1"/>
            <a:r>
              <a:rPr lang="en-US" dirty="0" smtClean="0"/>
              <a:t>This is </a:t>
            </a:r>
            <a:r>
              <a:rPr lang="en-US" i="1" dirty="0" smtClean="0">
                <a:latin typeface="Century Schoolbook" panose="02040604050505020304" pitchFamily="18" charset="0"/>
              </a:rPr>
              <a:t>not</a:t>
            </a:r>
            <a:r>
              <a:rPr lang="en-US" dirty="0" smtClean="0"/>
              <a:t> a general requirement for custom enumerators</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866888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Using a Custom Enumerator (1/2)</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Update the bank account to deliver the custom enumerator</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137420"/>
            <a:ext cx="8785225" cy="2952328"/>
          </a:xfrm>
          <a:prstGeom prst="roundRect">
            <a:avLst>
              <a:gd name="adj" fmla="val 6971"/>
            </a:avLst>
          </a:prstGeom>
        </p:spPr>
        <p:style>
          <a:lnRef idx="2">
            <a:schemeClr val="dk1"/>
          </a:lnRef>
          <a:fillRef idx="1">
            <a:schemeClr val="lt1"/>
          </a:fillRef>
          <a:effectRef idx="0">
            <a:schemeClr val="dk1"/>
          </a:effectRef>
          <a:fontRef idx="minor">
            <a:schemeClr val="dk1"/>
          </a:fontRef>
        </p:style>
        <p:txBody>
          <a:bodyPr anchor="ctr"/>
          <a:lstStyle/>
          <a:p>
            <a:pPr lvl="0">
              <a:spcBef>
                <a:spcPts val="200"/>
              </a:spcBef>
              <a:buClr>
                <a:srgbClr val="B90117"/>
              </a:buClr>
              <a:buSzPct val="115000"/>
            </a:pPr>
            <a:r>
              <a:rPr lang="en-US" b="1" dirty="0" smtClean="0">
                <a:solidFill>
                  <a:srgbClr val="0070C0"/>
                </a:solidFill>
                <a:latin typeface="Courier New" pitchFamily="49" charset="0"/>
              </a:rPr>
              <a:t>public class</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ClassRoom</a:t>
            </a:r>
            <a:endParaRPr lang="en-US" b="1" dirty="0" smtClean="0">
              <a:solidFill>
                <a:srgbClr val="000000"/>
              </a:solidFill>
              <a:latin typeface="Courier New" pitchFamily="49" charset="0"/>
            </a:endParaRPr>
          </a:p>
          <a:p>
            <a:pPr lvl="0">
              <a:spcBef>
                <a:spcPts val="200"/>
              </a:spcBef>
              <a:buClr>
                <a:srgbClr val="B90117"/>
              </a:buClr>
              <a:buSzPct val="115000"/>
            </a:pPr>
            <a:r>
              <a:rPr lang="en-US" b="1" dirty="0" smtClean="0">
                <a:solidFill>
                  <a:srgbClr val="000000"/>
                </a:solidFill>
                <a:latin typeface="Courier New" pitchFamily="49" charset="0"/>
              </a:rPr>
              <a:t>{</a:t>
            </a:r>
          </a:p>
          <a:p>
            <a:pPr lvl="0">
              <a:spcBef>
                <a:spcPts val="200"/>
              </a:spcBef>
              <a:buClr>
                <a:srgbClr val="B90117"/>
              </a:buClr>
              <a:buSzPct val="115000"/>
            </a:pPr>
            <a:r>
              <a:rPr lang="en-US" b="1" dirty="0" smtClean="0">
                <a:solidFill>
                  <a:srgbClr val="000000"/>
                </a:solidFill>
                <a:latin typeface="Courier New" pitchFamily="49" charset="0"/>
              </a:rPr>
              <a:t>  </a:t>
            </a:r>
            <a:r>
              <a:rPr lang="en-US" b="1" dirty="0" smtClean="0">
                <a:solidFill>
                  <a:srgbClr val="0070C0"/>
                </a:solidFill>
                <a:latin typeface="Courier New" pitchFamily="49" charset="0"/>
              </a:rPr>
              <a:t>private</a:t>
            </a:r>
            <a:r>
              <a:rPr lang="en-US" b="1" dirty="0" smtClean="0">
                <a:solidFill>
                  <a:srgbClr val="000000"/>
                </a:solidFill>
                <a:latin typeface="Courier New" pitchFamily="49" charset="0"/>
              </a:rPr>
              <a:t> List&lt;Student&gt; </a:t>
            </a:r>
            <a:r>
              <a:rPr lang="en-US" b="1" dirty="0" err="1" smtClean="0">
                <a:solidFill>
                  <a:srgbClr val="000000"/>
                </a:solidFill>
                <a:latin typeface="Courier New" pitchFamily="49" charset="0"/>
              </a:rPr>
              <a:t>stdList</a:t>
            </a:r>
            <a:r>
              <a:rPr lang="en-US" b="1" dirty="0" smtClean="0">
                <a:solidFill>
                  <a:srgbClr val="000000"/>
                </a:solidFill>
                <a:latin typeface="Courier New" pitchFamily="49" charset="0"/>
              </a:rPr>
              <a:t> = new List&lt;Student&gt;();</a:t>
            </a:r>
          </a:p>
          <a:p>
            <a:pPr lvl="0"/>
            <a:r>
              <a:rPr lang="en-US" b="1" i="1" dirty="0" smtClean="0">
                <a:solidFill>
                  <a:srgbClr val="00B050"/>
                </a:solidFill>
                <a:latin typeface="Courier New" pitchFamily="49" charset="0"/>
              </a:rPr>
              <a:t>  … other stuff …</a:t>
            </a:r>
          </a:p>
          <a:p>
            <a:pPr lvl="0"/>
            <a:r>
              <a:rPr lang="en-US" b="1" dirty="0" smtClean="0">
                <a:solidFill>
                  <a:srgbClr val="000000"/>
                </a:solidFill>
                <a:latin typeface="Courier New" pitchFamily="49" charset="0"/>
              </a:rPr>
              <a:t>  </a:t>
            </a:r>
            <a:r>
              <a:rPr lang="en-US" b="1" dirty="0" smtClean="0">
                <a:solidFill>
                  <a:srgbClr val="0070C0"/>
                </a:solidFill>
                <a:latin typeface="Courier New" pitchFamily="49" charset="0"/>
              </a:rPr>
              <a:t>public</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ClassRoomEnumerator</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GetEnumerator</a:t>
            </a:r>
            <a:r>
              <a:rPr lang="en-US" b="1" dirty="0" smtClean="0">
                <a:solidFill>
                  <a:srgbClr val="000000"/>
                </a:solidFill>
                <a:latin typeface="Courier New" pitchFamily="49" charset="0"/>
              </a:rPr>
              <a:t>()</a:t>
            </a:r>
          </a:p>
          <a:p>
            <a:pPr lvl="0"/>
            <a:r>
              <a:rPr lang="en-US" b="1" dirty="0" smtClean="0">
                <a:solidFill>
                  <a:srgbClr val="000000"/>
                </a:solidFill>
                <a:latin typeface="Courier New" pitchFamily="49" charset="0"/>
              </a:rPr>
              <a:t>  {</a:t>
            </a:r>
          </a:p>
          <a:p>
            <a:pPr lvl="0"/>
            <a:r>
              <a:rPr lang="en-US" b="1" dirty="0" smtClean="0">
                <a:solidFill>
                  <a:srgbClr val="000000"/>
                </a:solidFill>
                <a:latin typeface="Courier New" pitchFamily="49" charset="0"/>
              </a:rPr>
              <a:t>    return new </a:t>
            </a:r>
            <a:r>
              <a:rPr lang="en-US" b="1" dirty="0" err="1" smtClean="0">
                <a:solidFill>
                  <a:srgbClr val="000000"/>
                </a:solidFill>
                <a:latin typeface="Courier New" pitchFamily="49" charset="0"/>
              </a:rPr>
              <a:t>ClassRoomEnumerator</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stdList</a:t>
            </a:r>
            <a:r>
              <a:rPr lang="en-US" b="1" dirty="0" smtClean="0">
                <a:solidFill>
                  <a:srgbClr val="000000"/>
                </a:solidFill>
                <a:latin typeface="Courier New" pitchFamily="49" charset="0"/>
              </a:rPr>
              <a:t>);</a:t>
            </a:r>
          </a:p>
          <a:p>
            <a:pPr lvl="0"/>
            <a:r>
              <a:rPr lang="en-US" b="1" dirty="0" smtClean="0">
                <a:solidFill>
                  <a:srgbClr val="000000"/>
                </a:solidFill>
                <a:latin typeface="Courier New" pitchFamily="49" charset="0"/>
              </a:rPr>
              <a:t>  }</a:t>
            </a:r>
          </a:p>
          <a:p>
            <a:pPr lvl="0"/>
            <a:r>
              <a:rPr lang="en-US"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
        <p:nvSpPr>
          <p:cNvPr id="10" name="Oval Callout 9"/>
          <p:cNvSpPr/>
          <p:nvPr/>
        </p:nvSpPr>
        <p:spPr bwMode="auto">
          <a:xfrm>
            <a:off x="4283968" y="1849388"/>
            <a:ext cx="4860032" cy="779026"/>
          </a:xfrm>
          <a:prstGeom prst="wedgeEllipseCallout">
            <a:avLst>
              <a:gd name="adj1" fmla="val -62258"/>
              <a:gd name="adj2" fmla="val 2428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No longer implements </a:t>
            </a:r>
            <a:r>
              <a:rPr kumimoji="0" lang="en-US" b="0" i="0" u="none" strike="noStrike" kern="0" cap="none" spc="0" normalizeH="0" baseline="0" noProof="0" dirty="0" err="1" smtClean="0">
                <a:ln>
                  <a:noFill/>
                </a:ln>
                <a:solidFill>
                  <a:srgbClr val="FFFFFF"/>
                </a:solidFill>
                <a:effectLst/>
                <a:uLnTx/>
                <a:uFillTx/>
                <a:latin typeface="Courier New" pitchFamily="49" charset="0"/>
                <a:cs typeface="Courier New" pitchFamily="49" charset="0"/>
              </a:rPr>
              <a:t>I</a:t>
            </a:r>
            <a:r>
              <a:rPr kumimoji="0" lang="en-US" b="0" i="0" u="none" strike="noStrike" kern="0" cap="none" spc="0" normalizeH="0" baseline="0" noProof="0" dirty="0" err="1" smtClean="0">
                <a:ln>
                  <a:noFill/>
                </a:ln>
                <a:solidFill>
                  <a:srgbClr val="FFFFFF"/>
                </a:solidFill>
                <a:effectLst/>
                <a:uLnTx/>
                <a:uFillTx/>
                <a:latin typeface="Courier New" pitchFamily="49" charset="0"/>
              </a:rPr>
              <a:t>Enumerable</a:t>
            </a:r>
            <a:r>
              <a:rPr kumimoji="0" lang="en-US" b="0" i="0" u="none" strike="noStrike" kern="0" cap="none" spc="0" normalizeH="0" baseline="0" noProof="0" dirty="0" smtClean="0">
                <a:ln>
                  <a:noFill/>
                </a:ln>
                <a:solidFill>
                  <a:srgbClr val="FFFFFF"/>
                </a:solidFill>
                <a:effectLst/>
                <a:uLnTx/>
                <a:uFillTx/>
                <a:latin typeface="Courier New" pitchFamily="49" charset="0"/>
              </a:rPr>
              <a:t>&lt;Student&gt;</a:t>
            </a:r>
            <a:endParaRPr kumimoji="0" lang="en-US" b="0" i="0" u="none" strike="noStrike" kern="0" cap="none" spc="0" normalizeH="0" baseline="0" noProof="0" dirty="0">
              <a:ln>
                <a:noFill/>
              </a:ln>
              <a:solidFill>
                <a:srgbClr val="FFFFFF"/>
              </a:solidFill>
              <a:effectLst/>
              <a:uLnTx/>
              <a:uFillTx/>
              <a:latin typeface="Courier New" pitchFamily="49" charset="0"/>
            </a:endParaRPr>
          </a:p>
        </p:txBody>
      </p:sp>
      <p:sp>
        <p:nvSpPr>
          <p:cNvPr id="11" name="Oval Callout 10"/>
          <p:cNvSpPr/>
          <p:nvPr/>
        </p:nvSpPr>
        <p:spPr bwMode="auto">
          <a:xfrm>
            <a:off x="3995936" y="4324900"/>
            <a:ext cx="4968552" cy="908864"/>
          </a:xfrm>
          <a:prstGeom prst="wedgeEllipseCallout">
            <a:avLst>
              <a:gd name="adj1" fmla="val -59145"/>
              <a:gd name="adj2" fmla="val -5162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Now returns a </a:t>
            </a:r>
            <a:r>
              <a:rPr lang="en-US" kern="0" dirty="0" err="1" smtClean="0">
                <a:solidFill>
                  <a:srgbClr val="FFFFFF"/>
                </a:solidFill>
                <a:latin typeface="Courier New" pitchFamily="49" charset="0"/>
              </a:rPr>
              <a:t>ClassRoom</a:t>
            </a:r>
            <a:r>
              <a:rPr kumimoji="0" lang="en-US" b="0" i="0" u="none" strike="noStrike" kern="0" cap="none" spc="0" normalizeH="0" baseline="0" noProof="0" dirty="0" smtClean="0">
                <a:ln>
                  <a:noFill/>
                </a:ln>
                <a:solidFill>
                  <a:srgbClr val="FFFFFF"/>
                </a:solidFill>
                <a:effectLst/>
                <a:uLnTx/>
                <a:uFillTx/>
                <a:latin typeface="Courier New" pitchFamily="49" charset="0"/>
              </a:rPr>
              <a:t>Enumerator</a:t>
            </a:r>
            <a:endParaRPr kumimoji="0" lang="en-US" b="0" i="0" u="none" strike="noStrike" kern="0" cap="none" spc="0" normalizeH="0" baseline="0" noProof="0" dirty="0">
              <a:ln>
                <a:noFill/>
              </a:ln>
              <a:solidFill>
                <a:srgbClr val="FFFFFF"/>
              </a:solidFill>
              <a:effectLst/>
              <a:uLnTx/>
              <a:uFillTx/>
              <a:latin typeface="Courier New" pitchFamily="49" charset="0"/>
            </a:endParaRPr>
          </a:p>
        </p:txBody>
      </p:sp>
    </p:spTree>
    <p:extLst>
      <p:ext uri="{BB962C8B-B14F-4D97-AF65-F5344CB8AC3E}">
        <p14:creationId xmlns:p14="http://schemas.microsoft.com/office/powerpoint/2010/main" val="9377623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Using a Custom Enumerator (2/2)</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Custom Enumerators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à coins arrondis 4"/>
          <p:cNvSpPr/>
          <p:nvPr/>
        </p:nvSpPr>
        <p:spPr>
          <a:xfrm>
            <a:off x="179388" y="1274117"/>
            <a:ext cx="8785225" cy="367161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r>
              <a:rPr lang="en-US" sz="2000" b="1" dirty="0" smtClean="0">
                <a:solidFill>
                  <a:srgbClr val="0070C0"/>
                </a:solidFill>
                <a:latin typeface="Courier New" pitchFamily="49" charset="0"/>
              </a:rPr>
              <a:t>public static void</a:t>
            </a:r>
            <a:r>
              <a:rPr lang="en-US" sz="2000" b="1" dirty="0" smtClean="0">
                <a:solidFill>
                  <a:srgbClr val="000000"/>
                </a:solidFill>
                <a:latin typeface="Courier New" pitchFamily="49" charset="0"/>
              </a:rPr>
              <a:t> Main()</a:t>
            </a:r>
          </a:p>
          <a:p>
            <a:pPr lvl="0"/>
            <a:r>
              <a:rPr lang="en-US" sz="2000" b="1" dirty="0" smtClean="0">
                <a:solidFill>
                  <a:srgbClr val="000000"/>
                </a:solidFill>
                <a:latin typeface="Courier New" pitchFamily="49" charset="0"/>
              </a:rPr>
              <a:t>{</a:t>
            </a:r>
          </a:p>
          <a:p>
            <a:pPr lvl="0"/>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ClassRoom</a:t>
            </a:r>
            <a:r>
              <a:rPr lang="en-US" sz="2000" b="1" dirty="0" smtClean="0">
                <a:solidFill>
                  <a:srgbClr val="000000"/>
                </a:solidFill>
                <a:latin typeface="Courier New" pitchFamily="49" charset="0"/>
              </a:rPr>
              <a:t> room = new </a:t>
            </a:r>
            <a:r>
              <a:rPr lang="en-US" sz="2000" b="1" dirty="0" err="1" smtClean="0">
                <a:solidFill>
                  <a:srgbClr val="000000"/>
                </a:solidFill>
                <a:latin typeface="Courier New" pitchFamily="49" charset="0"/>
              </a:rPr>
              <a:t>ClassRoom</a:t>
            </a:r>
            <a:r>
              <a:rPr lang="en-US" sz="2000" b="1" dirty="0" smtClean="0">
                <a:solidFill>
                  <a:srgbClr val="000000"/>
                </a:solidFill>
                <a:latin typeface="Courier New" pitchFamily="49" charset="0"/>
              </a:rPr>
              <a:t>() { ... };</a:t>
            </a:r>
          </a:p>
          <a:p>
            <a:pPr lvl="0"/>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foreach</a:t>
            </a:r>
            <a:r>
              <a:rPr lang="en-US" sz="2000" b="1" dirty="0" smtClean="0">
                <a:solidFill>
                  <a:srgbClr val="000000"/>
                </a:solidFill>
                <a:latin typeface="Courier New" pitchFamily="49" charset="0"/>
              </a:rPr>
              <a:t> (Student s in room)</a:t>
            </a:r>
          </a:p>
          <a:p>
            <a:pPr lvl="0"/>
            <a:r>
              <a:rPr lang="en-US" sz="2000" b="1" dirty="0" smtClean="0">
                <a:solidFill>
                  <a:srgbClr val="000000"/>
                </a:solidFill>
                <a:latin typeface="Courier New" pitchFamily="49" charset="0"/>
              </a:rPr>
              <a:t>  {</a:t>
            </a:r>
          </a:p>
          <a:p>
            <a:pPr lvl="0"/>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Console.WriteLine</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s.StandUp</a:t>
            </a:r>
            <a:r>
              <a:rPr lang="en-US" sz="2000" b="1" dirty="0" smtClean="0">
                <a:solidFill>
                  <a:srgbClr val="000000"/>
                </a:solidFill>
                <a:latin typeface="Courier New" pitchFamily="49" charset="0"/>
              </a:rPr>
              <a:t>());</a:t>
            </a:r>
          </a:p>
          <a:p>
            <a:pPr lvl="0"/>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 }</a:t>
            </a:r>
          </a:p>
          <a:p>
            <a:pPr lvl="0"/>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Tree>
    <p:extLst>
      <p:ext uri="{BB962C8B-B14F-4D97-AF65-F5344CB8AC3E}">
        <p14:creationId xmlns:p14="http://schemas.microsoft.com/office/powerpoint/2010/main" val="25317031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6553370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Generic classes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err="1"/>
              <a:t>Arrays</a:t>
            </a:r>
            <a:r>
              <a:rPr lang="fr-FR" dirty="0"/>
              <a:t>, </a:t>
            </a:r>
            <a:r>
              <a:rPr lang="fr-FR" dirty="0" err="1"/>
              <a:t>Lists</a:t>
            </a:r>
            <a:r>
              <a:rPr lang="fr-FR" dirty="0"/>
              <a:t> &amp; </a:t>
            </a:r>
            <a:r>
              <a:rPr lang="fr-FR" dirty="0" err="1"/>
              <a:t>Dictionaries</a:t>
            </a:r>
            <a:endParaRPr lang="en-US" dirty="0"/>
          </a:p>
        </p:txBody>
      </p:sp>
      <p:pic>
        <p:nvPicPr>
          <p:cNvPr id="5" name="Picture 2" descr="http://www.coderfriendly.com/wp-content/uploads/2009/05/cup_generics-300x300.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100000">
                        <a14:foregroundMark x1="25667" y1="20000" x2="53000" y2="14667"/>
                        <a14:foregroundMark x1="53667" y1="14667" x2="74333" y2="16667"/>
                        <a14:foregroundMark x1="74333" y1="18333" x2="77000" y2="26000"/>
                        <a14:foregroundMark x1="77333" y1="26333" x2="88000" y2="26000"/>
                        <a14:foregroundMark x1="88000" y1="26000" x2="97000" y2="37000"/>
                        <a14:foregroundMark x1="97667" y1="38000" x2="94667" y2="66667"/>
                        <a14:foregroundMark x1="93667" y1="66667" x2="74000" y2="69667"/>
                        <a14:foregroundMark x1="75667" y1="63667" x2="84333" y2="31333"/>
                        <a14:foregroundMark x1="45667" y1="15333" x2="29000" y2="17000"/>
                        <a14:foregroundMark x1="26667" y1="20000" x2="21333" y2="45667"/>
                        <a14:foregroundMark x1="22667" y1="23667" x2="25000" y2="77000"/>
                        <a14:foregroundMark x1="22333" y1="73333" x2="43000" y2="86333"/>
                        <a14:foregroundMark x1="35000" y1="85333" x2="74333" y2="82667"/>
                        <a14:foregroundMark x1="77667" y1="71667" x2="95333" y2="69667"/>
                        <a14:foregroundMark x1="94667" y1="30000" x2="70000" y2="14667"/>
                        <a14:foregroundMark x1="25667" y1="16667" x2="22333" y2="23667"/>
                      </a14:backgroundRemoval>
                    </a14:imgEffect>
                  </a14:imgLayer>
                </a14:imgProps>
              </a:ext>
              <a:ext uri="{28A0092B-C50C-407E-A947-70E740481C1C}">
                <a14:useLocalDpi xmlns:a14="http://schemas.microsoft.com/office/drawing/2010/main" val="0"/>
              </a:ext>
            </a:extLst>
          </a:blip>
          <a:srcRect l="18494" t="12740" b="12144"/>
          <a:stretch/>
        </p:blipFill>
        <p:spPr bwMode="auto">
          <a:xfrm>
            <a:off x="6372200" y="2785492"/>
            <a:ext cx="2329025" cy="214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8049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Classes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smtClean="0">
                <a:latin typeface="+mj-lt"/>
              </a:rPr>
              <a:t>2 mechanisms </a:t>
            </a:r>
            <a:r>
              <a:rPr lang="en-US" dirty="0">
                <a:latin typeface="+mj-lt"/>
              </a:rPr>
              <a:t>for reusable code for types </a:t>
            </a:r>
            <a:r>
              <a:rPr lang="en-US" dirty="0" smtClean="0">
                <a:latin typeface="+mj-lt"/>
              </a:rPr>
              <a:t>:</a:t>
            </a:r>
          </a:p>
          <a:p>
            <a:pPr lvl="1"/>
            <a:r>
              <a:rPr lang="en-US" i="1" dirty="0" smtClean="0">
                <a:latin typeface="+mj-lt"/>
              </a:rPr>
              <a:t>Inheritance </a:t>
            </a:r>
            <a:r>
              <a:rPr lang="en-US" i="1" dirty="0">
                <a:latin typeface="+mj-lt"/>
              </a:rPr>
              <a:t>: </a:t>
            </a:r>
            <a:r>
              <a:rPr lang="en-US" dirty="0">
                <a:latin typeface="+mj-lt"/>
              </a:rPr>
              <a:t>Expresses reusability with a base type</a:t>
            </a:r>
          </a:p>
          <a:p>
            <a:pPr lvl="1"/>
            <a:r>
              <a:rPr lang="en-US" i="1" dirty="0">
                <a:latin typeface="+mj-lt"/>
              </a:rPr>
              <a:t>Generics :</a:t>
            </a:r>
            <a:r>
              <a:rPr lang="en-US" dirty="0">
                <a:latin typeface="+mj-lt"/>
              </a:rPr>
              <a:t> Express reusability with a “template” that contains “placeholder” types</a:t>
            </a:r>
          </a:p>
          <a:p>
            <a:pPr lvl="2"/>
            <a:r>
              <a:rPr lang="en-US" dirty="0">
                <a:latin typeface="+mj-lt"/>
              </a:rPr>
              <a:t>Increases safety and reduces casting and boxing</a:t>
            </a:r>
          </a:p>
          <a:p>
            <a:pPr lvl="2"/>
            <a:r>
              <a:rPr lang="en-US" dirty="0">
                <a:latin typeface="+mj-lt"/>
              </a:rPr>
              <a:t>Parametric polymorphism</a:t>
            </a:r>
          </a:p>
          <a:p>
            <a:pPr lvl="2"/>
            <a:r>
              <a:rPr lang="en-US" dirty="0">
                <a:latin typeface="+mj-lt"/>
              </a:rPr>
              <a:t>Similar to templates in C++</a:t>
            </a:r>
          </a:p>
          <a:p>
            <a:pPr lvl="2"/>
            <a:r>
              <a:rPr lang="en-US" dirty="0">
                <a:latin typeface="+mj-lt"/>
              </a:rPr>
              <a:t>Type-Safe at compile time</a:t>
            </a:r>
          </a:p>
          <a:p>
            <a:endParaRPr lang="en-US" dirty="0" smtClean="0">
              <a:latin typeface="+mj-lt"/>
            </a:endParaRPr>
          </a:p>
        </p:txBody>
      </p:sp>
    </p:spTree>
    <p:extLst>
      <p:ext uri="{BB962C8B-B14F-4D97-AF65-F5344CB8AC3E}">
        <p14:creationId xmlns:p14="http://schemas.microsoft.com/office/powerpoint/2010/main" val="17217387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Declaration</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smtClean="0">
                <a:latin typeface="+mj-lt"/>
              </a:rPr>
              <a:t>Type parameter placeholder: T</a:t>
            </a:r>
            <a:endParaRPr lang="en-US" dirty="0">
              <a:latin typeface="+mj-lt"/>
            </a:endParaRPr>
          </a:p>
          <a:p>
            <a:endParaRPr lang="en-US" dirty="0" smtClean="0">
              <a:latin typeface="+mj-lt"/>
            </a:endParaRPr>
          </a:p>
        </p:txBody>
      </p:sp>
      <p:sp>
        <p:nvSpPr>
          <p:cNvPr id="7" name="Rectangle à coins arrondis 4"/>
          <p:cNvSpPr/>
          <p:nvPr/>
        </p:nvSpPr>
        <p:spPr>
          <a:xfrm>
            <a:off x="179388" y="1993404"/>
            <a:ext cx="8785225" cy="3024336"/>
          </a:xfrm>
          <a:prstGeom prst="roundRect">
            <a:avLst>
              <a:gd name="adj" fmla="val 10287"/>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anose="02070309020205020404" pitchFamily="49" charset="0"/>
                <a:cs typeface="Courier New" panose="02070309020205020404" pitchFamily="49" charset="0"/>
              </a:rPr>
              <a:t>public </a:t>
            </a:r>
            <a:r>
              <a:rPr lang="en-US" b="1" dirty="0">
                <a:solidFill>
                  <a:srgbClr val="0070C0"/>
                </a:solidFill>
                <a:latin typeface="Courier New" panose="02070309020205020404" pitchFamily="49" charset="0"/>
                <a:cs typeface="Courier New" panose="02070309020205020404" pitchFamily="49" charset="0"/>
              </a:rPr>
              <a:t>class </a:t>
            </a:r>
            <a:r>
              <a:rPr lang="en-US" b="1" dirty="0">
                <a:latin typeface="Courier New" panose="02070309020205020404" pitchFamily="49" charset="0"/>
                <a:cs typeface="Courier New" panose="02070309020205020404" pitchFamily="49" charset="0"/>
              </a:rPr>
              <a:t>Stack&lt;</a:t>
            </a:r>
            <a:r>
              <a:rPr lang="en-US" b="1" dirty="0">
                <a:solidFill>
                  <a:srgbClr val="0070C0"/>
                </a:solidFill>
                <a:latin typeface="Courier New" panose="02070309020205020404" pitchFamily="49" charset="0"/>
                <a:cs typeface="Courier New" panose="02070309020205020404" pitchFamily="49" charset="0"/>
              </a:rPr>
              <a:t>T</a:t>
            </a:r>
            <a:r>
              <a:rPr lang="en-US" b="1" dirty="0" smtClean="0">
                <a:latin typeface="Courier New" panose="02070309020205020404" pitchFamily="49" charset="0"/>
                <a:cs typeface="Courier New" panose="02070309020205020404" pitchFamily="49" charset="0"/>
              </a:rPr>
              <a:t>&gt;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int</a:t>
            </a:r>
            <a:r>
              <a:rPr lang="en-US" b="1" dirty="0" smtClean="0">
                <a:solidFill>
                  <a:srgbClr val="0070C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position;</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T</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data = new T[</a:t>
            </a:r>
            <a:r>
              <a:rPr lang="en-US" b="1" dirty="0" smtClean="0">
                <a:solidFill>
                  <a:srgbClr val="FFC000"/>
                </a:solidFill>
                <a:latin typeface="Courier New" panose="02070309020205020404" pitchFamily="49" charset="0"/>
                <a:cs typeface="Courier New" panose="02070309020205020404" pitchFamily="49" charset="0"/>
              </a:rPr>
              <a:t>100</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public </a:t>
            </a:r>
            <a:r>
              <a:rPr lang="en-US" b="1" dirty="0">
                <a:solidFill>
                  <a:srgbClr val="0070C0"/>
                </a:solidFill>
                <a:latin typeface="Courier New" panose="02070309020205020404" pitchFamily="49" charset="0"/>
                <a:cs typeface="Courier New" panose="02070309020205020404" pitchFamily="49" charset="0"/>
              </a:rPr>
              <a:t>void </a:t>
            </a:r>
            <a:r>
              <a:rPr lang="en-US" b="1" dirty="0">
                <a:latin typeface="Courier New" panose="02070309020205020404" pitchFamily="49" charset="0"/>
                <a:cs typeface="Courier New" panose="02070309020205020404" pitchFamily="49" charset="0"/>
              </a:rPr>
              <a:t>Push(</a:t>
            </a:r>
            <a:r>
              <a:rPr lang="en-US" b="1" dirty="0">
                <a:solidFill>
                  <a:srgbClr val="0070C0"/>
                </a:solidFill>
                <a:latin typeface="Courier New" panose="02070309020205020404" pitchFamily="49" charset="0"/>
                <a:cs typeface="Courier New" panose="02070309020205020404" pitchFamily="49" charset="0"/>
              </a:rPr>
              <a:t>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obj</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 data[position</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obj</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public </a:t>
            </a:r>
            <a:r>
              <a:rPr lang="en-US" b="1" dirty="0">
                <a:solidFill>
                  <a:srgbClr val="0070C0"/>
                </a:solidFill>
                <a:latin typeface="Courier New" panose="02070309020205020404" pitchFamily="49" charset="0"/>
                <a:cs typeface="Courier New" panose="02070309020205020404" pitchFamily="49" charset="0"/>
              </a:rPr>
              <a:t>T </a:t>
            </a:r>
            <a:r>
              <a:rPr lang="en-US" b="1" dirty="0">
                <a:latin typeface="Courier New" panose="02070309020205020404" pitchFamily="49" charset="0"/>
                <a:cs typeface="Courier New" panose="02070309020205020404" pitchFamily="49" charset="0"/>
              </a:rPr>
              <a:t>Pop</a:t>
            </a:r>
            <a:r>
              <a:rPr lang="en-US" b="1" dirty="0" smtClean="0">
                <a:latin typeface="Courier New" panose="02070309020205020404" pitchFamily="49" charset="0"/>
                <a:cs typeface="Courier New" panose="02070309020205020404" pitchFamily="49" charset="0"/>
              </a:rPr>
              <a:t>()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 return </a:t>
            </a:r>
            <a:r>
              <a:rPr lang="en-US" b="1" dirty="0">
                <a:latin typeface="Courier New" panose="02070309020205020404" pitchFamily="49" charset="0"/>
                <a:cs typeface="Courier New" panose="02070309020205020404" pitchFamily="49" charset="0"/>
              </a:rPr>
              <a:t>data[--position</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a:t>
            </a:r>
            <a:endParaRPr lang="en-US" b="1" dirty="0">
              <a:solidFill>
                <a:srgbClr val="000000"/>
              </a:solidFill>
              <a:latin typeface="Courier New" pitchFamily="49" charset="0"/>
              <a:cs typeface="Courier New" panose="02070309020205020404" pitchFamily="49" charset="0"/>
            </a:endParaRPr>
          </a:p>
        </p:txBody>
      </p:sp>
      <p:sp>
        <p:nvSpPr>
          <p:cNvPr id="2" name="ZoneTexte 1"/>
          <p:cNvSpPr txBox="1"/>
          <p:nvPr/>
        </p:nvSpPr>
        <p:spPr>
          <a:xfrm>
            <a:off x="5508229" y="3263414"/>
            <a:ext cx="3456384"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Stack&lt;</a:t>
            </a:r>
            <a:r>
              <a:rPr lang="en-US" b="1" dirty="0" err="1">
                <a:solidFill>
                  <a:srgbClr val="0070C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&gt; </a:t>
            </a:r>
            <a:r>
              <a:rPr lang="en-US" b="1" dirty="0" err="1">
                <a:latin typeface="Courier New" panose="02070309020205020404" pitchFamily="49" charset="0"/>
                <a:cs typeface="Courier New" panose="02070309020205020404" pitchFamily="49" charset="0"/>
              </a:rPr>
              <a:t>myStack</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new </a:t>
            </a:r>
            <a:r>
              <a:rPr lang="en-US" b="1" dirty="0">
                <a:latin typeface="Courier New" panose="02070309020205020404" pitchFamily="49" charset="0"/>
                <a:cs typeface="Courier New" panose="02070309020205020404" pitchFamily="49" charset="0"/>
              </a:rPr>
              <a:t>Stack&lt;</a:t>
            </a:r>
            <a:r>
              <a:rPr lang="en-US" b="1" dirty="0" err="1">
                <a:solidFill>
                  <a:srgbClr val="0070C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&gt;();</a:t>
            </a:r>
          </a:p>
          <a:p>
            <a:r>
              <a:rPr lang="en-US" b="1" dirty="0" err="1">
                <a:latin typeface="Courier New" panose="02070309020205020404" pitchFamily="49" charset="0"/>
                <a:cs typeface="Courier New" panose="02070309020205020404" pitchFamily="49" charset="0"/>
              </a:rPr>
              <a:t>myStack.Push</a:t>
            </a:r>
            <a:r>
              <a:rPr lang="en-US" b="1" dirty="0">
                <a:latin typeface="Courier New" panose="02070309020205020404" pitchFamily="49" charset="0"/>
                <a:cs typeface="Courier New" panose="02070309020205020404" pitchFamily="49" charset="0"/>
              </a:rPr>
              <a:t>(</a:t>
            </a:r>
            <a:r>
              <a:rPr lang="en-US" b="1" dirty="0">
                <a:solidFill>
                  <a:srgbClr val="FFC0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myStack.Push</a:t>
            </a:r>
            <a:r>
              <a:rPr lang="en-US" b="1" dirty="0">
                <a:latin typeface="Courier New" panose="02070309020205020404" pitchFamily="49" charset="0"/>
                <a:cs typeface="Courier New" panose="02070309020205020404" pitchFamily="49" charset="0"/>
              </a:rPr>
              <a:t>(</a:t>
            </a:r>
            <a:r>
              <a:rPr lang="en-US" b="1" dirty="0">
                <a:solidFill>
                  <a:srgbClr val="FFC000"/>
                </a:solidFill>
                <a:latin typeface="Courier New" panose="02070309020205020404" pitchFamily="49" charset="0"/>
                <a:cs typeface="Courier New" panose="02070309020205020404" pitchFamily="49" charset="0"/>
              </a:rPr>
              <a:t>4</a:t>
            </a:r>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myStack.Pop</a:t>
            </a: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 4</a:t>
            </a:r>
          </a:p>
          <a:p>
            <a:r>
              <a:rPr lang="en-US" b="1" dirty="0" err="1">
                <a:latin typeface="Courier New" panose="02070309020205020404" pitchFamily="49" charset="0"/>
                <a:cs typeface="Courier New" panose="02070309020205020404" pitchFamily="49" charset="0"/>
              </a:rPr>
              <a:t>myStack.Pop</a:t>
            </a: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 1</a:t>
            </a:r>
          </a:p>
        </p:txBody>
      </p:sp>
    </p:spTree>
    <p:extLst>
      <p:ext uri="{BB962C8B-B14F-4D97-AF65-F5344CB8AC3E}">
        <p14:creationId xmlns:p14="http://schemas.microsoft.com/office/powerpoint/2010/main" val="8345229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Classes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err="1">
                <a:latin typeface="+mj-lt"/>
              </a:rPr>
              <a:t>MyClass</a:t>
            </a:r>
            <a:r>
              <a:rPr lang="en-US" dirty="0">
                <a:latin typeface="+mj-lt"/>
              </a:rPr>
              <a:t>&lt;T&gt; is an open type</a:t>
            </a:r>
          </a:p>
          <a:p>
            <a:endParaRPr lang="en-US" dirty="0">
              <a:latin typeface="+mj-lt"/>
            </a:endParaRPr>
          </a:p>
          <a:p>
            <a:r>
              <a:rPr lang="en-US" dirty="0" err="1">
                <a:latin typeface="+mj-lt"/>
              </a:rPr>
              <a:t>MyClass</a:t>
            </a:r>
            <a:r>
              <a:rPr lang="en-US" dirty="0">
                <a:latin typeface="+mj-lt"/>
              </a:rPr>
              <a:t>&lt;String&gt; is a closed type</a:t>
            </a:r>
          </a:p>
          <a:p>
            <a:endParaRPr lang="en-US" dirty="0">
              <a:latin typeface="+mj-lt"/>
            </a:endParaRPr>
          </a:p>
          <a:p>
            <a:r>
              <a:rPr lang="en-US" dirty="0">
                <a:latin typeface="+mj-lt"/>
              </a:rPr>
              <a:t>At runtime, all generic types are closed : filling in the placeholders</a:t>
            </a:r>
          </a:p>
          <a:p>
            <a:pPr lvl="1"/>
            <a:r>
              <a:rPr lang="en-US" dirty="0">
                <a:latin typeface="+mj-lt"/>
              </a:rPr>
              <a:t>Illegal :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myobject</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&lt;T&gt;();</a:t>
            </a:r>
          </a:p>
        </p:txBody>
      </p:sp>
    </p:spTree>
    <p:extLst>
      <p:ext uri="{BB962C8B-B14F-4D97-AF65-F5344CB8AC3E}">
        <p14:creationId xmlns:p14="http://schemas.microsoft.com/office/powerpoint/2010/main" val="311741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Multidimensional Arrays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pPr>
              <a:lnSpc>
                <a:spcPct val="90000"/>
              </a:lnSpc>
              <a:spcAft>
                <a:spcPts val="300"/>
              </a:spcAft>
            </a:pPr>
            <a:r>
              <a:rPr lang="en-US" dirty="0" smtClean="0">
                <a:cs typeface="Arial" charset="0"/>
              </a:rPr>
              <a:t>“</a:t>
            </a:r>
            <a:r>
              <a:rPr lang="en-US" dirty="0">
                <a:cs typeface="Arial" charset="0"/>
              </a:rPr>
              <a:t>arrays-of-arrays” are </a:t>
            </a:r>
            <a:r>
              <a:rPr lang="en-US" dirty="0" smtClean="0">
                <a:cs typeface="Arial" charset="0"/>
              </a:rPr>
              <a:t>used this way:</a:t>
            </a:r>
            <a:endParaRPr lang="en-US" dirty="0">
              <a:cs typeface="Arial" charset="0"/>
            </a:endParaRPr>
          </a:p>
          <a:p>
            <a:pPr lvl="1">
              <a:lnSpc>
                <a:spcPct val="80000"/>
              </a:lnSpc>
              <a:spcAft>
                <a:spcPts val="300"/>
              </a:spcAft>
              <a:buFont typeface="Arial" charset="0"/>
              <a:buNone/>
            </a:pPr>
            <a:endParaRPr lang="en-US" dirty="0" smtClean="0">
              <a:latin typeface="Courier New" pitchFamily="49" charset="0"/>
              <a:cs typeface="Arial" charset="0"/>
            </a:endParaRPr>
          </a:p>
          <a:p>
            <a:pPr lvl="1">
              <a:lnSpc>
                <a:spcPct val="80000"/>
              </a:lnSpc>
              <a:spcAft>
                <a:spcPts val="300"/>
              </a:spcAft>
              <a:buFont typeface="Arial" charset="0"/>
              <a:buNone/>
            </a:pPr>
            <a:r>
              <a:rPr lang="en-US" dirty="0" smtClean="0">
                <a:latin typeface="Courier New" pitchFamily="49" charset="0"/>
                <a:cs typeface="Arial" charset="0"/>
              </a:rPr>
              <a:t>double</a:t>
            </a:r>
            <a:r>
              <a:rPr lang="en-US" dirty="0">
                <a:latin typeface="Courier New" pitchFamily="49" charset="0"/>
                <a:cs typeface="Arial" charset="0"/>
              </a:rPr>
              <a:t>[][] matrix = new double[4][];</a:t>
            </a:r>
          </a:p>
          <a:p>
            <a:pPr lvl="1">
              <a:lnSpc>
                <a:spcPct val="80000"/>
              </a:lnSpc>
              <a:spcAft>
                <a:spcPts val="300"/>
              </a:spcAft>
              <a:buFont typeface="Arial" charset="0"/>
              <a:buNone/>
            </a:pPr>
            <a:r>
              <a:rPr lang="en-US" dirty="0">
                <a:latin typeface="Courier New" pitchFamily="49" charset="0"/>
                <a:cs typeface="Arial" charset="0"/>
              </a:rPr>
              <a:t>matrix[0] = new double[8];</a:t>
            </a:r>
          </a:p>
          <a:p>
            <a:pPr lvl="1">
              <a:lnSpc>
                <a:spcPct val="80000"/>
              </a:lnSpc>
              <a:spcAft>
                <a:spcPts val="300"/>
              </a:spcAft>
              <a:buFont typeface="Arial" charset="0"/>
              <a:buNone/>
            </a:pPr>
            <a:r>
              <a:rPr lang="en-US" dirty="0">
                <a:latin typeface="Courier New" pitchFamily="49" charset="0"/>
                <a:cs typeface="Arial" charset="0"/>
              </a:rPr>
              <a:t>matrix[1] = new double[8];</a:t>
            </a:r>
          </a:p>
          <a:p>
            <a:pPr lvl="1">
              <a:lnSpc>
                <a:spcPct val="80000"/>
              </a:lnSpc>
              <a:spcAft>
                <a:spcPts val="300"/>
              </a:spcAft>
              <a:buFont typeface="Arial" charset="0"/>
              <a:buNone/>
            </a:pPr>
            <a:r>
              <a:rPr lang="en-US" i="1" dirty="0">
                <a:latin typeface="Courier New" pitchFamily="49" charset="0"/>
                <a:cs typeface="Arial" charset="0"/>
              </a:rPr>
              <a:t>… etc. …</a:t>
            </a:r>
          </a:p>
          <a:p>
            <a:pPr>
              <a:lnSpc>
                <a:spcPct val="90000"/>
              </a:lnSpc>
              <a:spcAft>
                <a:spcPts val="300"/>
              </a:spcAft>
            </a:pPr>
            <a:endParaRPr lang="en-US" dirty="0" smtClean="0">
              <a:cs typeface="Arial" charset="0"/>
            </a:endParaRPr>
          </a:p>
          <a:p>
            <a:pPr>
              <a:lnSpc>
                <a:spcPct val="90000"/>
              </a:lnSpc>
              <a:spcAft>
                <a:spcPts val="300"/>
              </a:spcAft>
            </a:pPr>
            <a:r>
              <a:rPr lang="en-US" dirty="0" smtClean="0">
                <a:cs typeface="Arial" charset="0"/>
              </a:rPr>
              <a:t>What </a:t>
            </a:r>
            <a:r>
              <a:rPr lang="en-US" dirty="0">
                <a:cs typeface="Arial" charset="0"/>
              </a:rPr>
              <a:t>would </a:t>
            </a:r>
            <a:r>
              <a:rPr lang="en-US" dirty="0" err="1">
                <a:latin typeface="Courier New" pitchFamily="49" charset="0"/>
                <a:cs typeface="Arial" charset="0"/>
              </a:rPr>
              <a:t>matrix.Length</a:t>
            </a:r>
            <a:r>
              <a:rPr lang="en-US" dirty="0">
                <a:cs typeface="Arial" charset="0"/>
              </a:rPr>
              <a:t> yield? </a:t>
            </a:r>
            <a:r>
              <a:rPr lang="en-US" dirty="0" smtClean="0">
                <a:cs typeface="Arial" charset="0"/>
              </a:rPr>
              <a:t/>
            </a:r>
            <a:br>
              <a:rPr lang="en-US" dirty="0" smtClean="0">
                <a:cs typeface="Arial" charset="0"/>
              </a:rPr>
            </a:br>
            <a:r>
              <a:rPr lang="en-US" dirty="0" smtClean="0">
                <a:cs typeface="Arial" charset="0"/>
              </a:rPr>
              <a:t>How </a:t>
            </a:r>
            <a:r>
              <a:rPr lang="en-US" dirty="0">
                <a:cs typeface="Arial" charset="0"/>
              </a:rPr>
              <a:t>about  </a:t>
            </a:r>
            <a:r>
              <a:rPr lang="en-US" dirty="0">
                <a:latin typeface="Courier New" pitchFamily="49" charset="0"/>
                <a:cs typeface="Arial" charset="0"/>
              </a:rPr>
              <a:t>matrix[1].Length</a:t>
            </a:r>
            <a:r>
              <a:rPr lang="en-US" dirty="0">
                <a:cs typeface="Arial" charset="0"/>
              </a:rPr>
              <a:t>?</a:t>
            </a:r>
          </a:p>
        </p:txBody>
      </p:sp>
    </p:spTree>
    <p:extLst>
      <p:ext uri="{BB962C8B-B14F-4D97-AF65-F5344CB8AC3E}">
        <p14:creationId xmlns:p14="http://schemas.microsoft.com/office/powerpoint/2010/main" val="11237043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Classes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b="1" dirty="0" smtClean="0">
                <a:latin typeface="Courier New" panose="02070309020205020404" pitchFamily="49" charset="0"/>
                <a:cs typeface="Courier New" panose="02070309020205020404" pitchFamily="49" charset="0"/>
              </a:rPr>
              <a:t>where</a:t>
            </a:r>
            <a:r>
              <a:rPr lang="en-US" dirty="0" smtClean="0">
                <a:latin typeface="+mj-lt"/>
              </a:rPr>
              <a:t> keyword defines a constraint</a:t>
            </a:r>
          </a:p>
          <a:p>
            <a:pPr lvl="1"/>
            <a:r>
              <a:rPr lang="fr-FR" dirty="0" err="1" smtClean="0">
                <a:latin typeface="+mj-lt"/>
                <a:cs typeface="Courier New" panose="02070309020205020404" pitchFamily="49" charset="0"/>
              </a:rPr>
              <a:t>Indicated</a:t>
            </a:r>
            <a:r>
              <a:rPr lang="fr-FR" dirty="0" smtClean="0">
                <a:latin typeface="+mj-lt"/>
                <a:cs typeface="Courier New" panose="02070309020205020404" pitchFamily="49" charset="0"/>
              </a:rPr>
              <a:t> </a:t>
            </a:r>
            <a:r>
              <a:rPr lang="fr-FR" dirty="0" err="1" smtClean="0">
                <a:latin typeface="+mj-lt"/>
                <a:cs typeface="Courier New" panose="02070309020205020404" pitchFamily="49" charset="0"/>
              </a:rPr>
              <a:t>that</a:t>
            </a:r>
            <a:r>
              <a:rPr lang="fr-FR" dirty="0" smtClean="0">
                <a:latin typeface="+mj-lt"/>
                <a:cs typeface="Courier New" panose="02070309020205020404" pitchFamily="49" charset="0"/>
              </a:rPr>
              <a:t> the </a:t>
            </a:r>
            <a:r>
              <a:rPr lang="fr-FR" dirty="0" err="1" smtClean="0">
                <a:latin typeface="+mj-lt"/>
                <a:cs typeface="Courier New" panose="02070309020205020404" pitchFamily="49" charset="0"/>
              </a:rPr>
              <a:t>generic</a:t>
            </a:r>
            <a:r>
              <a:rPr lang="fr-FR" dirty="0" smtClean="0">
                <a:latin typeface="+mj-lt"/>
                <a:cs typeface="Courier New" panose="02070309020205020404" pitchFamily="49" charset="0"/>
              </a:rPr>
              <a:t> type must </a:t>
            </a:r>
            <a:r>
              <a:rPr lang="fr-FR" dirty="0" err="1" smtClean="0">
                <a:latin typeface="+mj-lt"/>
                <a:cs typeface="Courier New" panose="02070309020205020404" pitchFamily="49" charset="0"/>
              </a:rPr>
              <a:t>implement</a:t>
            </a:r>
            <a:r>
              <a:rPr lang="fr-FR" dirty="0" smtClean="0">
                <a:latin typeface="+mj-lt"/>
                <a:cs typeface="Courier New" panose="02070309020205020404" pitchFamily="49" charset="0"/>
              </a:rPr>
              <a:t> a </a:t>
            </a:r>
            <a:r>
              <a:rPr lang="fr-FR" dirty="0" err="1" smtClean="0">
                <a:latin typeface="+mj-lt"/>
                <a:cs typeface="Courier New" panose="02070309020205020404" pitchFamily="49" charset="0"/>
              </a:rPr>
              <a:t>particular</a:t>
            </a:r>
            <a:r>
              <a:rPr lang="fr-FR" dirty="0" smtClean="0">
                <a:latin typeface="+mj-lt"/>
                <a:cs typeface="Courier New" panose="02070309020205020404" pitchFamily="49" charset="0"/>
              </a:rPr>
              <a:t> interface/base class/class/</a:t>
            </a:r>
            <a:r>
              <a:rPr lang="fr-FR" dirty="0" err="1" smtClean="0">
                <a:latin typeface="+mj-lt"/>
                <a:cs typeface="Courier New" panose="02070309020205020404" pitchFamily="49" charset="0"/>
              </a:rPr>
              <a:t>struct</a:t>
            </a:r>
            <a:endParaRPr lang="fr-FR" dirty="0" smtClean="0">
              <a:latin typeface="+mj-lt"/>
              <a:cs typeface="Courier New" panose="02070309020205020404" pitchFamily="49" charset="0"/>
            </a:endParaRPr>
          </a:p>
        </p:txBody>
      </p:sp>
      <p:sp>
        <p:nvSpPr>
          <p:cNvPr id="7" name="Rectangle à coins arrondis 4"/>
          <p:cNvSpPr/>
          <p:nvPr/>
        </p:nvSpPr>
        <p:spPr>
          <a:xfrm>
            <a:off x="107950" y="2857500"/>
            <a:ext cx="8785225" cy="504056"/>
          </a:xfrm>
          <a:prstGeom prst="roundRect">
            <a:avLst>
              <a:gd name="adj" fmla="val 10287"/>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public class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MyClass</a:t>
            </a:r>
            <a:r>
              <a:rPr lang="en-US" b="1" dirty="0">
                <a:latin typeface="Courier New" panose="02070309020205020404" pitchFamily="49" charset="0"/>
                <a:cs typeface="Courier New" panose="02070309020205020404" pitchFamily="49" charset="0"/>
              </a:rPr>
              <a:t>&lt;</a:t>
            </a:r>
            <a:r>
              <a:rPr lang="en-US" b="1" dirty="0">
                <a:solidFill>
                  <a:srgbClr val="0070C0"/>
                </a:solidFill>
                <a:latin typeface="Courier New" panose="02070309020205020404" pitchFamily="49" charset="0"/>
                <a:cs typeface="Courier New" panose="02070309020205020404" pitchFamily="49" charset="0"/>
              </a:rPr>
              <a:t>T</a:t>
            </a:r>
            <a:r>
              <a:rPr lang="en-US" b="1" dirty="0">
                <a:latin typeface="Courier New" panose="02070309020205020404" pitchFamily="49" charset="0"/>
                <a:cs typeface="Courier New" panose="02070309020205020404" pitchFamily="49" charset="0"/>
              </a:rPr>
              <a:t>&gt; </a:t>
            </a:r>
            <a:r>
              <a:rPr lang="en-US" b="1" dirty="0">
                <a:solidFill>
                  <a:srgbClr val="0070C0"/>
                </a:solidFill>
                <a:latin typeface="Courier New" panose="02070309020205020404" pitchFamily="49" charset="0"/>
                <a:cs typeface="Courier New" panose="02070309020205020404" pitchFamily="49" charset="0"/>
              </a:rPr>
              <a:t>where 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IMyInterface</a:t>
            </a:r>
            <a:r>
              <a:rPr lang="en-US" b="1"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0775117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Classes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smtClean="0">
                <a:latin typeface="+mj-lt"/>
              </a:rPr>
              <a:t>A single type can define multiple generic parameters</a:t>
            </a:r>
          </a:p>
        </p:txBody>
      </p:sp>
      <p:sp>
        <p:nvSpPr>
          <p:cNvPr id="7" name="Rectangle à coins arrondis 4"/>
          <p:cNvSpPr/>
          <p:nvPr/>
        </p:nvSpPr>
        <p:spPr>
          <a:xfrm>
            <a:off x="107950" y="1849388"/>
            <a:ext cx="8785225" cy="1584176"/>
          </a:xfrm>
          <a:prstGeom prst="roundRect">
            <a:avLst>
              <a:gd name="adj" fmla="val 10287"/>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public class</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MyClass</a:t>
            </a:r>
            <a:r>
              <a:rPr lang="en-US" b="1" dirty="0" smtClean="0">
                <a:latin typeface="Courier New" panose="02070309020205020404" pitchFamily="49" charset="0"/>
                <a:cs typeface="Courier New" panose="02070309020205020404" pitchFamily="49" charset="0"/>
              </a:rPr>
              <a:t>&lt;</a:t>
            </a:r>
            <a:r>
              <a:rPr lang="en-US" b="1" dirty="0" smtClean="0">
                <a:solidFill>
                  <a:srgbClr val="0070C0"/>
                </a:solidFill>
                <a:latin typeface="Courier New" panose="02070309020205020404" pitchFamily="49" charset="0"/>
                <a:cs typeface="Courier New" panose="02070309020205020404" pitchFamily="49" charset="0"/>
              </a:rPr>
              <a:t>K</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T</a:t>
            </a:r>
            <a:r>
              <a:rPr lang="en-US" b="1" dirty="0">
                <a:latin typeface="Courier New" panose="02070309020205020404" pitchFamily="49" charset="0"/>
                <a:cs typeface="Courier New" panose="02070309020205020404" pitchFamily="49" charset="0"/>
              </a:rPr>
              <a:t>&gt; </a:t>
            </a: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p>
          <a:p>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public K</a:t>
            </a:r>
            <a:r>
              <a:rPr lang="fr-FR" b="1" dirty="0" smtClean="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k</a:t>
            </a:r>
            <a:r>
              <a:rPr lang="fr-FR" b="1" dirty="0" smtClean="0">
                <a:latin typeface="Courier New" panose="02070309020205020404" pitchFamily="49" charset="0"/>
                <a:cs typeface="Courier New" panose="02070309020205020404" pitchFamily="49" charset="0"/>
              </a:rPr>
              <a:t>ey;</a:t>
            </a:r>
          </a:p>
          <a:p>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t>
            </a:r>
            <a:r>
              <a:rPr lang="fr-FR" b="1" dirty="0" smtClean="0">
                <a:solidFill>
                  <a:srgbClr val="0070C0"/>
                </a:solidFill>
                <a:latin typeface="Courier New" panose="02070309020205020404" pitchFamily="49" charset="0"/>
                <a:cs typeface="Courier New" panose="02070309020205020404" pitchFamily="49" charset="0"/>
              </a:rPr>
              <a:t>public T</a:t>
            </a:r>
            <a:r>
              <a:rPr lang="fr-FR" b="1" dirty="0" smtClean="0">
                <a:latin typeface="Courier New" panose="02070309020205020404" pitchFamily="49" charset="0"/>
                <a:cs typeface="Courier New" panose="02070309020205020404" pitchFamily="49" charset="0"/>
              </a:rPr>
              <a:t> item;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12498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Methods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smtClean="0">
                <a:latin typeface="+mj-lt"/>
              </a:rPr>
              <a:t>Implement fundamental algorithms in a general way:</a:t>
            </a:r>
          </a:p>
          <a:p>
            <a:endParaRPr lang="fr-FR" dirty="0">
              <a:latin typeface="+mj-lt"/>
            </a:endParaRPr>
          </a:p>
          <a:p>
            <a:endParaRPr lang="fr-FR" dirty="0" smtClean="0">
              <a:latin typeface="+mj-lt"/>
            </a:endParaRPr>
          </a:p>
          <a:p>
            <a:pPr marL="0" indent="0">
              <a:buNone/>
            </a:pPr>
            <a:endParaRPr lang="fr-FR" dirty="0" smtClean="0">
              <a:latin typeface="+mj-lt"/>
            </a:endParaRPr>
          </a:p>
          <a:p>
            <a:r>
              <a:rPr lang="fr-FR" dirty="0" smtClean="0">
                <a:latin typeface="+mj-lt"/>
              </a:rPr>
              <a:t>No </a:t>
            </a:r>
            <a:r>
              <a:rPr lang="fr-FR" dirty="0" err="1" smtClean="0">
                <a:latin typeface="+mj-lt"/>
              </a:rPr>
              <a:t>need</a:t>
            </a:r>
            <a:r>
              <a:rPr lang="fr-FR" dirty="0" smtClean="0">
                <a:latin typeface="+mj-lt"/>
              </a:rPr>
              <a:t> to </a:t>
            </a:r>
            <a:r>
              <a:rPr lang="fr-FR" dirty="0" err="1" smtClean="0">
                <a:latin typeface="+mj-lt"/>
              </a:rPr>
              <a:t>supply</a:t>
            </a:r>
            <a:r>
              <a:rPr lang="fr-FR" dirty="0" smtClean="0">
                <a:latin typeface="+mj-lt"/>
              </a:rPr>
              <a:t> types: compiler </a:t>
            </a:r>
            <a:r>
              <a:rPr lang="fr-FR" dirty="0" err="1" smtClean="0">
                <a:latin typeface="+mj-lt"/>
              </a:rPr>
              <a:t>infers</a:t>
            </a:r>
            <a:r>
              <a:rPr lang="fr-FR" dirty="0" smtClean="0">
                <a:latin typeface="+mj-lt"/>
              </a:rPr>
              <a:t> the type</a:t>
            </a:r>
            <a:endParaRPr lang="en-US" dirty="0" smtClean="0">
              <a:latin typeface="+mj-lt"/>
            </a:endParaRPr>
          </a:p>
        </p:txBody>
      </p:sp>
      <p:sp>
        <p:nvSpPr>
          <p:cNvPr id="7" name="Rectangle à coins arrondis 4"/>
          <p:cNvSpPr/>
          <p:nvPr/>
        </p:nvSpPr>
        <p:spPr>
          <a:xfrm>
            <a:off x="107950" y="1705372"/>
            <a:ext cx="8785225" cy="1440160"/>
          </a:xfrm>
          <a:prstGeom prst="roundRect">
            <a:avLst>
              <a:gd name="adj" fmla="val 10287"/>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anose="02070309020205020404" pitchFamily="49" charset="0"/>
                <a:cs typeface="Courier New" panose="02070309020205020404" pitchFamily="49" charset="0"/>
              </a:rPr>
              <a:t>public </a:t>
            </a:r>
            <a:r>
              <a:rPr lang="en-US" b="1" dirty="0" smtClean="0">
                <a:solidFill>
                  <a:srgbClr val="0070C0"/>
                </a:solidFill>
                <a:latin typeface="Courier New" panose="02070309020205020404" pitchFamily="49" charset="0"/>
                <a:cs typeface="Courier New" panose="02070309020205020404" pitchFamily="49" charset="0"/>
              </a:rPr>
              <a:t>void </a:t>
            </a:r>
            <a:r>
              <a:rPr lang="en-US" b="1" dirty="0" smtClean="0">
                <a:latin typeface="Courier New" panose="02070309020205020404" pitchFamily="49" charset="0"/>
                <a:cs typeface="Courier New" panose="02070309020205020404" pitchFamily="49" charset="0"/>
              </a:rPr>
              <a:t>Swap(</a:t>
            </a:r>
            <a:r>
              <a:rPr lang="en-US" b="1" dirty="0" smtClean="0">
                <a:solidFill>
                  <a:srgbClr val="0070C0"/>
                </a:solidFill>
                <a:latin typeface="Courier New" panose="02070309020205020404" pitchFamily="49" charset="0"/>
                <a:cs typeface="Courier New" panose="02070309020205020404" pitchFamily="49" charset="0"/>
              </a:rPr>
              <a:t>ref</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T</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 </a:t>
            </a:r>
            <a:r>
              <a:rPr lang="en-US" b="1" dirty="0" smtClean="0">
                <a:solidFill>
                  <a:srgbClr val="0070C0"/>
                </a:solidFill>
                <a:latin typeface="Courier New" panose="02070309020205020404" pitchFamily="49" charset="0"/>
                <a:cs typeface="Courier New" panose="02070309020205020404" pitchFamily="49" charset="0"/>
              </a:rPr>
              <a:t>ref</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T</a:t>
            </a:r>
            <a:r>
              <a:rPr lang="en-US" b="1" dirty="0" smtClean="0">
                <a:latin typeface="Courier New" panose="02070309020205020404" pitchFamily="49" charset="0"/>
                <a:cs typeface="Courier New" panose="02070309020205020404" pitchFamily="49" charset="0"/>
              </a:rPr>
              <a:t> b) { </a:t>
            </a:r>
          </a:p>
          <a:p>
            <a:r>
              <a:rPr lang="fr-FR" b="1" dirty="0" smtClean="0">
                <a:latin typeface="Courier New" panose="02070309020205020404" pitchFamily="49" charset="0"/>
                <a:cs typeface="Courier New" panose="02070309020205020404" pitchFamily="49" charset="0"/>
              </a:rPr>
              <a:t>  T </a:t>
            </a:r>
            <a:r>
              <a:rPr lang="fr-FR" b="1" dirty="0" err="1" smtClean="0">
                <a:latin typeface="Courier New" panose="02070309020205020404" pitchFamily="49" charset="0"/>
                <a:cs typeface="Courier New" panose="02070309020205020404" pitchFamily="49" charset="0"/>
              </a:rPr>
              <a:t>temp</a:t>
            </a:r>
            <a:r>
              <a:rPr lang="fr-FR" b="1" dirty="0" smtClean="0">
                <a:latin typeface="Courier New" panose="02070309020205020404" pitchFamily="49" charset="0"/>
                <a:cs typeface="Courier New" panose="02070309020205020404" pitchFamily="49" charset="0"/>
              </a:rPr>
              <a:t> = a;</a:t>
            </a:r>
          </a:p>
          <a:p>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a = b;</a:t>
            </a:r>
          </a:p>
          <a:p>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b = </a:t>
            </a:r>
            <a:r>
              <a:rPr lang="fr-FR" b="1" dirty="0" err="1" smtClean="0">
                <a:latin typeface="Courier New" panose="02070309020205020404" pitchFamily="49" charset="0"/>
                <a:cs typeface="Courier New" panose="02070309020205020404" pitchFamily="49" charset="0"/>
              </a:rPr>
              <a:t>temp</a:t>
            </a:r>
            <a:r>
              <a:rPr lang="fr-FR"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9" name="Rectangle à coins arrondis 4"/>
          <p:cNvSpPr/>
          <p:nvPr/>
        </p:nvSpPr>
        <p:spPr>
          <a:xfrm>
            <a:off x="107504" y="3865612"/>
            <a:ext cx="8785225" cy="1296143"/>
          </a:xfrm>
          <a:prstGeom prst="roundRect">
            <a:avLst>
              <a:gd name="adj" fmla="val 10287"/>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anose="02070309020205020404" pitchFamily="49" charset="0"/>
                <a:cs typeface="Courier New" panose="02070309020205020404" pitchFamily="49" charset="0"/>
              </a:rPr>
              <a:t>static void </a:t>
            </a:r>
            <a:r>
              <a:rPr lang="en-US" b="1" dirty="0" smtClean="0">
                <a:latin typeface="Courier New" panose="02070309020205020404" pitchFamily="49" charset="0"/>
                <a:cs typeface="Courier New" panose="02070309020205020404" pitchFamily="49" charset="0"/>
              </a:rPr>
              <a:t>Main(</a:t>
            </a:r>
            <a:r>
              <a:rPr lang="en-US" b="1" dirty="0" smtClean="0">
                <a:solidFill>
                  <a:srgbClr val="0070C0"/>
                </a:solidFill>
                <a:latin typeface="Courier New" panose="02070309020205020404" pitchFamily="49" charset="0"/>
                <a:cs typeface="Courier New" panose="02070309020205020404" pitchFamily="49" charset="0"/>
              </a:rPr>
              <a:t>string[]</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args</a:t>
            </a:r>
            <a:r>
              <a:rPr lang="en-US" b="1" dirty="0" smtClean="0">
                <a:latin typeface="Courier New" panose="02070309020205020404" pitchFamily="49" charset="0"/>
                <a:cs typeface="Courier New" panose="02070309020205020404" pitchFamily="49" charset="0"/>
              </a:rPr>
              <a:t>) { </a:t>
            </a:r>
          </a:p>
          <a:p>
            <a:r>
              <a:rPr lang="fr-FR" b="1" dirty="0" smtClean="0">
                <a:latin typeface="Courier New" panose="02070309020205020404" pitchFamily="49" charset="0"/>
                <a:cs typeface="Courier New" panose="02070309020205020404" pitchFamily="49" charset="0"/>
              </a:rPr>
              <a:t>  x = </a:t>
            </a:r>
            <a:r>
              <a:rPr lang="fr-FR" b="1" dirty="0" smtClean="0">
                <a:solidFill>
                  <a:srgbClr val="FFC000"/>
                </a:solidFill>
                <a:latin typeface="Courier New" panose="02070309020205020404" pitchFamily="49" charset="0"/>
                <a:cs typeface="Courier New" panose="02070309020205020404" pitchFamily="49" charset="0"/>
              </a:rPr>
              <a:t>5</a:t>
            </a:r>
            <a:r>
              <a:rPr lang="fr-FR" b="1" dirty="0" smtClean="0">
                <a:latin typeface="Courier New" panose="02070309020205020404" pitchFamily="49" charset="0"/>
                <a:cs typeface="Courier New" panose="02070309020205020404" pitchFamily="49" charset="0"/>
              </a:rPr>
              <a:t>; y = </a:t>
            </a:r>
            <a:r>
              <a:rPr lang="fr-FR" b="1" dirty="0" smtClean="0">
                <a:solidFill>
                  <a:srgbClr val="FFC000"/>
                </a:solidFill>
                <a:latin typeface="Courier New" panose="02070309020205020404" pitchFamily="49" charset="0"/>
                <a:cs typeface="Courier New" panose="02070309020205020404" pitchFamily="49" charset="0"/>
              </a:rPr>
              <a:t>6</a:t>
            </a:r>
            <a:r>
              <a:rPr lang="fr-FR" b="1" dirty="0" smtClean="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a:t>
            </a:r>
            <a:r>
              <a:rPr lang="fr-FR" b="1" dirty="0" smtClean="0">
                <a:latin typeface="Courier New" panose="02070309020205020404" pitchFamily="49" charset="0"/>
                <a:cs typeface="Courier New" panose="02070309020205020404" pitchFamily="49" charset="0"/>
              </a:rPr>
              <a:t> Swap(</a:t>
            </a:r>
            <a:r>
              <a:rPr lang="fr-FR" b="1" dirty="0" err="1" smtClean="0">
                <a:solidFill>
                  <a:srgbClr val="0070C0"/>
                </a:solidFill>
                <a:latin typeface="Courier New" panose="02070309020205020404" pitchFamily="49" charset="0"/>
                <a:cs typeface="Courier New" panose="02070309020205020404" pitchFamily="49" charset="0"/>
              </a:rPr>
              <a:t>ref</a:t>
            </a:r>
            <a:r>
              <a:rPr lang="fr-FR" b="1" dirty="0" smtClean="0">
                <a:latin typeface="Courier New" panose="02070309020205020404" pitchFamily="49" charset="0"/>
                <a:cs typeface="Courier New" panose="02070309020205020404" pitchFamily="49" charset="0"/>
              </a:rPr>
              <a:t> x, </a:t>
            </a:r>
            <a:r>
              <a:rPr lang="fr-FR" b="1" dirty="0" err="1" smtClean="0">
                <a:solidFill>
                  <a:srgbClr val="0070C0"/>
                </a:solidFill>
                <a:latin typeface="Courier New" panose="02070309020205020404" pitchFamily="49" charset="0"/>
                <a:cs typeface="Courier New" panose="02070309020205020404" pitchFamily="49" charset="0"/>
              </a:rPr>
              <a:t>ref</a:t>
            </a:r>
            <a:r>
              <a:rPr lang="fr-FR" b="1" dirty="0" smtClean="0">
                <a:latin typeface="Courier New" panose="02070309020205020404" pitchFamily="49" charset="0"/>
                <a:cs typeface="Courier New" panose="02070309020205020404" pitchFamily="49" charset="0"/>
              </a:rPr>
              <a:t> y);</a:t>
            </a:r>
          </a:p>
          <a:p>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04056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Taking back our case study…</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251520" y="1129308"/>
            <a:ext cx="8713093" cy="4104456"/>
          </a:xfrm>
          <a:prstGeom prst="roundRect">
            <a:avLst>
              <a:gd name="adj" fmla="val 8918"/>
            </a:avLst>
          </a:prstGeom>
        </p:spPr>
        <p:style>
          <a:lnRef idx="2">
            <a:schemeClr val="dk1"/>
          </a:lnRef>
          <a:fillRef idx="1">
            <a:schemeClr val="lt1"/>
          </a:fillRef>
          <a:effectRef idx="0">
            <a:schemeClr val="dk1"/>
          </a:effectRef>
          <a:fontRef idx="minor">
            <a:schemeClr val="dk1"/>
          </a:fontRef>
        </p:style>
        <p:txBody>
          <a:bodyPr anchor="ctr"/>
          <a:lstStyle/>
          <a:p>
            <a:pPr>
              <a:spcBef>
                <a:spcPts val="100"/>
              </a:spcBef>
              <a:buClr>
                <a:srgbClr val="B90117"/>
              </a:buClr>
              <a:buSzPct val="115000"/>
            </a:pPr>
            <a:r>
              <a:rPr lang="en-US" sz="1600" b="1" dirty="0">
                <a:solidFill>
                  <a:srgbClr val="0070C0"/>
                </a:solidFill>
                <a:latin typeface="Courier New" pitchFamily="49" charset="0"/>
              </a:rPr>
              <a:t>public class </a:t>
            </a:r>
            <a:r>
              <a:rPr lang="en-US" sz="1600" b="1" dirty="0" err="1">
                <a:solidFill>
                  <a:srgbClr val="000000"/>
                </a:solidFill>
                <a:latin typeface="Courier New" pitchFamily="49" charset="0"/>
              </a:rPr>
              <a:t>ClassRoomEnumerator</a:t>
            </a:r>
            <a:endParaRPr lang="en-US" sz="1600" b="1" dirty="0">
              <a:solidFill>
                <a:srgbClr val="000000"/>
              </a:solidFill>
              <a:latin typeface="Courier New" pitchFamily="49" charset="0"/>
            </a:endParaRPr>
          </a:p>
          <a:p>
            <a:pPr>
              <a:spcBef>
                <a:spcPts val="100"/>
              </a:spcBef>
              <a:buClr>
                <a:srgbClr val="B90117"/>
              </a:buClr>
              <a:buSzPct val="115000"/>
            </a:pPr>
            <a:r>
              <a:rPr lang="en-US" sz="1600" b="1" dirty="0">
                <a:solidFill>
                  <a:srgbClr val="000000"/>
                </a:solidFill>
                <a:latin typeface="Courier New" pitchFamily="49" charset="0"/>
              </a:rPr>
              <a:t>{</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private </a:t>
            </a: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a:solidFill>
                  <a:srgbClr val="000000"/>
                </a:solidFill>
                <a:latin typeface="Courier New" pitchFamily="49" charset="0"/>
              </a:rPr>
              <a:t>current = </a:t>
            </a:r>
            <a:r>
              <a:rPr lang="en-US" sz="1600" b="1" dirty="0">
                <a:solidFill>
                  <a:srgbClr val="FFC000"/>
                </a:solidFill>
                <a:latin typeface="Courier New" pitchFamily="49" charset="0"/>
              </a:rPr>
              <a:t>-1</a:t>
            </a:r>
            <a:r>
              <a:rPr lang="en-US" sz="1600" b="1" dirty="0">
                <a:solidFill>
                  <a:srgbClr val="000000"/>
                </a:solidFill>
                <a:latin typeface="Courier New" pitchFamily="49" charset="0"/>
              </a:rPr>
              <a:t>;  	  </a:t>
            </a:r>
            <a:r>
              <a:rPr lang="en-US" sz="1600" b="1" dirty="0">
                <a:solidFill>
                  <a:srgbClr val="00B050"/>
                </a:solidFill>
                <a:latin typeface="Courier New" pitchFamily="49" charset="0"/>
              </a:rPr>
              <a:t>// Set to before next item</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private</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IList</a:t>
            </a:r>
            <a:r>
              <a:rPr lang="en-US" sz="1600" b="1" dirty="0">
                <a:solidFill>
                  <a:srgbClr val="000000"/>
                </a:solidFill>
                <a:latin typeface="Courier New" pitchFamily="49" charset="0"/>
              </a:rPr>
              <a:t>&lt;Student&gt; target;	</a:t>
            </a:r>
            <a:r>
              <a:rPr lang="en-US" sz="1600" b="1" dirty="0">
                <a:solidFill>
                  <a:srgbClr val="00B050"/>
                </a:solidFill>
                <a:latin typeface="Courier New" pitchFamily="49" charset="0"/>
              </a:rPr>
              <a:t>// Will be enumerated</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public </a:t>
            </a:r>
            <a:r>
              <a:rPr lang="en-US" sz="1600" b="1" dirty="0" err="1">
                <a:solidFill>
                  <a:srgbClr val="000000"/>
                </a:solidFill>
                <a:latin typeface="Courier New" pitchFamily="49" charset="0"/>
              </a:rPr>
              <a:t>ClassRoomEnumerator</a:t>
            </a:r>
            <a:r>
              <a:rPr lang="en-US" sz="1600" b="1" dirty="0">
                <a:solidFill>
                  <a:srgbClr val="000000"/>
                </a:solidFill>
                <a:latin typeface="Courier New" pitchFamily="49" charset="0"/>
              </a:rPr>
              <a:t>(</a:t>
            </a:r>
            <a:r>
              <a:rPr lang="en-US" sz="1600" b="1" dirty="0" err="1">
                <a:solidFill>
                  <a:srgbClr val="000000"/>
                </a:solidFill>
                <a:latin typeface="Courier New" pitchFamily="49" charset="0"/>
              </a:rPr>
              <a:t>IList</a:t>
            </a:r>
            <a:r>
              <a:rPr lang="en-US" sz="1600" b="1" dirty="0">
                <a:solidFill>
                  <a:srgbClr val="000000"/>
                </a:solidFill>
                <a:latin typeface="Courier New" pitchFamily="49" charset="0"/>
              </a:rPr>
              <a:t>&lt;Student&gt; target)</a:t>
            </a:r>
          </a:p>
          <a:p>
            <a:pPr>
              <a:spcBef>
                <a:spcPts val="100"/>
              </a:spcBef>
              <a:buClr>
                <a:srgbClr val="B90117"/>
              </a:buClr>
              <a:buSzPct val="115000"/>
            </a:pPr>
            <a:r>
              <a:rPr lang="en-US" sz="1600" b="1" dirty="0">
                <a:solidFill>
                  <a:srgbClr val="000000"/>
                </a:solidFill>
                <a:latin typeface="Courier New" pitchFamily="49" charset="0"/>
              </a:rPr>
              <a:t>  {</a:t>
            </a:r>
          </a:p>
          <a:p>
            <a:pPr>
              <a:spcBef>
                <a:spcPts val="100"/>
              </a:spcBef>
              <a:buClr>
                <a:srgbClr val="B90117"/>
              </a:buClr>
              <a:buSzPct val="115000"/>
            </a:pPr>
            <a:r>
              <a:rPr lang="en-US" sz="1600" b="1" dirty="0">
                <a:solidFill>
                  <a:srgbClr val="000000"/>
                </a:solidFill>
                <a:latin typeface="Courier New" pitchFamily="49" charset="0"/>
              </a:rPr>
              <a:t>    </a:t>
            </a:r>
            <a:r>
              <a:rPr lang="en-US" sz="1600" b="1" dirty="0" err="1">
                <a:solidFill>
                  <a:srgbClr val="000000"/>
                </a:solidFill>
                <a:latin typeface="Courier New" pitchFamily="49" charset="0"/>
              </a:rPr>
              <a:t>this.target</a:t>
            </a:r>
            <a:r>
              <a:rPr lang="en-US" sz="1600" b="1" dirty="0">
                <a:solidFill>
                  <a:srgbClr val="000000"/>
                </a:solidFill>
                <a:latin typeface="Courier New" pitchFamily="49" charset="0"/>
              </a:rPr>
              <a:t> = target;</a:t>
            </a:r>
          </a:p>
          <a:p>
            <a:pPr>
              <a:spcBef>
                <a:spcPts val="100"/>
              </a:spcBef>
              <a:buClr>
                <a:srgbClr val="B90117"/>
              </a:buClr>
              <a:buSzPct val="115000"/>
            </a:pPr>
            <a:r>
              <a:rPr lang="en-US" sz="1600" b="1" dirty="0">
                <a:solidFill>
                  <a:srgbClr val="000000"/>
                </a:solidFill>
                <a:latin typeface="Courier New" pitchFamily="49" charset="0"/>
              </a:rPr>
              <a:t>  }</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public void </a:t>
            </a:r>
            <a:r>
              <a:rPr lang="en-US" sz="1600" b="1" dirty="0">
                <a:solidFill>
                  <a:srgbClr val="000000"/>
                </a:solidFill>
                <a:latin typeface="Courier New" pitchFamily="49" charset="0"/>
              </a:rPr>
              <a:t>Reset() { current = </a:t>
            </a:r>
            <a:r>
              <a:rPr lang="en-US" sz="1600" b="1" dirty="0">
                <a:solidFill>
                  <a:srgbClr val="FFC000"/>
                </a:solidFill>
                <a:latin typeface="Courier New" pitchFamily="49" charset="0"/>
              </a:rPr>
              <a:t>-1</a:t>
            </a:r>
            <a:r>
              <a:rPr lang="en-US" sz="1600" b="1" dirty="0">
                <a:solidFill>
                  <a:srgbClr val="000000"/>
                </a:solidFill>
                <a:latin typeface="Courier New" pitchFamily="49" charset="0"/>
              </a:rPr>
              <a:t>; }</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public</a:t>
            </a:r>
            <a:r>
              <a:rPr lang="en-US" sz="1600" b="1" dirty="0">
                <a:solidFill>
                  <a:srgbClr val="000000"/>
                </a:solidFill>
                <a:latin typeface="Courier New" pitchFamily="49" charset="0"/>
              </a:rPr>
              <a:t> Student Current </a:t>
            </a:r>
            <a:r>
              <a:rPr lang="en-US" sz="1600" b="1" dirty="0">
                <a:solidFill>
                  <a:srgbClr val="00B050"/>
                </a:solidFill>
                <a:latin typeface="Courier New" pitchFamily="49" charset="0"/>
              </a:rPr>
              <a:t>// Return current transaction</a:t>
            </a:r>
          </a:p>
          <a:p>
            <a:pPr>
              <a:spcBef>
                <a:spcPts val="100"/>
              </a:spcBef>
              <a:buClr>
                <a:srgbClr val="B90117"/>
              </a:buClr>
              <a:buSzPct val="115000"/>
            </a:pP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get</a:t>
            </a: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 return target[current]; </a:t>
            </a: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public bool </a:t>
            </a:r>
            <a:r>
              <a:rPr lang="en-US" sz="1600" b="1" dirty="0" err="1">
                <a:solidFill>
                  <a:srgbClr val="000000"/>
                </a:solidFill>
                <a:latin typeface="Courier New" pitchFamily="49" charset="0"/>
              </a:rPr>
              <a:t>MoveNext</a:t>
            </a:r>
            <a:r>
              <a:rPr lang="en-US" sz="1600" b="1" dirty="0">
                <a:solidFill>
                  <a:srgbClr val="000000"/>
                </a:solidFill>
                <a:latin typeface="Courier New" pitchFamily="49" charset="0"/>
              </a:rPr>
              <a:t>() </a:t>
            </a:r>
            <a:r>
              <a:rPr lang="en-US" sz="1600" b="1" dirty="0">
                <a:solidFill>
                  <a:srgbClr val="00B050"/>
                </a:solidFill>
                <a:latin typeface="Courier New" pitchFamily="49" charset="0"/>
              </a:rPr>
              <a:t>// Move to next if there is one</a:t>
            </a:r>
          </a:p>
          <a:p>
            <a:pPr>
              <a:spcBef>
                <a:spcPts val="100"/>
              </a:spcBef>
              <a:buClr>
                <a:srgbClr val="B90117"/>
              </a:buClr>
              <a:buSzPct val="115000"/>
            </a:pP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return </a:t>
            </a:r>
            <a:r>
              <a:rPr lang="en-US" sz="1600" b="1" dirty="0">
                <a:solidFill>
                  <a:srgbClr val="000000"/>
                </a:solidFill>
                <a:latin typeface="Courier New" pitchFamily="49" charset="0"/>
              </a:rPr>
              <a:t>(++current &lt; </a:t>
            </a:r>
            <a:r>
              <a:rPr lang="en-US" sz="1600" b="1" dirty="0" err="1">
                <a:solidFill>
                  <a:srgbClr val="000000"/>
                </a:solidFill>
                <a:latin typeface="Courier New" pitchFamily="49" charset="0"/>
              </a:rPr>
              <a:t>target.Count</a:t>
            </a: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a:p>
            <a:pPr lvl="0">
              <a:spcBef>
                <a:spcPts val="100"/>
              </a:spcBef>
              <a:buClr>
                <a:srgbClr val="B90117"/>
              </a:buClr>
              <a:buSzPct val="115000"/>
            </a:pPr>
            <a:r>
              <a:rPr lang="en-US" sz="1600" b="1" dirty="0" smtClean="0">
                <a:solidFill>
                  <a:srgbClr val="000000"/>
                </a:solidFill>
                <a:latin typeface="Courier New" pitchFamily="49" charset="0"/>
              </a:rPr>
              <a:t>}</a:t>
            </a:r>
            <a:endParaRPr lang="en-US" b="1" dirty="0">
              <a:solidFill>
                <a:srgbClr val="000000"/>
              </a:solidFill>
              <a:latin typeface="Courier New" pitchFamily="49" charset="0"/>
            </a:endParaRPr>
          </a:p>
        </p:txBody>
      </p:sp>
    </p:spTree>
    <p:extLst>
      <p:ext uri="{BB962C8B-B14F-4D97-AF65-F5344CB8AC3E}">
        <p14:creationId xmlns:p14="http://schemas.microsoft.com/office/powerpoint/2010/main" val="6127545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Need for Generic Classes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smtClean="0"/>
              <a:t>This custom enumerator was originally written to loop through </a:t>
            </a:r>
            <a:r>
              <a:rPr lang="en-US" dirty="0" smtClean="0">
                <a:latin typeface="Courier New" pitchFamily="49" charset="0"/>
                <a:cs typeface="Courier New" pitchFamily="49" charset="0"/>
              </a:rPr>
              <a:t>Students</a:t>
            </a:r>
            <a:r>
              <a:rPr lang="en-US" dirty="0" smtClean="0">
                <a:latin typeface="+mj-lt"/>
                <a:cs typeface="Courier New" pitchFamily="49" charset="0"/>
              </a:rPr>
              <a:t> </a:t>
            </a:r>
            <a:r>
              <a:rPr lang="en-US" dirty="0" smtClean="0"/>
              <a:t>objects in a </a:t>
            </a:r>
            <a:r>
              <a:rPr lang="en-US" dirty="0" err="1" smtClean="0">
                <a:latin typeface="Courier New" pitchFamily="49" charset="0"/>
                <a:cs typeface="Courier New" pitchFamily="49" charset="0"/>
              </a:rPr>
              <a:t>ClassRoom</a:t>
            </a:r>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a:p>
            <a:r>
              <a:rPr lang="en-US" dirty="0" smtClean="0"/>
              <a:t>What changes would we need to make to have it loop through </a:t>
            </a:r>
            <a:r>
              <a:rPr lang="en-US" dirty="0" smtClean="0">
                <a:latin typeface="Courier New" pitchFamily="49" charset="0"/>
                <a:cs typeface="Courier New" pitchFamily="49" charset="0"/>
              </a:rPr>
              <a:t>Courses</a:t>
            </a:r>
            <a:r>
              <a:rPr lang="en-US" dirty="0" smtClean="0"/>
              <a:t> objects in a </a:t>
            </a:r>
            <a:r>
              <a:rPr lang="en-US" dirty="0" err="1" smtClean="0">
                <a:latin typeface="Courier New" pitchFamily="49" charset="0"/>
                <a:cs typeface="Courier New" pitchFamily="49" charset="0"/>
              </a:rPr>
              <a:t>SchoolYear</a:t>
            </a:r>
            <a:r>
              <a:rPr lang="en-US" dirty="0" smtClean="0"/>
              <a:t>?</a:t>
            </a:r>
          </a:p>
          <a:p>
            <a:endParaRPr lang="fr-FR" dirty="0" smtClean="0"/>
          </a:p>
          <a:p>
            <a:r>
              <a:rPr lang="fr-FR" dirty="0" err="1" smtClean="0"/>
              <a:t>Many</a:t>
            </a:r>
            <a:r>
              <a:rPr lang="fr-FR" dirty="0" smtClean="0"/>
              <a:t> classes </a:t>
            </a:r>
            <a:r>
              <a:rPr lang="fr-FR" dirty="0" err="1" smtClean="0"/>
              <a:t>share</a:t>
            </a:r>
            <a:r>
              <a:rPr lang="fr-FR" dirty="0" smtClean="0"/>
              <a:t> a </a:t>
            </a:r>
            <a:r>
              <a:rPr lang="fr-FR" dirty="0" err="1" smtClean="0"/>
              <a:t>same</a:t>
            </a:r>
            <a:r>
              <a:rPr lang="fr-FR" dirty="0" smtClean="0"/>
              <a:t> </a:t>
            </a:r>
            <a:r>
              <a:rPr lang="fr-FR" dirty="0" err="1" smtClean="0"/>
              <a:t>behavior</a:t>
            </a:r>
            <a:endParaRPr lang="fr-FR" dirty="0" smtClean="0"/>
          </a:p>
          <a:p>
            <a:pPr lvl="1"/>
            <a:r>
              <a:rPr lang="fr-FR" dirty="0" err="1" smtClean="0"/>
              <a:t>Don’t</a:t>
            </a:r>
            <a:r>
              <a:rPr lang="fr-FR" dirty="0" smtClean="0"/>
              <a:t> </a:t>
            </a:r>
            <a:r>
              <a:rPr lang="fr-FR" dirty="0" err="1" smtClean="0"/>
              <a:t>repeat</a:t>
            </a:r>
            <a:r>
              <a:rPr lang="fr-FR" dirty="0" smtClean="0"/>
              <a:t> </a:t>
            </a:r>
            <a:r>
              <a:rPr lang="fr-FR" dirty="0" err="1" smtClean="0"/>
              <a:t>yourself</a:t>
            </a:r>
            <a:r>
              <a:rPr lang="fr-FR" dirty="0" smtClean="0"/>
              <a:t>!</a:t>
            </a:r>
            <a:endParaRPr lang="fr-FR" dirty="0"/>
          </a:p>
        </p:txBody>
      </p:sp>
    </p:spTree>
    <p:extLst>
      <p:ext uri="{BB962C8B-B14F-4D97-AF65-F5344CB8AC3E}">
        <p14:creationId xmlns:p14="http://schemas.microsoft.com/office/powerpoint/2010/main" val="27101055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Classes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smtClean="0"/>
              <a:t>C# uses a lot </a:t>
            </a:r>
            <a:r>
              <a:rPr lang="en-US" i="1" dirty="0" smtClean="0">
                <a:latin typeface="Century Schoolbook" pitchFamily="18" charset="0"/>
              </a:rPr>
              <a:t>generic classes</a:t>
            </a:r>
          </a:p>
          <a:p>
            <a:pPr lvl="1"/>
            <a:r>
              <a:rPr lang="en-US" dirty="0" smtClean="0"/>
              <a:t>Generic collections in the framework are generic classes</a:t>
            </a:r>
          </a:p>
          <a:p>
            <a:endParaRPr lang="fr-FR" dirty="0" smtClean="0"/>
          </a:p>
          <a:p>
            <a:r>
              <a:rPr lang="fr-FR" dirty="0" smtClean="0"/>
              <a:t>In </a:t>
            </a:r>
            <a:r>
              <a:rPr lang="fr-FR" dirty="0" err="1" smtClean="0"/>
              <a:t>IEnumerable</a:t>
            </a:r>
            <a:r>
              <a:rPr lang="fr-FR" dirty="0" smtClean="0"/>
              <a:t>&lt;</a:t>
            </a:r>
            <a:r>
              <a:rPr lang="fr-FR" dirty="0" err="1" smtClean="0"/>
              <a:t>Student</a:t>
            </a:r>
            <a:r>
              <a:rPr lang="fr-FR" dirty="0" smtClean="0"/>
              <a:t>&gt;:</a:t>
            </a:r>
          </a:p>
          <a:p>
            <a:pPr lvl="1"/>
            <a:r>
              <a:rPr lang="fr-FR" dirty="0" smtClean="0"/>
              <a:t>&lt;</a:t>
            </a:r>
            <a:r>
              <a:rPr lang="fr-FR" dirty="0" err="1" smtClean="0"/>
              <a:t>Student</a:t>
            </a:r>
            <a:r>
              <a:rPr lang="fr-FR" dirty="0" smtClean="0"/>
              <a:t>&gt; </a:t>
            </a:r>
            <a:r>
              <a:rPr lang="fr-FR" dirty="0" err="1" smtClean="0"/>
              <a:t>means</a:t>
            </a:r>
            <a:r>
              <a:rPr lang="fr-FR" dirty="0" smtClean="0"/>
              <a:t> « </a:t>
            </a:r>
            <a:r>
              <a:rPr lang="fr-FR" dirty="0" err="1" smtClean="0"/>
              <a:t>apply</a:t>
            </a:r>
            <a:r>
              <a:rPr lang="fr-FR" dirty="0" smtClean="0"/>
              <a:t> </a:t>
            </a:r>
            <a:r>
              <a:rPr lang="fr-FR" dirty="0" err="1" smtClean="0"/>
              <a:t>only</a:t>
            </a:r>
            <a:r>
              <a:rPr lang="fr-FR" dirty="0" smtClean="0"/>
              <a:t> to </a:t>
            </a:r>
            <a:r>
              <a:rPr lang="fr-FR" dirty="0" err="1" smtClean="0"/>
              <a:t>Student</a:t>
            </a:r>
            <a:r>
              <a:rPr lang="fr-FR" dirty="0" smtClean="0"/>
              <a:t> »</a:t>
            </a:r>
          </a:p>
          <a:p>
            <a:pPr lvl="1"/>
            <a:r>
              <a:rPr lang="fr-FR" dirty="0" err="1" smtClean="0"/>
              <a:t>We</a:t>
            </a:r>
            <a:r>
              <a:rPr lang="fr-FR" dirty="0" smtClean="0"/>
              <a:t> </a:t>
            </a:r>
            <a:r>
              <a:rPr lang="fr-FR" dirty="0" err="1" smtClean="0"/>
              <a:t>can</a:t>
            </a:r>
            <a:r>
              <a:rPr lang="fr-FR" dirty="0" smtClean="0"/>
              <a:t> use abstract class for </a:t>
            </a:r>
            <a:r>
              <a:rPr lang="fr-FR" dirty="0" err="1" smtClean="0"/>
              <a:t>this</a:t>
            </a:r>
            <a:r>
              <a:rPr lang="fr-FR" dirty="0" smtClean="0"/>
              <a:t>, i.e. </a:t>
            </a:r>
            <a:r>
              <a:rPr lang="fr-FR" dirty="0" err="1" smtClean="0"/>
              <a:t>IEnumerable</a:t>
            </a:r>
            <a:r>
              <a:rPr lang="fr-FR" dirty="0" smtClean="0"/>
              <a:t>&lt;Person&gt;</a:t>
            </a:r>
          </a:p>
          <a:p>
            <a:pPr lvl="1"/>
            <a:r>
              <a:rPr lang="fr-FR" dirty="0" smtClean="0"/>
              <a:t>To </a:t>
            </a:r>
            <a:r>
              <a:rPr lang="fr-FR" dirty="0" err="1" smtClean="0"/>
              <a:t>be</a:t>
            </a:r>
            <a:r>
              <a:rPr lang="fr-FR" dirty="0" smtClean="0"/>
              <a:t> </a:t>
            </a:r>
            <a:r>
              <a:rPr lang="fr-FR" dirty="0" err="1" smtClean="0"/>
              <a:t>even</a:t>
            </a:r>
            <a:r>
              <a:rPr lang="fr-FR" dirty="0" smtClean="0"/>
              <a:t> more </a:t>
            </a:r>
            <a:r>
              <a:rPr lang="fr-FR" dirty="0" err="1" smtClean="0"/>
              <a:t>general</a:t>
            </a:r>
            <a:r>
              <a:rPr lang="fr-FR" dirty="0" smtClean="0"/>
              <a:t>, use </a:t>
            </a:r>
            <a:r>
              <a:rPr lang="fr-FR" dirty="0" err="1" smtClean="0"/>
              <a:t>IEnumerable</a:t>
            </a:r>
            <a:r>
              <a:rPr lang="fr-FR" dirty="0" smtClean="0"/>
              <a:t>&lt;T&gt;</a:t>
            </a:r>
            <a:endParaRPr lang="fr-FR" dirty="0"/>
          </a:p>
        </p:txBody>
      </p:sp>
    </p:spTree>
    <p:extLst>
      <p:ext uri="{BB962C8B-B14F-4D97-AF65-F5344CB8AC3E}">
        <p14:creationId xmlns:p14="http://schemas.microsoft.com/office/powerpoint/2010/main" val="1260133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Classes 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smtClean="0"/>
              <a:t>Back to our previous example, enriched:</a:t>
            </a:r>
          </a:p>
          <a:p>
            <a:endParaRPr lang="fr-FR" dirty="0"/>
          </a:p>
          <a:p>
            <a:endParaRPr lang="fr-FR" dirty="0" smtClean="0"/>
          </a:p>
          <a:p>
            <a:endParaRPr lang="fr-FR" dirty="0"/>
          </a:p>
          <a:p>
            <a:endParaRPr lang="fr-FR" dirty="0" smtClean="0"/>
          </a:p>
          <a:p>
            <a:r>
              <a:rPr lang="fr-FR" dirty="0" err="1" smtClean="0"/>
              <a:t>SupinfoEnumerable</a:t>
            </a:r>
            <a:r>
              <a:rPr lang="fr-FR" dirty="0" smtClean="0"/>
              <a:t> </a:t>
            </a:r>
            <a:r>
              <a:rPr lang="fr-FR" dirty="0" err="1" smtClean="0"/>
              <a:t>is</a:t>
            </a:r>
            <a:r>
              <a:rPr lang="fr-FR" dirty="0" smtClean="0"/>
              <a:t> </a:t>
            </a:r>
            <a:r>
              <a:rPr lang="fr-FR" dirty="0" err="1" smtClean="0"/>
              <a:t>just</a:t>
            </a:r>
            <a:r>
              <a:rPr lang="fr-FR" dirty="0" smtClean="0"/>
              <a:t> a « glue »</a:t>
            </a:r>
            <a:endParaRPr lang="fr-FR" dirty="0"/>
          </a:p>
        </p:txBody>
      </p:sp>
      <p:sp>
        <p:nvSpPr>
          <p:cNvPr id="7" name="Rectangle à coins arrondis 4"/>
          <p:cNvSpPr/>
          <p:nvPr/>
        </p:nvSpPr>
        <p:spPr>
          <a:xfrm>
            <a:off x="480638" y="1705372"/>
            <a:ext cx="4088244" cy="1833179"/>
          </a:xfrm>
          <a:prstGeom prst="roundRect">
            <a:avLst>
              <a:gd name="adj" fmla="val 9963"/>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public </a:t>
            </a:r>
            <a:r>
              <a:rPr lang="en-US" sz="1600" b="1" dirty="0">
                <a:solidFill>
                  <a:srgbClr val="0070C0"/>
                </a:solidFill>
                <a:latin typeface="Courier New" panose="02070309020205020404" pitchFamily="49" charset="0"/>
                <a:cs typeface="Courier New" panose="02070309020205020404" pitchFamily="49" charset="0"/>
              </a:rPr>
              <a:t>class </a:t>
            </a:r>
            <a:r>
              <a:rPr lang="en-US" sz="1600" b="1" dirty="0">
                <a:latin typeface="Courier New" panose="02070309020205020404" pitchFamily="49" charset="0"/>
                <a:cs typeface="Courier New" panose="02070309020205020404" pitchFamily="49" charset="0"/>
              </a:rPr>
              <a:t>Student </a:t>
            </a:r>
            <a:r>
              <a:rPr lang="en-US" sz="1600" b="1" dirty="0" smtClean="0">
                <a:latin typeface="Courier New" panose="02070309020205020404" pitchFamily="49" charset="0"/>
                <a:cs typeface="Courier New" panose="02070309020205020404" pitchFamily="49" charset="0"/>
              </a:rPr>
              <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SupinfoEnumerable</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public </a:t>
            </a:r>
            <a:r>
              <a:rPr lang="en-US" sz="1600" b="1" dirty="0">
                <a:solidFill>
                  <a:srgbClr val="0070C0"/>
                </a:solidFill>
                <a:latin typeface="Courier New" panose="02070309020205020404" pitchFamily="49" charset="0"/>
                <a:cs typeface="Courier New" panose="02070309020205020404" pitchFamily="49" charset="0"/>
              </a:rPr>
              <a:t>string </a:t>
            </a:r>
            <a:r>
              <a:rPr lang="en-US" sz="1600" b="1" dirty="0" err="1">
                <a:latin typeface="Courier New" panose="02070309020205020404" pitchFamily="49" charset="0"/>
                <a:cs typeface="Courier New" panose="02070309020205020404" pitchFamily="49" charset="0"/>
              </a:rPr>
              <a:t>FirstName</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 </a:t>
            </a:r>
            <a:r>
              <a:rPr lang="en-US" sz="1600" b="1" dirty="0">
                <a:solidFill>
                  <a:srgbClr val="0070C0"/>
                </a:solidFill>
                <a:latin typeface="Courier New" panose="02070309020205020404" pitchFamily="49" charset="0"/>
                <a:cs typeface="Courier New" panose="02070309020205020404" pitchFamily="49" charset="0"/>
              </a:rPr>
              <a:t>get</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set</a:t>
            </a:r>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public </a:t>
            </a:r>
            <a:r>
              <a:rPr lang="en-US" sz="1600" b="1" dirty="0">
                <a:solidFill>
                  <a:srgbClr val="0070C0"/>
                </a:solidFill>
                <a:latin typeface="Courier New" panose="02070309020205020404" pitchFamily="49" charset="0"/>
                <a:cs typeface="Courier New" panose="02070309020205020404" pitchFamily="49" charset="0"/>
              </a:rPr>
              <a:t>string </a:t>
            </a:r>
            <a:r>
              <a:rPr lang="en-US" sz="1600" b="1" dirty="0" err="1">
                <a:latin typeface="Courier New" panose="02070309020205020404" pitchFamily="49" charset="0"/>
                <a:cs typeface="Courier New" panose="02070309020205020404" pitchFamily="49" charset="0"/>
              </a:rPr>
              <a:t>LastName</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 </a:t>
            </a:r>
            <a:r>
              <a:rPr lang="en-US" sz="1600" b="1" dirty="0">
                <a:solidFill>
                  <a:srgbClr val="0070C0"/>
                </a:solidFill>
                <a:latin typeface="Courier New" panose="02070309020205020404" pitchFamily="49" charset="0"/>
                <a:cs typeface="Courier New" panose="02070309020205020404" pitchFamily="49" charset="0"/>
              </a:rPr>
              <a:t>get</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set</a:t>
            </a:r>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9" name="Rectangle à coins arrondis 4"/>
          <p:cNvSpPr/>
          <p:nvPr/>
        </p:nvSpPr>
        <p:spPr>
          <a:xfrm>
            <a:off x="4716016" y="1721078"/>
            <a:ext cx="4088244" cy="1833179"/>
          </a:xfrm>
          <a:prstGeom prst="roundRect">
            <a:avLst>
              <a:gd name="adj" fmla="val 9963"/>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public class </a:t>
            </a:r>
            <a:r>
              <a:rPr lang="en-US" sz="1600" b="1" dirty="0" smtClean="0">
                <a:latin typeface="Courier New" panose="02070309020205020404" pitchFamily="49" charset="0"/>
                <a:cs typeface="Courier New" panose="02070309020205020404" pitchFamily="49" charset="0"/>
              </a:rPr>
              <a:t>Course </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SupinfoEnumerable</a:t>
            </a:r>
            <a:r>
              <a:rPr lang="en-US" sz="1600" b="1" dirty="0" smtClean="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public string </a:t>
            </a:r>
            <a:r>
              <a:rPr lang="en-US" sz="1600" b="1" dirty="0" smtClean="0">
                <a:latin typeface="Courier New" panose="02070309020205020404" pitchFamily="49" charset="0"/>
                <a:cs typeface="Courier New" panose="02070309020205020404" pitchFamily="49" charset="0"/>
              </a:rPr>
              <a:t>Name </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 </a:t>
            </a:r>
            <a:r>
              <a:rPr lang="en-US" sz="1600" b="1" dirty="0" smtClean="0">
                <a:solidFill>
                  <a:srgbClr val="0070C0"/>
                </a:solidFill>
                <a:latin typeface="Courier New" panose="02070309020205020404" pitchFamily="49" charset="0"/>
                <a:cs typeface="Courier New" panose="02070309020205020404" pitchFamily="49" charset="0"/>
              </a:rPr>
              <a:t>get</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set</a:t>
            </a:r>
            <a:r>
              <a:rPr lang="en-US" sz="1600" b="1" dirty="0" smtClean="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public </a:t>
            </a:r>
            <a:r>
              <a:rPr lang="en-US" sz="1600" b="1" dirty="0" err="1" smtClean="0">
                <a:solidFill>
                  <a:srgbClr val="0070C0"/>
                </a:solidFill>
                <a:latin typeface="Courier New" panose="02070309020205020404" pitchFamily="49" charset="0"/>
                <a:cs typeface="Courier New" panose="02070309020205020404" pitchFamily="49" charset="0"/>
              </a:rPr>
              <a:t>int</a:t>
            </a:r>
            <a:r>
              <a:rPr lang="en-US" sz="1600" b="1" dirty="0" smtClean="0">
                <a:solidFill>
                  <a:srgbClr val="0070C0"/>
                </a:solidFill>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Level </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 </a:t>
            </a:r>
            <a:r>
              <a:rPr lang="en-US" sz="1600" b="1" dirty="0" smtClean="0">
                <a:solidFill>
                  <a:srgbClr val="0070C0"/>
                </a:solidFill>
                <a:latin typeface="Courier New" panose="02070309020205020404" pitchFamily="49" charset="0"/>
                <a:cs typeface="Courier New" panose="02070309020205020404" pitchFamily="49" charset="0"/>
              </a:rPr>
              <a:t>get</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set</a:t>
            </a:r>
            <a:r>
              <a:rPr lang="en-US" sz="1600" b="1" dirty="0" smtClean="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10" name="Rectangle à coins arrondis 4"/>
          <p:cNvSpPr/>
          <p:nvPr/>
        </p:nvSpPr>
        <p:spPr>
          <a:xfrm>
            <a:off x="467544" y="4441676"/>
            <a:ext cx="8336716" cy="545419"/>
          </a:xfrm>
          <a:prstGeom prst="roundRect">
            <a:avLst>
              <a:gd name="adj" fmla="val 9963"/>
            </a:avLst>
          </a:prstGeom>
        </p:spPr>
        <p:style>
          <a:lnRef idx="2">
            <a:schemeClr val="dk1"/>
          </a:lnRef>
          <a:fillRef idx="1">
            <a:schemeClr val="lt1"/>
          </a:fillRef>
          <a:effectRef idx="0">
            <a:schemeClr val="dk1"/>
          </a:effectRef>
          <a:fontRef idx="minor">
            <a:schemeClr val="dk1"/>
          </a:fontRef>
        </p:style>
        <p:txBody>
          <a:bodyPr anchor="ctr"/>
          <a:lstStyle/>
          <a:p>
            <a:r>
              <a:rPr lang="fr-FR" sz="1600" b="1" dirty="0">
                <a:solidFill>
                  <a:srgbClr val="0070C0"/>
                </a:solidFill>
                <a:latin typeface="Courier New" panose="02070309020205020404" pitchFamily="49" charset="0"/>
                <a:cs typeface="Courier New" panose="02070309020205020404" pitchFamily="49" charset="0"/>
              </a:rPr>
              <a:t>public abstract class </a:t>
            </a:r>
            <a:r>
              <a:rPr lang="fr-FR" sz="1600" b="1" dirty="0" err="1">
                <a:solidFill>
                  <a:srgbClr val="000000"/>
                </a:solidFill>
                <a:latin typeface="Courier New" panose="02070309020205020404" pitchFamily="49" charset="0"/>
                <a:cs typeface="Courier New" panose="02070309020205020404" pitchFamily="49" charset="0"/>
              </a:rPr>
              <a:t>SupinfoEnumerable</a:t>
            </a:r>
            <a:r>
              <a:rPr lang="fr-FR" sz="1600" b="1"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692294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Classes 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fr-FR" dirty="0" err="1" smtClean="0"/>
              <a:t>Let’s</a:t>
            </a:r>
            <a:r>
              <a:rPr lang="fr-FR" dirty="0" smtClean="0"/>
              <a:t> do a </a:t>
            </a:r>
            <a:r>
              <a:rPr lang="fr-FR" dirty="0" err="1" smtClean="0"/>
              <a:t>SchoolYear</a:t>
            </a:r>
            <a:r>
              <a:rPr lang="fr-FR" dirty="0" smtClean="0"/>
              <a:t> class</a:t>
            </a:r>
            <a:endParaRPr lang="en-US" dirty="0" smtClean="0"/>
          </a:p>
          <a:p>
            <a:pPr lvl="1"/>
            <a:r>
              <a:rPr lang="fr-FR" dirty="0" smtClean="0"/>
              <a:t>A </a:t>
            </a:r>
            <a:r>
              <a:rPr lang="fr-FR" dirty="0" err="1" smtClean="0"/>
              <a:t>Year</a:t>
            </a:r>
            <a:r>
              <a:rPr lang="fr-FR" dirty="0" smtClean="0"/>
              <a:t> (for </a:t>
            </a:r>
            <a:r>
              <a:rPr lang="fr-FR" dirty="0" err="1" smtClean="0"/>
              <a:t>example</a:t>
            </a:r>
            <a:r>
              <a:rPr lang="fr-FR" dirty="0" smtClean="0"/>
              <a:t> 2016) and a List of Courses</a:t>
            </a:r>
            <a:endParaRPr lang="en-US" dirty="0" smtClean="0"/>
          </a:p>
        </p:txBody>
      </p:sp>
      <p:sp>
        <p:nvSpPr>
          <p:cNvPr id="11" name="Rectangle à coins arrondis 4"/>
          <p:cNvSpPr/>
          <p:nvPr/>
        </p:nvSpPr>
        <p:spPr>
          <a:xfrm>
            <a:off x="395536" y="2209428"/>
            <a:ext cx="8336716" cy="2880320"/>
          </a:xfrm>
          <a:prstGeom prst="roundRect">
            <a:avLst>
              <a:gd name="adj" fmla="val 9963"/>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panose="02070309020205020404" pitchFamily="49" charset="0"/>
                <a:cs typeface="Courier New" panose="02070309020205020404" pitchFamily="49" charset="0"/>
              </a:rPr>
              <a:t>public class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SchoolYear</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public</a:t>
            </a:r>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Year { </a:t>
            </a:r>
            <a:r>
              <a:rPr lang="en-US" sz="1600" b="1" dirty="0">
                <a:solidFill>
                  <a:srgbClr val="0070C0"/>
                </a:solidFill>
                <a:latin typeface="Courier New" panose="02070309020205020404" pitchFamily="49" charset="0"/>
                <a:cs typeface="Courier New" panose="02070309020205020404" pitchFamily="49" charset="0"/>
              </a:rPr>
              <a:t>get</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set</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public</a:t>
            </a:r>
            <a:r>
              <a:rPr lang="en-US" sz="1600" b="1" dirty="0">
                <a:latin typeface="Courier New" panose="02070309020205020404" pitchFamily="49" charset="0"/>
                <a:cs typeface="Courier New" panose="02070309020205020404" pitchFamily="49" charset="0"/>
              </a:rPr>
              <a:t> List&lt;</a:t>
            </a:r>
            <a:r>
              <a:rPr lang="en-US" sz="1600" b="1" dirty="0" err="1">
                <a:latin typeface="Courier New" panose="02070309020205020404" pitchFamily="49" charset="0"/>
                <a:cs typeface="Courier New" panose="02070309020205020404" pitchFamily="49" charset="0"/>
              </a:rPr>
              <a:t>SupinfoEnumerable</a:t>
            </a:r>
            <a:r>
              <a:rPr lang="en-US" sz="1600" b="1" dirty="0">
                <a:latin typeface="Courier New" panose="02070309020205020404" pitchFamily="49" charset="0"/>
                <a:cs typeface="Courier New" panose="02070309020205020404" pitchFamily="49" charset="0"/>
              </a:rPr>
              <a:t>&gt; Courses { </a:t>
            </a:r>
            <a:r>
              <a:rPr lang="en-US" sz="1600" b="1" dirty="0">
                <a:solidFill>
                  <a:srgbClr val="0070C0"/>
                </a:solidFill>
                <a:latin typeface="Courier New" panose="02070309020205020404" pitchFamily="49" charset="0"/>
                <a:cs typeface="Courier New" panose="02070309020205020404" pitchFamily="49" charset="0"/>
              </a:rPr>
              <a:t>get</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set</a:t>
            </a:r>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public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SupinfoEnumerator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SupinfoEnumerable</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GetEnumerator</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return new</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SupinfoEnumerator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SupinfoEnumerable</a:t>
            </a:r>
            <a:r>
              <a:rPr lang="en-US" sz="1600" b="1" dirty="0">
                <a:latin typeface="Courier New" panose="02070309020205020404" pitchFamily="49" charset="0"/>
                <a:cs typeface="Courier New" panose="02070309020205020404" pitchFamily="49" charset="0"/>
              </a:rPr>
              <a:t>&gt;(Courses);</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p>
          <a:p>
            <a:r>
              <a:rPr lang="fr-FR" sz="1600" b="1" dirty="0" smtClean="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21361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ClassRoomEnumerator</a:t>
            </a:r>
            <a:r>
              <a:rPr lang="en-US" dirty="0" smtClean="0"/>
              <a:t> changed</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251520" y="1129308"/>
            <a:ext cx="8713093" cy="4104456"/>
          </a:xfrm>
          <a:prstGeom prst="roundRect">
            <a:avLst>
              <a:gd name="adj" fmla="val 8918"/>
            </a:avLst>
          </a:prstGeom>
        </p:spPr>
        <p:style>
          <a:lnRef idx="2">
            <a:schemeClr val="dk1"/>
          </a:lnRef>
          <a:fillRef idx="1">
            <a:schemeClr val="lt1"/>
          </a:fillRef>
          <a:effectRef idx="0">
            <a:schemeClr val="dk1"/>
          </a:effectRef>
          <a:fontRef idx="minor">
            <a:schemeClr val="dk1"/>
          </a:fontRef>
        </p:style>
        <p:txBody>
          <a:bodyPr anchor="ctr"/>
          <a:lstStyle/>
          <a:p>
            <a:pPr>
              <a:spcBef>
                <a:spcPts val="100"/>
              </a:spcBef>
              <a:buClr>
                <a:srgbClr val="B90117"/>
              </a:buClr>
              <a:buSzPct val="115000"/>
            </a:pPr>
            <a:r>
              <a:rPr lang="en-US" sz="1600" b="1" dirty="0">
                <a:solidFill>
                  <a:srgbClr val="0070C0"/>
                </a:solidFill>
                <a:latin typeface="Courier New" pitchFamily="49" charset="0"/>
              </a:rPr>
              <a:t>public class </a:t>
            </a:r>
            <a:r>
              <a:rPr lang="en-US" sz="1600" b="1" dirty="0" err="1" smtClean="0">
                <a:solidFill>
                  <a:srgbClr val="000000"/>
                </a:solidFill>
                <a:latin typeface="Courier New" pitchFamily="49" charset="0"/>
              </a:rPr>
              <a:t>SupinfoEnumerator</a:t>
            </a:r>
            <a:r>
              <a:rPr lang="en-US" sz="1600" b="1" dirty="0" smtClean="0">
                <a:solidFill>
                  <a:srgbClr val="000000"/>
                </a:solidFill>
                <a:latin typeface="Courier New" pitchFamily="49" charset="0"/>
              </a:rPr>
              <a:t>&lt;T&gt;</a:t>
            </a:r>
          </a:p>
          <a:p>
            <a:pPr>
              <a:spcBef>
                <a:spcPts val="100"/>
              </a:spcBef>
              <a:buClr>
                <a:srgbClr val="B90117"/>
              </a:buClr>
              <a:buSzPct val="115000"/>
            </a:pPr>
            <a:r>
              <a:rPr lang="fr-FR" sz="1600" b="1" dirty="0">
                <a:solidFill>
                  <a:srgbClr val="000000"/>
                </a:solidFill>
                <a:latin typeface="Courier New" pitchFamily="49" charset="0"/>
              </a:rPr>
              <a:t> </a:t>
            </a:r>
            <a:r>
              <a:rPr lang="fr-FR" sz="1600" b="1" dirty="0" smtClean="0">
                <a:solidFill>
                  <a:srgbClr val="000000"/>
                </a:solidFill>
                <a:latin typeface="Courier New" pitchFamily="49" charset="0"/>
              </a:rPr>
              <a:t> </a:t>
            </a:r>
            <a:r>
              <a:rPr lang="fr-FR" sz="1600" b="1" dirty="0" err="1" smtClean="0">
                <a:solidFill>
                  <a:srgbClr val="0070C0"/>
                </a:solidFill>
                <a:latin typeface="Courier New" pitchFamily="49" charset="0"/>
              </a:rPr>
              <a:t>where</a:t>
            </a:r>
            <a:r>
              <a:rPr lang="fr-FR" sz="1600" b="1" dirty="0" smtClean="0">
                <a:solidFill>
                  <a:srgbClr val="0070C0"/>
                </a:solidFill>
                <a:latin typeface="Courier New" pitchFamily="49" charset="0"/>
              </a:rPr>
              <a:t> </a:t>
            </a:r>
            <a:r>
              <a:rPr lang="fr-FR" sz="1600" b="1" dirty="0" smtClean="0">
                <a:solidFill>
                  <a:srgbClr val="000000"/>
                </a:solidFill>
                <a:latin typeface="Courier New" pitchFamily="49" charset="0"/>
              </a:rPr>
              <a:t>T: </a:t>
            </a:r>
            <a:r>
              <a:rPr lang="fr-FR" sz="1600" b="1" dirty="0" err="1" smtClean="0">
                <a:solidFill>
                  <a:srgbClr val="000000"/>
                </a:solidFill>
                <a:latin typeface="Courier New" pitchFamily="49" charset="0"/>
              </a:rPr>
              <a:t>SupinfoEnumerable</a:t>
            </a:r>
            <a:endParaRPr lang="en-US" sz="1600" b="1" dirty="0">
              <a:solidFill>
                <a:srgbClr val="000000"/>
              </a:solidFill>
              <a:latin typeface="Courier New" pitchFamily="49" charset="0"/>
            </a:endParaRPr>
          </a:p>
          <a:p>
            <a:pPr>
              <a:spcBef>
                <a:spcPts val="100"/>
              </a:spcBef>
              <a:buClr>
                <a:srgbClr val="B90117"/>
              </a:buClr>
              <a:buSzPct val="115000"/>
            </a:pPr>
            <a:r>
              <a:rPr lang="en-US" sz="1600" b="1" dirty="0">
                <a:solidFill>
                  <a:srgbClr val="000000"/>
                </a:solidFill>
                <a:latin typeface="Courier New" pitchFamily="49" charset="0"/>
              </a:rPr>
              <a:t>{</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private </a:t>
            </a: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a:solidFill>
                  <a:srgbClr val="000000"/>
                </a:solidFill>
                <a:latin typeface="Courier New" pitchFamily="49" charset="0"/>
              </a:rPr>
              <a:t>current = </a:t>
            </a:r>
            <a:r>
              <a:rPr lang="en-US" sz="1600" b="1" dirty="0">
                <a:solidFill>
                  <a:srgbClr val="FFC000"/>
                </a:solidFill>
                <a:latin typeface="Courier New" pitchFamily="49" charset="0"/>
              </a:rPr>
              <a:t>-1</a:t>
            </a:r>
            <a:r>
              <a:rPr lang="en-US" sz="1600" b="1" dirty="0">
                <a:solidFill>
                  <a:srgbClr val="000000"/>
                </a:solidFill>
                <a:latin typeface="Courier New" pitchFamily="49" charset="0"/>
              </a:rPr>
              <a:t>;  	  </a:t>
            </a:r>
            <a:r>
              <a:rPr lang="en-US" sz="1600" b="1" dirty="0">
                <a:solidFill>
                  <a:srgbClr val="00B050"/>
                </a:solidFill>
                <a:latin typeface="Courier New" pitchFamily="49" charset="0"/>
              </a:rPr>
              <a:t>// Set to before next item</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private</a:t>
            </a:r>
            <a:r>
              <a:rPr lang="en-US" sz="1600" b="1" dirty="0">
                <a:solidFill>
                  <a:srgbClr val="000000"/>
                </a:solidFill>
                <a:latin typeface="Courier New" pitchFamily="49" charset="0"/>
              </a:rPr>
              <a:t> </a:t>
            </a:r>
            <a:r>
              <a:rPr lang="en-US" sz="1600" b="1" dirty="0" err="1" smtClean="0">
                <a:solidFill>
                  <a:srgbClr val="000000"/>
                </a:solidFill>
                <a:latin typeface="Courier New" pitchFamily="49" charset="0"/>
              </a:rPr>
              <a:t>IList</a:t>
            </a:r>
            <a:r>
              <a:rPr lang="en-US" sz="1600" b="1" dirty="0" smtClean="0">
                <a:solidFill>
                  <a:srgbClr val="000000"/>
                </a:solidFill>
                <a:latin typeface="Courier New" pitchFamily="49" charset="0"/>
              </a:rPr>
              <a:t>&lt;</a:t>
            </a:r>
            <a:r>
              <a:rPr lang="en-US" sz="1600" b="1" dirty="0" err="1" smtClean="0">
                <a:solidFill>
                  <a:srgbClr val="000000"/>
                </a:solidFill>
                <a:latin typeface="Courier New" pitchFamily="49" charset="0"/>
              </a:rPr>
              <a:t>SupinfoEnumerable</a:t>
            </a:r>
            <a:r>
              <a:rPr lang="en-US" sz="1600" b="1" dirty="0" smtClean="0">
                <a:solidFill>
                  <a:srgbClr val="000000"/>
                </a:solidFill>
                <a:latin typeface="Courier New" pitchFamily="49" charset="0"/>
              </a:rPr>
              <a:t>&gt; </a:t>
            </a:r>
            <a:r>
              <a:rPr lang="en-US" sz="1600" b="1" dirty="0">
                <a:solidFill>
                  <a:srgbClr val="000000"/>
                </a:solidFill>
                <a:latin typeface="Courier New" pitchFamily="49" charset="0"/>
              </a:rPr>
              <a:t>target;	</a:t>
            </a:r>
            <a:r>
              <a:rPr lang="en-US" sz="1600" b="1" dirty="0">
                <a:solidFill>
                  <a:srgbClr val="00B050"/>
                </a:solidFill>
                <a:latin typeface="Courier New" pitchFamily="49" charset="0"/>
              </a:rPr>
              <a:t>// Will be enumerated</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public </a:t>
            </a:r>
            <a:r>
              <a:rPr lang="en-US" sz="1600" b="1" dirty="0" err="1" smtClean="0">
                <a:solidFill>
                  <a:srgbClr val="000000"/>
                </a:solidFill>
                <a:latin typeface="Courier New" pitchFamily="49" charset="0"/>
              </a:rPr>
              <a:t>ClassRoomEnumerator</a:t>
            </a:r>
            <a:r>
              <a:rPr lang="en-US" sz="1600" b="1" dirty="0" smtClean="0">
                <a:solidFill>
                  <a:srgbClr val="000000"/>
                </a:solidFill>
                <a:latin typeface="Courier New" pitchFamily="49" charset="0"/>
              </a:rPr>
              <a:t>(</a:t>
            </a:r>
            <a:r>
              <a:rPr lang="en-US" sz="1600" b="1" dirty="0" err="1" smtClean="0">
                <a:solidFill>
                  <a:srgbClr val="000000"/>
                </a:solidFill>
                <a:latin typeface="Courier New" pitchFamily="49" charset="0"/>
              </a:rPr>
              <a:t>IList</a:t>
            </a:r>
            <a:r>
              <a:rPr lang="en-US" sz="1600" b="1" dirty="0" smtClean="0">
                <a:solidFill>
                  <a:srgbClr val="000000"/>
                </a:solidFill>
                <a:latin typeface="Courier New" pitchFamily="49" charset="0"/>
              </a:rPr>
              <a:t>&lt;</a:t>
            </a:r>
            <a:r>
              <a:rPr lang="en-US" sz="1600" b="1" dirty="0" err="1" smtClean="0">
                <a:solidFill>
                  <a:srgbClr val="000000"/>
                </a:solidFill>
                <a:latin typeface="Courier New" pitchFamily="49" charset="0"/>
              </a:rPr>
              <a:t>SupinfoEnumerable</a:t>
            </a:r>
            <a:r>
              <a:rPr lang="en-US" sz="1600" b="1" dirty="0" smtClean="0">
                <a:solidFill>
                  <a:srgbClr val="000000"/>
                </a:solidFill>
                <a:latin typeface="Courier New" pitchFamily="49" charset="0"/>
              </a:rPr>
              <a:t>&gt; </a:t>
            </a:r>
            <a:r>
              <a:rPr lang="en-US" sz="1600" b="1" dirty="0">
                <a:solidFill>
                  <a:srgbClr val="000000"/>
                </a:solidFill>
                <a:latin typeface="Courier New" pitchFamily="49" charset="0"/>
              </a:rPr>
              <a:t>target)</a:t>
            </a:r>
          </a:p>
          <a:p>
            <a:pPr>
              <a:spcBef>
                <a:spcPts val="100"/>
              </a:spcBef>
              <a:buClr>
                <a:srgbClr val="B90117"/>
              </a:buClr>
              <a:buSzPct val="115000"/>
            </a:pPr>
            <a:r>
              <a:rPr lang="en-US" sz="1600" b="1" dirty="0">
                <a:solidFill>
                  <a:srgbClr val="000000"/>
                </a:solidFill>
                <a:latin typeface="Courier New" pitchFamily="49" charset="0"/>
              </a:rPr>
              <a:t>  {</a:t>
            </a:r>
          </a:p>
          <a:p>
            <a:pPr>
              <a:spcBef>
                <a:spcPts val="100"/>
              </a:spcBef>
              <a:buClr>
                <a:srgbClr val="B90117"/>
              </a:buClr>
              <a:buSzPct val="115000"/>
            </a:pPr>
            <a:r>
              <a:rPr lang="en-US" sz="1600" b="1" dirty="0">
                <a:solidFill>
                  <a:srgbClr val="000000"/>
                </a:solidFill>
                <a:latin typeface="Courier New" pitchFamily="49" charset="0"/>
              </a:rPr>
              <a:t>    </a:t>
            </a:r>
            <a:r>
              <a:rPr lang="en-US" sz="1600" b="1" dirty="0" err="1">
                <a:solidFill>
                  <a:srgbClr val="000000"/>
                </a:solidFill>
                <a:latin typeface="Courier New" pitchFamily="49" charset="0"/>
              </a:rPr>
              <a:t>this.target</a:t>
            </a:r>
            <a:r>
              <a:rPr lang="en-US" sz="1600" b="1" dirty="0">
                <a:solidFill>
                  <a:srgbClr val="000000"/>
                </a:solidFill>
                <a:latin typeface="Courier New" pitchFamily="49" charset="0"/>
              </a:rPr>
              <a:t> = target;</a:t>
            </a:r>
          </a:p>
          <a:p>
            <a:pPr>
              <a:spcBef>
                <a:spcPts val="100"/>
              </a:spcBef>
              <a:buClr>
                <a:srgbClr val="B90117"/>
              </a:buClr>
              <a:buSzPct val="115000"/>
            </a:pPr>
            <a:r>
              <a:rPr lang="en-US" sz="1600" b="1" dirty="0">
                <a:solidFill>
                  <a:srgbClr val="000000"/>
                </a:solidFill>
                <a:latin typeface="Courier New" pitchFamily="49" charset="0"/>
              </a:rPr>
              <a:t>  }</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public void </a:t>
            </a:r>
            <a:r>
              <a:rPr lang="en-US" sz="1600" b="1" dirty="0">
                <a:solidFill>
                  <a:srgbClr val="000000"/>
                </a:solidFill>
                <a:latin typeface="Courier New" pitchFamily="49" charset="0"/>
              </a:rPr>
              <a:t>Reset() { current = </a:t>
            </a:r>
            <a:r>
              <a:rPr lang="en-US" sz="1600" b="1" dirty="0">
                <a:solidFill>
                  <a:srgbClr val="FFC000"/>
                </a:solidFill>
                <a:latin typeface="Courier New" pitchFamily="49" charset="0"/>
              </a:rPr>
              <a:t>-1</a:t>
            </a:r>
            <a:r>
              <a:rPr lang="en-US" sz="1600" b="1" dirty="0">
                <a:solidFill>
                  <a:srgbClr val="000000"/>
                </a:solidFill>
                <a:latin typeface="Courier New" pitchFamily="49" charset="0"/>
              </a:rPr>
              <a:t>; }</a:t>
            </a: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public</a:t>
            </a:r>
            <a:r>
              <a:rPr lang="en-US" sz="1600" b="1" dirty="0">
                <a:solidFill>
                  <a:srgbClr val="000000"/>
                </a:solidFill>
                <a:latin typeface="Courier New" pitchFamily="49" charset="0"/>
              </a:rPr>
              <a:t> </a:t>
            </a:r>
            <a:r>
              <a:rPr lang="en-US" sz="1600" b="1" dirty="0" err="1" smtClean="0">
                <a:solidFill>
                  <a:srgbClr val="000000"/>
                </a:solidFill>
                <a:latin typeface="Courier New" pitchFamily="49" charset="0"/>
              </a:rPr>
              <a:t>SupinfoEnumerable</a:t>
            </a:r>
            <a:r>
              <a:rPr lang="en-US" sz="1600" b="1" dirty="0" smtClean="0">
                <a:solidFill>
                  <a:srgbClr val="000000"/>
                </a:solidFill>
                <a:latin typeface="Courier New" pitchFamily="49" charset="0"/>
              </a:rPr>
              <a:t> Current </a:t>
            </a:r>
            <a:r>
              <a:rPr lang="en-US" sz="1600" b="1" dirty="0">
                <a:solidFill>
                  <a:srgbClr val="00B050"/>
                </a:solidFill>
                <a:latin typeface="Courier New" pitchFamily="49" charset="0"/>
              </a:rPr>
              <a:t>// Return current transaction</a:t>
            </a:r>
          </a:p>
          <a:p>
            <a:pPr>
              <a:spcBef>
                <a:spcPts val="100"/>
              </a:spcBef>
              <a:buClr>
                <a:srgbClr val="B90117"/>
              </a:buClr>
              <a:buSzPct val="115000"/>
            </a:pP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get</a:t>
            </a: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 return target[current]; </a:t>
            </a: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a:p>
            <a:pPr>
              <a:spcBef>
                <a:spcPts val="100"/>
              </a:spcBef>
              <a:buClr>
                <a:srgbClr val="B90117"/>
              </a:buClr>
              <a:buSzPct val="115000"/>
            </a:pPr>
            <a:r>
              <a:rPr lang="en-US" sz="1600" b="1" dirty="0">
                <a:solidFill>
                  <a:srgbClr val="000000"/>
                </a:solidFill>
                <a:latin typeface="Courier New" pitchFamily="49" charset="0"/>
              </a:rPr>
              <a:t>  </a:t>
            </a:r>
            <a:r>
              <a:rPr lang="en-US" sz="1600" b="1" dirty="0">
                <a:solidFill>
                  <a:srgbClr val="0070C0"/>
                </a:solidFill>
                <a:latin typeface="Courier New" pitchFamily="49" charset="0"/>
              </a:rPr>
              <a:t>public bool </a:t>
            </a:r>
            <a:r>
              <a:rPr lang="en-US" sz="1600" b="1" dirty="0" err="1">
                <a:solidFill>
                  <a:srgbClr val="000000"/>
                </a:solidFill>
                <a:latin typeface="Courier New" pitchFamily="49" charset="0"/>
              </a:rPr>
              <a:t>MoveNext</a:t>
            </a:r>
            <a:r>
              <a:rPr lang="en-US" sz="1600" b="1" dirty="0">
                <a:solidFill>
                  <a:srgbClr val="000000"/>
                </a:solidFill>
                <a:latin typeface="Courier New" pitchFamily="49" charset="0"/>
              </a:rPr>
              <a:t>() </a:t>
            </a:r>
            <a:r>
              <a:rPr lang="en-US" sz="1600" b="1" dirty="0">
                <a:solidFill>
                  <a:srgbClr val="00B050"/>
                </a:solidFill>
                <a:latin typeface="Courier New" pitchFamily="49" charset="0"/>
              </a:rPr>
              <a:t>// Move to next if there is one</a:t>
            </a:r>
          </a:p>
          <a:p>
            <a:pPr>
              <a:spcBef>
                <a:spcPts val="100"/>
              </a:spcBef>
              <a:buClr>
                <a:srgbClr val="B90117"/>
              </a:buClr>
              <a:buSzPct val="115000"/>
            </a:pP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return </a:t>
            </a:r>
            <a:r>
              <a:rPr lang="en-US" sz="1600" b="1" dirty="0">
                <a:solidFill>
                  <a:srgbClr val="000000"/>
                </a:solidFill>
                <a:latin typeface="Courier New" pitchFamily="49" charset="0"/>
              </a:rPr>
              <a:t>(++current &lt; </a:t>
            </a:r>
            <a:r>
              <a:rPr lang="en-US" sz="1600" b="1" dirty="0" err="1">
                <a:solidFill>
                  <a:srgbClr val="000000"/>
                </a:solidFill>
                <a:latin typeface="Courier New" pitchFamily="49" charset="0"/>
              </a:rPr>
              <a:t>target.Count</a:t>
            </a: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a:p>
            <a:pPr lvl="0">
              <a:spcBef>
                <a:spcPts val="100"/>
              </a:spcBef>
              <a:buClr>
                <a:srgbClr val="B90117"/>
              </a:buClr>
              <a:buSzPct val="115000"/>
            </a:pPr>
            <a:r>
              <a:rPr lang="en-US" sz="1600" b="1" dirty="0" smtClean="0">
                <a:solidFill>
                  <a:srgbClr val="000000"/>
                </a:solidFill>
                <a:latin typeface="Courier New" pitchFamily="49" charset="0"/>
              </a:rPr>
              <a:t>}</a:t>
            </a:r>
            <a:endParaRPr lang="en-US" b="1" dirty="0">
              <a:solidFill>
                <a:srgbClr val="000000"/>
              </a:solidFill>
              <a:latin typeface="Courier New" pitchFamily="49" charset="0"/>
            </a:endParaRPr>
          </a:p>
        </p:txBody>
      </p:sp>
    </p:spTree>
    <p:extLst>
      <p:ext uri="{BB962C8B-B14F-4D97-AF65-F5344CB8AC3E}">
        <p14:creationId xmlns:p14="http://schemas.microsoft.com/office/powerpoint/2010/main" val="8486878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Classes 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smtClean="0"/>
              <a:t>Change the Students List into </a:t>
            </a:r>
            <a:r>
              <a:rPr lang="en-US" dirty="0" err="1" smtClean="0"/>
              <a:t>SupinfoEnumerable</a:t>
            </a:r>
            <a:r>
              <a:rPr lang="en-US" dirty="0" smtClean="0"/>
              <a:t>:</a:t>
            </a:r>
            <a:endParaRPr lang="en-US" dirty="0" smtClean="0">
              <a:latin typeface="Courier New" pitchFamily="49" charset="0"/>
              <a:cs typeface="Courier New" pitchFamily="49" charset="0"/>
            </a:endParaRPr>
          </a:p>
          <a:p>
            <a:endParaRPr lang="fr-FR" dirty="0"/>
          </a:p>
        </p:txBody>
      </p:sp>
      <p:sp>
        <p:nvSpPr>
          <p:cNvPr id="7" name="Rectangle à coins arrondis 4"/>
          <p:cNvSpPr/>
          <p:nvPr/>
        </p:nvSpPr>
        <p:spPr>
          <a:xfrm>
            <a:off x="395536" y="1849388"/>
            <a:ext cx="8336716" cy="2880320"/>
          </a:xfrm>
          <a:prstGeom prst="roundRect">
            <a:avLst>
              <a:gd name="adj" fmla="val 9963"/>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ClassRoom</a:t>
            </a:r>
            <a:r>
              <a:rPr lang="en-US" sz="1600" b="1" dirty="0">
                <a:latin typeface="Courier New" panose="02070309020205020404" pitchFamily="49" charset="0"/>
                <a:cs typeface="Courier New" panose="02070309020205020404" pitchFamily="49" charset="0"/>
              </a:rPr>
              <a:t> room = new </a:t>
            </a:r>
            <a:r>
              <a:rPr lang="en-US" sz="1600" b="1" dirty="0" err="1">
                <a:latin typeface="Courier New" panose="02070309020205020404" pitchFamily="49" charset="0"/>
                <a:cs typeface="Courier New" panose="02070309020205020404" pitchFamily="49" charset="0"/>
              </a:rPr>
              <a:t>ClassRoom</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Students </a:t>
            </a:r>
            <a:r>
              <a:rPr lang="en-US" sz="1600" b="1" dirty="0">
                <a:latin typeface="Courier New" panose="02070309020205020404" pitchFamily="49" charset="0"/>
                <a:cs typeface="Courier New" panose="02070309020205020404" pitchFamily="49" charset="0"/>
              </a:rPr>
              <a:t>= new List&lt;</a:t>
            </a:r>
            <a:r>
              <a:rPr lang="en-US" sz="1600" b="1" dirty="0" err="1">
                <a:latin typeface="Courier New" panose="02070309020205020404" pitchFamily="49" charset="0"/>
                <a:cs typeface="Courier New" panose="02070309020205020404" pitchFamily="49" charset="0"/>
              </a:rPr>
              <a:t>SupinfoEnumerable</a:t>
            </a:r>
            <a:r>
              <a:rPr lang="en-US" sz="1600" b="1" dirty="0">
                <a:latin typeface="Courier New" panose="02070309020205020404" pitchFamily="49" charset="0"/>
                <a:cs typeface="Courier New" panose="02070309020205020404" pitchFamily="49" charset="0"/>
              </a:rPr>
              <a:t>&gt;() {</a:t>
            </a:r>
          </a:p>
          <a:p>
            <a:r>
              <a:rPr lang="en-US" sz="1600" b="1" dirty="0" smtClean="0">
                <a:latin typeface="Courier New" panose="02070309020205020404" pitchFamily="49" charset="0"/>
                <a:cs typeface="Courier New" panose="02070309020205020404" pitchFamily="49" charset="0"/>
              </a:rPr>
              <a:t>    new </a:t>
            </a:r>
            <a:r>
              <a:rPr lang="en-US" sz="1600" b="1" dirty="0">
                <a:latin typeface="Courier New" panose="02070309020205020404" pitchFamily="49" charset="0"/>
                <a:cs typeface="Courier New" panose="02070309020205020404" pitchFamily="49" charset="0"/>
              </a:rPr>
              <a:t>Student()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FirstName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"John</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LastName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Doe"</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new </a:t>
            </a:r>
            <a:r>
              <a:rPr lang="en-US" sz="1600" b="1" dirty="0">
                <a:latin typeface="Courier New" panose="02070309020205020404" pitchFamily="49" charset="0"/>
                <a:cs typeface="Courier New" panose="02070309020205020404" pitchFamily="49" charset="0"/>
              </a:rPr>
              <a:t>Student()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FirstName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"Jack</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LastName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Harkness"</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new </a:t>
            </a:r>
            <a:r>
              <a:rPr lang="en-US" sz="1600" b="1" dirty="0">
                <a:latin typeface="Courier New" panose="02070309020205020404" pitchFamily="49" charset="0"/>
                <a:cs typeface="Courier New" panose="02070309020205020404" pitchFamily="49" charset="0"/>
              </a:rPr>
              <a:t>Student()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FirstName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"Billie</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LastName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Piper"</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foreach</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(Student s in room</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Console.WriteLine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s.FirstName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s.LastName</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fr-FR" sz="1600" b="1" dirty="0" smtClean="0">
              <a:solidFill>
                <a:srgbClr val="000000"/>
              </a:solidFill>
              <a:latin typeface="Courier New" panose="02070309020205020404" pitchFamily="49" charset="0"/>
              <a:cs typeface="Courier New" panose="02070309020205020404" pitchFamily="49" charset="0"/>
            </a:endParaRPr>
          </a:p>
        </p:txBody>
      </p:sp>
      <p:sp>
        <p:nvSpPr>
          <p:cNvPr id="9" name="shape5"/>
          <p:cNvSpPr>
            <a:spLocks noChangeArrowheads="1"/>
          </p:cNvSpPr>
          <p:nvPr/>
        </p:nvSpPr>
        <p:spPr bwMode="blackWhite">
          <a:xfrm>
            <a:off x="6949579" y="4369668"/>
            <a:ext cx="2015034" cy="725969"/>
          </a:xfrm>
          <a:prstGeom prst="rect">
            <a:avLst/>
          </a:prstGeom>
          <a:solidFill>
            <a:srgbClr val="FFFFFF"/>
          </a:solidFill>
          <a:ln w="28575">
            <a:solidFill>
              <a:srgbClr val="000000"/>
            </a:solidFill>
            <a:miter lim="800000"/>
            <a:headEnd/>
            <a:tailEnd/>
          </a:ln>
          <a:effectLst/>
        </p:spPr>
        <p:txBody>
          <a:bodyPr wrap="square" lIns="92075" tIns="46038" rIns="92075" bIns="46038">
            <a:spAutoFit/>
          </a:bodyPr>
          <a:lstStyle/>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ysClr val="windowText" lastClr="000000"/>
                </a:solidFill>
                <a:effectLst/>
                <a:uLnTx/>
                <a:uFillTx/>
                <a:latin typeface="Courier New" pitchFamily="49" charset="0"/>
              </a:rPr>
              <a:t>John Doe</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lang="fr-FR" kern="0" dirty="0" smtClean="0">
                <a:solidFill>
                  <a:srgbClr val="000000"/>
                </a:solidFill>
                <a:latin typeface="Courier New" pitchFamily="49" charset="0"/>
              </a:rPr>
              <a:t>Jack Harkness</a:t>
            </a:r>
            <a:endParaRPr kumimoji="0" lang="en-US" b="0"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b="0" i="0" u="none" strike="noStrike" kern="0" cap="none" spc="0" normalizeH="0" baseline="0" noProof="0" dirty="0" smtClean="0">
                <a:ln>
                  <a:noFill/>
                </a:ln>
                <a:solidFill>
                  <a:srgbClr val="000000"/>
                </a:solidFill>
                <a:effectLst/>
                <a:uLnTx/>
                <a:uFillTx/>
                <a:latin typeface="Courier New" pitchFamily="49" charset="0"/>
              </a:rPr>
              <a:t>Billie Piper</a:t>
            </a:r>
            <a:endParaRPr kumimoji="0" lang="en-US" b="0" i="0" u="none" strike="noStrike" kern="0" cap="none" spc="0" normalizeH="0" baseline="0" noProof="0" dirty="0">
              <a:ln>
                <a:noFill/>
              </a:ln>
              <a:solidFill>
                <a:srgbClr val="000000"/>
              </a:solidFill>
              <a:effectLst/>
              <a:uLnTx/>
              <a:uFillTx/>
              <a:latin typeface="Courier New" pitchFamily="49" charset="0"/>
            </a:endParaRPr>
          </a:p>
        </p:txBody>
      </p:sp>
      <p:sp>
        <p:nvSpPr>
          <p:cNvPr id="10" name="TextBox 13"/>
          <p:cNvSpPr txBox="1"/>
          <p:nvPr/>
        </p:nvSpPr>
        <p:spPr bwMode="auto">
          <a:xfrm>
            <a:off x="6949579" y="3989883"/>
            <a:ext cx="2015034" cy="379785"/>
          </a:xfrm>
          <a:prstGeom prst="rect">
            <a:avLst/>
          </a:prstGeom>
          <a:solidFill>
            <a:srgbClr val="CCECFF"/>
          </a:solidFill>
          <a:ln w="28575">
            <a:solidFill>
              <a:srgbClr val="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Output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65221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Multidimensional Arrays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pPr>
              <a:lnSpc>
                <a:spcPct val="90000"/>
              </a:lnSpc>
              <a:spcAft>
                <a:spcPts val="300"/>
              </a:spcAft>
            </a:pPr>
            <a:r>
              <a:rPr lang="en-US" dirty="0">
                <a:cs typeface="Arial" charset="0"/>
              </a:rPr>
              <a:t>FORTRAN-like </a:t>
            </a:r>
            <a:r>
              <a:rPr lang="en-US" dirty="0" smtClean="0">
                <a:cs typeface="Arial" charset="0"/>
              </a:rPr>
              <a:t>arrays </a:t>
            </a:r>
            <a:r>
              <a:rPr lang="en-US" dirty="0">
                <a:cs typeface="Arial" charset="0"/>
              </a:rPr>
              <a:t>are also </a:t>
            </a:r>
            <a:r>
              <a:rPr lang="en-US" dirty="0" smtClean="0">
                <a:cs typeface="Arial" charset="0"/>
              </a:rPr>
              <a:t>supported</a:t>
            </a:r>
          </a:p>
          <a:p>
            <a:pPr>
              <a:lnSpc>
                <a:spcPct val="90000"/>
              </a:lnSpc>
              <a:spcAft>
                <a:spcPts val="300"/>
              </a:spcAft>
            </a:pPr>
            <a:endParaRPr lang="en-US" dirty="0">
              <a:cs typeface="Arial" charset="0"/>
            </a:endParaRPr>
          </a:p>
          <a:p>
            <a:pPr lvl="1">
              <a:lnSpc>
                <a:spcPct val="90000"/>
              </a:lnSpc>
              <a:spcAft>
                <a:spcPts val="300"/>
              </a:spcAft>
              <a:buFont typeface="Arial" charset="0"/>
              <a:buNone/>
            </a:pPr>
            <a:r>
              <a:rPr lang="en-US" dirty="0" err="1">
                <a:latin typeface="Courier New" pitchFamily="49" charset="0"/>
                <a:cs typeface="Arial" charset="0"/>
              </a:rPr>
              <a:t>int</a:t>
            </a:r>
            <a:r>
              <a:rPr lang="en-US" dirty="0">
                <a:latin typeface="Courier New" pitchFamily="49" charset="0"/>
                <a:cs typeface="Arial" charset="0"/>
              </a:rPr>
              <a:t>[,] grid = new </a:t>
            </a:r>
            <a:r>
              <a:rPr lang="en-US" dirty="0" err="1">
                <a:latin typeface="Courier New" pitchFamily="49" charset="0"/>
                <a:cs typeface="Arial" charset="0"/>
              </a:rPr>
              <a:t>int</a:t>
            </a:r>
            <a:r>
              <a:rPr lang="en-US" dirty="0">
                <a:latin typeface="Courier New" pitchFamily="49" charset="0"/>
                <a:cs typeface="Arial" charset="0"/>
              </a:rPr>
              <a:t>[4,8];</a:t>
            </a:r>
          </a:p>
          <a:p>
            <a:pPr lvl="1">
              <a:lnSpc>
                <a:spcPct val="90000"/>
              </a:lnSpc>
              <a:spcAft>
                <a:spcPts val="300"/>
              </a:spcAft>
              <a:buFont typeface="Arial" charset="0"/>
              <a:buNone/>
            </a:pPr>
            <a:r>
              <a:rPr lang="en-US" dirty="0">
                <a:latin typeface="Courier New" pitchFamily="49" charset="0"/>
                <a:cs typeface="Arial" charset="0"/>
              </a:rPr>
              <a:t>grid[2,3] = 22123;</a:t>
            </a:r>
          </a:p>
          <a:p>
            <a:pPr>
              <a:lnSpc>
                <a:spcPct val="90000"/>
              </a:lnSpc>
              <a:spcAft>
                <a:spcPts val="300"/>
              </a:spcAft>
            </a:pPr>
            <a:endParaRPr lang="en-US" dirty="0" smtClean="0">
              <a:cs typeface="Arial" charset="0"/>
            </a:endParaRPr>
          </a:p>
          <a:p>
            <a:pPr>
              <a:lnSpc>
                <a:spcPct val="90000"/>
              </a:lnSpc>
              <a:spcAft>
                <a:spcPts val="300"/>
              </a:spcAft>
            </a:pPr>
            <a:r>
              <a:rPr lang="en-US" dirty="0" smtClean="0">
                <a:cs typeface="Arial" charset="0"/>
              </a:rPr>
              <a:t>What </a:t>
            </a:r>
            <a:r>
              <a:rPr lang="en-US" dirty="0">
                <a:cs typeface="Arial" charset="0"/>
              </a:rPr>
              <a:t>would </a:t>
            </a:r>
            <a:r>
              <a:rPr lang="en-US" dirty="0" err="1">
                <a:latin typeface="Courier New" pitchFamily="49" charset="0"/>
                <a:cs typeface="Arial" charset="0"/>
              </a:rPr>
              <a:t>grid.Length</a:t>
            </a:r>
            <a:r>
              <a:rPr lang="en-US" dirty="0">
                <a:cs typeface="Arial" charset="0"/>
              </a:rPr>
              <a:t> yield?</a:t>
            </a:r>
          </a:p>
        </p:txBody>
      </p:sp>
    </p:spTree>
    <p:extLst>
      <p:ext uri="{BB962C8B-B14F-4D97-AF65-F5344CB8AC3E}">
        <p14:creationId xmlns:p14="http://schemas.microsoft.com/office/powerpoint/2010/main" val="20527769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Generic Classes 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Generic Classes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smtClean="0"/>
              <a:t>We can do the same with a Schoolyear:</a:t>
            </a:r>
            <a:endParaRPr lang="en-US" dirty="0" smtClean="0">
              <a:latin typeface="Courier New" pitchFamily="49" charset="0"/>
              <a:cs typeface="Courier New" pitchFamily="49" charset="0"/>
            </a:endParaRPr>
          </a:p>
          <a:p>
            <a:endParaRPr lang="fr-FR" dirty="0"/>
          </a:p>
        </p:txBody>
      </p:sp>
      <p:sp>
        <p:nvSpPr>
          <p:cNvPr id="7" name="Rectangle à coins arrondis 4"/>
          <p:cNvSpPr/>
          <p:nvPr/>
        </p:nvSpPr>
        <p:spPr>
          <a:xfrm>
            <a:off x="395536" y="1849388"/>
            <a:ext cx="8336716" cy="2880320"/>
          </a:xfrm>
          <a:prstGeom prst="roundRect">
            <a:avLst>
              <a:gd name="adj" fmla="val 9963"/>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SchoolYear</a:t>
            </a:r>
            <a:r>
              <a:rPr lang="en-US" sz="1600" b="1" dirty="0">
                <a:latin typeface="Courier New" panose="02070309020205020404" pitchFamily="49" charset="0"/>
                <a:cs typeface="Courier New" panose="02070309020205020404" pitchFamily="49" charset="0"/>
              </a:rPr>
              <a:t> year = new </a:t>
            </a:r>
            <a:r>
              <a:rPr lang="en-US" sz="1600" b="1" dirty="0" err="1">
                <a:latin typeface="Courier New" panose="02070309020205020404" pitchFamily="49" charset="0"/>
                <a:cs typeface="Courier New" panose="02070309020205020404" pitchFamily="49" charset="0"/>
              </a:rPr>
              <a:t>SchoolYear</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Year </a:t>
            </a:r>
            <a:r>
              <a:rPr lang="en-US" sz="1600" b="1" dirty="0">
                <a:latin typeface="Courier New" panose="02070309020205020404" pitchFamily="49" charset="0"/>
                <a:cs typeface="Courier New" panose="02070309020205020404" pitchFamily="49" charset="0"/>
              </a:rPr>
              <a:t>= </a:t>
            </a:r>
            <a:r>
              <a:rPr lang="en-US" sz="1600" b="1" dirty="0">
                <a:solidFill>
                  <a:srgbClr val="FFC000"/>
                </a:solidFill>
                <a:latin typeface="Courier New" panose="02070309020205020404" pitchFamily="49" charset="0"/>
                <a:cs typeface="Courier New" panose="02070309020205020404" pitchFamily="49" charset="0"/>
              </a:rPr>
              <a:t>2016</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Courses </a:t>
            </a:r>
            <a:r>
              <a:rPr lang="en-US" sz="1600" b="1" dirty="0">
                <a:latin typeface="Courier New" panose="02070309020205020404" pitchFamily="49" charset="0"/>
                <a:cs typeface="Courier New" panose="02070309020205020404" pitchFamily="49" charset="0"/>
              </a:rPr>
              <a:t>= new List&lt;</a:t>
            </a:r>
            <a:r>
              <a:rPr lang="en-US" sz="1600" b="1" dirty="0" err="1">
                <a:latin typeface="Courier New" panose="02070309020205020404" pitchFamily="49" charset="0"/>
                <a:cs typeface="Courier New" panose="02070309020205020404" pitchFamily="49" charset="0"/>
              </a:rPr>
              <a:t>SupinfoEnumerable</a:t>
            </a:r>
            <a:r>
              <a:rPr lang="en-US" sz="1600" b="1" dirty="0">
                <a:latin typeface="Courier New" panose="02070309020205020404" pitchFamily="49" charset="0"/>
                <a:cs typeface="Courier New" panose="02070309020205020404" pitchFamily="49" charset="0"/>
              </a:rPr>
              <a:t>&gt;() {</a:t>
            </a:r>
          </a:p>
          <a:p>
            <a:r>
              <a:rPr lang="en-US" sz="1600" b="1" dirty="0" smtClean="0">
                <a:latin typeface="Courier New" panose="02070309020205020404" pitchFamily="49" charset="0"/>
                <a:cs typeface="Courier New" panose="02070309020205020404" pitchFamily="49" charset="0"/>
              </a:rPr>
              <a:t>    new </a:t>
            </a:r>
            <a:r>
              <a:rPr lang="en-US" sz="1600" b="1" dirty="0">
                <a:latin typeface="Courier New" panose="02070309020205020404" pitchFamily="49" charset="0"/>
                <a:cs typeface="Courier New" panose="02070309020205020404" pitchFamily="49" charset="0"/>
              </a:rPr>
              <a:t>Course() </a:t>
            </a:r>
            <a:r>
              <a:rPr lang="en-US" sz="1600" b="1" dirty="0" smtClean="0">
                <a:latin typeface="Courier New" panose="02070309020205020404" pitchFamily="49" charset="0"/>
                <a:cs typeface="Courier New" panose="02070309020205020404" pitchFamily="49" charset="0"/>
              </a:rPr>
              <a:t>{ Name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".NET Introduction</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Level </a:t>
            </a:r>
            <a:r>
              <a:rPr lang="en-US" sz="1600" b="1" dirty="0">
                <a:latin typeface="Courier New" panose="02070309020205020404" pitchFamily="49" charset="0"/>
                <a:cs typeface="Courier New" panose="02070309020205020404" pitchFamily="49" charset="0"/>
              </a:rPr>
              <a:t>= </a:t>
            </a:r>
            <a:r>
              <a:rPr lang="en-US" sz="1600" b="1" dirty="0" smtClean="0">
                <a:solidFill>
                  <a:srgbClr val="FFC000"/>
                </a:solidFill>
                <a:latin typeface="Courier New" panose="02070309020205020404" pitchFamily="49" charset="0"/>
                <a:cs typeface="Courier New" panose="02070309020205020404" pitchFamily="49" charset="0"/>
              </a:rPr>
              <a:t>2</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new </a:t>
            </a:r>
            <a:r>
              <a:rPr lang="en-US" sz="1600" b="1" dirty="0">
                <a:latin typeface="Courier New" panose="02070309020205020404" pitchFamily="49" charset="0"/>
                <a:cs typeface="Courier New" panose="02070309020205020404" pitchFamily="49" charset="0"/>
              </a:rPr>
              <a:t>Course() </a:t>
            </a:r>
            <a:r>
              <a:rPr lang="en-US" sz="1600" b="1" dirty="0" smtClean="0">
                <a:latin typeface="Courier New" panose="02070309020205020404" pitchFamily="49" charset="0"/>
                <a:cs typeface="Courier New" panose="02070309020205020404" pitchFamily="49" charset="0"/>
              </a:rPr>
              <a:t>{ Name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"ASP.NET</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Level </a:t>
            </a:r>
            <a:r>
              <a:rPr lang="en-US" sz="1600" b="1" dirty="0">
                <a:latin typeface="Courier New" panose="02070309020205020404" pitchFamily="49" charset="0"/>
                <a:cs typeface="Courier New" panose="02070309020205020404" pitchFamily="49" charset="0"/>
              </a:rPr>
              <a:t>= </a:t>
            </a:r>
            <a:r>
              <a:rPr lang="en-US" sz="1600" b="1" dirty="0" smtClean="0">
                <a:solidFill>
                  <a:srgbClr val="FFC000"/>
                </a:solidFill>
                <a:latin typeface="Courier New" panose="02070309020205020404" pitchFamily="49" charset="0"/>
                <a:cs typeface="Courier New" panose="02070309020205020404" pitchFamily="49" charset="0"/>
              </a:rPr>
              <a:t>3</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new </a:t>
            </a:r>
            <a:r>
              <a:rPr lang="en-US" sz="1600" b="1" dirty="0">
                <a:latin typeface="Courier New" panose="02070309020205020404" pitchFamily="49" charset="0"/>
                <a:cs typeface="Courier New" panose="02070309020205020404" pitchFamily="49" charset="0"/>
              </a:rPr>
              <a:t>Course() </a:t>
            </a:r>
            <a:r>
              <a:rPr lang="en-US" sz="1600" b="1" dirty="0" smtClean="0">
                <a:latin typeface="Courier New" panose="02070309020205020404" pitchFamily="49" charset="0"/>
                <a:cs typeface="Courier New" panose="02070309020205020404" pitchFamily="49" charset="0"/>
              </a:rPr>
              <a:t>{ Name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"Windows Phone </a:t>
            </a:r>
            <a:r>
              <a:rPr lang="en-US" sz="1600" b="1" dirty="0" smtClean="0">
                <a:solidFill>
                  <a:srgbClr val="00B050"/>
                </a:solidFill>
                <a:latin typeface="Courier New" panose="02070309020205020404" pitchFamily="49" charset="0"/>
                <a:cs typeface="Courier New" panose="02070309020205020404" pitchFamily="49" charset="0"/>
              </a:rPr>
              <a:t>Dev"</a:t>
            </a:r>
            <a:r>
              <a:rPr lang="en-US" sz="1600" b="1" dirty="0" smtClean="0">
                <a:latin typeface="Courier New" panose="02070309020205020404" pitchFamily="49" charset="0"/>
                <a:cs typeface="Courier New" panose="02070309020205020404" pitchFamily="49" charset="0"/>
              </a:rPr>
              <a:t>, Level </a:t>
            </a:r>
            <a:r>
              <a:rPr lang="en-US" sz="1600" b="1" dirty="0">
                <a:latin typeface="Courier New" panose="02070309020205020404" pitchFamily="49" charset="0"/>
                <a:cs typeface="Courier New" panose="02070309020205020404" pitchFamily="49" charset="0"/>
              </a:rPr>
              <a:t>= </a:t>
            </a:r>
            <a:r>
              <a:rPr lang="en-US" sz="1600" b="1" dirty="0" smtClean="0">
                <a:solidFill>
                  <a:srgbClr val="FFC000"/>
                </a:solidFill>
                <a:latin typeface="Courier New" panose="02070309020205020404" pitchFamily="49" charset="0"/>
                <a:cs typeface="Courier New" panose="02070309020205020404" pitchFamily="49" charset="0"/>
              </a:rPr>
              <a:t>3</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foreach</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(Course </a:t>
            </a:r>
            <a:r>
              <a:rPr lang="en-US" sz="1600" b="1" dirty="0" smtClean="0">
                <a:latin typeface="Courier New" panose="02070309020205020404" pitchFamily="49" charset="0"/>
                <a:cs typeface="Courier New" panose="02070309020205020404" pitchFamily="49" charset="0"/>
              </a:rPr>
              <a:t>c </a:t>
            </a:r>
            <a:r>
              <a:rPr lang="en-US" sz="1600" b="1" dirty="0">
                <a:latin typeface="Courier New" panose="02070309020205020404" pitchFamily="49" charset="0"/>
                <a:cs typeface="Courier New" panose="02070309020205020404" pitchFamily="49" charset="0"/>
              </a:rPr>
              <a:t>in year</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Console.WriteLine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c.Name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c.Level</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fr-FR" sz="1600" b="1" dirty="0" smtClean="0">
              <a:solidFill>
                <a:srgbClr val="000000"/>
              </a:solidFill>
              <a:latin typeface="Courier New" panose="02070309020205020404" pitchFamily="49" charset="0"/>
              <a:cs typeface="Courier New" panose="02070309020205020404" pitchFamily="49" charset="0"/>
            </a:endParaRPr>
          </a:p>
        </p:txBody>
      </p:sp>
      <p:sp>
        <p:nvSpPr>
          <p:cNvPr id="9" name="shape5"/>
          <p:cNvSpPr>
            <a:spLocks noChangeArrowheads="1"/>
          </p:cNvSpPr>
          <p:nvPr/>
        </p:nvSpPr>
        <p:spPr bwMode="blackWhite">
          <a:xfrm>
            <a:off x="6156176" y="4369668"/>
            <a:ext cx="2808437" cy="725969"/>
          </a:xfrm>
          <a:prstGeom prst="rect">
            <a:avLst/>
          </a:prstGeom>
          <a:solidFill>
            <a:srgbClr val="FFFFFF"/>
          </a:solidFill>
          <a:ln w="28575">
            <a:solidFill>
              <a:srgbClr val="000000"/>
            </a:solidFill>
            <a:miter lim="800000"/>
            <a:headEnd/>
            <a:tailEnd/>
          </a:ln>
          <a:effectLst/>
        </p:spPr>
        <p:txBody>
          <a:bodyPr wrap="square" lIns="92075" tIns="46038" rIns="92075" bIns="46038">
            <a:spAutoFit/>
          </a:bodyPr>
          <a:lstStyle/>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lang="en-US" dirty="0">
                <a:latin typeface="Courier New" panose="02070309020205020404" pitchFamily="49" charset="0"/>
                <a:cs typeface="Courier New" panose="02070309020205020404" pitchFamily="49" charset="0"/>
              </a:rPr>
              <a:t>.NET </a:t>
            </a:r>
            <a:r>
              <a:rPr lang="en-US" dirty="0" smtClean="0">
                <a:latin typeface="Courier New" panose="02070309020205020404" pitchFamily="49" charset="0"/>
                <a:cs typeface="Courier New" panose="02070309020205020404" pitchFamily="49" charset="0"/>
              </a:rPr>
              <a:t>Introduction 2</a:t>
            </a:r>
            <a:endParaRPr kumimoji="0" lang="en-US"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lang="fr-FR" kern="0" dirty="0" smtClean="0">
                <a:solidFill>
                  <a:srgbClr val="000000"/>
                </a:solidFill>
                <a:latin typeface="Courier New" pitchFamily="49" charset="0"/>
              </a:rPr>
              <a:t>ASP.NET 3</a:t>
            </a:r>
            <a:endParaRPr kumimoji="0" lang="en-US"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70000"/>
              </a:lnSpc>
              <a:spcBef>
                <a:spcPts val="200"/>
              </a:spcBef>
              <a:spcAft>
                <a:spcPts val="0"/>
              </a:spcAft>
              <a:buClr>
                <a:srgbClr val="B90117"/>
              </a:buClr>
              <a:buSzPct val="115000"/>
              <a:buFont typeface="Arial" charset="0"/>
              <a:buNone/>
              <a:tabLst/>
              <a:defRPr/>
            </a:pPr>
            <a:r>
              <a:rPr kumimoji="0" lang="en-US" i="0" u="none" strike="noStrike" kern="0" cap="none" spc="0" normalizeH="0" baseline="0" noProof="0" dirty="0" smtClean="0">
                <a:ln>
                  <a:noFill/>
                </a:ln>
                <a:solidFill>
                  <a:srgbClr val="000000"/>
                </a:solidFill>
                <a:effectLst/>
                <a:uLnTx/>
                <a:uFillTx/>
                <a:latin typeface="Courier New" pitchFamily="49" charset="0"/>
              </a:rPr>
              <a:t>Windows Phone Dev 3</a:t>
            </a:r>
            <a:endParaRPr kumimoji="0" lang="en-US" i="0" u="none" strike="noStrike" kern="0" cap="none" spc="0" normalizeH="0" baseline="0" noProof="0" dirty="0">
              <a:ln>
                <a:noFill/>
              </a:ln>
              <a:solidFill>
                <a:srgbClr val="000000"/>
              </a:solidFill>
              <a:effectLst/>
              <a:uLnTx/>
              <a:uFillTx/>
              <a:latin typeface="Courier New" pitchFamily="49" charset="0"/>
            </a:endParaRPr>
          </a:p>
        </p:txBody>
      </p:sp>
      <p:sp>
        <p:nvSpPr>
          <p:cNvPr id="10" name="TextBox 13"/>
          <p:cNvSpPr txBox="1"/>
          <p:nvPr/>
        </p:nvSpPr>
        <p:spPr bwMode="auto">
          <a:xfrm>
            <a:off x="6156176" y="3989883"/>
            <a:ext cx="2808437" cy="379785"/>
          </a:xfrm>
          <a:prstGeom prst="rect">
            <a:avLst/>
          </a:prstGeom>
          <a:solidFill>
            <a:srgbClr val="CCECFF"/>
          </a:solidFill>
          <a:ln w="28575">
            <a:solidFill>
              <a:srgbClr val="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Output</a:t>
            </a:r>
            <a:endParaRPr kumimoji="0" lang="en-US" sz="18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9230024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3251453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r>
              <a:rPr lang="en-US" dirty="0" smtClean="0"/>
              <a:t>Arrays, Lists &amp; Dictionaries</a:t>
            </a:r>
            <a:endParaRPr lang="en-US"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Strings as Arrays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Arrays &amp; Strings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pPr>
              <a:spcAft>
                <a:spcPts val="0"/>
              </a:spcAft>
            </a:pPr>
            <a:r>
              <a:rPr lang="en-US" dirty="0"/>
              <a:t>A string is </a:t>
            </a:r>
            <a:r>
              <a:rPr lang="en-US" i="1" dirty="0">
                <a:latin typeface="Century Schoolbook" pitchFamily="18" charset="0"/>
              </a:rPr>
              <a:t>not</a:t>
            </a:r>
            <a:r>
              <a:rPr lang="en-US" dirty="0"/>
              <a:t> an array of characters in the C/C++ sense, but …</a:t>
            </a:r>
          </a:p>
          <a:p>
            <a:pPr lvl="1">
              <a:spcAft>
                <a:spcPts val="0"/>
              </a:spcAft>
            </a:pPr>
            <a:r>
              <a:rPr lang="en-US" dirty="0"/>
              <a:t>Indexing can be used to obtain </a:t>
            </a:r>
            <a:r>
              <a:rPr lang="en-US" dirty="0" smtClean="0"/>
              <a:t>(not </a:t>
            </a:r>
            <a:r>
              <a:rPr lang="en-US" dirty="0"/>
              <a:t>put) an individual </a:t>
            </a:r>
            <a:r>
              <a:rPr lang="en-US" dirty="0" smtClean="0"/>
              <a:t>char</a:t>
            </a:r>
            <a:endParaRPr lang="en-US" dirty="0">
              <a:latin typeface="Courier New" pitchFamily="49" charset="0"/>
            </a:endParaRPr>
          </a:p>
          <a:p>
            <a:pPr lvl="1">
              <a:lnSpc>
                <a:spcPct val="110000"/>
              </a:lnSpc>
              <a:spcAft>
                <a:spcPts val="300"/>
              </a:spcAft>
              <a:buFont typeface="Arial" charset="0"/>
              <a:buNone/>
            </a:pPr>
            <a:r>
              <a:rPr lang="en-US" b="1" dirty="0">
                <a:latin typeface="Courier New" pitchFamily="49" charset="0"/>
              </a:rPr>
              <a:t>	</a:t>
            </a:r>
            <a:r>
              <a:rPr lang="en-US" dirty="0">
                <a:latin typeface="Courier New" pitchFamily="49" charset="0"/>
              </a:rPr>
              <a:t>	string output = "Hello";</a:t>
            </a:r>
          </a:p>
          <a:p>
            <a:pPr lvl="1">
              <a:lnSpc>
                <a:spcPct val="110000"/>
              </a:lnSpc>
              <a:spcAft>
                <a:spcPts val="300"/>
              </a:spcAft>
              <a:buFont typeface="Arial" charset="0"/>
              <a:buNone/>
            </a:pPr>
            <a:r>
              <a:rPr lang="en-US" dirty="0">
                <a:latin typeface="Courier New" pitchFamily="49" charset="0"/>
              </a:rPr>
              <a:t>		char x = output[1]; // Get the 2</a:t>
            </a:r>
            <a:r>
              <a:rPr lang="en-US" baseline="30000" dirty="0">
                <a:latin typeface="Courier New" pitchFamily="49" charset="0"/>
              </a:rPr>
              <a:t>nd</a:t>
            </a:r>
            <a:r>
              <a:rPr lang="en-US" dirty="0">
                <a:latin typeface="Courier New" pitchFamily="49" charset="0"/>
              </a:rPr>
              <a:t> character 'e'</a:t>
            </a:r>
            <a:r>
              <a:rPr lang="en-US" dirty="0"/>
              <a:t>	</a:t>
            </a:r>
            <a:endParaRPr lang="en-US" dirty="0">
              <a:latin typeface="Courier New" pitchFamily="49" charset="0"/>
            </a:endParaRPr>
          </a:p>
          <a:p>
            <a:pPr>
              <a:spcAft>
                <a:spcPts val="0"/>
              </a:spcAft>
            </a:pPr>
            <a:r>
              <a:rPr lang="en-US" dirty="0" smtClean="0"/>
              <a:t>Get number using </a:t>
            </a:r>
            <a:r>
              <a:rPr lang="en-US" dirty="0"/>
              <a:t>the </a:t>
            </a:r>
            <a:r>
              <a:rPr lang="en-US" dirty="0">
                <a:latin typeface="Courier New" pitchFamily="49" charset="0"/>
              </a:rPr>
              <a:t>Length</a:t>
            </a:r>
            <a:r>
              <a:rPr lang="en-US" dirty="0"/>
              <a:t> property</a:t>
            </a:r>
          </a:p>
          <a:p>
            <a:pPr>
              <a:lnSpc>
                <a:spcPct val="70000"/>
              </a:lnSpc>
              <a:spcAft>
                <a:spcPts val="300"/>
              </a:spcAft>
              <a:buFont typeface="Arial" charset="0"/>
              <a:buNone/>
            </a:pPr>
            <a:r>
              <a:rPr lang="en-US" dirty="0">
                <a:latin typeface="Courier New" pitchFamily="49" charset="0"/>
              </a:rPr>
              <a:t>	</a:t>
            </a:r>
            <a:r>
              <a:rPr lang="en-US" dirty="0">
                <a:solidFill>
                  <a:schemeClr val="bg2"/>
                </a:solidFill>
                <a:latin typeface="Courier New" pitchFamily="49" charset="0"/>
              </a:rPr>
              <a:t>	</a:t>
            </a:r>
            <a:r>
              <a:rPr lang="en-US" sz="2400" dirty="0" err="1">
                <a:solidFill>
                  <a:srgbClr val="000000"/>
                </a:solidFill>
                <a:latin typeface="Courier New" pitchFamily="49" charset="0"/>
              </a:rPr>
              <a:t>int</a:t>
            </a:r>
            <a:r>
              <a:rPr lang="en-US" sz="2400" dirty="0">
                <a:solidFill>
                  <a:srgbClr val="000000"/>
                </a:solidFill>
                <a:latin typeface="Courier New" pitchFamily="49" charset="0"/>
              </a:rPr>
              <a:t> </a:t>
            </a:r>
            <a:r>
              <a:rPr lang="en-US" sz="2400" dirty="0" err="1">
                <a:solidFill>
                  <a:srgbClr val="000000"/>
                </a:solidFill>
                <a:latin typeface="Courier New" pitchFamily="49" charset="0"/>
              </a:rPr>
              <a:t>charCount</a:t>
            </a:r>
            <a:r>
              <a:rPr lang="en-US" sz="2400" dirty="0">
                <a:solidFill>
                  <a:srgbClr val="000000"/>
                </a:solidFill>
                <a:latin typeface="Courier New" pitchFamily="49" charset="0"/>
              </a:rPr>
              <a:t> = </a:t>
            </a:r>
            <a:r>
              <a:rPr lang="en-US" sz="2400" dirty="0" err="1">
                <a:solidFill>
                  <a:srgbClr val="000000"/>
                </a:solidFill>
                <a:latin typeface="Courier New" pitchFamily="49" charset="0"/>
              </a:rPr>
              <a:t>output.Length</a:t>
            </a:r>
            <a:r>
              <a:rPr lang="en-US" sz="2400" dirty="0">
                <a:solidFill>
                  <a:srgbClr val="000000"/>
                </a:solidFill>
                <a:latin typeface="Courier New" pitchFamily="49" charset="0"/>
              </a:rPr>
              <a:t>;  // Gives 5</a:t>
            </a:r>
          </a:p>
        </p:txBody>
      </p:sp>
    </p:spTree>
    <p:extLst>
      <p:ext uri="{BB962C8B-B14F-4D97-AF65-F5344CB8AC3E}">
        <p14:creationId xmlns:p14="http://schemas.microsoft.com/office/powerpoint/2010/main" val="2483129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10ea993c149d28b037397d353342fbd8">
  <xsd:schema xmlns:xsd="http://www.w3.org/2001/XMLSchema" xmlns:xs="http://www.w3.org/2001/XMLSchema" xmlns:p="http://schemas.microsoft.com/office/2006/metadata/properties" xmlns:ns2="cac1e2cd-caea-4862-842c-e8cbcf68099c" targetNamespace="http://schemas.microsoft.com/office/2006/metadata/properties" ma:root="true" ma:fieldsID="41bb61f62114019fad4b10ff8e43d91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2009F-57E7-462E-9A07-2DA32DDAE955}"/>
</file>

<file path=customXml/itemProps2.xml><?xml version="1.0" encoding="utf-8"?>
<ds:datastoreItem xmlns:ds="http://schemas.openxmlformats.org/officeDocument/2006/customXml" ds:itemID="{4D8451B2-D036-45E6-B87B-2C91B8774B50}"/>
</file>

<file path=customXml/itemProps3.xml><?xml version="1.0" encoding="utf-8"?>
<ds:datastoreItem xmlns:ds="http://schemas.openxmlformats.org/officeDocument/2006/customXml" ds:itemID="{5FEE908F-493F-463D-87ED-5140F0DC2538}"/>
</file>

<file path=docProps/app.xml><?xml version="1.0" encoding="utf-8"?>
<Properties xmlns="http://schemas.openxmlformats.org/officeDocument/2006/extended-properties" xmlns:vt="http://schemas.openxmlformats.org/officeDocument/2006/docPropsVTypes">
  <Template>SUPINFOTheme.thmx</Template>
  <TotalTime>0</TotalTime>
  <Words>5955</Words>
  <Application>Microsoft Office PowerPoint</Application>
  <PresentationFormat>Affichage à l'écran (16:10)</PresentationFormat>
  <Paragraphs>1215</Paragraphs>
  <Slides>82</Slides>
  <Notes>67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82</vt:i4>
      </vt:variant>
    </vt:vector>
  </HeadingPairs>
  <TitlesOfParts>
    <vt:vector size="93" baseType="lpstr">
      <vt:lpstr>Arial</vt:lpstr>
      <vt:lpstr>Calibri</vt:lpstr>
      <vt:lpstr>Calibri (Heading)</vt:lpstr>
      <vt:lpstr>Century Schoolbook</vt:lpstr>
      <vt:lpstr>Courier New</vt:lpstr>
      <vt:lpstr>ＭＳ Ｐゴシック</vt:lpstr>
      <vt:lpstr>ＭＳ Ｐゴシック</vt:lpstr>
      <vt:lpstr>Myriad Pro</vt:lpstr>
      <vt:lpstr>Verdana</vt:lpstr>
      <vt:lpstr>Wingdings</vt:lpstr>
      <vt:lpstr>SUPINFOTheme</vt:lpstr>
      <vt:lpstr>Présentation PowerPoint</vt:lpstr>
      <vt:lpstr>Objectives</vt:lpstr>
      <vt:lpstr>Course plan</vt:lpstr>
      <vt:lpstr>Arrays &amp; Strings</vt:lpstr>
      <vt:lpstr>Arrays</vt:lpstr>
      <vt:lpstr>Arrays</vt:lpstr>
      <vt:lpstr>Multidimensional Arrays</vt:lpstr>
      <vt:lpstr>Multidimensional Arrays</vt:lpstr>
      <vt:lpstr>Strings as Arrays</vt:lpstr>
      <vt:lpstr>Strings as Arrays</vt:lpstr>
      <vt:lpstr>Strings Operators</vt:lpstr>
      <vt:lpstr>Named Operations</vt:lpstr>
      <vt:lpstr>String formatting</vt:lpstr>
      <vt:lpstr>String formatting</vt:lpstr>
      <vt:lpstr>Output formatting</vt:lpstr>
      <vt:lpstr>Data conversion</vt:lpstr>
      <vt:lpstr>The foreach loop</vt:lpstr>
      <vt:lpstr>Questions?</vt:lpstr>
      <vt:lpstr>Collection Classes</vt:lpstr>
      <vt:lpstr>Freight train example representation</vt:lpstr>
      <vt:lpstr>Freight train using arrays</vt:lpstr>
      <vt:lpstr>Array limitations</vt:lpstr>
      <vt:lpstr>.NET Collections overview</vt:lpstr>
      <vt:lpstr>ArrayList</vt:lpstr>
      <vt:lpstr>Problem with non-generic Collections</vt:lpstr>
      <vt:lpstr>Generic List</vt:lpstr>
      <vt:lpstr>Queues and Stacks</vt:lpstr>
      <vt:lpstr>Dictionary example 1/2</vt:lpstr>
      <vt:lpstr>Dictionary example 2/2</vt:lpstr>
      <vt:lpstr>The dictionary foreach loop</vt:lpstr>
      <vt:lpstr>Questions?</vt:lpstr>
      <vt:lpstr>Collection Initializers</vt:lpstr>
      <vt:lpstr>Présentation PowerPoint</vt:lpstr>
      <vt:lpstr>Covariant Assignment</vt:lpstr>
      <vt:lpstr>Covariant Assignment</vt:lpstr>
      <vt:lpstr>Covariant Assignment</vt:lpstr>
      <vt:lpstr>Questions?</vt:lpstr>
      <vt:lpstr>Exercise (1/2)</vt:lpstr>
      <vt:lpstr>Exercise (2/2)</vt:lpstr>
      <vt:lpstr>Runtime enumeration</vt:lpstr>
      <vt:lpstr>The Ienumerable interface</vt:lpstr>
      <vt:lpstr>Runtime Enumeration</vt:lpstr>
      <vt:lpstr>Runtime Enumeration Example (1/3)</vt:lpstr>
      <vt:lpstr>Runtime Enumeration Example (2/3)</vt:lpstr>
      <vt:lpstr>Runtime Enumeration Example (3/3)</vt:lpstr>
      <vt:lpstr>Looping Through an enum</vt:lpstr>
      <vt:lpstr>Looping Through an enum</vt:lpstr>
      <vt:lpstr>enum Choices Convention</vt:lpstr>
      <vt:lpstr>Présentation PowerPoint</vt:lpstr>
      <vt:lpstr>enum Choices Convention</vt:lpstr>
      <vt:lpstr>Questions?</vt:lpstr>
      <vt:lpstr>Custom enumerators</vt:lpstr>
      <vt:lpstr>What Is a foreach?</vt:lpstr>
      <vt:lpstr>What Is a foreach?</vt:lpstr>
      <vt:lpstr>GetEnumerator</vt:lpstr>
      <vt:lpstr>GetEnumerator Example (1/2)</vt:lpstr>
      <vt:lpstr>GetEnumerator Example (2/2)</vt:lpstr>
      <vt:lpstr>Enumerator Requirements</vt:lpstr>
      <vt:lpstr>Enumerator Requirements</vt:lpstr>
      <vt:lpstr>Enumerator Requirements</vt:lpstr>
      <vt:lpstr>Présentation PowerPoint</vt:lpstr>
      <vt:lpstr>Implementing a Custom Enumerator</vt:lpstr>
      <vt:lpstr>Using a Custom Enumerator (1/2)</vt:lpstr>
      <vt:lpstr>Using a Custom Enumerator (2/2)</vt:lpstr>
      <vt:lpstr>Questions?</vt:lpstr>
      <vt:lpstr>Generic classes</vt:lpstr>
      <vt:lpstr>Generic Classes</vt:lpstr>
      <vt:lpstr>Generic Declaration</vt:lpstr>
      <vt:lpstr>Generic Classes</vt:lpstr>
      <vt:lpstr>Generic Classes</vt:lpstr>
      <vt:lpstr>Generic Classes</vt:lpstr>
      <vt:lpstr>Generic Methods</vt:lpstr>
      <vt:lpstr>Taking back our case study…</vt:lpstr>
      <vt:lpstr>The Need for Generic Classes</vt:lpstr>
      <vt:lpstr>Generic Classes</vt:lpstr>
      <vt:lpstr>Generic Classes Example</vt:lpstr>
      <vt:lpstr>Generic Classes Example</vt:lpstr>
      <vt:lpstr>ClassRoomEnumerator changed</vt:lpstr>
      <vt:lpstr>Generic Classes Example</vt:lpstr>
      <vt:lpstr>Generic Classes Example</vt:lpstr>
      <vt:lpstr>Questions?</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2015-11-04T15:28:31Z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