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79" r:id="rId5"/>
    <p:sldId id="27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5" r:id="rId47"/>
    <p:sldId id="301" r:id="rId48"/>
    <p:sldId id="302" r:id="rId49"/>
    <p:sldId id="303" r:id="rId50"/>
    <p:sldId id="304" r:id="rId51"/>
    <p:sldId id="306" r:id="rId52"/>
    <p:sldId id="307" r:id="rId5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93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A752C617-0B1E-41B8-A151-178FAB4B9199}" type="datetimeFigureOut">
              <a:rPr lang="es-ES" smtClean="0"/>
              <a:pPr/>
              <a:t>10/11/2009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752C617-0B1E-41B8-A151-178FAB4B9199}" type="datetimeFigureOut">
              <a:rPr lang="es-ES" smtClean="0"/>
              <a:pPr/>
              <a:t>10/11/2009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752C617-0B1E-41B8-A151-178FAB4B9199}" type="datetimeFigureOut">
              <a:rPr lang="es-ES" smtClean="0"/>
              <a:pPr/>
              <a:t>10/11/2009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752C617-0B1E-41B8-A151-178FAB4B9199}" type="datetimeFigureOut">
              <a:rPr lang="es-ES" smtClean="0"/>
              <a:pPr/>
              <a:t>10/11/2009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752C617-0B1E-41B8-A151-178FAB4B9199}" type="datetimeFigureOut">
              <a:rPr lang="es-ES" smtClean="0"/>
              <a:pPr/>
              <a:t>10/11/2009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A752C617-0B1E-41B8-A151-178FAB4B9199}" type="datetimeFigureOut">
              <a:rPr lang="es-ES" smtClean="0"/>
              <a:pPr/>
              <a:t>10/11/2009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A752C617-0B1E-41B8-A151-178FAB4B9199}" type="datetimeFigureOut">
              <a:rPr lang="es-ES" smtClean="0"/>
              <a:pPr/>
              <a:t>10/11/2009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A752C617-0B1E-41B8-A151-178FAB4B9199}" type="datetimeFigureOut">
              <a:rPr lang="es-ES" smtClean="0"/>
              <a:pPr/>
              <a:t>10/11/2009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752C617-0B1E-41B8-A151-178FAB4B9199}" type="datetimeFigureOut">
              <a:rPr lang="es-ES" smtClean="0"/>
              <a:pPr/>
              <a:t>10/11/2009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752C617-0B1E-41B8-A151-178FAB4B9199}" type="datetimeFigureOut">
              <a:rPr lang="es-ES" smtClean="0"/>
              <a:pPr/>
              <a:t>10/11/2009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752C617-0B1E-41B8-A151-178FAB4B9199}" type="datetimeFigureOut">
              <a:rPr lang="es-ES" smtClean="0"/>
              <a:pPr/>
              <a:t>10/11/2009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2C617-0B1E-41B8-A151-178FAB4B9199}" type="datetimeFigureOut">
              <a:rPr lang="es-ES" smtClean="0"/>
              <a:pPr/>
              <a:t>10/11/2009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CDB09-1294-42AE-9467-ECA8190E079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www.monografias.com/trabajos12/eticaplic/eticaplic.shtml"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500042"/>
            <a:ext cx="7772400" cy="1470025"/>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1428728" y="2000240"/>
            <a:ext cx="6400800" cy="3857652"/>
          </a:xfrm>
        </p:spPr>
        <p:txBody>
          <a:bodyPr>
            <a:normAutofit lnSpcReduction="10000"/>
          </a:bodyPr>
          <a:lstStyle/>
          <a:p>
            <a:pPr marL="514350" indent="-514350" algn="l">
              <a:buFont typeface="+mj-lt"/>
              <a:buAutoNum type="arabicPeriod"/>
            </a:pPr>
            <a:r>
              <a:rPr lang="en-US" dirty="0" err="1" smtClean="0">
                <a:solidFill>
                  <a:schemeClr val="tx1"/>
                </a:solidFill>
              </a:rPr>
              <a:t>Introducción</a:t>
            </a:r>
            <a:endParaRPr lang="en-US" dirty="0" smtClean="0">
              <a:solidFill>
                <a:schemeClr val="tx1"/>
              </a:solidFill>
            </a:endParaRPr>
          </a:p>
          <a:p>
            <a:pPr marL="514350" indent="-514350" algn="l">
              <a:buFont typeface="+mj-lt"/>
              <a:buAutoNum type="arabicPeriod"/>
            </a:pPr>
            <a:r>
              <a:rPr lang="en-US" dirty="0" err="1" smtClean="0">
                <a:solidFill>
                  <a:schemeClr val="tx1"/>
                </a:solidFill>
              </a:rPr>
              <a:t>Algoritmos</a:t>
            </a:r>
            <a:r>
              <a:rPr lang="en-US" dirty="0" smtClean="0">
                <a:solidFill>
                  <a:schemeClr val="tx1"/>
                </a:solidFill>
              </a:rPr>
              <a:t> de </a:t>
            </a:r>
            <a:r>
              <a:rPr lang="en-US" dirty="0" err="1" smtClean="0">
                <a:solidFill>
                  <a:schemeClr val="tx1"/>
                </a:solidFill>
              </a:rPr>
              <a:t>enrutamiento</a:t>
            </a:r>
            <a:endParaRPr lang="en-US" dirty="0" smtClean="0">
              <a:solidFill>
                <a:schemeClr val="tx1"/>
              </a:solidFill>
            </a:endParaRPr>
          </a:p>
          <a:p>
            <a:pPr marL="514350" indent="-514350" algn="l">
              <a:buFont typeface="+mj-lt"/>
              <a:buAutoNum type="arabicPeriod"/>
            </a:pPr>
            <a:r>
              <a:rPr lang="en-US" dirty="0" err="1" smtClean="0">
                <a:solidFill>
                  <a:schemeClr val="tx1"/>
                </a:solidFill>
              </a:rPr>
              <a:t>Tipos</a:t>
            </a:r>
            <a:r>
              <a:rPr lang="en-US" dirty="0" smtClean="0">
                <a:solidFill>
                  <a:schemeClr val="tx1"/>
                </a:solidFill>
              </a:rPr>
              <a:t> de </a:t>
            </a:r>
            <a:r>
              <a:rPr lang="en-US" dirty="0" err="1" smtClean="0">
                <a:solidFill>
                  <a:schemeClr val="tx1"/>
                </a:solidFill>
              </a:rPr>
              <a:t>algorítmos</a:t>
            </a:r>
            <a:r>
              <a:rPr lang="en-US" dirty="0" smtClean="0">
                <a:solidFill>
                  <a:schemeClr val="tx1"/>
                </a:solidFill>
              </a:rPr>
              <a:t> de </a:t>
            </a:r>
            <a:r>
              <a:rPr lang="en-US" dirty="0" err="1" smtClean="0">
                <a:solidFill>
                  <a:schemeClr val="tx1"/>
                </a:solidFill>
              </a:rPr>
              <a:t>enrutamiento</a:t>
            </a:r>
            <a:endParaRPr lang="en-US" dirty="0" smtClean="0">
              <a:solidFill>
                <a:schemeClr val="tx1"/>
              </a:solidFill>
            </a:endParaRPr>
          </a:p>
          <a:p>
            <a:pPr marL="514350" indent="-514350" algn="l">
              <a:buFont typeface="+mj-lt"/>
              <a:buAutoNum type="arabicPeriod"/>
            </a:pPr>
            <a:r>
              <a:rPr lang="en-US" dirty="0" err="1" smtClean="0">
                <a:solidFill>
                  <a:schemeClr val="tx1"/>
                </a:solidFill>
              </a:rPr>
              <a:t>Algoritmos</a:t>
            </a:r>
            <a:r>
              <a:rPr lang="en-US" dirty="0" smtClean="0">
                <a:solidFill>
                  <a:schemeClr val="tx1"/>
                </a:solidFill>
              </a:rPr>
              <a:t> de control de </a:t>
            </a:r>
            <a:r>
              <a:rPr lang="en-US" dirty="0" err="1" smtClean="0">
                <a:solidFill>
                  <a:schemeClr val="tx1"/>
                </a:solidFill>
              </a:rPr>
              <a:t>congestión</a:t>
            </a:r>
            <a:endParaRPr lang="en-US" dirty="0" smtClean="0">
              <a:solidFill>
                <a:schemeClr val="tx1"/>
              </a:solidFill>
            </a:endParaRPr>
          </a:p>
          <a:p>
            <a:pPr marL="514350" indent="-514350" algn="l">
              <a:buFont typeface="+mj-lt"/>
              <a:buAutoNum type="arabicPeriod"/>
            </a:pPr>
            <a:r>
              <a:rPr lang="en-US" dirty="0" err="1" smtClean="0">
                <a:solidFill>
                  <a:schemeClr val="tx1"/>
                </a:solidFill>
              </a:rPr>
              <a:t>Direccionamiento</a:t>
            </a:r>
            <a:r>
              <a:rPr lang="en-US" dirty="0" smtClean="0">
                <a:solidFill>
                  <a:schemeClr val="tx1"/>
                </a:solidFill>
              </a:rPr>
              <a:t> IP, </a:t>
            </a:r>
            <a:r>
              <a:rPr lang="en-US" dirty="0" err="1" smtClean="0">
                <a:solidFill>
                  <a:schemeClr val="tx1"/>
                </a:solidFill>
              </a:rPr>
              <a:t>subneting</a:t>
            </a:r>
            <a:endParaRPr lang="en-US" dirty="0" smtClean="0">
              <a:solidFill>
                <a:schemeClr val="tx1"/>
              </a:solidFill>
            </a:endParaRPr>
          </a:p>
          <a:p>
            <a:pPr marL="514350" indent="-514350" algn="l">
              <a:buFont typeface="+mj-lt"/>
              <a:buAutoNum type="arabicPeriod"/>
            </a:pPr>
            <a:endParaRPr lang="en-US" dirty="0" smtClean="0"/>
          </a:p>
          <a:p>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fontScale="70000" lnSpcReduction="20000"/>
          </a:bodyPr>
          <a:lstStyle/>
          <a:p>
            <a:pPr algn="l"/>
            <a:r>
              <a:rPr lang="es-ES" b="1" dirty="0" smtClean="0">
                <a:solidFill>
                  <a:srgbClr val="FF0000"/>
                </a:solidFill>
              </a:rPr>
              <a:t>Algoritmos de Enrutamiento</a:t>
            </a:r>
          </a:p>
          <a:p>
            <a:pPr algn="l"/>
            <a:endParaRPr lang="es-ES" dirty="0">
              <a:solidFill>
                <a:schemeClr val="tx1"/>
              </a:solidFill>
            </a:endParaRPr>
          </a:p>
          <a:p>
            <a:pPr algn="l"/>
            <a:r>
              <a:rPr lang="es-ES" b="1" dirty="0">
                <a:solidFill>
                  <a:schemeClr val="tx1"/>
                </a:solidFill>
              </a:rPr>
              <a:t>En el encaminamiento o </a:t>
            </a:r>
            <a:r>
              <a:rPr lang="es-ES" b="1" dirty="0" err="1">
                <a:solidFill>
                  <a:schemeClr val="tx1"/>
                </a:solidFill>
              </a:rPr>
              <a:t>routing</a:t>
            </a:r>
            <a:r>
              <a:rPr lang="es-ES" b="1" dirty="0">
                <a:solidFill>
                  <a:schemeClr val="tx1"/>
                </a:solidFill>
              </a:rPr>
              <a:t> estático</a:t>
            </a:r>
            <a:r>
              <a:rPr lang="es-ES" dirty="0">
                <a:solidFill>
                  <a:schemeClr val="tx1"/>
                </a:solidFill>
              </a:rPr>
              <a:t> </a:t>
            </a:r>
          </a:p>
          <a:p>
            <a:pPr algn="l">
              <a:buFont typeface="Arial" pitchFamily="34" charset="0"/>
              <a:buChar char="•"/>
            </a:pPr>
            <a:r>
              <a:rPr lang="es-ES" dirty="0" smtClean="0">
                <a:solidFill>
                  <a:schemeClr val="tx1"/>
                </a:solidFill>
              </a:rPr>
              <a:t>Las </a:t>
            </a:r>
            <a:r>
              <a:rPr lang="es-ES" dirty="0">
                <a:solidFill>
                  <a:schemeClr val="tx1"/>
                </a:solidFill>
              </a:rPr>
              <a:t>rutas se fijan en función de la capacidad de la línea, el </a:t>
            </a:r>
            <a:r>
              <a:rPr lang="es-ES" dirty="0" smtClean="0">
                <a:solidFill>
                  <a:schemeClr val="tx1"/>
                </a:solidFill>
              </a:rPr>
              <a:t>tráfico medio </a:t>
            </a:r>
            <a:r>
              <a:rPr lang="es-ES" dirty="0">
                <a:solidFill>
                  <a:schemeClr val="tx1"/>
                </a:solidFill>
              </a:rPr>
              <a:t>u otros criterios similares. </a:t>
            </a:r>
            <a:endParaRPr lang="es-ES" dirty="0" smtClean="0">
              <a:solidFill>
                <a:schemeClr val="tx1"/>
              </a:solidFill>
            </a:endParaRPr>
          </a:p>
          <a:p>
            <a:pPr algn="l">
              <a:buFont typeface="Arial" pitchFamily="34" charset="0"/>
              <a:buChar char="•"/>
            </a:pPr>
            <a:endParaRPr lang="es-ES" dirty="0" smtClean="0">
              <a:solidFill>
                <a:schemeClr val="tx1"/>
              </a:solidFill>
            </a:endParaRPr>
          </a:p>
          <a:p>
            <a:pPr algn="l">
              <a:buFont typeface="Arial" pitchFamily="34" charset="0"/>
              <a:buChar char="•"/>
            </a:pPr>
            <a:r>
              <a:rPr lang="es-ES" dirty="0" smtClean="0">
                <a:solidFill>
                  <a:schemeClr val="tx1"/>
                </a:solidFill>
              </a:rPr>
              <a:t>Las </a:t>
            </a:r>
            <a:r>
              <a:rPr lang="es-ES" dirty="0">
                <a:solidFill>
                  <a:schemeClr val="tx1"/>
                </a:solidFill>
              </a:rPr>
              <a:t>tablas de rutas se cargan de forma estática en cada </a:t>
            </a:r>
            <a:r>
              <a:rPr lang="es-ES" dirty="0" err="1">
                <a:solidFill>
                  <a:schemeClr val="tx1"/>
                </a:solidFill>
              </a:rPr>
              <a:t>router</a:t>
            </a:r>
            <a:r>
              <a:rPr lang="es-ES" dirty="0">
                <a:solidFill>
                  <a:schemeClr val="tx1"/>
                </a:solidFill>
              </a:rPr>
              <a:t>, por lo </a:t>
            </a:r>
            <a:r>
              <a:rPr lang="es-ES" dirty="0" smtClean="0">
                <a:solidFill>
                  <a:schemeClr val="tx1"/>
                </a:solidFill>
              </a:rPr>
              <a:t>que no </a:t>
            </a:r>
            <a:r>
              <a:rPr lang="es-ES" dirty="0">
                <a:solidFill>
                  <a:schemeClr val="tx1"/>
                </a:solidFill>
              </a:rPr>
              <a:t>se necesita intercambiar información y por tanto no se requiere un protocolo de </a:t>
            </a:r>
            <a:r>
              <a:rPr lang="es-ES" dirty="0" err="1">
                <a:solidFill>
                  <a:schemeClr val="tx1"/>
                </a:solidFill>
              </a:rPr>
              <a:t>routing</a:t>
            </a:r>
            <a:r>
              <a:rPr lang="es-ES" dirty="0">
                <a:solidFill>
                  <a:schemeClr val="tx1"/>
                </a:solidFill>
              </a:rPr>
              <a:t>. </a:t>
            </a:r>
            <a:endParaRPr lang="es-ES" dirty="0" smtClean="0">
              <a:solidFill>
                <a:schemeClr val="tx1"/>
              </a:solidFill>
            </a:endParaRPr>
          </a:p>
          <a:p>
            <a:pPr algn="l"/>
            <a:endParaRPr lang="es-ES" dirty="0" smtClean="0">
              <a:solidFill>
                <a:schemeClr val="tx1"/>
              </a:solidFill>
            </a:endParaRPr>
          </a:p>
          <a:p>
            <a:pPr algn="l">
              <a:buFont typeface="Arial" pitchFamily="34" charset="0"/>
              <a:buChar char="•"/>
            </a:pPr>
            <a:r>
              <a:rPr lang="es-ES" dirty="0" smtClean="0">
                <a:solidFill>
                  <a:schemeClr val="tx1"/>
                </a:solidFill>
              </a:rPr>
              <a:t>Con el encaminamiento </a:t>
            </a:r>
            <a:r>
              <a:rPr lang="es-ES" dirty="0">
                <a:solidFill>
                  <a:schemeClr val="tx1"/>
                </a:solidFill>
              </a:rPr>
              <a:t>estático no es posible responder a situaciones cambiantes (p. ej. saturación, exceso </a:t>
            </a:r>
            <a:r>
              <a:rPr lang="es-ES" dirty="0" smtClean="0">
                <a:solidFill>
                  <a:schemeClr val="tx1"/>
                </a:solidFill>
              </a:rPr>
              <a:t>de tráfico </a:t>
            </a:r>
            <a:r>
              <a:rPr lang="es-ES" dirty="0">
                <a:solidFill>
                  <a:schemeClr val="tx1"/>
                </a:solidFill>
              </a:rPr>
              <a:t>o fallo de una línea). </a:t>
            </a:r>
            <a:endParaRPr lang="es-ES" dirty="0" smtClean="0">
              <a:solidFill>
                <a:schemeClr val="tx1"/>
              </a:solidFill>
            </a:endParaRPr>
          </a:p>
          <a:p>
            <a:pPr algn="l">
              <a:buFont typeface="Arial" pitchFamily="34" charset="0"/>
              <a:buChar char="•"/>
            </a:pPr>
            <a:endParaRPr lang="es-ES" dirty="0" smtClean="0">
              <a:solidFill>
                <a:schemeClr val="tx1"/>
              </a:solidFill>
            </a:endParaRPr>
          </a:p>
          <a:p>
            <a:pPr algn="l">
              <a:buFont typeface="Arial" pitchFamily="34" charset="0"/>
              <a:buChar char="•"/>
            </a:pPr>
            <a:r>
              <a:rPr lang="es-ES" dirty="0" smtClean="0">
                <a:solidFill>
                  <a:schemeClr val="tx1"/>
                </a:solidFill>
              </a:rPr>
              <a:t>En </a:t>
            </a:r>
            <a:r>
              <a:rPr lang="es-ES" dirty="0">
                <a:solidFill>
                  <a:schemeClr val="tx1"/>
                </a:solidFill>
              </a:rPr>
              <a:t>el encaminamiento estático los cálculos de las rutas óptimas se llevan </a:t>
            </a:r>
            <a:r>
              <a:rPr lang="es-ES" dirty="0" smtClean="0">
                <a:solidFill>
                  <a:schemeClr val="tx1"/>
                </a:solidFill>
              </a:rPr>
              <a:t>a cabo </a:t>
            </a:r>
            <a:r>
              <a:rPr lang="es-ES" dirty="0">
                <a:solidFill>
                  <a:schemeClr val="tx1"/>
                </a:solidFill>
              </a:rPr>
              <a:t>en diferido, por lo que es posible aplicar algoritmos tan sofisticados como se quiera aun </a:t>
            </a:r>
            <a:r>
              <a:rPr lang="es-ES" dirty="0" smtClean="0">
                <a:solidFill>
                  <a:schemeClr val="tx1"/>
                </a:solidFill>
              </a:rPr>
              <a:t>cuando requieran </a:t>
            </a:r>
            <a:r>
              <a:rPr lang="es-ES" dirty="0">
                <a:solidFill>
                  <a:schemeClr val="tx1"/>
                </a:solidFill>
              </a:rPr>
              <a:t>gran cantidad de recursos de cálculo o de memoria.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fontScale="70000" lnSpcReduction="20000"/>
          </a:bodyPr>
          <a:lstStyle/>
          <a:p>
            <a:pPr algn="l"/>
            <a:r>
              <a:rPr lang="es-ES" b="1" dirty="0" smtClean="0">
                <a:solidFill>
                  <a:srgbClr val="FF0000"/>
                </a:solidFill>
              </a:rPr>
              <a:t>Algoritmos de Enrutamiento</a:t>
            </a:r>
          </a:p>
          <a:p>
            <a:pPr algn="l"/>
            <a:endParaRPr lang="es-ES" dirty="0">
              <a:solidFill>
                <a:schemeClr val="tx1"/>
              </a:solidFill>
            </a:endParaRPr>
          </a:p>
          <a:p>
            <a:pPr algn="l"/>
            <a:r>
              <a:rPr lang="es-ES" b="1" dirty="0">
                <a:solidFill>
                  <a:schemeClr val="tx1"/>
                </a:solidFill>
              </a:rPr>
              <a:t>En cambio en el encaminamiento o </a:t>
            </a:r>
            <a:r>
              <a:rPr lang="es-ES" b="1" dirty="0" err="1">
                <a:solidFill>
                  <a:schemeClr val="tx1"/>
                </a:solidFill>
              </a:rPr>
              <a:t>routing</a:t>
            </a:r>
            <a:r>
              <a:rPr lang="es-ES" b="1" dirty="0">
                <a:solidFill>
                  <a:schemeClr val="tx1"/>
                </a:solidFill>
              </a:rPr>
              <a:t> dinámico</a:t>
            </a:r>
            <a:r>
              <a:rPr lang="es-ES" dirty="0">
                <a:solidFill>
                  <a:schemeClr val="tx1"/>
                </a:solidFill>
              </a:rPr>
              <a:t> </a:t>
            </a:r>
            <a:endParaRPr lang="es-ES" dirty="0" smtClean="0">
              <a:solidFill>
                <a:schemeClr val="tx1"/>
              </a:solidFill>
            </a:endParaRPr>
          </a:p>
          <a:p>
            <a:pPr algn="l"/>
            <a:endParaRPr lang="es-ES" dirty="0">
              <a:solidFill>
                <a:schemeClr val="tx1"/>
              </a:solidFill>
            </a:endParaRPr>
          </a:p>
          <a:p>
            <a:pPr algn="l">
              <a:buFont typeface="Arial" pitchFamily="34" charset="0"/>
              <a:buChar char="•"/>
            </a:pPr>
            <a:r>
              <a:rPr lang="es-ES" dirty="0" smtClean="0">
                <a:solidFill>
                  <a:schemeClr val="tx1"/>
                </a:solidFill>
              </a:rPr>
              <a:t>Las </a:t>
            </a:r>
            <a:r>
              <a:rPr lang="es-ES" dirty="0">
                <a:solidFill>
                  <a:schemeClr val="tx1"/>
                </a:solidFill>
              </a:rPr>
              <a:t>rutas óptimas se </a:t>
            </a:r>
            <a:r>
              <a:rPr lang="es-ES" dirty="0" err="1">
                <a:solidFill>
                  <a:schemeClr val="tx1"/>
                </a:solidFill>
              </a:rPr>
              <a:t>recalculan</a:t>
            </a:r>
            <a:r>
              <a:rPr lang="es-ES" dirty="0">
                <a:solidFill>
                  <a:schemeClr val="tx1"/>
                </a:solidFill>
              </a:rPr>
              <a:t> continuamente </a:t>
            </a:r>
            <a:r>
              <a:rPr lang="es-ES" dirty="0" smtClean="0">
                <a:solidFill>
                  <a:schemeClr val="tx1"/>
                </a:solidFill>
              </a:rPr>
              <a:t>en función </a:t>
            </a:r>
            <a:r>
              <a:rPr lang="es-ES" dirty="0">
                <a:solidFill>
                  <a:schemeClr val="tx1"/>
                </a:solidFill>
              </a:rPr>
              <a:t>de la información que los </a:t>
            </a:r>
            <a:r>
              <a:rPr lang="es-ES" dirty="0" err="1">
                <a:solidFill>
                  <a:schemeClr val="tx1"/>
                </a:solidFill>
              </a:rPr>
              <a:t>routers</a:t>
            </a:r>
            <a:r>
              <a:rPr lang="es-ES" dirty="0">
                <a:solidFill>
                  <a:schemeClr val="tx1"/>
                </a:solidFill>
              </a:rPr>
              <a:t> reciben en tiempo real sobre el estado de la red. </a:t>
            </a:r>
            <a:endParaRPr lang="es-ES" dirty="0" smtClean="0">
              <a:solidFill>
                <a:schemeClr val="tx1"/>
              </a:solidFill>
            </a:endParaRPr>
          </a:p>
          <a:p>
            <a:pPr algn="l">
              <a:buFont typeface="Arial" pitchFamily="34" charset="0"/>
              <a:buChar char="•"/>
            </a:pPr>
            <a:endParaRPr lang="es-ES" dirty="0">
              <a:solidFill>
                <a:schemeClr val="tx1"/>
              </a:solidFill>
            </a:endParaRPr>
          </a:p>
          <a:p>
            <a:pPr algn="l">
              <a:buFont typeface="Arial" pitchFamily="34" charset="0"/>
              <a:buChar char="•"/>
            </a:pPr>
            <a:r>
              <a:rPr lang="es-ES" dirty="0" smtClean="0">
                <a:solidFill>
                  <a:schemeClr val="tx1"/>
                </a:solidFill>
              </a:rPr>
              <a:t>Es preciso utilizar </a:t>
            </a:r>
            <a:r>
              <a:rPr lang="es-ES" dirty="0">
                <a:solidFill>
                  <a:schemeClr val="tx1"/>
                </a:solidFill>
              </a:rPr>
              <a:t>un </a:t>
            </a:r>
            <a:r>
              <a:rPr lang="es-ES" b="1" dirty="0">
                <a:solidFill>
                  <a:schemeClr val="tx1"/>
                </a:solidFill>
              </a:rPr>
              <a:t>protocolo de </a:t>
            </a:r>
            <a:r>
              <a:rPr lang="es-ES" b="1" dirty="0" err="1">
                <a:solidFill>
                  <a:schemeClr val="tx1"/>
                </a:solidFill>
              </a:rPr>
              <a:t>routing</a:t>
            </a:r>
            <a:r>
              <a:rPr lang="es-ES" b="1" dirty="0">
                <a:solidFill>
                  <a:schemeClr val="tx1"/>
                </a:solidFill>
              </a:rPr>
              <a:t> </a:t>
            </a:r>
            <a:r>
              <a:rPr lang="es-ES" dirty="0">
                <a:solidFill>
                  <a:schemeClr val="tx1"/>
                </a:solidFill>
              </a:rPr>
              <a:t>que permita a los </a:t>
            </a:r>
            <a:r>
              <a:rPr lang="es-ES" dirty="0" err="1">
                <a:solidFill>
                  <a:schemeClr val="tx1"/>
                </a:solidFill>
              </a:rPr>
              <a:t>routers</a:t>
            </a:r>
            <a:r>
              <a:rPr lang="es-ES" dirty="0">
                <a:solidFill>
                  <a:schemeClr val="tx1"/>
                </a:solidFill>
              </a:rPr>
              <a:t> intercambiar continuamente esa </a:t>
            </a:r>
            <a:r>
              <a:rPr lang="es-ES" dirty="0" smtClean="0">
                <a:solidFill>
                  <a:schemeClr val="tx1"/>
                </a:solidFill>
              </a:rPr>
              <a:t>información, pero </a:t>
            </a:r>
            <a:r>
              <a:rPr lang="es-ES" dirty="0">
                <a:solidFill>
                  <a:schemeClr val="tx1"/>
                </a:solidFill>
              </a:rPr>
              <a:t>a cambio se consigue un mecanismo </a:t>
            </a:r>
            <a:r>
              <a:rPr lang="es-ES" b="1" dirty="0" err="1">
                <a:solidFill>
                  <a:schemeClr val="tx1"/>
                </a:solidFill>
              </a:rPr>
              <a:t>autoadaptativo</a:t>
            </a:r>
            <a:r>
              <a:rPr lang="es-ES" b="1" dirty="0">
                <a:solidFill>
                  <a:schemeClr val="tx1"/>
                </a:solidFill>
              </a:rPr>
              <a:t> </a:t>
            </a:r>
            <a:r>
              <a:rPr lang="es-ES" dirty="0">
                <a:solidFill>
                  <a:schemeClr val="tx1"/>
                </a:solidFill>
              </a:rPr>
              <a:t>que puede responder a situaciones </a:t>
            </a:r>
            <a:r>
              <a:rPr lang="es-ES" dirty="0" smtClean="0">
                <a:solidFill>
                  <a:schemeClr val="tx1"/>
                </a:solidFill>
              </a:rPr>
              <a:t>cambiantes intentando </a:t>
            </a:r>
            <a:r>
              <a:rPr lang="es-ES" dirty="0">
                <a:solidFill>
                  <a:schemeClr val="tx1"/>
                </a:solidFill>
              </a:rPr>
              <a:t>resolver los problemas que se produzcan. </a:t>
            </a:r>
            <a:endParaRPr lang="es-ES" dirty="0" smtClean="0">
              <a:solidFill>
                <a:schemeClr val="tx1"/>
              </a:solidFill>
            </a:endParaRPr>
          </a:p>
          <a:p>
            <a:pPr algn="l">
              <a:buFont typeface="Arial" pitchFamily="34" charset="0"/>
              <a:buChar char="•"/>
            </a:pPr>
            <a:endParaRPr lang="es-ES" dirty="0">
              <a:solidFill>
                <a:schemeClr val="tx1"/>
              </a:solidFill>
            </a:endParaRPr>
          </a:p>
          <a:p>
            <a:pPr algn="l">
              <a:buFont typeface="Arial" pitchFamily="34" charset="0"/>
              <a:buChar char="•"/>
            </a:pPr>
            <a:r>
              <a:rPr lang="es-ES" dirty="0" smtClean="0">
                <a:solidFill>
                  <a:schemeClr val="tx1"/>
                </a:solidFill>
              </a:rPr>
              <a:t>Los </a:t>
            </a:r>
            <a:r>
              <a:rPr lang="es-ES" dirty="0">
                <a:solidFill>
                  <a:schemeClr val="tx1"/>
                </a:solidFill>
              </a:rPr>
              <a:t>algoritmos no pueden ser demasiado </a:t>
            </a:r>
            <a:r>
              <a:rPr lang="es-ES" dirty="0" smtClean="0">
                <a:solidFill>
                  <a:schemeClr val="tx1"/>
                </a:solidFill>
              </a:rPr>
              <a:t>complejos, pues </a:t>
            </a:r>
            <a:r>
              <a:rPr lang="es-ES" dirty="0">
                <a:solidFill>
                  <a:schemeClr val="tx1"/>
                </a:solidFill>
              </a:rPr>
              <a:t>han de implementarse en los </a:t>
            </a:r>
            <a:r>
              <a:rPr lang="es-ES" dirty="0" err="1">
                <a:solidFill>
                  <a:schemeClr val="tx1"/>
                </a:solidFill>
              </a:rPr>
              <a:t>routers</a:t>
            </a:r>
            <a:r>
              <a:rPr lang="es-ES" dirty="0">
                <a:solidFill>
                  <a:schemeClr val="tx1"/>
                </a:solidFill>
              </a:rPr>
              <a:t> y ejecutarse en tiempo real con los recursos de CPU y </a:t>
            </a:r>
            <a:r>
              <a:rPr lang="es-ES" dirty="0" smtClean="0">
                <a:solidFill>
                  <a:schemeClr val="tx1"/>
                </a:solidFill>
              </a:rPr>
              <a:t>memoria de </a:t>
            </a:r>
            <a:r>
              <a:rPr lang="es-ES" dirty="0">
                <a:solidFill>
                  <a:schemeClr val="tx1"/>
                </a:solidFill>
              </a:rPr>
              <a:t>que el </a:t>
            </a:r>
            <a:r>
              <a:rPr lang="es-ES" dirty="0" err="1">
                <a:solidFill>
                  <a:schemeClr val="tx1"/>
                </a:solidFill>
              </a:rPr>
              <a:t>router</a:t>
            </a:r>
            <a:r>
              <a:rPr lang="es-ES" dirty="0">
                <a:solidFill>
                  <a:schemeClr val="tx1"/>
                </a:solidFill>
              </a:rPr>
              <a:t> dispone.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fontScale="70000" lnSpcReduction="20000"/>
          </a:bodyPr>
          <a:lstStyle/>
          <a:p>
            <a:pPr algn="l"/>
            <a:r>
              <a:rPr lang="es-ES" b="1" dirty="0" smtClean="0">
                <a:solidFill>
                  <a:srgbClr val="FF0000"/>
                </a:solidFill>
              </a:rPr>
              <a:t>Algoritmos de Enrutamiento</a:t>
            </a:r>
          </a:p>
          <a:p>
            <a:pPr algn="l"/>
            <a:endParaRPr lang="es-ES" dirty="0">
              <a:solidFill>
                <a:schemeClr val="tx1"/>
              </a:solidFill>
            </a:endParaRPr>
          </a:p>
          <a:p>
            <a:pPr algn="l"/>
            <a:r>
              <a:rPr lang="es-ES" dirty="0">
                <a:solidFill>
                  <a:schemeClr val="tx1"/>
                </a:solidFill>
              </a:rPr>
              <a:t>Haciendo un símil con un viaje en </a:t>
            </a:r>
            <a:r>
              <a:rPr lang="es-ES" dirty="0" smtClean="0">
                <a:solidFill>
                  <a:schemeClr val="tx1"/>
                </a:solidFill>
              </a:rPr>
              <a:t>carro </a:t>
            </a:r>
            <a:r>
              <a:rPr lang="es-ES" dirty="0">
                <a:solidFill>
                  <a:schemeClr val="tx1"/>
                </a:solidFill>
              </a:rPr>
              <a:t>podríamos decir que el encaminamiento estático equivale </a:t>
            </a:r>
            <a:r>
              <a:rPr lang="es-ES" dirty="0" smtClean="0">
                <a:solidFill>
                  <a:schemeClr val="tx1"/>
                </a:solidFill>
              </a:rPr>
              <a:t>a planificar </a:t>
            </a:r>
            <a:r>
              <a:rPr lang="es-ES" dirty="0">
                <a:solidFill>
                  <a:schemeClr val="tx1"/>
                </a:solidFill>
              </a:rPr>
              <a:t>la ruta para </a:t>
            </a:r>
            <a:r>
              <a:rPr lang="es-ES" dirty="0" smtClean="0">
                <a:solidFill>
                  <a:schemeClr val="tx1"/>
                </a:solidFill>
              </a:rPr>
              <a:t>el viaje </a:t>
            </a:r>
            <a:r>
              <a:rPr lang="es-ES" dirty="0">
                <a:solidFill>
                  <a:schemeClr val="tx1"/>
                </a:solidFill>
              </a:rPr>
              <a:t>en </a:t>
            </a:r>
            <a:r>
              <a:rPr lang="es-ES" dirty="0" smtClean="0">
                <a:solidFill>
                  <a:schemeClr val="tx1"/>
                </a:solidFill>
              </a:rPr>
              <a:t>antes </a:t>
            </a:r>
            <a:r>
              <a:rPr lang="es-ES" dirty="0">
                <a:solidFill>
                  <a:schemeClr val="tx1"/>
                </a:solidFill>
              </a:rPr>
              <a:t>de salir de </a:t>
            </a:r>
            <a:r>
              <a:rPr lang="es-ES" dirty="0" smtClean="0">
                <a:solidFill>
                  <a:schemeClr val="tx1"/>
                </a:solidFill>
              </a:rPr>
              <a:t>la casa </a:t>
            </a:r>
            <a:r>
              <a:rPr lang="es-ES" dirty="0">
                <a:solidFill>
                  <a:schemeClr val="tx1"/>
                </a:solidFill>
              </a:rPr>
              <a:t>utilizando los mapas y </a:t>
            </a:r>
            <a:r>
              <a:rPr lang="es-ES" dirty="0" smtClean="0">
                <a:solidFill>
                  <a:schemeClr val="tx1"/>
                </a:solidFill>
              </a:rPr>
              <a:t>nuestro conocimiento ‘a priori’ </a:t>
            </a:r>
            <a:r>
              <a:rPr lang="es-ES" dirty="0">
                <a:solidFill>
                  <a:schemeClr val="tx1"/>
                </a:solidFill>
              </a:rPr>
              <a:t>sobre el estado de las carreteras y la densidad de tráfico habitual en </a:t>
            </a:r>
            <a:r>
              <a:rPr lang="es-ES" dirty="0" smtClean="0">
                <a:solidFill>
                  <a:schemeClr val="tx1"/>
                </a:solidFill>
              </a:rPr>
              <a:t>éstas.</a:t>
            </a:r>
          </a:p>
          <a:p>
            <a:pPr algn="l"/>
            <a:endParaRPr lang="es-ES" dirty="0">
              <a:solidFill>
                <a:schemeClr val="tx1"/>
              </a:solidFill>
            </a:endParaRPr>
          </a:p>
          <a:p>
            <a:pPr algn="l"/>
            <a:r>
              <a:rPr lang="es-ES" dirty="0" smtClean="0">
                <a:solidFill>
                  <a:schemeClr val="tx1"/>
                </a:solidFill>
              </a:rPr>
              <a:t>En cambio </a:t>
            </a:r>
            <a:r>
              <a:rPr lang="es-ES" dirty="0">
                <a:solidFill>
                  <a:schemeClr val="tx1"/>
                </a:solidFill>
              </a:rPr>
              <a:t>con encaminamiento dinámico iríamos fijando la ruta sobre la marcha </a:t>
            </a:r>
            <a:r>
              <a:rPr lang="es-ES" dirty="0" smtClean="0">
                <a:solidFill>
                  <a:schemeClr val="tx1"/>
                </a:solidFill>
              </a:rPr>
              <a:t>con  </a:t>
            </a:r>
            <a:r>
              <a:rPr lang="es-ES" dirty="0">
                <a:solidFill>
                  <a:schemeClr val="tx1"/>
                </a:solidFill>
              </a:rPr>
              <a:t>base </a:t>
            </a:r>
            <a:r>
              <a:rPr lang="es-ES" dirty="0" smtClean="0">
                <a:solidFill>
                  <a:schemeClr val="tx1"/>
                </a:solidFill>
              </a:rPr>
              <a:t>en </a:t>
            </a:r>
            <a:r>
              <a:rPr lang="es-ES" dirty="0">
                <a:solidFill>
                  <a:schemeClr val="tx1"/>
                </a:solidFill>
              </a:rPr>
              <a:t>la </a:t>
            </a:r>
            <a:r>
              <a:rPr lang="es-ES" dirty="0" smtClean="0">
                <a:solidFill>
                  <a:schemeClr val="tx1"/>
                </a:solidFill>
              </a:rPr>
              <a:t>información que </a:t>
            </a:r>
            <a:r>
              <a:rPr lang="es-ES" dirty="0">
                <a:solidFill>
                  <a:schemeClr val="tx1"/>
                </a:solidFill>
              </a:rPr>
              <a:t>obtuviéramos por radio, o de los puestos de </a:t>
            </a:r>
            <a:r>
              <a:rPr lang="es-ES" dirty="0" smtClean="0">
                <a:solidFill>
                  <a:schemeClr val="tx1"/>
                </a:solidFill>
              </a:rPr>
              <a:t>información sobre </a:t>
            </a:r>
            <a:r>
              <a:rPr lang="es-ES" dirty="0">
                <a:solidFill>
                  <a:schemeClr val="tx1"/>
                </a:solidFill>
              </a:rPr>
              <a:t>el estado de las carreteras, </a:t>
            </a:r>
            <a:r>
              <a:rPr lang="es-ES" dirty="0" smtClean="0">
                <a:solidFill>
                  <a:schemeClr val="tx1"/>
                </a:solidFill>
              </a:rPr>
              <a:t>pudiendo así </a:t>
            </a:r>
            <a:r>
              <a:rPr lang="es-ES" dirty="0">
                <a:solidFill>
                  <a:schemeClr val="tx1"/>
                </a:solidFill>
              </a:rPr>
              <a:t>reaccionar a situaciones cambiantes tales como atascos, accidentes, </a:t>
            </a:r>
            <a:r>
              <a:rPr lang="es-ES" dirty="0" smtClean="0">
                <a:solidFill>
                  <a:schemeClr val="tx1"/>
                </a:solidFill>
              </a:rPr>
              <a:t>fenómenos atmosféricos</a:t>
            </a:r>
            <a:r>
              <a:rPr lang="es-ES" dirty="0">
                <a:solidFill>
                  <a:schemeClr val="tx1"/>
                </a:solidFill>
              </a:rPr>
              <a:t>, etc. </a:t>
            </a:r>
            <a:endParaRPr lang="es-ES" dirty="0" smtClean="0">
              <a:solidFill>
                <a:schemeClr val="tx1"/>
              </a:solidFill>
            </a:endParaRPr>
          </a:p>
          <a:p>
            <a:pPr algn="l"/>
            <a:endParaRPr lang="es-ES" dirty="0">
              <a:solidFill>
                <a:schemeClr val="tx1"/>
              </a:solidFill>
            </a:endParaRPr>
          </a:p>
          <a:p>
            <a:pPr algn="l"/>
            <a:r>
              <a:rPr lang="es-ES" dirty="0" smtClean="0">
                <a:solidFill>
                  <a:schemeClr val="tx1"/>
                </a:solidFill>
              </a:rPr>
              <a:t>En </a:t>
            </a:r>
            <a:r>
              <a:rPr lang="es-ES" dirty="0">
                <a:solidFill>
                  <a:schemeClr val="tx1"/>
                </a:solidFill>
              </a:rPr>
              <a:t>el primer caso no intercambiamos ninguna información durante el viaje, </a:t>
            </a:r>
            <a:r>
              <a:rPr lang="es-ES" dirty="0" smtClean="0">
                <a:solidFill>
                  <a:schemeClr val="tx1"/>
                </a:solidFill>
              </a:rPr>
              <a:t>mientras que </a:t>
            </a:r>
            <a:r>
              <a:rPr lang="es-ES" dirty="0">
                <a:solidFill>
                  <a:schemeClr val="tx1"/>
                </a:solidFill>
              </a:rPr>
              <a:t>en el segundo sí.</a:t>
            </a:r>
          </a:p>
          <a:p>
            <a:pPr algn="l"/>
            <a:endParaRPr lang="es-ES"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fontScale="62500" lnSpcReduction="20000"/>
          </a:bodyPr>
          <a:lstStyle/>
          <a:p>
            <a:pPr algn="l"/>
            <a:r>
              <a:rPr lang="es-ES" b="1" dirty="0" smtClean="0">
                <a:solidFill>
                  <a:srgbClr val="FF0000"/>
                </a:solidFill>
              </a:rPr>
              <a:t>Tipos de algoritmos de Enrutamiento</a:t>
            </a:r>
          </a:p>
          <a:p>
            <a:pPr algn="l"/>
            <a:endParaRPr lang="es-ES" dirty="0">
              <a:solidFill>
                <a:schemeClr val="tx1"/>
              </a:solidFill>
            </a:endParaRPr>
          </a:p>
          <a:p>
            <a:pPr algn="l"/>
            <a:r>
              <a:rPr lang="es-ES" b="1" dirty="0">
                <a:solidFill>
                  <a:schemeClr val="tx1"/>
                </a:solidFill>
              </a:rPr>
              <a:t>Encaminamiento por el camino más corto y </a:t>
            </a:r>
            <a:r>
              <a:rPr lang="es-ES" b="1" dirty="0" smtClean="0">
                <a:solidFill>
                  <a:schemeClr val="tx1"/>
                </a:solidFill>
              </a:rPr>
              <a:t>métricas</a:t>
            </a:r>
          </a:p>
          <a:p>
            <a:pPr algn="l"/>
            <a:endParaRPr lang="es-ES" dirty="0">
              <a:solidFill>
                <a:schemeClr val="tx1"/>
              </a:solidFill>
            </a:endParaRPr>
          </a:p>
          <a:p>
            <a:pPr algn="l"/>
            <a:r>
              <a:rPr lang="es-ES" dirty="0">
                <a:solidFill>
                  <a:schemeClr val="tx1"/>
                </a:solidFill>
              </a:rPr>
              <a:t>Existen diversos algoritmos que </a:t>
            </a:r>
            <a:r>
              <a:rPr lang="es-ES" dirty="0" smtClean="0">
                <a:solidFill>
                  <a:schemeClr val="tx1"/>
                </a:solidFill>
              </a:rPr>
              <a:t>permite </a:t>
            </a:r>
            <a:r>
              <a:rPr lang="es-ES" dirty="0">
                <a:solidFill>
                  <a:schemeClr val="tx1"/>
                </a:solidFill>
              </a:rPr>
              <a:t>calcular el camino más corto entre dos nodos de un grafo. </a:t>
            </a:r>
            <a:r>
              <a:rPr lang="es-ES" dirty="0" smtClean="0">
                <a:solidFill>
                  <a:schemeClr val="tx1"/>
                </a:solidFill>
              </a:rPr>
              <a:t>Uno de </a:t>
            </a:r>
            <a:r>
              <a:rPr lang="es-ES" dirty="0">
                <a:solidFill>
                  <a:schemeClr val="tx1"/>
                </a:solidFill>
              </a:rPr>
              <a:t>los mas conocidos es debido a </a:t>
            </a:r>
            <a:r>
              <a:rPr lang="es-ES" dirty="0" err="1" smtClean="0">
                <a:solidFill>
                  <a:schemeClr val="tx1"/>
                </a:solidFill>
              </a:rPr>
              <a:t>Dijkstrna</a:t>
            </a:r>
            <a:r>
              <a:rPr lang="es-ES" dirty="0">
                <a:solidFill>
                  <a:schemeClr val="tx1"/>
                </a:solidFill>
              </a:rPr>
              <a:t>.</a:t>
            </a:r>
          </a:p>
          <a:p>
            <a:pPr algn="l"/>
            <a:r>
              <a:rPr lang="es-ES" dirty="0">
                <a:solidFill>
                  <a:schemeClr val="tx1"/>
                </a:solidFill>
              </a:rPr>
              <a:t> </a:t>
            </a:r>
          </a:p>
          <a:p>
            <a:pPr algn="l"/>
            <a:r>
              <a:rPr lang="es-ES" dirty="0">
                <a:solidFill>
                  <a:schemeClr val="tx1"/>
                </a:solidFill>
              </a:rPr>
              <a:t>Esta técnica se utiliza tanto en </a:t>
            </a:r>
            <a:r>
              <a:rPr lang="es-ES" dirty="0" err="1">
                <a:solidFill>
                  <a:schemeClr val="tx1"/>
                </a:solidFill>
              </a:rPr>
              <a:t>routing</a:t>
            </a:r>
            <a:r>
              <a:rPr lang="es-ES" dirty="0">
                <a:solidFill>
                  <a:schemeClr val="tx1"/>
                </a:solidFill>
              </a:rPr>
              <a:t> estático como dinámico.</a:t>
            </a:r>
          </a:p>
          <a:p>
            <a:pPr algn="l"/>
            <a:r>
              <a:rPr lang="es-ES" dirty="0">
                <a:solidFill>
                  <a:schemeClr val="tx1"/>
                </a:solidFill>
              </a:rPr>
              <a:t> </a:t>
            </a:r>
          </a:p>
          <a:p>
            <a:pPr algn="l"/>
            <a:r>
              <a:rPr lang="es-ES" dirty="0">
                <a:solidFill>
                  <a:schemeClr val="tx1"/>
                </a:solidFill>
              </a:rPr>
              <a:t>Para saber elegir el camino más corto primero debemos definir que entendemos por distancia. </a:t>
            </a:r>
          </a:p>
          <a:p>
            <a:pPr algn="l"/>
            <a:r>
              <a:rPr lang="es-ES" dirty="0">
                <a:solidFill>
                  <a:schemeClr val="tx1"/>
                </a:solidFill>
              </a:rPr>
              <a:t> </a:t>
            </a:r>
          </a:p>
          <a:p>
            <a:pPr algn="l"/>
            <a:r>
              <a:rPr lang="es-ES" dirty="0" smtClean="0">
                <a:solidFill>
                  <a:schemeClr val="tx1"/>
                </a:solidFill>
              </a:rPr>
              <a:t>En </a:t>
            </a:r>
            <a:r>
              <a:rPr lang="es-ES" dirty="0">
                <a:solidFill>
                  <a:schemeClr val="tx1"/>
                </a:solidFill>
              </a:rPr>
              <a:t>los casos más simples la distancia se mide como el número de saltos o ‘</a:t>
            </a:r>
            <a:r>
              <a:rPr lang="es-ES" dirty="0" err="1">
                <a:solidFill>
                  <a:schemeClr val="tx1"/>
                </a:solidFill>
              </a:rPr>
              <a:t>hops</a:t>
            </a:r>
            <a:r>
              <a:rPr lang="es-ES" dirty="0">
                <a:solidFill>
                  <a:schemeClr val="tx1"/>
                </a:solidFill>
              </a:rPr>
              <a:t>’ (hop = salto en </a:t>
            </a:r>
            <a:r>
              <a:rPr lang="es-ES" dirty="0" smtClean="0">
                <a:solidFill>
                  <a:schemeClr val="tx1"/>
                </a:solidFill>
              </a:rPr>
              <a:t>inglés). A mayor </a:t>
            </a:r>
            <a:r>
              <a:rPr lang="es-ES" dirty="0">
                <a:solidFill>
                  <a:schemeClr val="tx1"/>
                </a:solidFill>
              </a:rPr>
              <a:t>número de saltos mayor distancia. </a:t>
            </a:r>
          </a:p>
          <a:p>
            <a:pPr algn="l"/>
            <a:r>
              <a:rPr lang="es-ES" dirty="0">
                <a:solidFill>
                  <a:schemeClr val="tx1"/>
                </a:solidFill>
              </a:rPr>
              <a:t> </a:t>
            </a:r>
          </a:p>
          <a:p>
            <a:pPr algn="l"/>
            <a:r>
              <a:rPr lang="es-ES" dirty="0">
                <a:solidFill>
                  <a:schemeClr val="tx1"/>
                </a:solidFill>
              </a:rPr>
              <a:t>Evidentemente esto es satisfactorio únicamente en casos muy simples en que todos los enlaces tiene la misma capacidad. </a:t>
            </a:r>
          </a:p>
          <a:p>
            <a:pPr algn="l"/>
            <a:r>
              <a:rPr lang="es-ES" dirty="0">
                <a:solidFill>
                  <a:schemeClr val="tx1"/>
                </a:solidFill>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fontScale="62500" lnSpcReduction="20000"/>
          </a:bodyPr>
          <a:lstStyle/>
          <a:p>
            <a:pPr algn="l"/>
            <a:r>
              <a:rPr lang="es-ES" b="1" dirty="0" smtClean="0">
                <a:solidFill>
                  <a:srgbClr val="FF0000"/>
                </a:solidFill>
              </a:rPr>
              <a:t>Tipos de algoritmos de Enrutamiento</a:t>
            </a:r>
          </a:p>
          <a:p>
            <a:pPr algn="l"/>
            <a:endParaRPr lang="es-ES" dirty="0">
              <a:solidFill>
                <a:schemeClr val="tx1"/>
              </a:solidFill>
            </a:endParaRPr>
          </a:p>
          <a:p>
            <a:pPr algn="l"/>
            <a:r>
              <a:rPr lang="es-ES" b="1" dirty="0">
                <a:solidFill>
                  <a:schemeClr val="tx1"/>
                </a:solidFill>
              </a:rPr>
              <a:t>Encaminamiento por el camino más corto y </a:t>
            </a:r>
            <a:r>
              <a:rPr lang="es-ES" b="1" dirty="0" smtClean="0">
                <a:solidFill>
                  <a:schemeClr val="tx1"/>
                </a:solidFill>
              </a:rPr>
              <a:t>métricas</a:t>
            </a:r>
          </a:p>
          <a:p>
            <a:pPr algn="l"/>
            <a:endParaRPr lang="es-ES" dirty="0">
              <a:solidFill>
                <a:schemeClr val="tx1"/>
              </a:solidFill>
            </a:endParaRPr>
          </a:p>
          <a:p>
            <a:pPr algn="l"/>
            <a:r>
              <a:rPr lang="es-ES" dirty="0">
                <a:solidFill>
                  <a:schemeClr val="tx1"/>
                </a:solidFill>
              </a:rPr>
              <a:t>Normalmente la ‘distancia’ se calcula a partir de uno o varios de los siguientes parámetros</a:t>
            </a:r>
            <a:r>
              <a:rPr lang="es-ES" dirty="0" smtClean="0">
                <a:solidFill>
                  <a:schemeClr val="tx1"/>
                </a:solidFill>
              </a:rPr>
              <a:t>:</a:t>
            </a:r>
          </a:p>
          <a:p>
            <a:pPr algn="l"/>
            <a:endParaRPr lang="es-ES" dirty="0">
              <a:solidFill>
                <a:schemeClr val="tx1"/>
              </a:solidFill>
            </a:endParaRPr>
          </a:p>
          <a:p>
            <a:pPr algn="l">
              <a:buFont typeface="Arial" pitchFamily="34" charset="0"/>
              <a:buChar char="•"/>
            </a:pPr>
            <a:r>
              <a:rPr lang="es-ES" dirty="0" smtClean="0">
                <a:solidFill>
                  <a:schemeClr val="tx1"/>
                </a:solidFill>
              </a:rPr>
              <a:t>La </a:t>
            </a:r>
            <a:r>
              <a:rPr lang="es-ES" dirty="0">
                <a:solidFill>
                  <a:schemeClr val="tx1"/>
                </a:solidFill>
              </a:rPr>
              <a:t>capacidad del enlace (información estática)</a:t>
            </a:r>
          </a:p>
          <a:p>
            <a:pPr algn="l">
              <a:buFont typeface="Arial" pitchFamily="34" charset="0"/>
              <a:buChar char="•"/>
            </a:pPr>
            <a:r>
              <a:rPr lang="es-ES" dirty="0" smtClean="0">
                <a:solidFill>
                  <a:schemeClr val="tx1"/>
                </a:solidFill>
              </a:rPr>
              <a:t>El </a:t>
            </a:r>
            <a:r>
              <a:rPr lang="es-ES" dirty="0">
                <a:solidFill>
                  <a:schemeClr val="tx1"/>
                </a:solidFill>
              </a:rPr>
              <a:t>tráfico medio (puede ser información estática o dinámica)</a:t>
            </a:r>
          </a:p>
          <a:p>
            <a:pPr algn="l">
              <a:buFont typeface="Arial" pitchFamily="34" charset="0"/>
              <a:buChar char="•"/>
            </a:pPr>
            <a:r>
              <a:rPr lang="es-ES" dirty="0" smtClean="0">
                <a:solidFill>
                  <a:schemeClr val="tx1"/>
                </a:solidFill>
              </a:rPr>
              <a:t>El </a:t>
            </a:r>
            <a:r>
              <a:rPr lang="es-ES" dirty="0">
                <a:solidFill>
                  <a:schemeClr val="tx1"/>
                </a:solidFill>
              </a:rPr>
              <a:t>retardo (información dinámica medida a partir de los paquetes enviados</a:t>
            </a:r>
            <a:r>
              <a:rPr lang="es-ES" dirty="0" smtClean="0">
                <a:solidFill>
                  <a:schemeClr val="tx1"/>
                </a:solidFill>
              </a:rPr>
              <a:t>)</a:t>
            </a:r>
          </a:p>
          <a:p>
            <a:pPr algn="l">
              <a:buFont typeface="Arial" pitchFamily="34" charset="0"/>
              <a:buChar char="•"/>
            </a:pPr>
            <a:r>
              <a:rPr lang="es-ES" dirty="0" smtClean="0">
                <a:solidFill>
                  <a:schemeClr val="tx1"/>
                </a:solidFill>
              </a:rPr>
              <a:t>La </a:t>
            </a:r>
            <a:r>
              <a:rPr lang="es-ES" dirty="0">
                <a:solidFill>
                  <a:schemeClr val="tx1"/>
                </a:solidFill>
              </a:rPr>
              <a:t>fiabilidad (información dinámica medida a partir de los paquetes enviados)</a:t>
            </a:r>
          </a:p>
          <a:p>
            <a:pPr algn="l">
              <a:buFont typeface="Arial" pitchFamily="34" charset="0"/>
              <a:buChar char="•"/>
            </a:pPr>
            <a:r>
              <a:rPr lang="es-ES" dirty="0">
                <a:solidFill>
                  <a:schemeClr val="tx1"/>
                </a:solidFill>
              </a:rPr>
              <a:t>Combinando de determinada forma estos parámetros se calcula una cantidad que será la ‘</a:t>
            </a:r>
            <a:r>
              <a:rPr lang="es-ES" dirty="0" smtClean="0">
                <a:solidFill>
                  <a:schemeClr val="tx1"/>
                </a:solidFill>
              </a:rPr>
              <a:t>distancia’ utilizada </a:t>
            </a:r>
            <a:r>
              <a:rPr lang="es-ES" dirty="0">
                <a:solidFill>
                  <a:schemeClr val="tx1"/>
                </a:solidFill>
              </a:rPr>
              <a:t>en el cálculo de las rutas óptimas. </a:t>
            </a:r>
          </a:p>
          <a:p>
            <a:pPr algn="l"/>
            <a:endParaRPr lang="es-ES" dirty="0">
              <a:solidFill>
                <a:schemeClr val="tx1"/>
              </a:solidFill>
            </a:endParaRPr>
          </a:p>
          <a:p>
            <a:pPr algn="l"/>
            <a:r>
              <a:rPr lang="es-ES" dirty="0">
                <a:solidFill>
                  <a:schemeClr val="tx1"/>
                </a:solidFill>
              </a:rPr>
              <a:t>Esa distancia se la denomina </a:t>
            </a:r>
            <a:r>
              <a:rPr lang="es-ES" dirty="0">
                <a:solidFill>
                  <a:srgbClr val="FF0000"/>
                </a:solidFill>
              </a:rPr>
              <a:t>métrica</a:t>
            </a:r>
            <a:r>
              <a:rPr lang="es-ES" dirty="0">
                <a:solidFill>
                  <a:schemeClr val="tx1"/>
                </a:solidFill>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Autofit/>
          </a:bodyPr>
          <a:lstStyle/>
          <a:p>
            <a:pPr algn="l"/>
            <a:r>
              <a:rPr lang="es-ES" sz="2100" b="1" dirty="0" smtClean="0">
                <a:solidFill>
                  <a:srgbClr val="FF0000"/>
                </a:solidFill>
              </a:rPr>
              <a:t>Tipos de algoritmos de Enrutamiento</a:t>
            </a:r>
          </a:p>
          <a:p>
            <a:pPr algn="l"/>
            <a:endParaRPr lang="es-ES" sz="2100" dirty="0">
              <a:solidFill>
                <a:schemeClr val="tx1"/>
              </a:solidFill>
            </a:endParaRPr>
          </a:p>
          <a:p>
            <a:pPr algn="l"/>
            <a:r>
              <a:rPr lang="es-ES" sz="2100" b="1" dirty="0">
                <a:solidFill>
                  <a:schemeClr val="tx1"/>
                </a:solidFill>
              </a:rPr>
              <a:t>Encaminamiento basado en el </a:t>
            </a:r>
            <a:r>
              <a:rPr lang="es-ES" sz="2100" b="1" dirty="0" smtClean="0">
                <a:solidFill>
                  <a:schemeClr val="tx1"/>
                </a:solidFill>
              </a:rPr>
              <a:t>flujo</a:t>
            </a:r>
          </a:p>
          <a:p>
            <a:pPr algn="l">
              <a:buFont typeface="Arial" pitchFamily="34" charset="0"/>
              <a:buChar char="•"/>
            </a:pPr>
            <a:r>
              <a:rPr lang="es-ES" sz="2100" dirty="0" smtClean="0">
                <a:solidFill>
                  <a:schemeClr val="tx1"/>
                </a:solidFill>
              </a:rPr>
              <a:t>Este </a:t>
            </a:r>
            <a:r>
              <a:rPr lang="es-ES" sz="2100" dirty="0">
                <a:solidFill>
                  <a:schemeClr val="tx1"/>
                </a:solidFill>
              </a:rPr>
              <a:t>algoritmo toma en cuenta la cantidad de tráfico medio que soportan las líneas, y </a:t>
            </a:r>
            <a:r>
              <a:rPr lang="es-ES" sz="2100" dirty="0" smtClean="0">
                <a:solidFill>
                  <a:schemeClr val="tx1"/>
                </a:solidFill>
              </a:rPr>
              <a:t>con </a:t>
            </a:r>
            <a:r>
              <a:rPr lang="es-ES" sz="2100" dirty="0">
                <a:solidFill>
                  <a:schemeClr val="tx1"/>
                </a:solidFill>
              </a:rPr>
              <a:t>base </a:t>
            </a:r>
            <a:r>
              <a:rPr lang="es-ES" sz="2100" dirty="0" smtClean="0">
                <a:solidFill>
                  <a:schemeClr val="tx1"/>
                </a:solidFill>
              </a:rPr>
              <a:t>en esta información </a:t>
            </a:r>
            <a:r>
              <a:rPr lang="es-ES" sz="2100" dirty="0">
                <a:solidFill>
                  <a:schemeClr val="tx1"/>
                </a:solidFill>
              </a:rPr>
              <a:t>intenta optimizar el conjunto de las rutas para utilizar el camino menos congestionado </a:t>
            </a:r>
            <a:r>
              <a:rPr lang="es-ES" sz="2100" dirty="0" smtClean="0">
                <a:solidFill>
                  <a:schemeClr val="tx1"/>
                </a:solidFill>
              </a:rPr>
              <a:t>en cada </a:t>
            </a:r>
            <a:r>
              <a:rPr lang="es-ES" sz="2100" dirty="0">
                <a:solidFill>
                  <a:schemeClr val="tx1"/>
                </a:solidFill>
              </a:rPr>
              <a:t>caso</a:t>
            </a:r>
            <a:r>
              <a:rPr lang="es-ES" sz="2100" dirty="0" smtClean="0">
                <a:solidFill>
                  <a:schemeClr val="tx1"/>
                </a:solidFill>
              </a:rPr>
              <a:t>.</a:t>
            </a:r>
          </a:p>
          <a:p>
            <a:pPr algn="l">
              <a:buFont typeface="Arial" pitchFamily="34" charset="0"/>
              <a:buChar char="•"/>
            </a:pPr>
            <a:endParaRPr lang="es-ES" sz="2100" dirty="0" smtClean="0">
              <a:solidFill>
                <a:schemeClr val="tx1"/>
              </a:solidFill>
            </a:endParaRPr>
          </a:p>
          <a:p>
            <a:pPr algn="l">
              <a:buFont typeface="Arial" pitchFamily="34" charset="0"/>
              <a:buChar char="•"/>
            </a:pPr>
            <a:r>
              <a:rPr lang="es-ES" sz="2100" dirty="0" smtClean="0">
                <a:solidFill>
                  <a:schemeClr val="tx1"/>
                </a:solidFill>
              </a:rPr>
              <a:t>Para </a:t>
            </a:r>
            <a:r>
              <a:rPr lang="es-ES" sz="2100" dirty="0">
                <a:solidFill>
                  <a:schemeClr val="tx1"/>
                </a:solidFill>
              </a:rPr>
              <a:t>aplicarlo se ha de conocer la matriz de tráfico entre los nodos y es conveniente </a:t>
            </a:r>
            <a:r>
              <a:rPr lang="es-ES" sz="2100" dirty="0" smtClean="0">
                <a:solidFill>
                  <a:schemeClr val="tx1"/>
                </a:solidFill>
              </a:rPr>
              <a:t>que el  </a:t>
            </a:r>
            <a:r>
              <a:rPr lang="es-ES" sz="2100" dirty="0">
                <a:solidFill>
                  <a:schemeClr val="tx1"/>
                </a:solidFill>
              </a:rPr>
              <a:t>tráfico </a:t>
            </a:r>
            <a:r>
              <a:rPr lang="es-ES" sz="2100" dirty="0" smtClean="0">
                <a:solidFill>
                  <a:schemeClr val="tx1"/>
                </a:solidFill>
              </a:rPr>
              <a:t>sea regular</a:t>
            </a:r>
            <a:r>
              <a:rPr lang="es-ES" sz="2100" dirty="0">
                <a:solidFill>
                  <a:schemeClr val="tx1"/>
                </a:solidFill>
              </a:rPr>
              <a:t>. </a:t>
            </a:r>
            <a:endParaRPr lang="es-ES" sz="2100" dirty="0" smtClean="0">
              <a:solidFill>
                <a:schemeClr val="tx1"/>
              </a:solidFill>
            </a:endParaRPr>
          </a:p>
          <a:p>
            <a:pPr algn="l">
              <a:buFont typeface="Arial" pitchFamily="34" charset="0"/>
              <a:buChar char="•"/>
            </a:pPr>
            <a:endParaRPr lang="es-ES" sz="2100" dirty="0">
              <a:solidFill>
                <a:schemeClr val="tx1"/>
              </a:solidFill>
            </a:endParaRPr>
          </a:p>
          <a:p>
            <a:pPr algn="l">
              <a:buFont typeface="Arial" pitchFamily="34" charset="0"/>
              <a:buChar char="•"/>
            </a:pPr>
            <a:r>
              <a:rPr lang="es-ES" sz="2100" dirty="0">
                <a:solidFill>
                  <a:schemeClr val="tx1"/>
                </a:solidFill>
              </a:rPr>
              <a:t> </a:t>
            </a:r>
            <a:r>
              <a:rPr lang="es-ES" sz="2100" dirty="0" smtClean="0">
                <a:solidFill>
                  <a:schemeClr val="tx1"/>
                </a:solidFill>
              </a:rPr>
              <a:t>Esto </a:t>
            </a:r>
            <a:r>
              <a:rPr lang="es-ES" sz="2100" dirty="0">
                <a:solidFill>
                  <a:schemeClr val="tx1"/>
                </a:solidFill>
              </a:rPr>
              <a:t>se puede obtener a partir de medidas de tráfico real o, si esto no es posible, </a:t>
            </a:r>
            <a:r>
              <a:rPr lang="es-ES" sz="2100" dirty="0" smtClean="0">
                <a:solidFill>
                  <a:schemeClr val="tx1"/>
                </a:solidFill>
              </a:rPr>
              <a:t>con base en  estimaciones </a:t>
            </a:r>
            <a:r>
              <a:rPr lang="es-ES" sz="2100" dirty="0">
                <a:solidFill>
                  <a:schemeClr val="tx1"/>
                </a:solidFill>
              </a:rPr>
              <a:t>lo más aproximadas posible.</a:t>
            </a:r>
          </a:p>
          <a:p>
            <a:pPr algn="l"/>
            <a:r>
              <a:rPr lang="es-ES" sz="2100" dirty="0">
                <a:solidFill>
                  <a:schemeClr val="tx1"/>
                </a:solidFill>
              </a:rPr>
              <a:t> </a:t>
            </a:r>
          </a:p>
          <a:p>
            <a:pPr algn="l"/>
            <a:endParaRPr lang="es-ES" sz="2100"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fontScale="32500" lnSpcReduction="20000"/>
          </a:bodyPr>
          <a:lstStyle/>
          <a:p>
            <a:pPr algn="l"/>
            <a:r>
              <a:rPr lang="es-ES" sz="6400" b="1" dirty="0" smtClean="0">
                <a:solidFill>
                  <a:srgbClr val="FF0000"/>
                </a:solidFill>
              </a:rPr>
              <a:t>Tipos de algoritmos de Enrutamiento</a:t>
            </a:r>
          </a:p>
          <a:p>
            <a:pPr algn="l"/>
            <a:endParaRPr lang="es-ES" sz="6400" dirty="0">
              <a:solidFill>
                <a:schemeClr val="tx1"/>
              </a:solidFill>
            </a:endParaRPr>
          </a:p>
          <a:p>
            <a:pPr algn="l"/>
            <a:r>
              <a:rPr lang="es-ES" sz="6400" b="1" dirty="0">
                <a:solidFill>
                  <a:schemeClr val="tx1"/>
                </a:solidFill>
              </a:rPr>
              <a:t>Encaminamiento basado en el </a:t>
            </a:r>
            <a:r>
              <a:rPr lang="es-ES" sz="6400" b="1" dirty="0" smtClean="0">
                <a:solidFill>
                  <a:schemeClr val="tx1"/>
                </a:solidFill>
              </a:rPr>
              <a:t>flujo</a:t>
            </a:r>
          </a:p>
          <a:p>
            <a:pPr algn="l"/>
            <a:r>
              <a:rPr lang="es-ES" sz="6400" dirty="0" smtClean="0">
                <a:solidFill>
                  <a:schemeClr val="tx1"/>
                </a:solidFill>
              </a:rPr>
              <a:t> </a:t>
            </a:r>
            <a:endParaRPr lang="es-ES" sz="6400" dirty="0">
              <a:solidFill>
                <a:schemeClr val="tx1"/>
              </a:solidFill>
            </a:endParaRPr>
          </a:p>
          <a:p>
            <a:pPr algn="l">
              <a:buFont typeface="Arial" pitchFamily="34" charset="0"/>
              <a:buChar char="•"/>
            </a:pPr>
            <a:r>
              <a:rPr lang="es-ES" sz="6400" dirty="0" smtClean="0">
                <a:solidFill>
                  <a:schemeClr val="tx1"/>
                </a:solidFill>
              </a:rPr>
              <a:t>Se </a:t>
            </a:r>
            <a:r>
              <a:rPr lang="es-ES" sz="6400" dirty="0">
                <a:solidFill>
                  <a:schemeClr val="tx1"/>
                </a:solidFill>
              </a:rPr>
              <a:t>pueden aplicar algoritmos relativamente sofisticados ya que el cálculo de rutas se hace </a:t>
            </a:r>
            <a:r>
              <a:rPr lang="es-ES" sz="6400" b="1" dirty="0">
                <a:solidFill>
                  <a:schemeClr val="tx1"/>
                </a:solidFill>
              </a:rPr>
              <a:t>offline</a:t>
            </a:r>
            <a:r>
              <a:rPr lang="es-ES" sz="6400" dirty="0">
                <a:solidFill>
                  <a:schemeClr val="tx1"/>
                </a:solidFill>
              </a:rPr>
              <a:t> y se carga en el </a:t>
            </a:r>
            <a:r>
              <a:rPr lang="es-ES" sz="6400" dirty="0" err="1">
                <a:solidFill>
                  <a:schemeClr val="tx1"/>
                </a:solidFill>
              </a:rPr>
              <a:t>router</a:t>
            </a:r>
            <a:r>
              <a:rPr lang="es-ES" sz="6400" dirty="0">
                <a:solidFill>
                  <a:schemeClr val="tx1"/>
                </a:solidFill>
              </a:rPr>
              <a:t> después como rutas estáticas. </a:t>
            </a:r>
          </a:p>
          <a:p>
            <a:pPr algn="l"/>
            <a:endParaRPr lang="es-ES" sz="6400" dirty="0">
              <a:solidFill>
                <a:schemeClr val="tx1"/>
              </a:solidFill>
            </a:endParaRPr>
          </a:p>
          <a:p>
            <a:pPr algn="l">
              <a:buFont typeface="Arial" pitchFamily="34" charset="0"/>
              <a:buChar char="•"/>
            </a:pPr>
            <a:r>
              <a:rPr lang="es-ES" sz="6400" dirty="0">
                <a:solidFill>
                  <a:schemeClr val="tx1"/>
                </a:solidFill>
              </a:rPr>
              <a:t>Puede ser útil para diseñar la topología de una red, por ejemplo si se conectan una serie de oficinas con enlaces punto a punto se pueden plantear diversas topologías y estudiar cual es la más adecuada; también es útil cuando se trata de </a:t>
            </a:r>
            <a:r>
              <a:rPr lang="es-ES" sz="6400" dirty="0" err="1">
                <a:solidFill>
                  <a:schemeClr val="tx1"/>
                </a:solidFill>
              </a:rPr>
              <a:t>PVCs</a:t>
            </a:r>
            <a:r>
              <a:rPr lang="es-ES" sz="6400" dirty="0">
                <a:solidFill>
                  <a:schemeClr val="tx1"/>
                </a:solidFill>
              </a:rPr>
              <a:t> </a:t>
            </a:r>
            <a:r>
              <a:rPr lang="es-ES" sz="6400" dirty="0" err="1">
                <a:solidFill>
                  <a:schemeClr val="tx1"/>
                </a:solidFill>
              </a:rPr>
              <a:t>Frame</a:t>
            </a:r>
            <a:r>
              <a:rPr lang="es-ES" sz="6400" dirty="0">
                <a:solidFill>
                  <a:schemeClr val="tx1"/>
                </a:solidFill>
              </a:rPr>
              <a:t> </a:t>
            </a:r>
            <a:r>
              <a:rPr lang="es-ES" sz="6400" dirty="0" err="1">
                <a:solidFill>
                  <a:schemeClr val="tx1"/>
                </a:solidFill>
              </a:rPr>
              <a:t>Relay</a:t>
            </a:r>
            <a:r>
              <a:rPr lang="es-ES" sz="6400" dirty="0">
                <a:solidFill>
                  <a:schemeClr val="tx1"/>
                </a:solidFill>
              </a:rPr>
              <a:t> o ATM. </a:t>
            </a:r>
          </a:p>
          <a:p>
            <a:pPr algn="l"/>
            <a:endParaRPr lang="es-ES" sz="6400" dirty="0">
              <a:solidFill>
                <a:schemeClr val="tx1"/>
              </a:solidFill>
            </a:endParaRPr>
          </a:p>
          <a:p>
            <a:pPr algn="l">
              <a:buFont typeface="Arial" pitchFamily="34" charset="0"/>
              <a:buChar char="•"/>
            </a:pPr>
            <a:r>
              <a:rPr lang="es-ES" sz="6400" dirty="0">
                <a:solidFill>
                  <a:schemeClr val="tx1"/>
                </a:solidFill>
              </a:rPr>
              <a:t>Este tipo de estudios y optimizaciones forman parte de lo que se conoce como </a:t>
            </a:r>
            <a:r>
              <a:rPr lang="es-ES" sz="6400" b="1" dirty="0">
                <a:solidFill>
                  <a:schemeClr val="tx1"/>
                </a:solidFill>
              </a:rPr>
              <a:t>INGENIERÍA DE TRÁFICO</a:t>
            </a:r>
            <a:r>
              <a:rPr lang="es-ES" dirty="0">
                <a:solidFill>
                  <a:schemeClr val="tx1"/>
                </a:solidFill>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fontScale="92500" lnSpcReduction="10000"/>
          </a:bodyPr>
          <a:lstStyle/>
          <a:p>
            <a:pPr algn="l"/>
            <a:r>
              <a:rPr lang="es-ES" sz="3400" b="1" dirty="0" smtClean="0">
                <a:solidFill>
                  <a:srgbClr val="FF0000"/>
                </a:solidFill>
              </a:rPr>
              <a:t>Tipos de algoritmos de Enrutamiento</a:t>
            </a:r>
          </a:p>
          <a:p>
            <a:pPr algn="l"/>
            <a:r>
              <a:rPr lang="es-ES" sz="2000" b="1" dirty="0" smtClean="0">
                <a:solidFill>
                  <a:schemeClr val="tx1"/>
                </a:solidFill>
              </a:rPr>
              <a:t>Encaminamiento </a:t>
            </a:r>
            <a:r>
              <a:rPr lang="es-ES" sz="2000" b="1" dirty="0">
                <a:solidFill>
                  <a:schemeClr val="tx1"/>
                </a:solidFill>
              </a:rPr>
              <a:t>por vector distancia</a:t>
            </a:r>
            <a:endParaRPr lang="es-ES" sz="2000" dirty="0">
              <a:solidFill>
                <a:schemeClr val="tx1"/>
              </a:solidFill>
            </a:endParaRPr>
          </a:p>
          <a:p>
            <a:pPr algn="l"/>
            <a:r>
              <a:rPr lang="es-ES" sz="2000" dirty="0">
                <a:solidFill>
                  <a:schemeClr val="tx1"/>
                </a:solidFill>
              </a:rPr>
              <a:t> </a:t>
            </a:r>
          </a:p>
          <a:p>
            <a:pPr algn="l">
              <a:buFont typeface="Arial" pitchFamily="34" charset="0"/>
              <a:buChar char="•"/>
            </a:pPr>
            <a:r>
              <a:rPr lang="es-ES" sz="2000" dirty="0">
                <a:solidFill>
                  <a:schemeClr val="tx1"/>
                </a:solidFill>
              </a:rPr>
              <a:t>En el encaminamiento por vector distancia cada </a:t>
            </a:r>
            <a:r>
              <a:rPr lang="es-ES" sz="2000" dirty="0" err="1">
                <a:solidFill>
                  <a:schemeClr val="tx1"/>
                </a:solidFill>
              </a:rPr>
              <a:t>router</a:t>
            </a:r>
            <a:r>
              <a:rPr lang="es-ES" sz="2000" dirty="0">
                <a:solidFill>
                  <a:schemeClr val="tx1"/>
                </a:solidFill>
              </a:rPr>
              <a:t> mantiene una tabla o vector que le indica </a:t>
            </a:r>
            <a:r>
              <a:rPr lang="es-ES" sz="2000" dirty="0" smtClean="0">
                <a:solidFill>
                  <a:schemeClr val="tx1"/>
                </a:solidFill>
              </a:rPr>
              <a:t>la distancia </a:t>
            </a:r>
            <a:r>
              <a:rPr lang="es-ES" sz="2000" dirty="0">
                <a:solidFill>
                  <a:schemeClr val="tx1"/>
                </a:solidFill>
              </a:rPr>
              <a:t>mínima conocida hacia cada posible destino y que línea o interfaz debe utilizar para llegar a él.</a:t>
            </a:r>
          </a:p>
          <a:p>
            <a:pPr algn="l"/>
            <a:endParaRPr lang="es-ES" sz="2000" dirty="0">
              <a:solidFill>
                <a:schemeClr val="tx1"/>
              </a:solidFill>
            </a:endParaRPr>
          </a:p>
          <a:p>
            <a:pPr algn="l">
              <a:buFont typeface="Arial" pitchFamily="34" charset="0"/>
              <a:buChar char="•"/>
            </a:pPr>
            <a:r>
              <a:rPr lang="es-ES" sz="2000" dirty="0">
                <a:solidFill>
                  <a:schemeClr val="tx1"/>
                </a:solidFill>
              </a:rPr>
              <a:t>La tabla se actualiza regularmente con información obtenida de los </a:t>
            </a:r>
            <a:r>
              <a:rPr lang="es-ES" sz="2000" dirty="0" err="1">
                <a:solidFill>
                  <a:schemeClr val="tx1"/>
                </a:solidFill>
              </a:rPr>
              <a:t>routers</a:t>
            </a:r>
            <a:r>
              <a:rPr lang="es-ES" sz="2000" dirty="0">
                <a:solidFill>
                  <a:schemeClr val="tx1"/>
                </a:solidFill>
              </a:rPr>
              <a:t> vecinos. </a:t>
            </a:r>
          </a:p>
          <a:p>
            <a:pPr algn="l"/>
            <a:endParaRPr lang="es-ES" sz="2000" dirty="0" smtClean="0">
              <a:solidFill>
                <a:schemeClr val="tx1"/>
              </a:solidFill>
            </a:endParaRPr>
          </a:p>
          <a:p>
            <a:pPr algn="l">
              <a:buFont typeface="Arial" pitchFamily="34" charset="0"/>
              <a:buChar char="•"/>
            </a:pPr>
            <a:r>
              <a:rPr lang="es-ES" sz="2000" dirty="0" smtClean="0">
                <a:solidFill>
                  <a:schemeClr val="tx1"/>
                </a:solidFill>
              </a:rPr>
              <a:t>Cada </a:t>
            </a:r>
            <a:r>
              <a:rPr lang="es-ES" sz="2000" dirty="0" err="1">
                <a:solidFill>
                  <a:schemeClr val="tx1"/>
                </a:solidFill>
              </a:rPr>
              <a:t>router</a:t>
            </a:r>
            <a:r>
              <a:rPr lang="es-ES" sz="2000" dirty="0">
                <a:solidFill>
                  <a:schemeClr val="tx1"/>
                </a:solidFill>
              </a:rPr>
              <a:t> manda la tabla completa de distancias a todos sus vecinos, y solo a ellos. A partir de la información que tiene y la recibida de sus </a:t>
            </a:r>
            <a:r>
              <a:rPr lang="es-ES" sz="2000" dirty="0" smtClean="0">
                <a:solidFill>
                  <a:schemeClr val="tx1"/>
                </a:solidFill>
              </a:rPr>
              <a:t>vecinos, </a:t>
            </a:r>
            <a:r>
              <a:rPr lang="es-ES" sz="2000" dirty="0">
                <a:solidFill>
                  <a:schemeClr val="tx1"/>
                </a:solidFill>
              </a:rPr>
              <a:t>cada </a:t>
            </a:r>
            <a:r>
              <a:rPr lang="es-ES" sz="2000" dirty="0" err="1">
                <a:solidFill>
                  <a:schemeClr val="tx1"/>
                </a:solidFill>
              </a:rPr>
              <a:t>router</a:t>
            </a:r>
            <a:r>
              <a:rPr lang="es-ES" sz="2000" dirty="0">
                <a:solidFill>
                  <a:schemeClr val="tx1"/>
                </a:solidFill>
              </a:rPr>
              <a:t>  </a:t>
            </a:r>
            <a:r>
              <a:rPr lang="es-ES" sz="2000" dirty="0" err="1" smtClean="0">
                <a:solidFill>
                  <a:schemeClr val="tx1"/>
                </a:solidFill>
              </a:rPr>
              <a:t>recalcula</a:t>
            </a:r>
            <a:r>
              <a:rPr lang="es-ES" sz="2000" dirty="0" smtClean="0">
                <a:solidFill>
                  <a:schemeClr val="tx1"/>
                </a:solidFill>
              </a:rPr>
              <a:t> </a:t>
            </a:r>
            <a:r>
              <a:rPr lang="es-ES" sz="2000" dirty="0">
                <a:solidFill>
                  <a:schemeClr val="tx1"/>
                </a:solidFill>
              </a:rPr>
              <a:t>continuamente su tabla de distancias.</a:t>
            </a:r>
          </a:p>
          <a:p>
            <a:pPr algn="l"/>
            <a:endParaRPr lang="es-ES" sz="2000" dirty="0">
              <a:solidFill>
                <a:schemeClr val="tx1"/>
              </a:solidFill>
            </a:endParaRPr>
          </a:p>
          <a:p>
            <a:pPr algn="l">
              <a:buFont typeface="Arial" pitchFamily="34" charset="0"/>
              <a:buChar char="•"/>
            </a:pPr>
            <a:r>
              <a:rPr lang="es-ES" sz="2000" dirty="0">
                <a:solidFill>
                  <a:schemeClr val="tx1"/>
                </a:solidFill>
              </a:rPr>
              <a:t>Cada </a:t>
            </a:r>
            <a:r>
              <a:rPr lang="es-ES" sz="2000" dirty="0" err="1">
                <a:solidFill>
                  <a:schemeClr val="tx1"/>
                </a:solidFill>
              </a:rPr>
              <a:t>router</a:t>
            </a:r>
            <a:r>
              <a:rPr lang="es-ES" sz="2000" dirty="0">
                <a:solidFill>
                  <a:schemeClr val="tx1"/>
                </a:solidFill>
              </a:rPr>
              <a:t> sólo conoce el valor de los parámetros para los enlaces con sus vecinos, los valores correspondientes a enlaces más lejanos los conoce de manera indirecta </a:t>
            </a:r>
            <a:r>
              <a:rPr lang="es-ES" sz="2000" dirty="0" smtClean="0">
                <a:solidFill>
                  <a:schemeClr val="tx1"/>
                </a:solidFill>
              </a:rPr>
              <a:t>con base en </a:t>
            </a:r>
            <a:r>
              <a:rPr lang="es-ES" sz="2000" dirty="0">
                <a:solidFill>
                  <a:schemeClr val="tx1"/>
                </a:solidFill>
              </a:rPr>
              <a:t>la información </a:t>
            </a:r>
            <a:r>
              <a:rPr lang="es-ES" sz="2000" dirty="0" err="1">
                <a:solidFill>
                  <a:schemeClr val="tx1"/>
                </a:solidFill>
              </a:rPr>
              <a:t>sumarizada</a:t>
            </a:r>
            <a:r>
              <a:rPr lang="es-ES" sz="2000" dirty="0">
                <a:solidFill>
                  <a:schemeClr val="tx1"/>
                </a:solidFill>
              </a:rPr>
              <a:t> que sus vecinos le facilitan.</a:t>
            </a:r>
          </a:p>
          <a:p>
            <a:pPr algn="l"/>
            <a:endParaRPr lang="es-ES" sz="200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a:bodyPr>
          <a:lstStyle/>
          <a:p>
            <a:pPr algn="l"/>
            <a:r>
              <a:rPr lang="es-ES" sz="3400" b="1" dirty="0" smtClean="0">
                <a:solidFill>
                  <a:srgbClr val="FF0000"/>
                </a:solidFill>
              </a:rPr>
              <a:t>Tipos de algoritmos de Enrutamiento</a:t>
            </a:r>
          </a:p>
          <a:p>
            <a:pPr algn="l"/>
            <a:r>
              <a:rPr lang="es-ES" sz="2000" b="1" dirty="0" smtClean="0">
                <a:solidFill>
                  <a:schemeClr val="tx1"/>
                </a:solidFill>
              </a:rPr>
              <a:t>Encaminamiento </a:t>
            </a:r>
            <a:r>
              <a:rPr lang="es-ES" sz="2000" b="1" dirty="0">
                <a:solidFill>
                  <a:schemeClr val="tx1"/>
                </a:solidFill>
              </a:rPr>
              <a:t>por vector distancia</a:t>
            </a:r>
            <a:endParaRPr lang="es-ES" sz="2000" dirty="0">
              <a:solidFill>
                <a:schemeClr val="tx1"/>
              </a:solidFill>
            </a:endParaRPr>
          </a:p>
          <a:p>
            <a:pPr algn="l"/>
            <a:r>
              <a:rPr lang="es-ES" sz="2000" dirty="0">
                <a:solidFill>
                  <a:schemeClr val="tx1"/>
                </a:solidFill>
              </a:rPr>
              <a:t> </a:t>
            </a:r>
          </a:p>
          <a:p>
            <a:pPr algn="l">
              <a:buFont typeface="Arial" pitchFamily="34" charset="0"/>
              <a:buChar char="•"/>
            </a:pPr>
            <a:r>
              <a:rPr lang="es-ES" sz="2000" dirty="0" smtClean="0">
                <a:solidFill>
                  <a:schemeClr val="tx1"/>
                </a:solidFill>
              </a:rPr>
              <a:t>El </a:t>
            </a:r>
            <a:r>
              <a:rPr lang="es-ES" sz="2000" dirty="0">
                <a:solidFill>
                  <a:schemeClr val="tx1"/>
                </a:solidFill>
              </a:rPr>
              <a:t>algoritmo del vector distancia fue utilizado en la ARPANET original. </a:t>
            </a:r>
          </a:p>
          <a:p>
            <a:pPr algn="l"/>
            <a:endParaRPr lang="es-ES" sz="2000" dirty="0">
              <a:solidFill>
                <a:schemeClr val="tx1"/>
              </a:solidFill>
            </a:endParaRPr>
          </a:p>
          <a:p>
            <a:pPr algn="l">
              <a:buFont typeface="Arial" pitchFamily="34" charset="0"/>
              <a:buChar char="•"/>
            </a:pPr>
            <a:r>
              <a:rPr lang="es-ES" sz="2000" dirty="0">
                <a:solidFill>
                  <a:schemeClr val="tx1"/>
                </a:solidFill>
              </a:rPr>
              <a:t>También se utilizó en DECNET e IPX, y se usa en </a:t>
            </a:r>
            <a:r>
              <a:rPr lang="es-ES" sz="2000" dirty="0" err="1">
                <a:solidFill>
                  <a:schemeClr val="tx1"/>
                </a:solidFill>
              </a:rPr>
              <a:t>Appletalk</a:t>
            </a:r>
            <a:r>
              <a:rPr lang="es-ES" sz="2000" dirty="0">
                <a:solidFill>
                  <a:schemeClr val="tx1"/>
                </a:solidFill>
              </a:rPr>
              <a:t>. </a:t>
            </a:r>
          </a:p>
          <a:p>
            <a:pPr algn="l"/>
            <a:endParaRPr lang="es-ES" sz="2000" dirty="0">
              <a:solidFill>
                <a:schemeClr val="tx1"/>
              </a:solidFill>
            </a:endParaRPr>
          </a:p>
          <a:p>
            <a:pPr algn="l">
              <a:buFont typeface="Arial" pitchFamily="34" charset="0"/>
              <a:buChar char="•"/>
            </a:pPr>
            <a:r>
              <a:rPr lang="es-ES" sz="2000" dirty="0">
                <a:solidFill>
                  <a:schemeClr val="tx1"/>
                </a:solidFill>
              </a:rPr>
              <a:t>Se usa actualmente en el protocolo RIP (</a:t>
            </a:r>
            <a:r>
              <a:rPr lang="es-ES" sz="2000" dirty="0" err="1">
                <a:solidFill>
                  <a:schemeClr val="tx1"/>
                </a:solidFill>
              </a:rPr>
              <a:t>Routing</a:t>
            </a:r>
            <a:r>
              <a:rPr lang="es-ES" sz="2000" dirty="0">
                <a:solidFill>
                  <a:schemeClr val="tx1"/>
                </a:solidFill>
              </a:rPr>
              <a:t> </a:t>
            </a:r>
            <a:r>
              <a:rPr lang="es-ES" sz="2000" dirty="0" err="1">
                <a:solidFill>
                  <a:schemeClr val="tx1"/>
                </a:solidFill>
              </a:rPr>
              <a:t>Information</a:t>
            </a:r>
            <a:r>
              <a:rPr lang="es-ES" sz="2000" dirty="0">
                <a:solidFill>
                  <a:schemeClr val="tx1"/>
                </a:solidFill>
              </a:rPr>
              <a:t> </a:t>
            </a:r>
            <a:r>
              <a:rPr lang="es-ES" sz="2000" dirty="0" err="1">
                <a:solidFill>
                  <a:schemeClr val="tx1"/>
                </a:solidFill>
              </a:rPr>
              <a:t>Protocol</a:t>
            </a:r>
            <a:r>
              <a:rPr lang="es-ES" sz="2000" dirty="0">
                <a:solidFill>
                  <a:schemeClr val="tx1"/>
                </a:solidFill>
              </a:rPr>
              <a:t>), que hasta 1988 era el único protocolo de </a:t>
            </a:r>
            <a:r>
              <a:rPr lang="es-ES" sz="2000" dirty="0" err="1">
                <a:solidFill>
                  <a:schemeClr val="tx1"/>
                </a:solidFill>
              </a:rPr>
              <a:t>routing</a:t>
            </a:r>
            <a:r>
              <a:rPr lang="es-ES" sz="2000" dirty="0">
                <a:solidFill>
                  <a:schemeClr val="tx1"/>
                </a:solidFill>
              </a:rPr>
              <a:t> utilizado en Internet. </a:t>
            </a:r>
          </a:p>
          <a:p>
            <a:pPr algn="l"/>
            <a:endParaRPr lang="es-ES" sz="2000" dirty="0">
              <a:solidFill>
                <a:schemeClr val="tx1"/>
              </a:solidFill>
            </a:endParaRPr>
          </a:p>
          <a:p>
            <a:pPr algn="l">
              <a:buFont typeface="Arial" pitchFamily="34" charset="0"/>
              <a:buChar char="•"/>
            </a:pPr>
            <a:r>
              <a:rPr lang="es-ES" sz="2000" dirty="0">
                <a:solidFill>
                  <a:schemeClr val="tx1"/>
                </a:solidFill>
              </a:rPr>
              <a:t>También se utiliza en los protocolos propietarios IGRP y EIGRP de Cisco, ampliamente extendidos.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lnSpcReduction="10000"/>
          </a:bodyPr>
          <a:lstStyle/>
          <a:p>
            <a:pPr algn="l"/>
            <a:r>
              <a:rPr lang="es-ES" sz="3400" b="1" dirty="0" smtClean="0">
                <a:solidFill>
                  <a:srgbClr val="FF0000"/>
                </a:solidFill>
              </a:rPr>
              <a:t>Tipos de algoritmos de Enrutamiento</a:t>
            </a:r>
          </a:p>
          <a:p>
            <a:pPr algn="l"/>
            <a:r>
              <a:rPr lang="es-ES" sz="2000" b="1" dirty="0">
                <a:solidFill>
                  <a:schemeClr val="tx1"/>
                </a:solidFill>
              </a:rPr>
              <a:t>Encaminamiento por el estado del enlace</a:t>
            </a:r>
            <a:endParaRPr lang="es-ES" sz="2000" dirty="0">
              <a:solidFill>
                <a:schemeClr val="tx1"/>
              </a:solidFill>
            </a:endParaRPr>
          </a:p>
          <a:p>
            <a:pPr algn="l">
              <a:buFont typeface="Arial" pitchFamily="34" charset="0"/>
              <a:buChar char="•"/>
            </a:pPr>
            <a:r>
              <a:rPr lang="es-ES" sz="2000" dirty="0">
                <a:solidFill>
                  <a:schemeClr val="tx1"/>
                </a:solidFill>
              </a:rPr>
              <a:t>El algoritmo de encaminamiento basado en el estado del enlace se conoce también como algoritmo </a:t>
            </a:r>
            <a:r>
              <a:rPr lang="es-ES" sz="2000" dirty="0" smtClean="0">
                <a:solidFill>
                  <a:schemeClr val="tx1"/>
                </a:solidFill>
              </a:rPr>
              <a:t>de </a:t>
            </a:r>
            <a:r>
              <a:rPr lang="en-US" sz="2000" dirty="0" err="1" smtClean="0">
                <a:solidFill>
                  <a:schemeClr val="tx1"/>
                </a:solidFill>
              </a:rPr>
              <a:t>Dijkstra</a:t>
            </a:r>
            <a:r>
              <a:rPr lang="en-US" sz="2000" dirty="0" smtClean="0">
                <a:solidFill>
                  <a:schemeClr val="tx1"/>
                </a:solidFill>
              </a:rPr>
              <a:t> </a:t>
            </a:r>
            <a:r>
              <a:rPr lang="en-US" sz="2000" dirty="0">
                <a:solidFill>
                  <a:schemeClr val="tx1"/>
                </a:solidFill>
              </a:rPr>
              <a:t>o </a:t>
            </a:r>
            <a:r>
              <a:rPr lang="en-US" sz="2000" dirty="0" err="1">
                <a:solidFill>
                  <a:schemeClr val="tx1"/>
                </a:solidFill>
              </a:rPr>
              <a:t>algoritmo</a:t>
            </a:r>
            <a:r>
              <a:rPr lang="en-US" sz="2000" dirty="0">
                <a:solidFill>
                  <a:schemeClr val="tx1"/>
                </a:solidFill>
              </a:rPr>
              <a:t> SPF (Shortest Path First</a:t>
            </a:r>
            <a:r>
              <a:rPr lang="en-US" sz="2000" dirty="0" smtClean="0">
                <a:solidFill>
                  <a:schemeClr val="tx1"/>
                </a:solidFill>
              </a:rPr>
              <a:t>).</a:t>
            </a:r>
          </a:p>
          <a:p>
            <a:pPr algn="l">
              <a:buFont typeface="Arial" pitchFamily="34" charset="0"/>
              <a:buChar char="•"/>
            </a:pPr>
            <a:endParaRPr lang="es-ES" sz="2000" dirty="0">
              <a:solidFill>
                <a:schemeClr val="tx1"/>
              </a:solidFill>
            </a:endParaRPr>
          </a:p>
          <a:p>
            <a:pPr algn="l">
              <a:buFont typeface="Arial" pitchFamily="34" charset="0"/>
              <a:buChar char="•"/>
            </a:pPr>
            <a:r>
              <a:rPr lang="es-ES" sz="2000" dirty="0">
                <a:solidFill>
                  <a:schemeClr val="tx1"/>
                </a:solidFill>
              </a:rPr>
              <a:t>Se trata de un algoritmo mas sofisticado y robusto, pero también más complejo.</a:t>
            </a:r>
          </a:p>
          <a:p>
            <a:pPr algn="l"/>
            <a:endParaRPr lang="es-ES" sz="2000" dirty="0">
              <a:solidFill>
                <a:schemeClr val="tx1"/>
              </a:solidFill>
            </a:endParaRPr>
          </a:p>
          <a:p>
            <a:pPr algn="l">
              <a:buFont typeface="Arial" pitchFamily="34" charset="0"/>
              <a:buChar char="•"/>
            </a:pPr>
            <a:r>
              <a:rPr lang="es-ES" sz="2000" dirty="0">
                <a:solidFill>
                  <a:schemeClr val="tx1"/>
                </a:solidFill>
              </a:rPr>
              <a:t>En el </a:t>
            </a:r>
            <a:r>
              <a:rPr lang="es-ES" sz="2000" dirty="0" err="1">
                <a:solidFill>
                  <a:schemeClr val="tx1"/>
                </a:solidFill>
              </a:rPr>
              <a:t>routing</a:t>
            </a:r>
            <a:r>
              <a:rPr lang="es-ES" sz="2000" dirty="0">
                <a:solidFill>
                  <a:schemeClr val="tx1"/>
                </a:solidFill>
              </a:rPr>
              <a:t> por el vector distancia cada </a:t>
            </a:r>
            <a:r>
              <a:rPr lang="es-ES" sz="2000" dirty="0" err="1">
                <a:solidFill>
                  <a:schemeClr val="tx1"/>
                </a:solidFill>
              </a:rPr>
              <a:t>router</a:t>
            </a:r>
            <a:r>
              <a:rPr lang="es-ES" sz="2000" dirty="0">
                <a:solidFill>
                  <a:schemeClr val="tx1"/>
                </a:solidFill>
              </a:rPr>
              <a:t> envía información sólo a sus vecinos, pero </a:t>
            </a:r>
            <a:r>
              <a:rPr lang="es-ES" sz="2000" dirty="0" smtClean="0">
                <a:solidFill>
                  <a:schemeClr val="tx1"/>
                </a:solidFill>
              </a:rPr>
              <a:t>esta información </a:t>
            </a:r>
            <a:r>
              <a:rPr lang="es-ES" sz="2000" dirty="0">
                <a:solidFill>
                  <a:schemeClr val="tx1"/>
                </a:solidFill>
              </a:rPr>
              <a:t>incluye a todos los nodos de la red. </a:t>
            </a:r>
            <a:endParaRPr lang="es-ES" sz="2000" dirty="0" smtClean="0">
              <a:solidFill>
                <a:schemeClr val="tx1"/>
              </a:solidFill>
            </a:endParaRPr>
          </a:p>
          <a:p>
            <a:pPr algn="l"/>
            <a:endParaRPr lang="es-ES" sz="2000" dirty="0">
              <a:solidFill>
                <a:schemeClr val="tx1"/>
              </a:solidFill>
            </a:endParaRPr>
          </a:p>
          <a:p>
            <a:pPr algn="l">
              <a:buFont typeface="Arial" pitchFamily="34" charset="0"/>
              <a:buChar char="•"/>
            </a:pPr>
            <a:r>
              <a:rPr lang="es-ES" sz="2000" dirty="0" smtClean="0">
                <a:solidFill>
                  <a:schemeClr val="tx1"/>
                </a:solidFill>
              </a:rPr>
              <a:t>En </a:t>
            </a:r>
            <a:r>
              <a:rPr lang="es-ES" sz="2000" dirty="0">
                <a:solidFill>
                  <a:schemeClr val="tx1"/>
                </a:solidFill>
              </a:rPr>
              <a:t>cambio en el </a:t>
            </a:r>
            <a:r>
              <a:rPr lang="es-ES" sz="2000" dirty="0" err="1">
                <a:solidFill>
                  <a:schemeClr val="tx1"/>
                </a:solidFill>
              </a:rPr>
              <a:t>routing</a:t>
            </a:r>
            <a:r>
              <a:rPr lang="es-ES" sz="2000" dirty="0">
                <a:solidFill>
                  <a:schemeClr val="tx1"/>
                </a:solidFill>
              </a:rPr>
              <a:t> por el estado del enlace cada </a:t>
            </a:r>
            <a:r>
              <a:rPr lang="es-ES" sz="2000" dirty="0" err="1">
                <a:solidFill>
                  <a:schemeClr val="tx1"/>
                </a:solidFill>
              </a:rPr>
              <a:t>router</a:t>
            </a:r>
            <a:r>
              <a:rPr lang="es-ES" sz="2000" dirty="0">
                <a:solidFill>
                  <a:schemeClr val="tx1"/>
                </a:solidFill>
              </a:rPr>
              <a:t> envía su LSP a toda la red, pero éste solo contiene información relativa a sus vecinos más  próximos.</a:t>
            </a:r>
          </a:p>
          <a:p>
            <a:pPr algn="l"/>
            <a:endParaRPr lang="es-ES" sz="2000" dirty="0">
              <a:solidFill>
                <a:schemeClr val="tx1"/>
              </a:solidFill>
            </a:endParaRPr>
          </a:p>
          <a:p>
            <a:pPr algn="l">
              <a:buFont typeface="Arial" pitchFamily="34" charset="0"/>
              <a:buChar char="•"/>
            </a:pPr>
            <a:r>
              <a:rPr lang="es-ES" sz="2000" dirty="0">
                <a:solidFill>
                  <a:schemeClr val="tx1"/>
                </a:solidFill>
              </a:rPr>
              <a:t> En el algoritmo basado en el estado del enlace cada </a:t>
            </a:r>
            <a:r>
              <a:rPr lang="es-ES" sz="2000" dirty="0" err="1">
                <a:solidFill>
                  <a:schemeClr val="tx1"/>
                </a:solidFill>
              </a:rPr>
              <a:t>router</a:t>
            </a:r>
            <a:r>
              <a:rPr lang="es-ES" sz="2000" dirty="0">
                <a:solidFill>
                  <a:schemeClr val="tx1"/>
                </a:solidFill>
              </a:rPr>
              <a:t> puede, a partir de la información obtenida, conocer su árbol de expansión o </a:t>
            </a:r>
            <a:r>
              <a:rPr lang="es-ES" sz="2000" dirty="0" err="1">
                <a:solidFill>
                  <a:schemeClr val="tx1"/>
                </a:solidFill>
              </a:rPr>
              <a:t>spanning</a:t>
            </a:r>
            <a:r>
              <a:rPr lang="es-ES" sz="2000" dirty="0">
                <a:solidFill>
                  <a:schemeClr val="tx1"/>
                </a:solidFill>
              </a:rPr>
              <a:t> </a:t>
            </a:r>
            <a:r>
              <a:rPr lang="es-ES" sz="2000" dirty="0" err="1">
                <a:solidFill>
                  <a:schemeClr val="tx1"/>
                </a:solidFill>
              </a:rPr>
              <a:t>tree</a:t>
            </a:r>
            <a:r>
              <a:rPr lang="es-ES" sz="2000" dirty="0">
                <a:solidFill>
                  <a:schemeClr val="tx1"/>
                </a:solidFill>
              </a:rPr>
              <a:t> completo, mientras que esto no es posible </a:t>
            </a:r>
            <a:r>
              <a:rPr lang="es-ES" sz="2000" dirty="0" smtClean="0">
                <a:solidFill>
                  <a:schemeClr val="tx1"/>
                </a:solidFill>
              </a:rPr>
              <a:t>con </a:t>
            </a:r>
            <a:r>
              <a:rPr lang="es-ES" sz="2000" dirty="0" err="1" smtClean="0">
                <a:solidFill>
                  <a:schemeClr val="tx1"/>
                </a:solidFill>
              </a:rPr>
              <a:t>routing</a:t>
            </a:r>
            <a:r>
              <a:rPr lang="es-ES" sz="2000" dirty="0" smtClean="0">
                <a:solidFill>
                  <a:schemeClr val="tx1"/>
                </a:solidFill>
              </a:rPr>
              <a:t> </a:t>
            </a:r>
            <a:r>
              <a:rPr lang="es-ES" sz="2000" dirty="0">
                <a:solidFill>
                  <a:schemeClr val="tx1"/>
                </a:solidFill>
              </a:rPr>
              <a:t>por el vector distancia.</a:t>
            </a:r>
          </a:p>
          <a:p>
            <a:pPr algn="l">
              <a:buFont typeface="Arial" pitchFamily="34" charset="0"/>
              <a:buChar char="•"/>
            </a:pPr>
            <a:endParaRPr lang="es-ES" sz="20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0"/>
            <a:ext cx="7772400" cy="500066"/>
          </a:xfrm>
        </p:spPr>
        <p:txBody>
          <a:bodyPr>
            <a:normAutofit fontScale="90000"/>
          </a:bodyPr>
          <a:lstStyle/>
          <a:p>
            <a:r>
              <a:rPr lang="en-US" dirty="0" smtClean="0">
                <a:solidFill>
                  <a:srgbClr val="FF0000"/>
                </a:solidFill>
              </a:rPr>
              <a:t>CAPA DE RED</a:t>
            </a:r>
            <a:endParaRPr lang="es-ES"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142844" y="428604"/>
            <a:ext cx="8715404" cy="60722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fontScale="25000" lnSpcReduction="20000"/>
          </a:bodyPr>
          <a:lstStyle/>
          <a:p>
            <a:pPr algn="l"/>
            <a:r>
              <a:rPr lang="es-ES" sz="7200" b="1" dirty="0" smtClean="0">
                <a:solidFill>
                  <a:srgbClr val="FF0000"/>
                </a:solidFill>
              </a:rPr>
              <a:t>Tipos de algoritmos de Enrutamiento</a:t>
            </a:r>
          </a:p>
          <a:p>
            <a:pPr algn="l"/>
            <a:endParaRPr lang="es-ES" sz="7200" b="1" dirty="0" smtClean="0">
              <a:solidFill>
                <a:schemeClr val="tx1"/>
              </a:solidFill>
            </a:endParaRPr>
          </a:p>
          <a:p>
            <a:pPr algn="l"/>
            <a:r>
              <a:rPr lang="es-ES" sz="7200" b="1" dirty="0" smtClean="0">
                <a:solidFill>
                  <a:schemeClr val="tx1"/>
                </a:solidFill>
              </a:rPr>
              <a:t>Encaminamiento </a:t>
            </a:r>
            <a:r>
              <a:rPr lang="es-ES" sz="7200" b="1" dirty="0">
                <a:solidFill>
                  <a:schemeClr val="tx1"/>
                </a:solidFill>
              </a:rPr>
              <a:t>por el estado del enlace</a:t>
            </a:r>
            <a:endParaRPr lang="es-ES" sz="7200" dirty="0">
              <a:solidFill>
                <a:schemeClr val="tx1"/>
              </a:solidFill>
            </a:endParaRPr>
          </a:p>
          <a:p>
            <a:pPr algn="l"/>
            <a:endParaRPr lang="es-ES" sz="4200" dirty="0">
              <a:solidFill>
                <a:schemeClr val="tx1"/>
              </a:solidFill>
            </a:endParaRPr>
          </a:p>
          <a:p>
            <a:pPr algn="l">
              <a:buFont typeface="Arial" pitchFamily="34" charset="0"/>
              <a:buChar char="•"/>
            </a:pPr>
            <a:r>
              <a:rPr lang="es-ES" sz="7200" dirty="0">
                <a:solidFill>
                  <a:schemeClr val="tx1"/>
                </a:solidFill>
              </a:rPr>
              <a:t>El algoritmo del estado del enlace </a:t>
            </a:r>
            <a:r>
              <a:rPr lang="es-ES" sz="7200" dirty="0" smtClean="0">
                <a:solidFill>
                  <a:schemeClr val="tx1"/>
                </a:solidFill>
              </a:rPr>
              <a:t>es </a:t>
            </a:r>
            <a:r>
              <a:rPr lang="es-ES" sz="7200" dirty="0">
                <a:solidFill>
                  <a:schemeClr val="tx1"/>
                </a:solidFill>
              </a:rPr>
              <a:t>más robusto y </a:t>
            </a:r>
            <a:r>
              <a:rPr lang="es-ES" sz="7200" dirty="0" smtClean="0">
                <a:solidFill>
                  <a:schemeClr val="tx1"/>
                </a:solidFill>
              </a:rPr>
              <a:t>fiable, pero </a:t>
            </a:r>
            <a:r>
              <a:rPr lang="es-ES" sz="7200" dirty="0">
                <a:solidFill>
                  <a:schemeClr val="tx1"/>
                </a:solidFill>
              </a:rPr>
              <a:t>también es más complejo, requiere mayor cantidad de cálculos y por tanto una CPU más potente </a:t>
            </a:r>
            <a:r>
              <a:rPr lang="es-ES" sz="7200" dirty="0" smtClean="0">
                <a:solidFill>
                  <a:schemeClr val="tx1"/>
                </a:solidFill>
              </a:rPr>
              <a:t>y  mayor </a:t>
            </a:r>
            <a:r>
              <a:rPr lang="es-ES" sz="7200" dirty="0">
                <a:solidFill>
                  <a:schemeClr val="tx1"/>
                </a:solidFill>
              </a:rPr>
              <a:t>cantidad de memoria RAM en el </a:t>
            </a:r>
            <a:r>
              <a:rPr lang="es-ES" sz="7200" dirty="0" err="1">
                <a:solidFill>
                  <a:schemeClr val="tx1"/>
                </a:solidFill>
              </a:rPr>
              <a:t>router</a:t>
            </a:r>
            <a:r>
              <a:rPr lang="es-ES" sz="7200" dirty="0">
                <a:solidFill>
                  <a:schemeClr val="tx1"/>
                </a:solidFill>
              </a:rPr>
              <a:t>.</a:t>
            </a:r>
          </a:p>
          <a:p>
            <a:pPr algn="l">
              <a:buFont typeface="Arial" pitchFamily="34" charset="0"/>
              <a:buChar char="•"/>
            </a:pPr>
            <a:endParaRPr lang="es-ES" sz="7200" dirty="0">
              <a:solidFill>
                <a:schemeClr val="tx1"/>
              </a:solidFill>
            </a:endParaRPr>
          </a:p>
          <a:p>
            <a:pPr algn="l">
              <a:buFont typeface="Arial" pitchFamily="34" charset="0"/>
              <a:buChar char="•"/>
            </a:pPr>
            <a:r>
              <a:rPr lang="es-ES" sz="7200" dirty="0">
                <a:solidFill>
                  <a:schemeClr val="tx1"/>
                </a:solidFill>
              </a:rPr>
              <a:t>Entre los protocolos de </a:t>
            </a:r>
            <a:r>
              <a:rPr lang="es-ES" sz="7200" dirty="0" err="1">
                <a:solidFill>
                  <a:schemeClr val="tx1"/>
                </a:solidFill>
              </a:rPr>
              <a:t>routing</a:t>
            </a:r>
            <a:r>
              <a:rPr lang="es-ES" sz="7200" dirty="0">
                <a:solidFill>
                  <a:schemeClr val="tx1"/>
                </a:solidFill>
              </a:rPr>
              <a:t> que utilizan algoritmos basados en el estado del enlace se encuentra </a:t>
            </a:r>
            <a:r>
              <a:rPr lang="es-ES" sz="7200" dirty="0" smtClean="0">
                <a:solidFill>
                  <a:schemeClr val="tx1"/>
                </a:solidFill>
              </a:rPr>
              <a:t>OSPF (Open </a:t>
            </a:r>
            <a:r>
              <a:rPr lang="es-ES" sz="7200" dirty="0" err="1">
                <a:solidFill>
                  <a:schemeClr val="tx1"/>
                </a:solidFill>
              </a:rPr>
              <a:t>Shortest</a:t>
            </a:r>
            <a:r>
              <a:rPr lang="es-ES" sz="7200" dirty="0">
                <a:solidFill>
                  <a:schemeClr val="tx1"/>
                </a:solidFill>
              </a:rPr>
              <a:t> </a:t>
            </a:r>
            <a:r>
              <a:rPr lang="es-ES" sz="7200" dirty="0" err="1">
                <a:solidFill>
                  <a:schemeClr val="tx1"/>
                </a:solidFill>
              </a:rPr>
              <a:t>Path</a:t>
            </a:r>
            <a:r>
              <a:rPr lang="es-ES" sz="7200" dirty="0">
                <a:solidFill>
                  <a:schemeClr val="tx1"/>
                </a:solidFill>
              </a:rPr>
              <a:t> </a:t>
            </a:r>
            <a:r>
              <a:rPr lang="es-ES" sz="7200" dirty="0" err="1">
                <a:solidFill>
                  <a:schemeClr val="tx1"/>
                </a:solidFill>
              </a:rPr>
              <a:t>First</a:t>
            </a:r>
            <a:r>
              <a:rPr lang="es-ES" sz="7200" dirty="0">
                <a:solidFill>
                  <a:schemeClr val="tx1"/>
                </a:solidFill>
              </a:rPr>
              <a:t>) que es el protocolo de </a:t>
            </a:r>
            <a:r>
              <a:rPr lang="es-ES" sz="7200" dirty="0" err="1">
                <a:solidFill>
                  <a:schemeClr val="tx1"/>
                </a:solidFill>
              </a:rPr>
              <a:t>routing</a:t>
            </a:r>
            <a:r>
              <a:rPr lang="es-ES" sz="7200" dirty="0">
                <a:solidFill>
                  <a:schemeClr val="tx1"/>
                </a:solidFill>
              </a:rPr>
              <a:t> estándar de Internet</a:t>
            </a:r>
            <a:r>
              <a:rPr lang="es-ES" sz="7200" dirty="0" smtClean="0">
                <a:solidFill>
                  <a:schemeClr val="tx1"/>
                </a:solidFill>
              </a:rPr>
              <a:t>.</a:t>
            </a:r>
          </a:p>
          <a:p>
            <a:pPr algn="l"/>
            <a:r>
              <a:rPr lang="es-ES" sz="7200" dirty="0">
                <a:solidFill>
                  <a:schemeClr val="tx1"/>
                </a:solidFill>
              </a:rPr>
              <a:t> </a:t>
            </a:r>
          </a:p>
          <a:p>
            <a:pPr algn="l">
              <a:buFont typeface="Arial" pitchFamily="34" charset="0"/>
              <a:buChar char="•"/>
            </a:pPr>
            <a:r>
              <a:rPr lang="es-ES" sz="7200" dirty="0">
                <a:solidFill>
                  <a:schemeClr val="tx1"/>
                </a:solidFill>
              </a:rPr>
              <a:t>Decimos que algo (un servicio, algoritmo, etc.) no es escalable cuando un incremento en las </a:t>
            </a:r>
            <a:r>
              <a:rPr lang="es-ES" sz="7200" dirty="0" smtClean="0">
                <a:solidFill>
                  <a:schemeClr val="tx1"/>
                </a:solidFill>
              </a:rPr>
              <a:t>condiciones de </a:t>
            </a:r>
            <a:r>
              <a:rPr lang="es-ES" sz="7200" dirty="0">
                <a:solidFill>
                  <a:schemeClr val="tx1"/>
                </a:solidFill>
              </a:rPr>
              <a:t>partida (número de usuarios, cantidad de variables, etc.) requiere incrementar en mayor proporción </a:t>
            </a:r>
            <a:r>
              <a:rPr lang="es-ES" sz="7200" dirty="0" smtClean="0">
                <a:solidFill>
                  <a:schemeClr val="tx1"/>
                </a:solidFill>
              </a:rPr>
              <a:t>los recursos </a:t>
            </a:r>
            <a:r>
              <a:rPr lang="es-ES" sz="7200" dirty="0">
                <a:solidFill>
                  <a:schemeClr val="tx1"/>
                </a:solidFill>
              </a:rPr>
              <a:t>asociados (para proveer el servicio, resolver el algoritmo, etc.). </a:t>
            </a:r>
            <a:endParaRPr lang="es-ES" sz="7200" dirty="0" smtClean="0">
              <a:solidFill>
                <a:schemeClr val="tx1"/>
              </a:solidFill>
            </a:endParaRPr>
          </a:p>
          <a:p>
            <a:pPr algn="l">
              <a:buFont typeface="Arial" pitchFamily="34" charset="0"/>
              <a:buChar char="•"/>
            </a:pPr>
            <a:endParaRPr lang="es-ES" sz="7200" dirty="0">
              <a:solidFill>
                <a:schemeClr val="tx1"/>
              </a:solidFill>
            </a:endParaRPr>
          </a:p>
          <a:p>
            <a:pPr algn="l">
              <a:buFont typeface="Arial" pitchFamily="34" charset="0"/>
              <a:buChar char="•"/>
            </a:pPr>
            <a:r>
              <a:rPr lang="es-ES" sz="7200" dirty="0" smtClean="0">
                <a:solidFill>
                  <a:schemeClr val="tx1"/>
                </a:solidFill>
              </a:rPr>
              <a:t>Por </a:t>
            </a:r>
            <a:r>
              <a:rPr lang="es-ES" sz="7200" dirty="0">
                <a:solidFill>
                  <a:schemeClr val="tx1"/>
                </a:solidFill>
              </a:rPr>
              <a:t>ejemplo en nuestro </a:t>
            </a:r>
            <a:r>
              <a:rPr lang="es-ES" sz="7200" dirty="0" smtClean="0">
                <a:solidFill>
                  <a:schemeClr val="tx1"/>
                </a:solidFill>
              </a:rPr>
              <a:t>caso duplicar </a:t>
            </a:r>
            <a:r>
              <a:rPr lang="es-ES" sz="7200" dirty="0">
                <a:solidFill>
                  <a:schemeClr val="tx1"/>
                </a:solidFill>
              </a:rPr>
              <a:t>el número de </a:t>
            </a:r>
            <a:r>
              <a:rPr lang="es-ES" sz="7200" dirty="0" err="1">
                <a:solidFill>
                  <a:schemeClr val="tx1"/>
                </a:solidFill>
              </a:rPr>
              <a:t>routers</a:t>
            </a:r>
            <a:r>
              <a:rPr lang="es-ES" sz="7200" dirty="0">
                <a:solidFill>
                  <a:schemeClr val="tx1"/>
                </a:solidFill>
              </a:rPr>
              <a:t> hace aumentar en un factor superior a dos el tráfico de </a:t>
            </a:r>
            <a:r>
              <a:rPr lang="es-ES" sz="7200" dirty="0" err="1">
                <a:solidFill>
                  <a:schemeClr val="tx1"/>
                </a:solidFill>
              </a:rPr>
              <a:t>routing</a:t>
            </a:r>
            <a:r>
              <a:rPr lang="es-ES" sz="7200" dirty="0">
                <a:solidFill>
                  <a:schemeClr val="tx1"/>
                </a:solidFill>
              </a:rPr>
              <a:t> y </a:t>
            </a:r>
            <a:r>
              <a:rPr lang="es-ES" sz="7200" dirty="0" smtClean="0">
                <a:solidFill>
                  <a:schemeClr val="tx1"/>
                </a:solidFill>
              </a:rPr>
              <a:t>la complejidad </a:t>
            </a:r>
            <a:r>
              <a:rPr lang="es-ES" sz="7200" dirty="0">
                <a:solidFill>
                  <a:schemeClr val="tx1"/>
                </a:solidFill>
              </a:rPr>
              <a:t>de los cálculos. En el caso de servicios a veces se considera que un aumento lineal no </a:t>
            </a:r>
            <a:r>
              <a:rPr lang="es-ES" sz="7200" dirty="0" smtClean="0">
                <a:solidFill>
                  <a:schemeClr val="tx1"/>
                </a:solidFill>
              </a:rPr>
              <a:t>es suficiente</a:t>
            </a:r>
            <a:r>
              <a:rPr lang="es-ES" sz="7200" dirty="0">
                <a:solidFill>
                  <a:schemeClr val="tx1"/>
                </a:solidFill>
              </a:rPr>
              <a:t>, es decir, para que el servicio se pueda calificar de escalable es preciso que los recursos </a:t>
            </a:r>
            <a:r>
              <a:rPr lang="es-ES" sz="7200" dirty="0" smtClean="0">
                <a:solidFill>
                  <a:schemeClr val="tx1"/>
                </a:solidFill>
              </a:rPr>
              <a:t>puedan crecer </a:t>
            </a:r>
            <a:r>
              <a:rPr lang="es-ES" sz="7200" dirty="0">
                <a:solidFill>
                  <a:schemeClr val="tx1"/>
                </a:solidFill>
              </a:rPr>
              <a:t>en una proporción menor, o mucho menor, que el número de </a:t>
            </a:r>
            <a:r>
              <a:rPr lang="es-ES" sz="7200" dirty="0" smtClean="0">
                <a:solidFill>
                  <a:schemeClr val="tx1"/>
                </a:solidFill>
              </a:rPr>
              <a:t> usuarios</a:t>
            </a:r>
            <a:r>
              <a:rPr lang="es-ES" sz="7200" dirty="0">
                <a:solidFill>
                  <a:schemeClr val="tx1"/>
                </a:solidFill>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a:bodyPr>
          <a:lstStyle/>
          <a:p>
            <a:pPr algn="l"/>
            <a:r>
              <a:rPr lang="es-ES" sz="1800" b="1" dirty="0" smtClean="0">
                <a:solidFill>
                  <a:srgbClr val="FF0000"/>
                </a:solidFill>
              </a:rPr>
              <a:t>CONTROL </a:t>
            </a:r>
            <a:r>
              <a:rPr lang="es-ES" sz="1800" b="1" dirty="0">
                <a:solidFill>
                  <a:srgbClr val="FF0000"/>
                </a:solidFill>
              </a:rPr>
              <a:t>DE </a:t>
            </a:r>
            <a:r>
              <a:rPr lang="es-ES" sz="1800" b="1" dirty="0" smtClean="0">
                <a:solidFill>
                  <a:srgbClr val="FF0000"/>
                </a:solidFill>
              </a:rPr>
              <a:t>CONGESTIÓN</a:t>
            </a:r>
          </a:p>
          <a:p>
            <a:pPr algn="l"/>
            <a:endParaRPr lang="es-ES" sz="1800" dirty="0">
              <a:solidFill>
                <a:schemeClr val="tx1"/>
              </a:solidFill>
            </a:endParaRPr>
          </a:p>
          <a:p>
            <a:pPr algn="l">
              <a:buFont typeface="Arial" pitchFamily="34" charset="0"/>
              <a:buChar char="•"/>
            </a:pPr>
            <a:r>
              <a:rPr lang="es-ES" sz="1800" dirty="0">
                <a:solidFill>
                  <a:schemeClr val="tx1"/>
                </a:solidFill>
              </a:rPr>
              <a:t>Denominamos congestión a la circunstancia en la que el rendimiento de la red (o una parte de ella) </a:t>
            </a:r>
            <a:r>
              <a:rPr lang="es-ES" sz="1800" dirty="0" smtClean="0">
                <a:solidFill>
                  <a:schemeClr val="tx1"/>
                </a:solidFill>
              </a:rPr>
              <a:t>se degrada</a:t>
            </a:r>
            <a:r>
              <a:rPr lang="es-ES" sz="1800" dirty="0">
                <a:solidFill>
                  <a:schemeClr val="tx1"/>
                </a:solidFill>
              </a:rPr>
              <a:t>.</a:t>
            </a:r>
          </a:p>
          <a:p>
            <a:pPr algn="l"/>
            <a:endParaRPr lang="es-ES" sz="1800" dirty="0">
              <a:solidFill>
                <a:schemeClr val="tx1"/>
              </a:solidFill>
            </a:endParaRPr>
          </a:p>
          <a:p>
            <a:pPr algn="l">
              <a:buFont typeface="Arial" pitchFamily="34" charset="0"/>
              <a:buChar char="•"/>
            </a:pPr>
            <a:r>
              <a:rPr lang="es-ES" sz="1800" dirty="0">
                <a:solidFill>
                  <a:schemeClr val="tx1"/>
                </a:solidFill>
              </a:rPr>
              <a:t>Un ejemplo típico de congestión sería la situación en la que un </a:t>
            </a:r>
            <a:r>
              <a:rPr lang="es-ES" sz="1800" dirty="0" err="1">
                <a:solidFill>
                  <a:schemeClr val="tx1"/>
                </a:solidFill>
              </a:rPr>
              <a:t>router</a:t>
            </a:r>
            <a:r>
              <a:rPr lang="es-ES" sz="1800" dirty="0">
                <a:solidFill>
                  <a:schemeClr val="tx1"/>
                </a:solidFill>
              </a:rPr>
              <a:t> con varias líneas de 2 Mb/s </a:t>
            </a:r>
            <a:r>
              <a:rPr lang="es-ES" sz="1800" dirty="0" smtClean="0">
                <a:solidFill>
                  <a:schemeClr val="tx1"/>
                </a:solidFill>
              </a:rPr>
              <a:t>recibe tráfico </a:t>
            </a:r>
            <a:r>
              <a:rPr lang="es-ES" sz="1800" dirty="0">
                <a:solidFill>
                  <a:schemeClr val="tx1"/>
                </a:solidFill>
              </a:rPr>
              <a:t>entrante por todas ellas dirigido a una sola. Inicialmente el </a:t>
            </a:r>
            <a:r>
              <a:rPr lang="es-ES" sz="1800" dirty="0" err="1">
                <a:solidFill>
                  <a:schemeClr val="tx1"/>
                </a:solidFill>
              </a:rPr>
              <a:t>router</a:t>
            </a:r>
            <a:r>
              <a:rPr lang="es-ES" sz="1800" dirty="0">
                <a:solidFill>
                  <a:schemeClr val="tx1"/>
                </a:solidFill>
              </a:rPr>
              <a:t> intentará salvar la </a:t>
            </a:r>
            <a:r>
              <a:rPr lang="es-ES" sz="1800" dirty="0" smtClean="0">
                <a:solidFill>
                  <a:schemeClr val="tx1"/>
                </a:solidFill>
              </a:rPr>
              <a:t>situación utilizando </a:t>
            </a:r>
            <a:r>
              <a:rPr lang="es-ES" sz="1800" dirty="0">
                <a:solidFill>
                  <a:schemeClr val="tx1"/>
                </a:solidFill>
              </a:rPr>
              <a:t>sus buffers, </a:t>
            </a:r>
            <a:endParaRPr lang="es-ES" sz="1800" dirty="0" smtClean="0">
              <a:solidFill>
                <a:schemeClr val="tx1"/>
              </a:solidFill>
            </a:endParaRPr>
          </a:p>
          <a:p>
            <a:pPr algn="l">
              <a:buFont typeface="Arial" pitchFamily="34" charset="0"/>
              <a:buChar char="•"/>
            </a:pPr>
            <a:endParaRPr lang="es-ES" sz="1800" dirty="0">
              <a:solidFill>
                <a:schemeClr val="tx1"/>
              </a:solidFill>
            </a:endParaRPr>
          </a:p>
          <a:p>
            <a:pPr algn="l">
              <a:buFont typeface="Arial" pitchFamily="34" charset="0"/>
              <a:buChar char="•"/>
            </a:pPr>
            <a:r>
              <a:rPr lang="es-ES" sz="1800" dirty="0" smtClean="0">
                <a:solidFill>
                  <a:schemeClr val="tx1"/>
                </a:solidFill>
              </a:rPr>
              <a:t>Pero </a:t>
            </a:r>
            <a:r>
              <a:rPr lang="es-ES" sz="1800" dirty="0">
                <a:solidFill>
                  <a:schemeClr val="tx1"/>
                </a:solidFill>
              </a:rPr>
              <a:t>si la situación dura lo suficiente los buffers se llenarán y el </a:t>
            </a:r>
            <a:r>
              <a:rPr lang="es-ES" sz="1800" dirty="0" err="1">
                <a:solidFill>
                  <a:schemeClr val="tx1"/>
                </a:solidFill>
              </a:rPr>
              <a:t>router</a:t>
            </a:r>
            <a:r>
              <a:rPr lang="es-ES" sz="1800" dirty="0">
                <a:solidFill>
                  <a:schemeClr val="tx1"/>
                </a:solidFill>
              </a:rPr>
              <a:t> empezará </a:t>
            </a:r>
            <a:r>
              <a:rPr lang="es-ES" sz="1800" dirty="0" smtClean="0">
                <a:solidFill>
                  <a:schemeClr val="tx1"/>
                </a:solidFill>
              </a:rPr>
              <a:t>a descartar paquetes. </a:t>
            </a:r>
          </a:p>
          <a:p>
            <a:pPr algn="l">
              <a:buFont typeface="Arial" pitchFamily="34" charset="0"/>
              <a:buChar char="•"/>
            </a:pPr>
            <a:endParaRPr lang="es-ES" sz="1800" dirty="0">
              <a:solidFill>
                <a:schemeClr val="tx1"/>
              </a:solidFill>
            </a:endParaRPr>
          </a:p>
          <a:p>
            <a:pPr algn="l">
              <a:buFont typeface="Arial" pitchFamily="34" charset="0"/>
              <a:buChar char="•"/>
            </a:pPr>
            <a:r>
              <a:rPr lang="es-ES" sz="1800" dirty="0" smtClean="0">
                <a:solidFill>
                  <a:schemeClr val="tx1"/>
                </a:solidFill>
              </a:rPr>
              <a:t>Normalmente </a:t>
            </a:r>
            <a:r>
              <a:rPr lang="es-ES" sz="1800" dirty="0">
                <a:solidFill>
                  <a:schemeClr val="tx1"/>
                </a:solidFill>
              </a:rPr>
              <a:t>la congestión se produce por tráfico excesivo, pero también </a:t>
            </a:r>
            <a:r>
              <a:rPr lang="es-ES" sz="1800" dirty="0" smtClean="0">
                <a:solidFill>
                  <a:schemeClr val="tx1"/>
                </a:solidFill>
              </a:rPr>
              <a:t>puede producirse </a:t>
            </a:r>
            <a:r>
              <a:rPr lang="es-ES" sz="1800" dirty="0">
                <a:solidFill>
                  <a:schemeClr val="tx1"/>
                </a:solidFill>
              </a:rPr>
              <a:t>por un </a:t>
            </a:r>
            <a:r>
              <a:rPr lang="es-ES" sz="1800" dirty="0" err="1">
                <a:solidFill>
                  <a:schemeClr val="tx1"/>
                </a:solidFill>
              </a:rPr>
              <a:t>router</a:t>
            </a:r>
            <a:r>
              <a:rPr lang="es-ES" sz="1800" dirty="0">
                <a:solidFill>
                  <a:schemeClr val="tx1"/>
                </a:solidFill>
              </a:rPr>
              <a:t> sobrecargado o de capacidad insuficiente para el tráfico que soporta (</a:t>
            </a:r>
            <a:r>
              <a:rPr lang="es-ES" sz="1800" dirty="0" smtClean="0">
                <a:solidFill>
                  <a:schemeClr val="tx1"/>
                </a:solidFill>
              </a:rPr>
              <a:t>CPU lenta).</a:t>
            </a:r>
            <a:endParaRPr lang="es-ES" sz="180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a:bodyPr>
          <a:lstStyle/>
          <a:p>
            <a:pPr algn="l"/>
            <a:r>
              <a:rPr lang="es-ES" sz="1800" b="1" dirty="0">
                <a:solidFill>
                  <a:schemeClr val="tx1"/>
                </a:solidFill>
              </a:rPr>
              <a:t>Factores que pueden influir en la </a:t>
            </a:r>
            <a:r>
              <a:rPr lang="es-ES" sz="1800" b="1" dirty="0" smtClean="0">
                <a:solidFill>
                  <a:schemeClr val="tx1"/>
                </a:solidFill>
              </a:rPr>
              <a:t>congestión</a:t>
            </a:r>
          </a:p>
          <a:p>
            <a:pPr algn="l"/>
            <a:endParaRPr lang="es-ES" sz="1800" dirty="0">
              <a:solidFill>
                <a:schemeClr val="tx1"/>
              </a:solidFill>
            </a:endParaRPr>
          </a:p>
          <a:p>
            <a:pPr algn="l"/>
            <a:r>
              <a:rPr lang="es-ES" sz="2000" dirty="0" smtClean="0">
                <a:solidFill>
                  <a:schemeClr val="tx1"/>
                </a:solidFill>
              </a:rPr>
              <a:t>Entre </a:t>
            </a:r>
            <a:r>
              <a:rPr lang="es-ES" sz="2000" dirty="0">
                <a:solidFill>
                  <a:schemeClr val="tx1"/>
                </a:solidFill>
              </a:rPr>
              <a:t>los factores a nivel de </a:t>
            </a:r>
            <a:r>
              <a:rPr lang="es-ES" sz="2000" dirty="0" smtClean="0">
                <a:solidFill>
                  <a:schemeClr val="tx1"/>
                </a:solidFill>
              </a:rPr>
              <a:t>enlace que </a:t>
            </a:r>
            <a:r>
              <a:rPr lang="es-ES" sz="2000" dirty="0">
                <a:solidFill>
                  <a:schemeClr val="tx1"/>
                </a:solidFill>
              </a:rPr>
              <a:t>pueden influir en la congestión se encuentran</a:t>
            </a:r>
            <a:r>
              <a:rPr lang="es-ES" sz="2000" dirty="0" smtClean="0">
                <a:solidFill>
                  <a:schemeClr val="tx1"/>
                </a:solidFill>
              </a:rPr>
              <a:t>:</a:t>
            </a:r>
          </a:p>
          <a:p>
            <a:pPr algn="l"/>
            <a:endParaRPr lang="es-ES" sz="2000" dirty="0">
              <a:solidFill>
                <a:schemeClr val="tx1"/>
              </a:solidFill>
            </a:endParaRPr>
          </a:p>
          <a:p>
            <a:pPr lvl="1" algn="l">
              <a:buFont typeface="Arial" pitchFamily="34" charset="0"/>
              <a:buChar char="•"/>
            </a:pPr>
            <a:r>
              <a:rPr lang="es-ES" sz="2000" dirty="0" smtClean="0">
                <a:solidFill>
                  <a:schemeClr val="tx1"/>
                </a:solidFill>
              </a:rPr>
              <a:t>El </a:t>
            </a:r>
            <a:r>
              <a:rPr lang="es-ES" sz="2000" dirty="0">
                <a:solidFill>
                  <a:schemeClr val="tx1"/>
                </a:solidFill>
              </a:rPr>
              <a:t>intervalo de </a:t>
            </a:r>
            <a:r>
              <a:rPr lang="es-ES" sz="2000" dirty="0" smtClean="0">
                <a:solidFill>
                  <a:schemeClr val="tx1"/>
                </a:solidFill>
              </a:rPr>
              <a:t>time-</a:t>
            </a:r>
            <a:r>
              <a:rPr lang="es-ES" sz="2000" dirty="0" err="1" smtClean="0">
                <a:solidFill>
                  <a:schemeClr val="tx1"/>
                </a:solidFill>
              </a:rPr>
              <a:t>out</a:t>
            </a:r>
            <a:r>
              <a:rPr lang="es-ES" sz="2000" dirty="0" smtClean="0">
                <a:solidFill>
                  <a:schemeClr val="tx1"/>
                </a:solidFill>
              </a:rPr>
              <a:t>: si </a:t>
            </a:r>
            <a:r>
              <a:rPr lang="es-ES" sz="2000" dirty="0">
                <a:solidFill>
                  <a:schemeClr val="tx1"/>
                </a:solidFill>
              </a:rPr>
              <a:t>es pequeño originará retransmisiones innecesarias</a:t>
            </a:r>
          </a:p>
          <a:p>
            <a:pPr lvl="1" algn="l">
              <a:buFont typeface="Arial" pitchFamily="34" charset="0"/>
              <a:buChar char="•"/>
            </a:pPr>
            <a:r>
              <a:rPr lang="es-ES" sz="2000" dirty="0" smtClean="0">
                <a:solidFill>
                  <a:schemeClr val="tx1"/>
                </a:solidFill>
              </a:rPr>
              <a:t>El </a:t>
            </a:r>
            <a:r>
              <a:rPr lang="es-ES" sz="2000" dirty="0">
                <a:solidFill>
                  <a:schemeClr val="tx1"/>
                </a:solidFill>
              </a:rPr>
              <a:t>tamaño de </a:t>
            </a:r>
            <a:r>
              <a:rPr lang="es-ES" sz="2000" dirty="0" smtClean="0">
                <a:solidFill>
                  <a:schemeClr val="tx1"/>
                </a:solidFill>
              </a:rPr>
              <a:t>ventana: </a:t>
            </a:r>
            <a:r>
              <a:rPr lang="es-ES" sz="2000" dirty="0">
                <a:solidFill>
                  <a:schemeClr val="tx1"/>
                </a:solidFill>
              </a:rPr>
              <a:t>si es grande es más fácil que se produzca congestión</a:t>
            </a:r>
          </a:p>
          <a:p>
            <a:pPr lvl="1" algn="l">
              <a:buFont typeface="Arial" pitchFamily="34" charset="0"/>
              <a:buChar char="•"/>
            </a:pPr>
            <a:r>
              <a:rPr lang="es-ES" sz="2000" dirty="0" smtClean="0">
                <a:solidFill>
                  <a:schemeClr val="tx1"/>
                </a:solidFill>
              </a:rPr>
              <a:t>El </a:t>
            </a:r>
            <a:r>
              <a:rPr lang="es-ES" sz="2000" dirty="0">
                <a:solidFill>
                  <a:schemeClr val="tx1"/>
                </a:solidFill>
              </a:rPr>
              <a:t>uso de retroceso n o repetición selectiva; el retroceso n genera más tráfico</a:t>
            </a:r>
          </a:p>
          <a:p>
            <a:pPr lvl="1" algn="l">
              <a:buFont typeface="Arial" pitchFamily="34" charset="0"/>
              <a:buChar char="•"/>
            </a:pPr>
            <a:r>
              <a:rPr lang="es-ES" sz="2000" dirty="0" smtClean="0">
                <a:solidFill>
                  <a:schemeClr val="tx1"/>
                </a:solidFill>
              </a:rPr>
              <a:t>El </a:t>
            </a:r>
            <a:r>
              <a:rPr lang="es-ES" sz="2000" dirty="0">
                <a:solidFill>
                  <a:schemeClr val="tx1"/>
                </a:solidFill>
              </a:rPr>
              <a:t>uso o no de ACK </a:t>
            </a:r>
            <a:r>
              <a:rPr lang="es-ES" sz="2000" dirty="0" err="1">
                <a:solidFill>
                  <a:schemeClr val="tx1"/>
                </a:solidFill>
              </a:rPr>
              <a:t>piggybacked</a:t>
            </a:r>
            <a:r>
              <a:rPr lang="es-ES" sz="2000" dirty="0">
                <a:solidFill>
                  <a:schemeClr val="tx1"/>
                </a:solidFill>
              </a:rPr>
              <a:t>; si no se usa se genera más tráfico</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lnSpcReduction="10000"/>
          </a:bodyPr>
          <a:lstStyle/>
          <a:p>
            <a:pPr algn="l"/>
            <a:r>
              <a:rPr lang="es-ES" sz="1800" b="1" dirty="0">
                <a:solidFill>
                  <a:schemeClr val="tx1"/>
                </a:solidFill>
              </a:rPr>
              <a:t>Perfiles de tráfico y vigilancia de tráfico ('</a:t>
            </a:r>
            <a:r>
              <a:rPr lang="es-ES" sz="1800" b="1" dirty="0" err="1">
                <a:solidFill>
                  <a:schemeClr val="tx1"/>
                </a:solidFill>
              </a:rPr>
              <a:t>traffic</a:t>
            </a:r>
            <a:r>
              <a:rPr lang="es-ES" sz="1800" b="1" dirty="0">
                <a:solidFill>
                  <a:schemeClr val="tx1"/>
                </a:solidFill>
              </a:rPr>
              <a:t> </a:t>
            </a:r>
            <a:r>
              <a:rPr lang="es-ES" sz="1800" b="1" dirty="0" err="1">
                <a:solidFill>
                  <a:schemeClr val="tx1"/>
                </a:solidFill>
              </a:rPr>
              <a:t>shaping</a:t>
            </a:r>
            <a:r>
              <a:rPr lang="es-ES" sz="1800" b="1" dirty="0">
                <a:solidFill>
                  <a:schemeClr val="tx1"/>
                </a:solidFill>
              </a:rPr>
              <a:t>' </a:t>
            </a:r>
            <a:r>
              <a:rPr lang="es-ES" sz="1800" b="1" dirty="0" smtClean="0">
                <a:solidFill>
                  <a:schemeClr val="tx1"/>
                </a:solidFill>
              </a:rPr>
              <a:t>y '</a:t>
            </a:r>
            <a:r>
              <a:rPr lang="es-ES" sz="1800" b="1" dirty="0" err="1" smtClean="0">
                <a:solidFill>
                  <a:schemeClr val="tx1"/>
                </a:solidFill>
              </a:rPr>
              <a:t>traffic</a:t>
            </a:r>
            <a:r>
              <a:rPr lang="es-ES" sz="1800" b="1" dirty="0" smtClean="0">
                <a:solidFill>
                  <a:schemeClr val="tx1"/>
                </a:solidFill>
              </a:rPr>
              <a:t> </a:t>
            </a:r>
            <a:r>
              <a:rPr lang="es-ES" sz="1800" b="1" dirty="0" err="1">
                <a:solidFill>
                  <a:schemeClr val="tx1"/>
                </a:solidFill>
              </a:rPr>
              <a:t>policing</a:t>
            </a:r>
            <a:r>
              <a:rPr lang="es-ES" sz="1800" b="1" dirty="0" smtClean="0">
                <a:solidFill>
                  <a:schemeClr val="tx1"/>
                </a:solidFill>
              </a:rPr>
              <a:t>')</a:t>
            </a:r>
          </a:p>
          <a:p>
            <a:pPr algn="l"/>
            <a:endParaRPr lang="es-ES" sz="1800" dirty="0">
              <a:solidFill>
                <a:schemeClr val="tx1"/>
              </a:solidFill>
            </a:endParaRPr>
          </a:p>
          <a:p>
            <a:pPr algn="l">
              <a:buFont typeface="Arial" pitchFamily="34" charset="0"/>
              <a:buChar char="•"/>
            </a:pPr>
            <a:r>
              <a:rPr lang="es-ES" sz="1800" dirty="0">
                <a:solidFill>
                  <a:schemeClr val="tx1"/>
                </a:solidFill>
              </a:rPr>
              <a:t>El tráfico a ráfagas es la principal causa de congestión. Si todos los ordenadores transmitieran siempre </a:t>
            </a:r>
            <a:r>
              <a:rPr lang="es-ES" sz="1800" dirty="0" smtClean="0">
                <a:solidFill>
                  <a:schemeClr val="tx1"/>
                </a:solidFill>
              </a:rPr>
              <a:t>un flujo </a:t>
            </a:r>
            <a:r>
              <a:rPr lang="es-ES" sz="1800" dirty="0">
                <a:solidFill>
                  <a:schemeClr val="tx1"/>
                </a:solidFill>
              </a:rPr>
              <a:t>constante sería muy fácil evitar la congestión</a:t>
            </a:r>
            <a:r>
              <a:rPr lang="es-ES" sz="1800" dirty="0" smtClean="0">
                <a:solidFill>
                  <a:schemeClr val="tx1"/>
                </a:solidFill>
              </a:rPr>
              <a:t>.</a:t>
            </a:r>
          </a:p>
          <a:p>
            <a:pPr algn="l">
              <a:buFont typeface="Arial" pitchFamily="34" charset="0"/>
              <a:buChar char="•"/>
            </a:pPr>
            <a:endParaRPr lang="es-ES" sz="1800" dirty="0">
              <a:solidFill>
                <a:schemeClr val="tx1"/>
              </a:solidFill>
            </a:endParaRPr>
          </a:p>
          <a:p>
            <a:pPr algn="l">
              <a:buFont typeface="Arial" pitchFamily="34" charset="0"/>
              <a:buChar char="•"/>
            </a:pPr>
            <a:r>
              <a:rPr lang="es-ES" sz="1800" dirty="0">
                <a:solidFill>
                  <a:schemeClr val="tx1"/>
                </a:solidFill>
              </a:rPr>
              <a:t>Los </a:t>
            </a:r>
            <a:r>
              <a:rPr lang="es-ES" sz="1800" i="1" dirty="0">
                <a:solidFill>
                  <a:schemeClr val="tx1"/>
                </a:solidFill>
              </a:rPr>
              <a:t>perfiles de tráfico </a:t>
            </a:r>
            <a:r>
              <a:rPr lang="es-ES" sz="1800" dirty="0">
                <a:solidFill>
                  <a:schemeClr val="tx1"/>
                </a:solidFill>
              </a:rPr>
              <a:t>(</a:t>
            </a:r>
            <a:r>
              <a:rPr lang="es-ES" sz="1800" i="1" dirty="0" err="1">
                <a:solidFill>
                  <a:schemeClr val="tx1"/>
                </a:solidFill>
              </a:rPr>
              <a:t>traffic</a:t>
            </a:r>
            <a:r>
              <a:rPr lang="es-ES" sz="1800" i="1" dirty="0">
                <a:solidFill>
                  <a:schemeClr val="tx1"/>
                </a:solidFill>
              </a:rPr>
              <a:t> </a:t>
            </a:r>
            <a:r>
              <a:rPr lang="es-ES" sz="1800" i="1" dirty="0" err="1">
                <a:solidFill>
                  <a:schemeClr val="tx1"/>
                </a:solidFill>
              </a:rPr>
              <a:t>shaping</a:t>
            </a:r>
            <a:r>
              <a:rPr lang="es-ES" sz="1800" dirty="0">
                <a:solidFill>
                  <a:schemeClr val="tx1"/>
                </a:solidFill>
              </a:rPr>
              <a:t>) establecen unos márgenes máximos al tráfico a ráfagas. </a:t>
            </a:r>
            <a:r>
              <a:rPr lang="es-ES" sz="1800" dirty="0" smtClean="0">
                <a:solidFill>
                  <a:schemeClr val="tx1"/>
                </a:solidFill>
              </a:rPr>
              <a:t>Suelen utilizarse </a:t>
            </a:r>
            <a:r>
              <a:rPr lang="es-ES" sz="1800" dirty="0">
                <a:solidFill>
                  <a:schemeClr val="tx1"/>
                </a:solidFill>
              </a:rPr>
              <a:t>para fijar una Calidad de Servicio (</a:t>
            </a:r>
            <a:r>
              <a:rPr lang="es-ES" sz="1800" dirty="0" err="1">
                <a:solidFill>
                  <a:schemeClr val="tx1"/>
                </a:solidFill>
              </a:rPr>
              <a:t>Quality</a:t>
            </a:r>
            <a:r>
              <a:rPr lang="es-ES" sz="1800" dirty="0">
                <a:solidFill>
                  <a:schemeClr val="tx1"/>
                </a:solidFill>
              </a:rPr>
              <a:t> of </a:t>
            </a:r>
            <a:r>
              <a:rPr lang="es-ES" sz="1800" dirty="0" err="1">
                <a:solidFill>
                  <a:schemeClr val="tx1"/>
                </a:solidFill>
              </a:rPr>
              <a:t>Service</a:t>
            </a:r>
            <a:r>
              <a:rPr lang="es-ES" sz="1800" dirty="0">
                <a:solidFill>
                  <a:schemeClr val="tx1"/>
                </a:solidFill>
              </a:rPr>
              <a:t>, </a:t>
            </a:r>
            <a:r>
              <a:rPr lang="es-ES" sz="1800" dirty="0" err="1">
                <a:solidFill>
                  <a:schemeClr val="tx1"/>
                </a:solidFill>
              </a:rPr>
              <a:t>QoS</a:t>
            </a:r>
            <a:r>
              <a:rPr lang="es-ES" sz="1800" dirty="0">
                <a:solidFill>
                  <a:schemeClr val="tx1"/>
                </a:solidFill>
              </a:rPr>
              <a:t>) entre el operador y el </a:t>
            </a:r>
            <a:r>
              <a:rPr lang="es-ES" sz="1800" dirty="0" smtClean="0">
                <a:solidFill>
                  <a:schemeClr val="tx1"/>
                </a:solidFill>
              </a:rPr>
              <a:t>usuario.</a:t>
            </a:r>
          </a:p>
          <a:p>
            <a:pPr algn="l">
              <a:buFont typeface="Arial" pitchFamily="34" charset="0"/>
              <a:buChar char="•"/>
            </a:pPr>
            <a:endParaRPr lang="es-ES" sz="1800" dirty="0">
              <a:solidFill>
                <a:schemeClr val="tx1"/>
              </a:solidFill>
            </a:endParaRPr>
          </a:p>
          <a:p>
            <a:pPr algn="l">
              <a:buFont typeface="Arial" pitchFamily="34" charset="0"/>
              <a:buChar char="•"/>
            </a:pPr>
            <a:r>
              <a:rPr lang="es-ES" sz="1800" dirty="0" smtClean="0">
                <a:solidFill>
                  <a:schemeClr val="tx1"/>
                </a:solidFill>
              </a:rPr>
              <a:t>Mientras el </a:t>
            </a:r>
            <a:r>
              <a:rPr lang="es-ES" sz="1800" dirty="0">
                <a:solidFill>
                  <a:schemeClr val="tx1"/>
                </a:solidFill>
              </a:rPr>
              <a:t>usuario respete lo </a:t>
            </a:r>
            <a:r>
              <a:rPr lang="es-ES" sz="1800" dirty="0" smtClean="0">
                <a:solidFill>
                  <a:schemeClr val="tx1"/>
                </a:solidFill>
              </a:rPr>
              <a:t>establecido, </a:t>
            </a:r>
            <a:r>
              <a:rPr lang="es-ES" sz="1800" dirty="0">
                <a:solidFill>
                  <a:schemeClr val="tx1"/>
                </a:solidFill>
              </a:rPr>
              <a:t>el operador se compromete a no descartar </a:t>
            </a:r>
            <a:r>
              <a:rPr lang="es-ES" sz="1800" dirty="0" smtClean="0">
                <a:solidFill>
                  <a:schemeClr val="tx1"/>
                </a:solidFill>
              </a:rPr>
              <a:t>paquetes.</a:t>
            </a:r>
          </a:p>
          <a:p>
            <a:pPr algn="l">
              <a:buFont typeface="Arial" pitchFamily="34" charset="0"/>
              <a:buChar char="•"/>
            </a:pPr>
            <a:endParaRPr lang="es-ES" sz="1800" dirty="0">
              <a:solidFill>
                <a:schemeClr val="tx1"/>
              </a:solidFill>
            </a:endParaRPr>
          </a:p>
          <a:p>
            <a:pPr algn="l">
              <a:buFont typeface="Arial" pitchFamily="34" charset="0"/>
              <a:buChar char="•"/>
            </a:pPr>
            <a:r>
              <a:rPr lang="es-ES" sz="1800" dirty="0" smtClean="0">
                <a:solidFill>
                  <a:schemeClr val="tx1"/>
                </a:solidFill>
              </a:rPr>
              <a:t>El perfil de </a:t>
            </a:r>
            <a:r>
              <a:rPr lang="es-ES" sz="1800" dirty="0">
                <a:solidFill>
                  <a:schemeClr val="tx1"/>
                </a:solidFill>
              </a:rPr>
              <a:t>tráfico actúa pues como un contrato que vincula a ambas partes</a:t>
            </a:r>
            <a:r>
              <a:rPr lang="es-ES" sz="1800" dirty="0" smtClean="0">
                <a:solidFill>
                  <a:schemeClr val="tx1"/>
                </a:solidFill>
              </a:rPr>
              <a:t>.</a:t>
            </a:r>
          </a:p>
          <a:p>
            <a:pPr algn="l">
              <a:buFont typeface="Arial" pitchFamily="34" charset="0"/>
              <a:buChar char="•"/>
            </a:pPr>
            <a:endParaRPr lang="es-ES" sz="1800" dirty="0">
              <a:solidFill>
                <a:schemeClr val="tx1"/>
              </a:solidFill>
            </a:endParaRPr>
          </a:p>
          <a:p>
            <a:pPr algn="l">
              <a:buFont typeface="Arial" pitchFamily="34" charset="0"/>
              <a:buChar char="•"/>
            </a:pPr>
            <a:r>
              <a:rPr lang="es-ES" sz="1800" dirty="0">
                <a:solidFill>
                  <a:schemeClr val="tx1"/>
                </a:solidFill>
              </a:rPr>
              <a:t>Se denomina </a:t>
            </a:r>
            <a:r>
              <a:rPr lang="es-ES" sz="1800" i="1" dirty="0">
                <a:solidFill>
                  <a:schemeClr val="tx1"/>
                </a:solidFill>
              </a:rPr>
              <a:t>vigilancia de tráfico </a:t>
            </a:r>
            <a:r>
              <a:rPr lang="es-ES" sz="1800" dirty="0">
                <a:solidFill>
                  <a:schemeClr val="tx1"/>
                </a:solidFill>
              </a:rPr>
              <a:t>(</a:t>
            </a:r>
            <a:r>
              <a:rPr lang="es-ES" sz="1800" i="1" dirty="0" err="1">
                <a:solidFill>
                  <a:schemeClr val="tx1"/>
                </a:solidFill>
              </a:rPr>
              <a:t>traffic</a:t>
            </a:r>
            <a:r>
              <a:rPr lang="es-ES" sz="1800" i="1" dirty="0">
                <a:solidFill>
                  <a:schemeClr val="tx1"/>
                </a:solidFill>
              </a:rPr>
              <a:t> </a:t>
            </a:r>
            <a:r>
              <a:rPr lang="es-ES" sz="1800" i="1" dirty="0" err="1">
                <a:solidFill>
                  <a:schemeClr val="tx1"/>
                </a:solidFill>
              </a:rPr>
              <a:t>policing</a:t>
            </a:r>
            <a:r>
              <a:rPr lang="es-ES" sz="1800" dirty="0">
                <a:solidFill>
                  <a:schemeClr val="tx1"/>
                </a:solidFill>
              </a:rPr>
              <a:t>) a la labor de monitorización o seguimiento del </a:t>
            </a:r>
            <a:r>
              <a:rPr lang="es-ES" sz="1800" dirty="0" smtClean="0">
                <a:solidFill>
                  <a:schemeClr val="tx1"/>
                </a:solidFill>
              </a:rPr>
              <a:t>tráfico introducido </a:t>
            </a:r>
            <a:r>
              <a:rPr lang="es-ES" sz="1800" dirty="0">
                <a:solidFill>
                  <a:schemeClr val="tx1"/>
                </a:solidFill>
              </a:rPr>
              <a:t>por el usuario en la red para verificar que no excede el perfil pactado</a:t>
            </a:r>
            <a:r>
              <a:rPr lang="es-ES" sz="1800" dirty="0" smtClean="0">
                <a:solidFill>
                  <a:schemeClr val="tx1"/>
                </a:solidFill>
              </a:rPr>
              <a:t>.</a:t>
            </a:r>
            <a:endParaRPr lang="es-ES" sz="1800"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928670"/>
            <a:ext cx="8572560" cy="5572164"/>
          </a:xfrm>
        </p:spPr>
        <p:txBody>
          <a:bodyPr>
            <a:noAutofit/>
          </a:bodyPr>
          <a:lstStyle/>
          <a:p>
            <a:pPr algn="l"/>
            <a:r>
              <a:rPr lang="es-ES" sz="1600" b="1" dirty="0">
                <a:solidFill>
                  <a:schemeClr val="tx1"/>
                </a:solidFill>
              </a:rPr>
              <a:t>Control de </a:t>
            </a:r>
            <a:r>
              <a:rPr lang="es-ES" sz="1600" b="1" dirty="0" smtClean="0">
                <a:solidFill>
                  <a:schemeClr val="tx1"/>
                </a:solidFill>
              </a:rPr>
              <a:t>admisión</a:t>
            </a:r>
          </a:p>
          <a:p>
            <a:pPr algn="l"/>
            <a:endParaRPr lang="es-ES" sz="1600" dirty="0" smtClean="0">
              <a:solidFill>
                <a:schemeClr val="tx1"/>
              </a:solidFill>
            </a:endParaRPr>
          </a:p>
          <a:p>
            <a:pPr algn="l">
              <a:buFont typeface="Arial" pitchFamily="34" charset="0"/>
              <a:buChar char="•"/>
            </a:pPr>
            <a:r>
              <a:rPr lang="es-ES" sz="1600" dirty="0" smtClean="0">
                <a:solidFill>
                  <a:schemeClr val="tx1"/>
                </a:solidFill>
              </a:rPr>
              <a:t>El </a:t>
            </a:r>
            <a:r>
              <a:rPr lang="es-ES" sz="1600" dirty="0">
                <a:solidFill>
                  <a:schemeClr val="tx1"/>
                </a:solidFill>
              </a:rPr>
              <a:t>control de admisión se aplica únicamente a las redes orientadas a conexión y consiste en evitar </a:t>
            </a:r>
            <a:r>
              <a:rPr lang="es-ES" sz="1600" dirty="0" smtClean="0">
                <a:solidFill>
                  <a:schemeClr val="tx1"/>
                </a:solidFill>
              </a:rPr>
              <a:t>el establecimiento </a:t>
            </a:r>
            <a:r>
              <a:rPr lang="es-ES" sz="1600" dirty="0">
                <a:solidFill>
                  <a:schemeClr val="tx1"/>
                </a:solidFill>
              </a:rPr>
              <a:t>de nuevos circuitos virtuales que pasen por una zona de la red que se </a:t>
            </a:r>
            <a:r>
              <a:rPr lang="es-ES" sz="1600" dirty="0" smtClean="0">
                <a:solidFill>
                  <a:schemeClr val="tx1"/>
                </a:solidFill>
              </a:rPr>
              <a:t>considera congestionada</a:t>
            </a:r>
            <a:r>
              <a:rPr lang="es-ES" sz="1600" dirty="0">
                <a:solidFill>
                  <a:schemeClr val="tx1"/>
                </a:solidFill>
              </a:rPr>
              <a:t>. </a:t>
            </a:r>
          </a:p>
          <a:p>
            <a:pPr algn="l"/>
            <a:endParaRPr lang="es-ES" sz="1600" dirty="0">
              <a:solidFill>
                <a:schemeClr val="tx1"/>
              </a:solidFill>
            </a:endParaRPr>
          </a:p>
          <a:p>
            <a:pPr algn="l">
              <a:buFont typeface="Arial" pitchFamily="34" charset="0"/>
              <a:buChar char="•"/>
            </a:pPr>
            <a:r>
              <a:rPr lang="es-ES" sz="1600" dirty="0">
                <a:solidFill>
                  <a:schemeClr val="tx1"/>
                </a:solidFill>
              </a:rPr>
              <a:t>Si se conoce la capacidad máxima que necesita cada circuito virtual </a:t>
            </a:r>
            <a:r>
              <a:rPr lang="es-ES" sz="1600" dirty="0" smtClean="0">
                <a:solidFill>
                  <a:schemeClr val="tx1"/>
                </a:solidFill>
              </a:rPr>
              <a:t> es </a:t>
            </a:r>
            <a:r>
              <a:rPr lang="es-ES" sz="1600" dirty="0">
                <a:solidFill>
                  <a:schemeClr val="tx1"/>
                </a:solidFill>
              </a:rPr>
              <a:t>posible controlar el acceso de forma que nunca se produzca congestión. </a:t>
            </a:r>
          </a:p>
          <a:p>
            <a:pPr algn="l"/>
            <a:endParaRPr lang="es-ES" sz="1600" dirty="0">
              <a:solidFill>
                <a:schemeClr val="tx1"/>
              </a:solidFill>
            </a:endParaRPr>
          </a:p>
          <a:p>
            <a:pPr algn="l">
              <a:buFont typeface="Arial" pitchFamily="34" charset="0"/>
              <a:buChar char="•"/>
            </a:pPr>
            <a:r>
              <a:rPr lang="es-ES" sz="1600" dirty="0">
                <a:solidFill>
                  <a:schemeClr val="tx1"/>
                </a:solidFill>
              </a:rPr>
              <a:t>Generalmente un control de admisión estricto no usa los recursos de manera eficiente ya que al reservar para cada circuito la capacidad máxima la red se encuentra infrautilizada la mayor parte del tiempo, por lo que a veces se </a:t>
            </a:r>
            <a:r>
              <a:rPr lang="es-ES" sz="1600" dirty="0" err="1" smtClean="0">
                <a:solidFill>
                  <a:schemeClr val="tx1"/>
                </a:solidFill>
              </a:rPr>
              <a:t>prevee</a:t>
            </a:r>
            <a:r>
              <a:rPr lang="es-ES" sz="1600" dirty="0" smtClean="0">
                <a:solidFill>
                  <a:schemeClr val="tx1"/>
                </a:solidFill>
              </a:rPr>
              <a:t> </a:t>
            </a:r>
            <a:r>
              <a:rPr lang="es-ES" sz="1600" dirty="0">
                <a:solidFill>
                  <a:schemeClr val="tx1"/>
                </a:solidFill>
              </a:rPr>
              <a:t>un cierto grado de </a:t>
            </a:r>
            <a:r>
              <a:rPr lang="es-ES" sz="1600" dirty="0" smtClean="0">
                <a:solidFill>
                  <a:schemeClr val="tx1"/>
                </a:solidFill>
              </a:rPr>
              <a:t>sobre-suscripción</a:t>
            </a:r>
            <a:r>
              <a:rPr lang="es-ES" sz="1600" dirty="0">
                <a:solidFill>
                  <a:schemeClr val="tx1"/>
                </a:solidFill>
              </a:rPr>
              <a:t>, u </a:t>
            </a:r>
            <a:r>
              <a:rPr lang="es-ES" sz="1600" dirty="0" smtClean="0">
                <a:solidFill>
                  <a:schemeClr val="tx1"/>
                </a:solidFill>
              </a:rPr>
              <a:t>'overbooking‘.</a:t>
            </a:r>
            <a:endParaRPr lang="es-ES" sz="1600" dirty="0">
              <a:solidFill>
                <a:schemeClr val="tx1"/>
              </a:solidFill>
            </a:endParaRPr>
          </a:p>
          <a:p>
            <a:pPr algn="l"/>
            <a:endParaRPr lang="es-ES" sz="1600" dirty="0">
              <a:solidFill>
                <a:schemeClr val="tx1"/>
              </a:solidFill>
            </a:endParaRPr>
          </a:p>
          <a:p>
            <a:pPr algn="l">
              <a:buFont typeface="Arial" pitchFamily="34" charset="0"/>
              <a:buChar char="•"/>
            </a:pPr>
            <a:r>
              <a:rPr lang="es-ES" sz="1600" dirty="0">
                <a:solidFill>
                  <a:schemeClr val="tx1"/>
                </a:solidFill>
              </a:rPr>
              <a:t>La red telefónica es un ejemplo extremo de control de admisión; en esta red se asigna y reserva </a:t>
            </a:r>
            <a:r>
              <a:rPr lang="es-ES" sz="1600" dirty="0" smtClean="0">
                <a:solidFill>
                  <a:schemeClr val="tx1"/>
                </a:solidFill>
              </a:rPr>
              <a:t>un circuito </a:t>
            </a:r>
            <a:r>
              <a:rPr lang="es-ES" sz="1600" dirty="0">
                <a:solidFill>
                  <a:schemeClr val="tx1"/>
                </a:solidFill>
              </a:rPr>
              <a:t>de 64 Kb/s en el momento de establecer el circuito, para cada comunicación telefónica; </a:t>
            </a:r>
            <a:r>
              <a:rPr lang="es-ES" sz="1600" dirty="0" smtClean="0">
                <a:solidFill>
                  <a:schemeClr val="tx1"/>
                </a:solidFill>
              </a:rPr>
              <a:t>la posibilidad </a:t>
            </a:r>
            <a:r>
              <a:rPr lang="es-ES" sz="1600" dirty="0">
                <a:solidFill>
                  <a:schemeClr val="tx1"/>
                </a:solidFill>
              </a:rPr>
              <a:t>o no de comunicación depende exclusivamente de la disponibilidad de recursos en </a:t>
            </a:r>
            <a:r>
              <a:rPr lang="es-ES" sz="1600" dirty="0" smtClean="0">
                <a:solidFill>
                  <a:schemeClr val="tx1"/>
                </a:solidFill>
              </a:rPr>
              <a:t>el momento </a:t>
            </a:r>
            <a:r>
              <a:rPr lang="es-ES" sz="1600" dirty="0">
                <a:solidFill>
                  <a:schemeClr val="tx1"/>
                </a:solidFill>
              </a:rPr>
              <a:t>de establecer la comunicación. </a:t>
            </a:r>
          </a:p>
          <a:p>
            <a:pPr algn="l"/>
            <a:endParaRPr lang="es-ES" sz="1600" dirty="0">
              <a:solidFill>
                <a:schemeClr val="tx1"/>
              </a:solidFill>
            </a:endParaRPr>
          </a:p>
          <a:p>
            <a:pPr algn="l">
              <a:buFont typeface="Arial" pitchFamily="34" charset="0"/>
              <a:buChar char="•"/>
            </a:pPr>
            <a:r>
              <a:rPr lang="es-ES" sz="1600" dirty="0">
                <a:solidFill>
                  <a:schemeClr val="tx1"/>
                </a:solidFill>
              </a:rPr>
              <a:t>Gracias a este control de admisión estricto la red telefónica no tiene nunca problemas de congestión, aunque esta ventaja se consigue a costa de un derroche de recursos y un sobredimensionamiento de la red.</a:t>
            </a:r>
          </a:p>
          <a:p>
            <a:pPr algn="l"/>
            <a:endParaRPr lang="es-ES" sz="1600"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sp>
        <p:nvSpPr>
          <p:cNvPr id="3" name="2 Subtítulo"/>
          <p:cNvSpPr>
            <a:spLocks noGrp="1"/>
          </p:cNvSpPr>
          <p:nvPr>
            <p:ph type="subTitle" idx="1"/>
          </p:nvPr>
        </p:nvSpPr>
        <p:spPr>
          <a:xfrm>
            <a:off x="357158" y="928670"/>
            <a:ext cx="8572560" cy="5572164"/>
          </a:xfrm>
        </p:spPr>
        <p:txBody>
          <a:bodyPr>
            <a:noAutofit/>
          </a:bodyPr>
          <a:lstStyle/>
          <a:p>
            <a:pPr algn="l"/>
            <a:r>
              <a:rPr lang="es-ES" sz="1600" dirty="0" smtClean="0">
                <a:solidFill>
                  <a:schemeClr val="tx1"/>
                </a:solidFill>
              </a:rPr>
              <a:t>Para poder comunicarse en una red, cada equipo debe tener una dirección IP exclusiva. </a:t>
            </a:r>
          </a:p>
          <a:p>
            <a:pPr algn="l"/>
            <a:endParaRPr lang="es-ES" sz="1600" dirty="0" smtClean="0">
              <a:solidFill>
                <a:schemeClr val="tx1"/>
              </a:solidFill>
            </a:endParaRPr>
          </a:p>
          <a:p>
            <a:pPr algn="l"/>
            <a:r>
              <a:rPr lang="es-ES" sz="1600" dirty="0" smtClean="0">
                <a:solidFill>
                  <a:schemeClr val="tx1"/>
                </a:solidFill>
              </a:rPr>
              <a:t>En el direccionamiento IP en clases, existen tres clases de dirección que se utilizan para asignar direcciones IP a los equipos. </a:t>
            </a:r>
          </a:p>
          <a:p>
            <a:pPr algn="l"/>
            <a:endParaRPr lang="es-ES" sz="1600" dirty="0" smtClean="0">
              <a:solidFill>
                <a:schemeClr val="tx1"/>
              </a:solidFill>
            </a:endParaRPr>
          </a:p>
          <a:p>
            <a:pPr algn="l"/>
            <a:r>
              <a:rPr lang="es-ES" sz="1600" dirty="0" smtClean="0">
                <a:solidFill>
                  <a:schemeClr val="tx1"/>
                </a:solidFill>
              </a:rPr>
              <a:t>El tamaño y tipo de la red  determinará la clase de dirección IP que aplicaremos cuando proporcionemos direcciones IP a los equipos y otros hosts de nuestra red.</a:t>
            </a:r>
          </a:p>
          <a:p>
            <a:pPr algn="l"/>
            <a:endParaRPr lang="en-US" sz="1600" dirty="0" smtClean="0">
              <a:solidFill>
                <a:schemeClr val="tx1"/>
              </a:solidFill>
            </a:endParaRPr>
          </a:p>
          <a:p>
            <a:pPr algn="just"/>
            <a:r>
              <a:rPr lang="es-ES" sz="1600" dirty="0" smtClean="0">
                <a:solidFill>
                  <a:schemeClr val="tx1"/>
                </a:solidFill>
              </a:rPr>
              <a:t>La dirección IP es el único identificador que diferencia un equipo de otro en una red y ayuda a localizar dónde reside ese equipo. </a:t>
            </a:r>
          </a:p>
          <a:p>
            <a:pPr algn="just"/>
            <a:endParaRPr lang="es-ES" sz="1600" dirty="0" smtClean="0">
              <a:solidFill>
                <a:schemeClr val="tx1"/>
              </a:solidFill>
            </a:endParaRPr>
          </a:p>
          <a:p>
            <a:pPr algn="just"/>
            <a:r>
              <a:rPr lang="es-ES" sz="1600" dirty="0" smtClean="0">
                <a:solidFill>
                  <a:schemeClr val="tx1"/>
                </a:solidFill>
              </a:rPr>
              <a:t>Se necesita una dirección IP para cada equipo y componente de red, como un </a:t>
            </a:r>
            <a:r>
              <a:rPr lang="es-ES" sz="1600" dirty="0" err="1" smtClean="0">
                <a:solidFill>
                  <a:schemeClr val="tx1"/>
                </a:solidFill>
              </a:rPr>
              <a:t>router</a:t>
            </a:r>
            <a:r>
              <a:rPr lang="es-ES" sz="1600" dirty="0" smtClean="0">
                <a:solidFill>
                  <a:schemeClr val="tx1"/>
                </a:solidFill>
              </a:rPr>
              <a:t>, que se comunique mediante TCP/IP.</a:t>
            </a:r>
          </a:p>
          <a:p>
            <a:pPr algn="just"/>
            <a:endParaRPr lang="es-ES" sz="1600" dirty="0" smtClean="0">
              <a:solidFill>
                <a:schemeClr val="tx1"/>
              </a:solidFill>
            </a:endParaRPr>
          </a:p>
          <a:p>
            <a:pPr algn="just"/>
            <a:r>
              <a:rPr lang="es-ES" sz="1600" dirty="0" smtClean="0">
                <a:solidFill>
                  <a:schemeClr val="tx1"/>
                </a:solidFill>
              </a:rPr>
              <a:t>La dirección IP identifica la ubicación de un equipo en la red, al igual que el número de la dirección identifica una casa en una ciudad. </a:t>
            </a:r>
          </a:p>
          <a:p>
            <a:pPr algn="just"/>
            <a:endParaRPr lang="es-ES" sz="1600" dirty="0" smtClean="0">
              <a:solidFill>
                <a:schemeClr val="tx1"/>
              </a:solidFill>
            </a:endParaRPr>
          </a:p>
          <a:p>
            <a:pPr algn="just"/>
            <a:r>
              <a:rPr lang="es-ES" sz="1600" dirty="0" smtClean="0">
                <a:solidFill>
                  <a:schemeClr val="tx1"/>
                </a:solidFill>
              </a:rPr>
              <a:t>Al igual que sucede con la dirección de una casa específica, que es exclusiva pero sigue ciertas convenciones, una dirección IP debe ser exclusiva pero conforme a un formato estándar. Una dirección IP está formada por un conjunto de cuatro números, cada uno de los cuales puede oscilar entre 0 y 255.</a:t>
            </a:r>
          </a:p>
          <a:p>
            <a:pPr algn="just"/>
            <a:endParaRPr lang="es-ES" sz="1600"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pic>
        <p:nvPicPr>
          <p:cNvPr id="4098" name="Picture 2"/>
          <p:cNvPicPr>
            <a:picLocks noChangeAspect="1" noChangeArrowheads="1"/>
          </p:cNvPicPr>
          <p:nvPr/>
        </p:nvPicPr>
        <p:blipFill>
          <a:blip r:embed="rId2"/>
          <a:srcRect/>
          <a:stretch>
            <a:fillRect/>
          </a:stretch>
        </p:blipFill>
        <p:spPr bwMode="auto">
          <a:xfrm>
            <a:off x="1071538" y="1795463"/>
            <a:ext cx="7000924" cy="38481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sp>
        <p:nvSpPr>
          <p:cNvPr id="3" name="2 Subtítulo"/>
          <p:cNvSpPr>
            <a:spLocks noGrp="1"/>
          </p:cNvSpPr>
          <p:nvPr>
            <p:ph type="subTitle" idx="1"/>
          </p:nvPr>
        </p:nvSpPr>
        <p:spPr>
          <a:xfrm>
            <a:off x="357158" y="928670"/>
            <a:ext cx="8572560" cy="5572164"/>
          </a:xfrm>
        </p:spPr>
        <p:txBody>
          <a:bodyPr>
            <a:noAutofit/>
          </a:bodyPr>
          <a:lstStyle/>
          <a:p>
            <a:pPr algn="l"/>
            <a:r>
              <a:rPr lang="es-ES" sz="1600" b="1" dirty="0" smtClean="0">
                <a:solidFill>
                  <a:schemeClr val="tx1"/>
                </a:solidFill>
              </a:rPr>
              <a:t>Componentes de una dirección IP</a:t>
            </a:r>
          </a:p>
          <a:p>
            <a:pPr algn="l"/>
            <a:endParaRPr lang="es-ES" sz="1600" b="1" dirty="0" smtClean="0">
              <a:solidFill>
                <a:schemeClr val="tx1"/>
              </a:solidFill>
            </a:endParaRPr>
          </a:p>
          <a:p>
            <a:pPr algn="just"/>
            <a:r>
              <a:rPr lang="es-ES" sz="1600" dirty="0" smtClean="0">
                <a:solidFill>
                  <a:schemeClr val="tx1"/>
                </a:solidFill>
              </a:rPr>
              <a:t>Al igual que la dirección de una casa tiene dos partes (una calle y un </a:t>
            </a:r>
            <a:r>
              <a:rPr lang="es-ES" sz="1600" dirty="0" smtClean="0">
                <a:solidFill>
                  <a:schemeClr val="tx1"/>
                </a:solidFill>
                <a:hlinkClick r:id="rId2"/>
              </a:rPr>
              <a:t>código</a:t>
            </a:r>
            <a:r>
              <a:rPr lang="es-ES" sz="1600" dirty="0" smtClean="0">
                <a:solidFill>
                  <a:schemeClr val="tx1"/>
                </a:solidFill>
              </a:rPr>
              <a:t> postal), una dirección IP también está formada por dos partes: el ID de host y el ID de red. </a:t>
            </a:r>
          </a:p>
          <a:p>
            <a:pPr algn="just"/>
            <a:endParaRPr lang="es-ES" sz="1600" dirty="0" smtClean="0">
              <a:solidFill>
                <a:schemeClr val="tx1"/>
              </a:solidFill>
            </a:endParaRPr>
          </a:p>
          <a:p>
            <a:pPr algn="just"/>
            <a:r>
              <a:rPr lang="es-ES" sz="1600" dirty="0" smtClean="0">
                <a:solidFill>
                  <a:schemeClr val="tx1"/>
                </a:solidFill>
              </a:rPr>
              <a:t>La primera parte de una dirección IP es el ID de red, que identifica el segmento de red en el que está ubicado el equipo. </a:t>
            </a:r>
          </a:p>
          <a:p>
            <a:pPr algn="just"/>
            <a:endParaRPr lang="es-ES" sz="1600" dirty="0" smtClean="0">
              <a:solidFill>
                <a:schemeClr val="tx1"/>
              </a:solidFill>
            </a:endParaRPr>
          </a:p>
          <a:p>
            <a:pPr algn="just"/>
            <a:r>
              <a:rPr lang="es-ES" sz="1600" dirty="0" smtClean="0">
                <a:solidFill>
                  <a:schemeClr val="tx1"/>
                </a:solidFill>
              </a:rPr>
              <a:t>Todos los equipos del mismo segmento deben tener el mismo ID de red, al igual que las casas de una zona determinada tienen el mismo código postal. </a:t>
            </a:r>
          </a:p>
          <a:p>
            <a:pPr algn="just"/>
            <a:endParaRPr lang="es-ES" sz="1600" dirty="0" smtClean="0">
              <a:solidFill>
                <a:schemeClr val="tx1"/>
              </a:solidFill>
            </a:endParaRPr>
          </a:p>
          <a:p>
            <a:pPr algn="just"/>
            <a:r>
              <a:rPr lang="es-ES" sz="1600" dirty="0" smtClean="0">
                <a:solidFill>
                  <a:schemeClr val="tx1"/>
                </a:solidFill>
              </a:rPr>
              <a:t>La segunda parte de una dirección IP es el ID de host, que identifica un equipo, un </a:t>
            </a:r>
            <a:r>
              <a:rPr lang="es-ES" sz="1600" dirty="0" err="1" smtClean="0">
                <a:solidFill>
                  <a:schemeClr val="tx1"/>
                </a:solidFill>
              </a:rPr>
              <a:t>router</a:t>
            </a:r>
            <a:r>
              <a:rPr lang="es-ES" sz="1600" dirty="0" smtClean="0">
                <a:solidFill>
                  <a:schemeClr val="tx1"/>
                </a:solidFill>
              </a:rPr>
              <a:t> u otro dispositivo de un segmento. </a:t>
            </a:r>
          </a:p>
          <a:p>
            <a:pPr algn="just"/>
            <a:endParaRPr lang="es-ES" sz="1600" dirty="0" smtClean="0">
              <a:solidFill>
                <a:schemeClr val="tx1"/>
              </a:solidFill>
            </a:endParaRPr>
          </a:p>
          <a:p>
            <a:pPr algn="just"/>
            <a:r>
              <a:rPr lang="es-ES" sz="1600" dirty="0" smtClean="0">
                <a:solidFill>
                  <a:schemeClr val="tx1"/>
                </a:solidFill>
              </a:rPr>
              <a:t>El ID de cada host debe ser exclusivo en el ID de red, al igual que la dirección de una casa es exclusiva dentro de la zona del código postal. </a:t>
            </a:r>
          </a:p>
          <a:p>
            <a:pPr algn="just"/>
            <a:endParaRPr lang="es-ES" sz="1600" dirty="0" smtClean="0">
              <a:solidFill>
                <a:schemeClr val="tx1"/>
              </a:solidFill>
            </a:endParaRPr>
          </a:p>
          <a:p>
            <a:pPr algn="just"/>
            <a:r>
              <a:rPr lang="es-ES" sz="1600" dirty="0" smtClean="0">
                <a:solidFill>
                  <a:schemeClr val="tx1"/>
                </a:solidFill>
              </a:rPr>
              <a:t>La combinación del ID de red y el ID de host debe ser exclusivo para todos los equipos que se comuniquen entre sí.</a:t>
            </a:r>
          </a:p>
          <a:p>
            <a:pPr algn="just"/>
            <a:endParaRPr lang="es-ES" sz="1600" b="1" dirty="0" smtClean="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pic>
        <p:nvPicPr>
          <p:cNvPr id="5122" name="Picture 2"/>
          <p:cNvPicPr>
            <a:picLocks noChangeAspect="1" noChangeArrowheads="1"/>
          </p:cNvPicPr>
          <p:nvPr/>
        </p:nvPicPr>
        <p:blipFill>
          <a:blip r:embed="rId2"/>
          <a:srcRect/>
          <a:stretch>
            <a:fillRect/>
          </a:stretch>
        </p:blipFill>
        <p:spPr bwMode="auto">
          <a:xfrm>
            <a:off x="0" y="1000108"/>
            <a:ext cx="9144000" cy="5000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sp>
        <p:nvSpPr>
          <p:cNvPr id="3" name="2 Subtítulo"/>
          <p:cNvSpPr>
            <a:spLocks noGrp="1"/>
          </p:cNvSpPr>
          <p:nvPr>
            <p:ph type="subTitle" idx="1"/>
          </p:nvPr>
        </p:nvSpPr>
        <p:spPr>
          <a:xfrm>
            <a:off x="357158" y="928670"/>
            <a:ext cx="8572560" cy="5572164"/>
          </a:xfrm>
        </p:spPr>
        <p:txBody>
          <a:bodyPr>
            <a:noAutofit/>
          </a:bodyPr>
          <a:lstStyle/>
          <a:p>
            <a:pPr algn="l"/>
            <a:r>
              <a:rPr lang="es-ES" sz="1600" b="1" dirty="0" smtClean="0">
                <a:solidFill>
                  <a:schemeClr val="tx1"/>
                </a:solidFill>
              </a:rPr>
              <a:t>Componentes de una dirección IP</a:t>
            </a:r>
          </a:p>
          <a:p>
            <a:pPr algn="l"/>
            <a:endParaRPr lang="es-ES" sz="1600" b="1" dirty="0" smtClean="0">
              <a:solidFill>
                <a:schemeClr val="tx1"/>
              </a:solidFill>
            </a:endParaRPr>
          </a:p>
          <a:p>
            <a:pPr algn="just"/>
            <a:r>
              <a:rPr lang="es-ES" sz="1600" dirty="0" smtClean="0">
                <a:solidFill>
                  <a:schemeClr val="tx1"/>
                </a:solidFill>
              </a:rPr>
              <a:t>Las clases de direcciones se utilizan para asignar </a:t>
            </a:r>
            <a:r>
              <a:rPr lang="es-ES" sz="1600" dirty="0" err="1" smtClean="0">
                <a:solidFill>
                  <a:schemeClr val="tx1"/>
                </a:solidFill>
              </a:rPr>
              <a:t>IDs</a:t>
            </a:r>
            <a:r>
              <a:rPr lang="es-ES" sz="1600" dirty="0" smtClean="0">
                <a:solidFill>
                  <a:schemeClr val="tx1"/>
                </a:solidFill>
              </a:rPr>
              <a:t> de red a organizaciones para que los equipos de sus redes puedan comunicarse en internet. Las clases de direcciones también se utilizan para definir el punto de división entre el ID de red y el ID de host. </a:t>
            </a:r>
          </a:p>
          <a:p>
            <a:pPr algn="just"/>
            <a:endParaRPr lang="es-ES" sz="1600" dirty="0" smtClean="0">
              <a:solidFill>
                <a:schemeClr val="tx1"/>
              </a:solidFill>
            </a:endParaRPr>
          </a:p>
          <a:p>
            <a:pPr algn="just"/>
            <a:r>
              <a:rPr lang="es-ES" sz="1600" dirty="0" smtClean="0">
                <a:solidFill>
                  <a:schemeClr val="tx1"/>
                </a:solidFill>
              </a:rPr>
              <a:t>Se asigna a una organización un bloque de direcciones IP, que tienen como referencia el ID de red de las direcciones y que dependen del tamaño de la organización. </a:t>
            </a:r>
          </a:p>
          <a:p>
            <a:pPr algn="just"/>
            <a:endParaRPr lang="es-ES" sz="1600" dirty="0" smtClean="0">
              <a:solidFill>
                <a:schemeClr val="tx1"/>
              </a:solidFill>
            </a:endParaRPr>
          </a:p>
          <a:p>
            <a:pPr algn="just"/>
            <a:r>
              <a:rPr lang="es-ES" sz="1600" b="1" dirty="0" smtClean="0">
                <a:solidFill>
                  <a:schemeClr val="tx1"/>
                </a:solidFill>
              </a:rPr>
              <a:t>Clase A </a:t>
            </a:r>
          </a:p>
          <a:p>
            <a:pPr algn="just"/>
            <a:r>
              <a:rPr lang="es-ES" sz="1600" dirty="0" smtClean="0">
                <a:solidFill>
                  <a:schemeClr val="tx1"/>
                </a:solidFill>
              </a:rPr>
              <a:t>Las direcciones de clase A se asignan a redes con un número muy grande de hosts. Esta clase permite 126 redes, utilizando el primer número para el ID de red. Los tres números restantes se utilizan para el ID de host, permitiendo 16.777.214 hosts por red. </a:t>
            </a:r>
          </a:p>
          <a:p>
            <a:pPr algn="just"/>
            <a:endParaRPr lang="es-ES" sz="1600" b="1" dirty="0" smtClean="0">
              <a:solidFill>
                <a:schemeClr val="tx1"/>
              </a:solidFill>
            </a:endParaRPr>
          </a:p>
          <a:p>
            <a:pPr algn="just"/>
            <a:r>
              <a:rPr lang="es-ES" sz="1600" b="1" dirty="0" smtClean="0">
                <a:solidFill>
                  <a:schemeClr val="tx1"/>
                </a:solidFill>
              </a:rPr>
              <a:t>Clase B </a:t>
            </a:r>
          </a:p>
          <a:p>
            <a:pPr algn="just"/>
            <a:r>
              <a:rPr lang="es-ES" sz="1600" dirty="0" smtClean="0">
                <a:solidFill>
                  <a:schemeClr val="tx1"/>
                </a:solidFill>
              </a:rPr>
              <a:t>Las direcciones de clase B se asignan a redes de tamaño mediano a grande. Esta clase permite 16.384 redes, utilizando los dos primeros números para el ID de red. Los dos números restantes se utilizan para el ID de host, permitiendo 65.534 hosts por red.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0"/>
            <a:ext cx="7772400" cy="500066"/>
          </a:xfrm>
        </p:spPr>
        <p:txBody>
          <a:bodyPr>
            <a:normAutofit fontScale="90000"/>
          </a:bodyPr>
          <a:lstStyle/>
          <a:p>
            <a:r>
              <a:rPr lang="en-US" dirty="0" smtClean="0">
                <a:solidFill>
                  <a:srgbClr val="FF0000"/>
                </a:solidFill>
              </a:rPr>
              <a:t>CAPA DE RED</a:t>
            </a:r>
            <a:endParaRPr lang="es-ES" dirty="0">
              <a:solidFill>
                <a:srgbClr val="FF0000"/>
              </a:solidFill>
            </a:endParaRPr>
          </a:p>
        </p:txBody>
      </p:sp>
      <p:pic>
        <p:nvPicPr>
          <p:cNvPr id="2050" name="Picture 2"/>
          <p:cNvPicPr>
            <a:picLocks noChangeAspect="1" noChangeArrowheads="1"/>
          </p:cNvPicPr>
          <p:nvPr/>
        </p:nvPicPr>
        <p:blipFill>
          <a:blip r:embed="rId2"/>
          <a:srcRect/>
          <a:stretch>
            <a:fillRect/>
          </a:stretch>
        </p:blipFill>
        <p:spPr bwMode="auto">
          <a:xfrm>
            <a:off x="0" y="500063"/>
            <a:ext cx="9001156" cy="62150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sp>
        <p:nvSpPr>
          <p:cNvPr id="3" name="2 Subtítulo"/>
          <p:cNvSpPr>
            <a:spLocks noGrp="1"/>
          </p:cNvSpPr>
          <p:nvPr>
            <p:ph type="subTitle" idx="1"/>
          </p:nvPr>
        </p:nvSpPr>
        <p:spPr>
          <a:xfrm>
            <a:off x="357158" y="928670"/>
            <a:ext cx="8572560" cy="5572164"/>
          </a:xfrm>
        </p:spPr>
        <p:txBody>
          <a:bodyPr>
            <a:noAutofit/>
          </a:bodyPr>
          <a:lstStyle/>
          <a:p>
            <a:pPr algn="l"/>
            <a:r>
              <a:rPr lang="es-ES" sz="1600" b="1" dirty="0" smtClean="0">
                <a:solidFill>
                  <a:schemeClr val="tx1"/>
                </a:solidFill>
              </a:rPr>
              <a:t>Componentes de una dirección IP</a:t>
            </a:r>
          </a:p>
          <a:p>
            <a:pPr algn="l"/>
            <a:endParaRPr lang="es-ES" sz="1600" b="1" dirty="0" smtClean="0">
              <a:solidFill>
                <a:schemeClr val="tx1"/>
              </a:solidFill>
            </a:endParaRPr>
          </a:p>
          <a:p>
            <a:pPr algn="just"/>
            <a:r>
              <a:rPr lang="es-ES" sz="1600" b="1" dirty="0" smtClean="0">
                <a:solidFill>
                  <a:schemeClr val="tx1"/>
                </a:solidFill>
              </a:rPr>
              <a:t>Clase C </a:t>
            </a:r>
          </a:p>
          <a:p>
            <a:pPr algn="just"/>
            <a:r>
              <a:rPr lang="es-ES" sz="1600" dirty="0" smtClean="0">
                <a:solidFill>
                  <a:schemeClr val="tx1"/>
                </a:solidFill>
              </a:rPr>
              <a:t>Las direcciones de clase C se utilizan para redes de área local (</a:t>
            </a:r>
            <a:r>
              <a:rPr lang="es-ES" sz="1600" dirty="0" err="1" smtClean="0">
                <a:solidFill>
                  <a:schemeClr val="tx1"/>
                </a:solidFill>
              </a:rPr>
              <a:t>LANs</a:t>
            </a:r>
            <a:r>
              <a:rPr lang="es-ES" sz="1600" dirty="0" smtClean="0">
                <a:solidFill>
                  <a:schemeClr val="tx1"/>
                </a:solidFill>
              </a:rPr>
              <a:t>) pequeñas. Esta clase permite aproximadamente 2.097.152 redes utilizando los tres primeros números para el ID de red. El número restante se utiliza para el ID de host, permitiendo 254 hosts por red</a:t>
            </a:r>
            <a:r>
              <a:rPr lang="es-ES" sz="1600" dirty="0" smtClean="0"/>
              <a:t>. </a:t>
            </a:r>
          </a:p>
          <a:p>
            <a:pPr algn="just"/>
            <a:endParaRPr lang="es-ES" sz="1600" dirty="0" smtClean="0"/>
          </a:p>
          <a:p>
            <a:pPr algn="just"/>
            <a:r>
              <a:rPr lang="es-ES" sz="1600" b="1" dirty="0" smtClean="0">
                <a:solidFill>
                  <a:schemeClr val="tx1"/>
                </a:solidFill>
              </a:rPr>
              <a:t>Clases D y E </a:t>
            </a:r>
          </a:p>
          <a:p>
            <a:pPr algn="just"/>
            <a:r>
              <a:rPr lang="es-ES" sz="1600" dirty="0" smtClean="0">
                <a:solidFill>
                  <a:schemeClr val="tx1"/>
                </a:solidFill>
              </a:rPr>
              <a:t>Las clases D y E no se asignan a hosts. Las direcciones de clase D se utilizan para la multidifusión, y las direcciones de clase E se reservan para uso futuro. </a:t>
            </a:r>
          </a:p>
          <a:p>
            <a:pPr algn="just"/>
            <a:endParaRPr lang="es-ES" sz="1600" b="1" dirty="0" smtClean="0">
              <a:solidFill>
                <a:schemeClr val="tx1"/>
              </a:solidFill>
            </a:endParaRPr>
          </a:p>
          <a:p>
            <a:pPr algn="just"/>
            <a:r>
              <a:rPr lang="es-ES" sz="1600" b="1" dirty="0" smtClean="0">
                <a:solidFill>
                  <a:schemeClr val="tx1"/>
                </a:solidFill>
              </a:rPr>
              <a:t>Determinación de la clase de dirección </a:t>
            </a:r>
          </a:p>
          <a:p>
            <a:pPr algn="just"/>
            <a:endParaRPr lang="es-ES" sz="1600" b="1" dirty="0" smtClean="0">
              <a:solidFill>
                <a:schemeClr val="tx1"/>
              </a:solidFill>
            </a:endParaRPr>
          </a:p>
          <a:p>
            <a:pPr algn="just"/>
            <a:r>
              <a:rPr lang="es-ES" sz="1600" dirty="0" smtClean="0">
                <a:solidFill>
                  <a:schemeClr val="tx1"/>
                </a:solidFill>
              </a:rPr>
              <a:t>El direccionamiento IP en clases se basa en la estructura de la dirección IP y proporciona una forma sistemática de diferenciar </a:t>
            </a:r>
            <a:r>
              <a:rPr lang="es-ES" sz="1600" dirty="0" err="1" smtClean="0">
                <a:solidFill>
                  <a:schemeClr val="tx1"/>
                </a:solidFill>
              </a:rPr>
              <a:t>IDs</a:t>
            </a:r>
            <a:r>
              <a:rPr lang="es-ES" sz="1600" dirty="0" smtClean="0">
                <a:solidFill>
                  <a:schemeClr val="tx1"/>
                </a:solidFill>
              </a:rPr>
              <a:t> de red de </a:t>
            </a:r>
            <a:r>
              <a:rPr lang="es-ES" sz="1600" dirty="0" err="1" smtClean="0">
                <a:solidFill>
                  <a:schemeClr val="tx1"/>
                </a:solidFill>
              </a:rPr>
              <a:t>IDs</a:t>
            </a:r>
            <a:r>
              <a:rPr lang="es-ES" sz="1600" dirty="0" smtClean="0">
                <a:solidFill>
                  <a:schemeClr val="tx1"/>
                </a:solidFill>
              </a:rPr>
              <a:t> de host. </a:t>
            </a:r>
          </a:p>
          <a:p>
            <a:pPr algn="just"/>
            <a:endParaRPr lang="es-ES" sz="1600" dirty="0" smtClean="0">
              <a:solidFill>
                <a:schemeClr val="tx1"/>
              </a:solidFill>
            </a:endParaRPr>
          </a:p>
          <a:p>
            <a:pPr algn="just"/>
            <a:r>
              <a:rPr lang="es-ES" sz="1600" dirty="0" smtClean="0">
                <a:solidFill>
                  <a:schemeClr val="tx1"/>
                </a:solidFill>
              </a:rPr>
              <a:t>Existen cuatro segmentos numéricos de una dirección IP. Una dirección IP puede estar representada como </a:t>
            </a:r>
            <a:r>
              <a:rPr lang="es-ES" sz="1600" i="1" dirty="0" err="1" smtClean="0">
                <a:solidFill>
                  <a:schemeClr val="tx1"/>
                </a:solidFill>
              </a:rPr>
              <a:t>w.x.y.z</a:t>
            </a:r>
            <a:r>
              <a:rPr lang="es-ES" sz="1600" dirty="0" smtClean="0">
                <a:solidFill>
                  <a:schemeClr val="tx1"/>
                </a:solidFill>
              </a:rPr>
              <a:t>, siendo </a:t>
            </a:r>
            <a:r>
              <a:rPr lang="es-ES" sz="1600" i="1" dirty="0" smtClean="0">
                <a:solidFill>
                  <a:schemeClr val="tx1"/>
                </a:solidFill>
              </a:rPr>
              <a:t>w</a:t>
            </a:r>
            <a:r>
              <a:rPr lang="es-ES" sz="1600" dirty="0" smtClean="0">
                <a:solidFill>
                  <a:schemeClr val="tx1"/>
                </a:solidFill>
              </a:rPr>
              <a:t>, </a:t>
            </a:r>
            <a:r>
              <a:rPr lang="es-ES" sz="1600" i="1" dirty="0" smtClean="0">
                <a:solidFill>
                  <a:schemeClr val="tx1"/>
                </a:solidFill>
              </a:rPr>
              <a:t>x</a:t>
            </a:r>
            <a:r>
              <a:rPr lang="es-ES" sz="1600" dirty="0" smtClean="0">
                <a:solidFill>
                  <a:schemeClr val="tx1"/>
                </a:solidFill>
              </a:rPr>
              <a:t>, </a:t>
            </a:r>
            <a:r>
              <a:rPr lang="es-ES" sz="1600" i="1" dirty="0" smtClean="0">
                <a:solidFill>
                  <a:schemeClr val="tx1"/>
                </a:solidFill>
              </a:rPr>
              <a:t>y </a:t>
            </a:r>
            <a:r>
              <a:rPr lang="es-ES" sz="1600" dirty="0" err="1" smtClean="0">
                <a:solidFill>
                  <a:schemeClr val="tx1"/>
                </a:solidFill>
              </a:rPr>
              <a:t>y</a:t>
            </a:r>
            <a:r>
              <a:rPr lang="es-ES" sz="1600" dirty="0" smtClean="0">
                <a:solidFill>
                  <a:schemeClr val="tx1"/>
                </a:solidFill>
              </a:rPr>
              <a:t> </a:t>
            </a:r>
            <a:r>
              <a:rPr lang="es-ES" sz="1600" i="1" dirty="0" smtClean="0">
                <a:solidFill>
                  <a:schemeClr val="tx1"/>
                </a:solidFill>
              </a:rPr>
              <a:t>z </a:t>
            </a:r>
            <a:r>
              <a:rPr lang="es-ES" sz="1600" dirty="0" smtClean="0">
                <a:solidFill>
                  <a:schemeClr val="tx1"/>
                </a:solidFill>
              </a:rPr>
              <a:t>números con valores que oscilan entre 0 y 255. Dependiendo del valor del primer número, </a:t>
            </a:r>
            <a:r>
              <a:rPr lang="es-ES" sz="1600" i="1" dirty="0" smtClean="0">
                <a:solidFill>
                  <a:schemeClr val="tx1"/>
                </a:solidFill>
              </a:rPr>
              <a:t>w </a:t>
            </a:r>
            <a:r>
              <a:rPr lang="es-ES" sz="1600" dirty="0" smtClean="0">
                <a:solidFill>
                  <a:schemeClr val="tx1"/>
                </a:solidFill>
              </a:rPr>
              <a:t>en la representación numérica, las direcciones IP se clasifican en cinco clases de direcciones.</a:t>
            </a:r>
          </a:p>
          <a:p>
            <a:pPr algn="just"/>
            <a:endParaRPr lang="es-ES" sz="1600" b="1" dirty="0" smtClean="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pic>
        <p:nvPicPr>
          <p:cNvPr id="6146" name="Picture 2"/>
          <p:cNvPicPr>
            <a:picLocks noChangeAspect="1" noChangeArrowheads="1"/>
          </p:cNvPicPr>
          <p:nvPr/>
        </p:nvPicPr>
        <p:blipFill>
          <a:blip r:embed="rId2"/>
          <a:srcRect/>
          <a:stretch>
            <a:fillRect/>
          </a:stretch>
        </p:blipFill>
        <p:spPr bwMode="auto">
          <a:xfrm>
            <a:off x="214282" y="1428736"/>
            <a:ext cx="8501122"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sp>
        <p:nvSpPr>
          <p:cNvPr id="3" name="2 Subtítulo"/>
          <p:cNvSpPr>
            <a:spLocks noGrp="1"/>
          </p:cNvSpPr>
          <p:nvPr>
            <p:ph type="subTitle" idx="1"/>
          </p:nvPr>
        </p:nvSpPr>
        <p:spPr>
          <a:xfrm>
            <a:off x="357158" y="928670"/>
            <a:ext cx="8572560" cy="5572164"/>
          </a:xfrm>
        </p:spPr>
        <p:txBody>
          <a:bodyPr>
            <a:noAutofit/>
          </a:bodyPr>
          <a:lstStyle/>
          <a:p>
            <a:pPr algn="just"/>
            <a:r>
              <a:rPr lang="es-ES" sz="1600" b="1" dirty="0" smtClean="0">
                <a:solidFill>
                  <a:schemeClr val="tx1"/>
                </a:solidFill>
              </a:rPr>
              <a:t>Determinación de los ID de red y de host </a:t>
            </a:r>
          </a:p>
          <a:p>
            <a:pPr algn="just"/>
            <a:endParaRPr lang="es-ES" sz="1600" b="1" dirty="0" smtClean="0">
              <a:solidFill>
                <a:schemeClr val="tx1"/>
              </a:solidFill>
            </a:endParaRPr>
          </a:p>
          <a:p>
            <a:pPr algn="just"/>
            <a:r>
              <a:rPr lang="es-ES" sz="1600" dirty="0" smtClean="0">
                <a:solidFill>
                  <a:schemeClr val="tx1"/>
                </a:solidFill>
              </a:rPr>
              <a:t>En las direcciones IP de clase A, el ID de red es el primer número de la dirección IP. </a:t>
            </a:r>
          </a:p>
          <a:p>
            <a:pPr algn="just"/>
            <a:endParaRPr lang="es-ES" sz="1600" dirty="0" smtClean="0">
              <a:solidFill>
                <a:schemeClr val="tx1"/>
              </a:solidFill>
            </a:endParaRPr>
          </a:p>
          <a:p>
            <a:pPr algn="just"/>
            <a:r>
              <a:rPr lang="es-ES" sz="1600" dirty="0" smtClean="0">
                <a:solidFill>
                  <a:schemeClr val="tx1"/>
                </a:solidFill>
              </a:rPr>
              <a:t>En la clase B, el ID de red son los dos primeros números. </a:t>
            </a:r>
          </a:p>
          <a:p>
            <a:pPr algn="just"/>
            <a:endParaRPr lang="es-ES" sz="1600" dirty="0" smtClean="0">
              <a:solidFill>
                <a:schemeClr val="tx1"/>
              </a:solidFill>
            </a:endParaRPr>
          </a:p>
          <a:p>
            <a:pPr algn="just"/>
            <a:r>
              <a:rPr lang="es-ES" sz="1600" dirty="0" smtClean="0">
                <a:solidFill>
                  <a:schemeClr val="tx1"/>
                </a:solidFill>
              </a:rPr>
              <a:t>En la clase C, el ID de red son los tres primeros números de la dirección IP. Los números restantes identifican el ID de host. </a:t>
            </a:r>
          </a:p>
          <a:p>
            <a:pPr algn="just"/>
            <a:endParaRPr lang="es-ES" sz="1600" dirty="0" smtClean="0">
              <a:solidFill>
                <a:schemeClr val="tx1"/>
              </a:solidFill>
            </a:endParaRPr>
          </a:p>
          <a:p>
            <a:pPr algn="just"/>
            <a:r>
              <a:rPr lang="es-ES" sz="1600" dirty="0" smtClean="0">
                <a:solidFill>
                  <a:schemeClr val="tx1"/>
                </a:solidFill>
              </a:rPr>
              <a:t>El ID de red tiene una estructura de cuatro números al igual que la dirección IP. Por tanto, si el primer número, </a:t>
            </a:r>
            <a:r>
              <a:rPr lang="es-ES" sz="1600" i="1" dirty="0" smtClean="0">
                <a:solidFill>
                  <a:schemeClr val="tx1"/>
                </a:solidFill>
              </a:rPr>
              <a:t>w</a:t>
            </a:r>
            <a:r>
              <a:rPr lang="es-ES" sz="1600" dirty="0" smtClean="0">
                <a:solidFill>
                  <a:schemeClr val="tx1"/>
                </a:solidFill>
              </a:rPr>
              <a:t>, de una dirección IP representa el ID de red, la estructura del ID de red es </a:t>
            </a:r>
            <a:r>
              <a:rPr lang="es-ES" sz="1600" i="1" dirty="0" smtClean="0">
                <a:solidFill>
                  <a:schemeClr val="tx1"/>
                </a:solidFill>
              </a:rPr>
              <a:t>w</a:t>
            </a:r>
            <a:r>
              <a:rPr lang="es-ES" sz="1600" dirty="0" smtClean="0">
                <a:solidFill>
                  <a:schemeClr val="tx1"/>
                </a:solidFill>
              </a:rPr>
              <a:t>.0.0.0, siendo 0 los tres números restantes. </a:t>
            </a:r>
          </a:p>
          <a:p>
            <a:pPr algn="just"/>
            <a:endParaRPr lang="es-ES" sz="1600" dirty="0" smtClean="0">
              <a:solidFill>
                <a:schemeClr val="tx1"/>
              </a:solidFill>
            </a:endParaRPr>
          </a:p>
          <a:p>
            <a:pPr algn="just"/>
            <a:r>
              <a:rPr lang="es-ES" sz="1600" dirty="0" smtClean="0">
                <a:solidFill>
                  <a:schemeClr val="tx1"/>
                </a:solidFill>
              </a:rPr>
              <a:t>La estructura del ID de host es </a:t>
            </a:r>
            <a:r>
              <a:rPr lang="es-ES" sz="1600" i="1" dirty="0" err="1" smtClean="0">
                <a:solidFill>
                  <a:schemeClr val="tx1"/>
                </a:solidFill>
              </a:rPr>
              <a:t>x.y.z</a:t>
            </a:r>
            <a:r>
              <a:rPr lang="es-ES" sz="1600" dirty="0" err="1" smtClean="0">
                <a:solidFill>
                  <a:schemeClr val="tx1"/>
                </a:solidFill>
              </a:rPr>
              <a:t>.</a:t>
            </a:r>
            <a:r>
              <a:rPr lang="es-ES" sz="1600" dirty="0" smtClean="0">
                <a:solidFill>
                  <a:schemeClr val="tx1"/>
                </a:solidFill>
              </a:rPr>
              <a:t> Observe que el host no va precedido de un 0. </a:t>
            </a:r>
          </a:p>
          <a:p>
            <a:pPr algn="just"/>
            <a:endParaRPr lang="es-ES" sz="1600" dirty="0" smtClean="0">
              <a:solidFill>
                <a:schemeClr val="tx1"/>
              </a:solidFill>
            </a:endParaRPr>
          </a:p>
          <a:p>
            <a:pPr algn="just"/>
            <a:r>
              <a:rPr lang="es-ES" sz="1600" dirty="0" smtClean="0">
                <a:solidFill>
                  <a:schemeClr val="tx1"/>
                </a:solidFill>
              </a:rPr>
              <a:t>Por ejemplo, la dirección IP 172.16.53.46 sería una dirección de clase B ya que </a:t>
            </a:r>
            <a:r>
              <a:rPr lang="es-ES" sz="1600" i="1" dirty="0" smtClean="0">
                <a:solidFill>
                  <a:schemeClr val="tx1"/>
                </a:solidFill>
              </a:rPr>
              <a:t>w</a:t>
            </a:r>
            <a:r>
              <a:rPr lang="es-ES" sz="1600" dirty="0" smtClean="0">
                <a:solidFill>
                  <a:schemeClr val="tx1"/>
                </a:solidFill>
              </a:rPr>
              <a:t>=172 y está entre 128 y 191. El ID de red sería 172.16.0.0 y el ID de host 53.46 (sin punto al final). </a:t>
            </a:r>
            <a:endParaRPr lang="es-ES" sz="1600"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sp>
        <p:nvSpPr>
          <p:cNvPr id="3" name="2 Subtítulo"/>
          <p:cNvSpPr>
            <a:spLocks noGrp="1"/>
          </p:cNvSpPr>
          <p:nvPr>
            <p:ph type="subTitle" idx="1"/>
          </p:nvPr>
        </p:nvSpPr>
        <p:spPr>
          <a:xfrm>
            <a:off x="357158" y="928670"/>
            <a:ext cx="8572560" cy="5715040"/>
          </a:xfrm>
        </p:spPr>
        <p:txBody>
          <a:bodyPr>
            <a:noAutofit/>
          </a:bodyPr>
          <a:lstStyle/>
          <a:p>
            <a:pPr algn="just"/>
            <a:r>
              <a:rPr lang="es-ES" sz="1600" b="1" dirty="0" smtClean="0">
                <a:solidFill>
                  <a:schemeClr val="tx1"/>
                </a:solidFill>
              </a:rPr>
              <a:t>SUBDIVISION DE UNA RED</a:t>
            </a:r>
          </a:p>
          <a:p>
            <a:pPr algn="just"/>
            <a:endParaRPr lang="es-ES" sz="1600" b="1" dirty="0" smtClean="0">
              <a:solidFill>
                <a:schemeClr val="tx1"/>
              </a:solidFill>
            </a:endParaRPr>
          </a:p>
          <a:p>
            <a:pPr algn="just"/>
            <a:r>
              <a:rPr lang="es-ES" sz="1600" dirty="0" smtClean="0">
                <a:solidFill>
                  <a:schemeClr val="tx1"/>
                </a:solidFill>
              </a:rPr>
              <a:t>Podemos ampliar una red utilizando dispositivos físicos, como </a:t>
            </a:r>
            <a:r>
              <a:rPr lang="es-ES" sz="1600" dirty="0" err="1" smtClean="0">
                <a:solidFill>
                  <a:schemeClr val="tx1"/>
                </a:solidFill>
              </a:rPr>
              <a:t>routers</a:t>
            </a:r>
            <a:r>
              <a:rPr lang="es-ES" sz="1600" dirty="0" smtClean="0">
                <a:solidFill>
                  <a:schemeClr val="tx1"/>
                </a:solidFill>
              </a:rPr>
              <a:t> y puentes, para añadir segmentos de red. </a:t>
            </a:r>
          </a:p>
          <a:p>
            <a:pPr algn="just"/>
            <a:endParaRPr lang="es-ES" sz="1600" dirty="0" smtClean="0">
              <a:solidFill>
                <a:schemeClr val="tx1"/>
              </a:solidFill>
            </a:endParaRPr>
          </a:p>
          <a:p>
            <a:pPr algn="just"/>
            <a:r>
              <a:rPr lang="es-ES" sz="1600" dirty="0" smtClean="0">
                <a:solidFill>
                  <a:schemeClr val="tx1"/>
                </a:solidFill>
              </a:rPr>
              <a:t>También podemos utilizar dispositivos físicos para dividir una red en segmentos más pequeños para incrementar la eficacia de la red. </a:t>
            </a:r>
          </a:p>
          <a:p>
            <a:pPr algn="just"/>
            <a:r>
              <a:rPr lang="es-ES" sz="1600" dirty="0" smtClean="0">
                <a:solidFill>
                  <a:schemeClr val="tx1"/>
                </a:solidFill>
              </a:rPr>
              <a:t>Los segmentos de red separados por </a:t>
            </a:r>
            <a:r>
              <a:rPr lang="es-ES" sz="1600" dirty="0" err="1" smtClean="0">
                <a:solidFill>
                  <a:schemeClr val="tx1"/>
                </a:solidFill>
              </a:rPr>
              <a:t>routers</a:t>
            </a:r>
            <a:r>
              <a:rPr lang="es-ES" sz="1600" dirty="0" smtClean="0">
                <a:solidFill>
                  <a:schemeClr val="tx1"/>
                </a:solidFill>
              </a:rPr>
              <a:t> se denominan </a:t>
            </a:r>
            <a:r>
              <a:rPr lang="es-ES" sz="1600" i="1" dirty="0" smtClean="0">
                <a:solidFill>
                  <a:schemeClr val="tx1"/>
                </a:solidFill>
              </a:rPr>
              <a:t>subredes</a:t>
            </a:r>
            <a:r>
              <a:rPr lang="es-ES" sz="1600" dirty="0" smtClean="0">
                <a:solidFill>
                  <a:schemeClr val="tx1"/>
                </a:solidFill>
              </a:rPr>
              <a:t>. </a:t>
            </a:r>
          </a:p>
          <a:p>
            <a:pPr algn="just"/>
            <a:endParaRPr lang="es-ES" sz="1600" dirty="0" smtClean="0">
              <a:solidFill>
                <a:schemeClr val="tx1"/>
              </a:solidFill>
            </a:endParaRPr>
          </a:p>
          <a:p>
            <a:pPr algn="just"/>
            <a:r>
              <a:rPr lang="es-ES" sz="1600" dirty="0" smtClean="0">
                <a:solidFill>
                  <a:schemeClr val="tx1"/>
                </a:solidFill>
              </a:rPr>
              <a:t>Cuando creamos subredes, debemos dividir el ID de red para los hosts de las subredes.</a:t>
            </a:r>
          </a:p>
          <a:p>
            <a:pPr algn="just"/>
            <a:endParaRPr lang="es-ES" sz="1600" dirty="0" smtClean="0">
              <a:solidFill>
                <a:schemeClr val="tx1"/>
              </a:solidFill>
            </a:endParaRPr>
          </a:p>
          <a:p>
            <a:pPr algn="just"/>
            <a:r>
              <a:rPr lang="es-ES" sz="1600" dirty="0" smtClean="0">
                <a:solidFill>
                  <a:schemeClr val="tx1"/>
                </a:solidFill>
              </a:rPr>
              <a:t> La división del ID de red utilizado para comunicarse en Internet en </a:t>
            </a:r>
            <a:r>
              <a:rPr lang="es-ES" sz="1600" dirty="0" err="1" smtClean="0">
                <a:solidFill>
                  <a:schemeClr val="tx1"/>
                </a:solidFill>
              </a:rPr>
              <a:t>IDs</a:t>
            </a:r>
            <a:r>
              <a:rPr lang="es-ES" sz="1600" dirty="0" smtClean="0">
                <a:solidFill>
                  <a:schemeClr val="tx1"/>
                </a:solidFill>
              </a:rPr>
              <a:t> de red más pequeños (en función del número de direcciones IP identificadas) para una subred se denomina </a:t>
            </a:r>
            <a:r>
              <a:rPr lang="es-ES" sz="1600" i="1" dirty="0" smtClean="0">
                <a:solidFill>
                  <a:srgbClr val="FF0000"/>
                </a:solidFill>
              </a:rPr>
              <a:t>subdivisión</a:t>
            </a:r>
            <a:r>
              <a:rPr lang="es-ES" sz="1600" i="1" dirty="0" smtClean="0">
                <a:solidFill>
                  <a:schemeClr val="tx1"/>
                </a:solidFill>
              </a:rPr>
              <a:t> </a:t>
            </a:r>
            <a:r>
              <a:rPr lang="es-ES" sz="1600" dirty="0" smtClean="0">
                <a:solidFill>
                  <a:schemeClr val="tx1"/>
                </a:solidFill>
              </a:rPr>
              <a:t>de una red. </a:t>
            </a:r>
          </a:p>
          <a:p>
            <a:pPr algn="just"/>
            <a:r>
              <a:rPr lang="es-ES" sz="1600" dirty="0" smtClean="0">
                <a:solidFill>
                  <a:schemeClr val="tx1"/>
                </a:solidFill>
              </a:rPr>
              <a:t>Para identificar el nuevo ID de red de cada subred, debemos utilizar una </a:t>
            </a:r>
            <a:r>
              <a:rPr lang="es-ES" sz="1600" dirty="0" smtClean="0">
                <a:solidFill>
                  <a:srgbClr val="FF0000"/>
                </a:solidFill>
              </a:rPr>
              <a:t>máscara de subred </a:t>
            </a:r>
            <a:r>
              <a:rPr lang="es-ES" sz="1600" dirty="0" smtClean="0">
                <a:solidFill>
                  <a:schemeClr val="tx1"/>
                </a:solidFill>
              </a:rPr>
              <a:t>para especificar qué parte de la dirección IP va a ser utilizada por el nuevo ID de red de la subred. Podemos localizar un host en una red analizado su ID de red. </a:t>
            </a:r>
          </a:p>
          <a:p>
            <a:pPr algn="just"/>
            <a:endParaRPr lang="es-ES" sz="1600" dirty="0" smtClean="0">
              <a:solidFill>
                <a:schemeClr val="tx1"/>
              </a:solidFill>
            </a:endParaRPr>
          </a:p>
          <a:p>
            <a:pPr algn="just"/>
            <a:r>
              <a:rPr lang="es-ES" sz="1600" dirty="0" smtClean="0">
                <a:solidFill>
                  <a:schemeClr val="tx1"/>
                </a:solidFill>
              </a:rPr>
              <a:t>Los </a:t>
            </a:r>
            <a:r>
              <a:rPr lang="es-ES" sz="1600" dirty="0" err="1" smtClean="0">
                <a:solidFill>
                  <a:schemeClr val="tx1"/>
                </a:solidFill>
              </a:rPr>
              <a:t>IDs</a:t>
            </a:r>
            <a:r>
              <a:rPr lang="es-ES" sz="1600" dirty="0" smtClean="0">
                <a:solidFill>
                  <a:schemeClr val="tx1"/>
                </a:solidFill>
              </a:rPr>
              <a:t> de red coincidentes muestran qué hosts se encuentran en la misma subred. Si los </a:t>
            </a:r>
            <a:r>
              <a:rPr lang="es-ES" sz="1600" dirty="0" err="1" smtClean="0">
                <a:solidFill>
                  <a:schemeClr val="tx1"/>
                </a:solidFill>
              </a:rPr>
              <a:t>IDs</a:t>
            </a:r>
            <a:r>
              <a:rPr lang="es-ES" sz="1600" dirty="0" smtClean="0">
                <a:solidFill>
                  <a:schemeClr val="tx1"/>
                </a:solidFill>
              </a:rPr>
              <a:t> de red no son los mismos, sabremos que están en distintas subredes y que necesitaremos un </a:t>
            </a:r>
            <a:r>
              <a:rPr lang="es-ES" sz="1600" dirty="0" err="1" smtClean="0">
                <a:solidFill>
                  <a:schemeClr val="tx1"/>
                </a:solidFill>
              </a:rPr>
              <a:t>router</a:t>
            </a:r>
            <a:r>
              <a:rPr lang="es-ES" sz="1600" dirty="0" smtClean="0">
                <a:solidFill>
                  <a:schemeClr val="tx1"/>
                </a:solidFill>
              </a:rPr>
              <a:t> para establecer comunicación entre ellos.</a:t>
            </a:r>
            <a:endParaRPr lang="es-ES" sz="1600" dirty="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pic>
        <p:nvPicPr>
          <p:cNvPr id="7170" name="Picture 2"/>
          <p:cNvPicPr>
            <a:picLocks noChangeAspect="1" noChangeArrowheads="1"/>
          </p:cNvPicPr>
          <p:nvPr/>
        </p:nvPicPr>
        <p:blipFill>
          <a:blip r:embed="rId2"/>
          <a:srcRect/>
          <a:stretch>
            <a:fillRect/>
          </a:stretch>
        </p:blipFill>
        <p:spPr bwMode="auto">
          <a:xfrm>
            <a:off x="285720" y="1214422"/>
            <a:ext cx="7929586" cy="50330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sp>
        <p:nvSpPr>
          <p:cNvPr id="3" name="2 Subtítulo"/>
          <p:cNvSpPr>
            <a:spLocks noGrp="1"/>
          </p:cNvSpPr>
          <p:nvPr>
            <p:ph type="subTitle" idx="1"/>
          </p:nvPr>
        </p:nvSpPr>
        <p:spPr>
          <a:xfrm>
            <a:off x="357158" y="928670"/>
            <a:ext cx="8572560" cy="5715040"/>
          </a:xfrm>
        </p:spPr>
        <p:txBody>
          <a:bodyPr>
            <a:noAutofit/>
          </a:bodyPr>
          <a:lstStyle/>
          <a:p>
            <a:pPr algn="just"/>
            <a:r>
              <a:rPr lang="es-ES" sz="1600" b="1" dirty="0" smtClean="0">
                <a:solidFill>
                  <a:schemeClr val="tx1"/>
                </a:solidFill>
              </a:rPr>
              <a:t>SUBDIVISION DE UNA RED</a:t>
            </a:r>
          </a:p>
          <a:p>
            <a:pPr algn="just"/>
            <a:endParaRPr lang="es-ES" sz="1600" b="1" dirty="0" smtClean="0">
              <a:solidFill>
                <a:schemeClr val="tx1"/>
              </a:solidFill>
            </a:endParaRPr>
          </a:p>
          <a:p>
            <a:pPr algn="just"/>
            <a:r>
              <a:rPr lang="es-ES" sz="1800" dirty="0" smtClean="0">
                <a:solidFill>
                  <a:schemeClr val="tx1"/>
                </a:solidFill>
              </a:rPr>
              <a:t>A medida que crece el número de equipos y el volumen de tráfico en una red Ethernet, se produce un crecimiento de la colisión de datos y se reduce el rendimiento de la red. </a:t>
            </a:r>
          </a:p>
          <a:p>
            <a:pPr algn="just"/>
            <a:endParaRPr lang="es-ES" sz="1800" dirty="0" smtClean="0">
              <a:solidFill>
                <a:schemeClr val="tx1"/>
              </a:solidFill>
            </a:endParaRPr>
          </a:p>
          <a:p>
            <a:pPr algn="just"/>
            <a:r>
              <a:rPr lang="es-ES" sz="1800" dirty="0" smtClean="0">
                <a:solidFill>
                  <a:schemeClr val="tx1"/>
                </a:solidFill>
              </a:rPr>
              <a:t>Para solucionar este problema, los equipos de una red Ethernet se agrupan juntos en divisiones físicas, denominadas segmentos de red, separadas por un dispositivo físico, como un </a:t>
            </a:r>
            <a:r>
              <a:rPr lang="es-ES" sz="1800" dirty="0" err="1" smtClean="0">
                <a:solidFill>
                  <a:schemeClr val="tx1"/>
                </a:solidFill>
              </a:rPr>
              <a:t>router</a:t>
            </a:r>
            <a:r>
              <a:rPr lang="es-ES" sz="1800" dirty="0" smtClean="0">
                <a:solidFill>
                  <a:schemeClr val="tx1"/>
                </a:solidFill>
              </a:rPr>
              <a:t> o un puente (bridge). </a:t>
            </a:r>
          </a:p>
          <a:p>
            <a:pPr algn="just"/>
            <a:endParaRPr lang="es-ES" sz="1800" dirty="0" smtClean="0">
              <a:solidFill>
                <a:schemeClr val="tx1"/>
              </a:solidFill>
            </a:endParaRPr>
          </a:p>
          <a:p>
            <a:pPr algn="just"/>
            <a:r>
              <a:rPr lang="es-ES" sz="1800" dirty="0" smtClean="0">
                <a:solidFill>
                  <a:schemeClr val="tx1"/>
                </a:solidFill>
              </a:rPr>
              <a:t>En un entorno TCP/IP, los segmentos separados por </a:t>
            </a:r>
            <a:r>
              <a:rPr lang="es-ES" sz="1800" dirty="0" err="1" smtClean="0">
                <a:solidFill>
                  <a:schemeClr val="tx1"/>
                </a:solidFill>
              </a:rPr>
              <a:t>routers</a:t>
            </a:r>
            <a:r>
              <a:rPr lang="es-ES" sz="1800" dirty="0" smtClean="0">
                <a:solidFill>
                  <a:schemeClr val="tx1"/>
                </a:solidFill>
              </a:rPr>
              <a:t> se denominan subredes. </a:t>
            </a:r>
          </a:p>
          <a:p>
            <a:pPr algn="just"/>
            <a:endParaRPr lang="es-ES" sz="1800" dirty="0" smtClean="0">
              <a:solidFill>
                <a:schemeClr val="tx1"/>
              </a:solidFill>
            </a:endParaRPr>
          </a:p>
          <a:p>
            <a:pPr algn="just"/>
            <a:r>
              <a:rPr lang="es-ES" sz="1800" dirty="0" smtClean="0">
                <a:solidFill>
                  <a:schemeClr val="tx1"/>
                </a:solidFill>
              </a:rPr>
              <a:t>Todos los equipos que pertenecen a una subred tienen el mismo ID de red en sus direcciones IP. </a:t>
            </a:r>
          </a:p>
          <a:p>
            <a:pPr algn="just"/>
            <a:endParaRPr lang="es-ES" sz="1800" dirty="0" smtClean="0">
              <a:solidFill>
                <a:schemeClr val="tx1"/>
              </a:solidFill>
            </a:endParaRPr>
          </a:p>
          <a:p>
            <a:pPr algn="just"/>
            <a:r>
              <a:rPr lang="es-ES" sz="1800" dirty="0" smtClean="0">
                <a:solidFill>
                  <a:schemeClr val="tx1"/>
                </a:solidFill>
              </a:rPr>
              <a:t>Cada subred debe tener un ID de red distinto para comunicarse con otras subredes. </a:t>
            </a:r>
          </a:p>
          <a:p>
            <a:pPr algn="just"/>
            <a:endParaRPr lang="es-ES" sz="1800" dirty="0" smtClean="0">
              <a:solidFill>
                <a:schemeClr val="tx1"/>
              </a:solidFill>
            </a:endParaRPr>
          </a:p>
          <a:p>
            <a:pPr algn="just"/>
            <a:r>
              <a:rPr lang="es-ES" sz="1800" dirty="0" smtClean="0">
                <a:solidFill>
                  <a:schemeClr val="tx1"/>
                </a:solidFill>
              </a:rPr>
              <a:t>Basándose en el ID de red, las subredes definen las divisiones lógicas de una red. Los equipos que se encuentran en distintas subredes necesitan comunicarse a través de </a:t>
            </a:r>
            <a:r>
              <a:rPr lang="es-ES" sz="1800" dirty="0" err="1" smtClean="0">
                <a:solidFill>
                  <a:schemeClr val="tx1"/>
                </a:solidFill>
              </a:rPr>
              <a:t>routers</a:t>
            </a:r>
            <a:r>
              <a:rPr lang="es-ES" sz="1800" dirty="0" smtClean="0">
                <a:solidFill>
                  <a:schemeClr val="tx1"/>
                </a:solidFill>
              </a:rPr>
              <a:t>.</a:t>
            </a:r>
            <a:endParaRPr lang="es-ES" sz="1800" dirty="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pic>
        <p:nvPicPr>
          <p:cNvPr id="8194" name="Picture 2"/>
          <p:cNvPicPr>
            <a:picLocks noChangeAspect="1" noChangeArrowheads="1"/>
          </p:cNvPicPr>
          <p:nvPr/>
        </p:nvPicPr>
        <p:blipFill>
          <a:blip r:embed="rId2"/>
          <a:srcRect/>
          <a:stretch>
            <a:fillRect/>
          </a:stretch>
        </p:blipFill>
        <p:spPr bwMode="auto">
          <a:xfrm>
            <a:off x="0" y="1285860"/>
            <a:ext cx="8230570" cy="5214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sp>
        <p:nvSpPr>
          <p:cNvPr id="3" name="2 Subtítulo"/>
          <p:cNvSpPr>
            <a:spLocks noGrp="1"/>
          </p:cNvSpPr>
          <p:nvPr>
            <p:ph type="subTitle" idx="1"/>
          </p:nvPr>
        </p:nvSpPr>
        <p:spPr>
          <a:xfrm>
            <a:off x="357158" y="928670"/>
            <a:ext cx="8572560" cy="5715040"/>
          </a:xfrm>
        </p:spPr>
        <p:txBody>
          <a:bodyPr>
            <a:noAutofit/>
          </a:bodyPr>
          <a:lstStyle/>
          <a:p>
            <a:pPr algn="just"/>
            <a:r>
              <a:rPr lang="es-ES" sz="1600" b="1" dirty="0" smtClean="0">
                <a:solidFill>
                  <a:schemeClr val="tx1"/>
                </a:solidFill>
              </a:rPr>
              <a:t>SUBDIVISION DE UNA RED</a:t>
            </a:r>
          </a:p>
          <a:p>
            <a:pPr algn="just"/>
            <a:endParaRPr lang="es-ES" sz="1600" b="1" dirty="0" smtClean="0">
              <a:solidFill>
                <a:schemeClr val="tx1"/>
              </a:solidFill>
            </a:endParaRPr>
          </a:p>
          <a:p>
            <a:pPr algn="just"/>
            <a:r>
              <a:rPr lang="es-ES" sz="1900" dirty="0" smtClean="0">
                <a:solidFill>
                  <a:schemeClr val="tx1"/>
                </a:solidFill>
              </a:rPr>
              <a:t>En el método de direccionamiento en clases, el número de redes y hosts disponibles para una clase de dirección específica está predeterminado. </a:t>
            </a:r>
          </a:p>
          <a:p>
            <a:pPr algn="just"/>
            <a:endParaRPr lang="es-ES" sz="1900" dirty="0" smtClean="0">
              <a:solidFill>
                <a:schemeClr val="tx1"/>
              </a:solidFill>
            </a:endParaRPr>
          </a:p>
          <a:p>
            <a:pPr algn="just"/>
            <a:r>
              <a:rPr lang="es-ES" sz="1900" dirty="0" smtClean="0">
                <a:solidFill>
                  <a:schemeClr val="tx1"/>
                </a:solidFill>
              </a:rPr>
              <a:t>En consecuencia, una organización que tenga asignado un ID de red tiene un único ID de red fijo y un número de hosts específico determinado por la clase de dirección a la que pertenezca la dirección IP. </a:t>
            </a:r>
          </a:p>
          <a:p>
            <a:pPr algn="just"/>
            <a:endParaRPr lang="es-ES" sz="1900" dirty="0" smtClean="0">
              <a:solidFill>
                <a:schemeClr val="tx1"/>
              </a:solidFill>
            </a:endParaRPr>
          </a:p>
          <a:p>
            <a:pPr algn="just"/>
            <a:r>
              <a:rPr lang="es-ES" sz="1900" dirty="0" smtClean="0">
                <a:solidFill>
                  <a:schemeClr val="tx1"/>
                </a:solidFill>
              </a:rPr>
              <a:t>Con el ID de red único, la organización sólo puede tener una red conectándose a su número asignado de hosts. Si el número de hosts es grande, la red única no podrá funcionar eficazmente. Para solucionar este problema, se introdujo el concepto de </a:t>
            </a:r>
            <a:r>
              <a:rPr lang="es-ES" sz="1900" dirty="0" smtClean="0">
                <a:solidFill>
                  <a:srgbClr val="FF0000"/>
                </a:solidFill>
              </a:rPr>
              <a:t>subredes</a:t>
            </a:r>
            <a:r>
              <a:rPr lang="es-ES" sz="1900" dirty="0" smtClean="0">
                <a:solidFill>
                  <a:schemeClr val="tx1"/>
                </a:solidFill>
              </a:rPr>
              <a:t>. </a:t>
            </a:r>
          </a:p>
          <a:p>
            <a:pPr algn="just"/>
            <a:endParaRPr lang="es-ES" sz="1900" dirty="0" smtClean="0">
              <a:solidFill>
                <a:schemeClr val="tx1"/>
              </a:solidFill>
            </a:endParaRPr>
          </a:p>
          <a:p>
            <a:pPr algn="just"/>
            <a:r>
              <a:rPr lang="es-ES" sz="1900" dirty="0" smtClean="0">
                <a:solidFill>
                  <a:schemeClr val="tx1"/>
                </a:solidFill>
              </a:rPr>
              <a:t>Las subredes permiten que un único ID de red de una clase se divida en </a:t>
            </a:r>
            <a:r>
              <a:rPr lang="es-ES" sz="1900" dirty="0" err="1" smtClean="0">
                <a:solidFill>
                  <a:schemeClr val="tx1"/>
                </a:solidFill>
              </a:rPr>
              <a:t>IDs</a:t>
            </a:r>
            <a:r>
              <a:rPr lang="es-ES" sz="1900" dirty="0" smtClean="0">
                <a:solidFill>
                  <a:schemeClr val="tx1"/>
                </a:solidFill>
              </a:rPr>
              <a:t> de red de menor tamaño (definido por el número de direcciones IP identificadas). Con el uso de estos múltiples </a:t>
            </a:r>
            <a:r>
              <a:rPr lang="es-ES" sz="1900" dirty="0" err="1" smtClean="0">
                <a:solidFill>
                  <a:schemeClr val="tx1"/>
                </a:solidFill>
              </a:rPr>
              <a:t>IDs</a:t>
            </a:r>
            <a:r>
              <a:rPr lang="es-ES" sz="1900" dirty="0" smtClean="0">
                <a:solidFill>
                  <a:schemeClr val="tx1"/>
                </a:solidFill>
              </a:rPr>
              <a:t> de red de menor tamaño, la red puede segmentarse en subredes, cada una con un ID de red distinto, también denominado ID de subred.</a:t>
            </a:r>
            <a:endParaRPr lang="es-ES" sz="1900" dirty="0">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428628"/>
          </a:xfrm>
        </p:spPr>
        <p:txBody>
          <a:bodyPr>
            <a:normAutofit fontScale="90000"/>
          </a:bodyPr>
          <a:lstStyle/>
          <a:p>
            <a:r>
              <a:rPr lang="en-US" dirty="0" smtClean="0">
                <a:solidFill>
                  <a:srgbClr val="FF0000"/>
                </a:solidFill>
              </a:rPr>
              <a:t>DIRECCIONAMIENTO IP</a:t>
            </a:r>
            <a:endParaRPr lang="es-ES" dirty="0">
              <a:solidFill>
                <a:srgbClr val="FF0000"/>
              </a:solidFill>
            </a:endParaRPr>
          </a:p>
        </p:txBody>
      </p:sp>
      <p:sp>
        <p:nvSpPr>
          <p:cNvPr id="3" name="2 Subtítulo"/>
          <p:cNvSpPr>
            <a:spLocks noGrp="1"/>
          </p:cNvSpPr>
          <p:nvPr>
            <p:ph type="subTitle" idx="1"/>
          </p:nvPr>
        </p:nvSpPr>
        <p:spPr>
          <a:xfrm>
            <a:off x="357158" y="642918"/>
            <a:ext cx="8572560" cy="5715040"/>
          </a:xfrm>
        </p:spPr>
        <p:txBody>
          <a:bodyPr>
            <a:noAutofit/>
          </a:bodyPr>
          <a:lstStyle/>
          <a:p>
            <a:pPr algn="just"/>
            <a:r>
              <a:rPr lang="es-ES" sz="1800" b="1" dirty="0" smtClean="0">
                <a:solidFill>
                  <a:schemeClr val="tx1"/>
                </a:solidFill>
              </a:rPr>
              <a:t>Estructura de las máscaras de subred </a:t>
            </a:r>
          </a:p>
          <a:p>
            <a:pPr algn="just"/>
            <a:endParaRPr lang="es-ES" sz="1800" b="1" dirty="0" smtClean="0">
              <a:solidFill>
                <a:schemeClr val="tx1"/>
              </a:solidFill>
            </a:endParaRPr>
          </a:p>
          <a:p>
            <a:pPr algn="just"/>
            <a:r>
              <a:rPr lang="es-ES" sz="1800" dirty="0" smtClean="0">
                <a:solidFill>
                  <a:schemeClr val="tx1"/>
                </a:solidFill>
              </a:rPr>
              <a:t>Para dividir un ID de red, utilizamos una máscara de subred. </a:t>
            </a:r>
          </a:p>
          <a:p>
            <a:pPr algn="just"/>
            <a:endParaRPr lang="es-ES" sz="1800" dirty="0" smtClean="0">
              <a:solidFill>
                <a:schemeClr val="tx1"/>
              </a:solidFill>
            </a:endParaRPr>
          </a:p>
          <a:p>
            <a:pPr algn="just"/>
            <a:r>
              <a:rPr lang="es-ES" sz="1800" dirty="0" smtClean="0">
                <a:solidFill>
                  <a:schemeClr val="tx1"/>
                </a:solidFill>
              </a:rPr>
              <a:t>Una máscara de subred es una pantalla que diferencia el ID de red de un ID de host en una dirección IP.</a:t>
            </a:r>
          </a:p>
          <a:p>
            <a:pPr algn="just"/>
            <a:endParaRPr lang="es-ES" sz="1800" dirty="0" smtClean="0">
              <a:solidFill>
                <a:schemeClr val="tx1"/>
              </a:solidFill>
            </a:endParaRPr>
          </a:p>
          <a:p>
            <a:pPr algn="just"/>
            <a:r>
              <a:rPr lang="es-ES" sz="1800" dirty="0" smtClean="0">
                <a:solidFill>
                  <a:schemeClr val="tx1"/>
                </a:solidFill>
              </a:rPr>
              <a:t>Una máscara de subred está formada por un conjunto de cuatro números, similar a una dirección IP. </a:t>
            </a:r>
          </a:p>
          <a:p>
            <a:pPr algn="just"/>
            <a:endParaRPr lang="es-ES" sz="1800" dirty="0" smtClean="0">
              <a:solidFill>
                <a:schemeClr val="tx1"/>
              </a:solidFill>
            </a:endParaRPr>
          </a:p>
          <a:p>
            <a:pPr algn="just"/>
            <a:r>
              <a:rPr lang="es-ES" sz="1800" dirty="0" smtClean="0">
                <a:solidFill>
                  <a:schemeClr val="tx1"/>
                </a:solidFill>
              </a:rPr>
              <a:t>El valor de estos números oscila entre 0 y 255. </a:t>
            </a:r>
          </a:p>
          <a:p>
            <a:pPr algn="just"/>
            <a:endParaRPr lang="es-ES" sz="1800" dirty="0" smtClean="0">
              <a:solidFill>
                <a:schemeClr val="tx1"/>
              </a:solidFill>
            </a:endParaRPr>
          </a:p>
          <a:p>
            <a:pPr algn="just"/>
            <a:r>
              <a:rPr lang="es-ES" sz="1800" dirty="0" smtClean="0">
                <a:solidFill>
                  <a:schemeClr val="tx1"/>
                </a:solidFill>
              </a:rPr>
              <a:t>En el método de clases, cada uno de los cuatro números sólo puede asumir el valor máximo 255 o el valor mínimo 0. </a:t>
            </a:r>
          </a:p>
          <a:p>
            <a:pPr algn="just"/>
            <a:endParaRPr lang="es-ES" sz="1800" dirty="0" smtClean="0">
              <a:solidFill>
                <a:schemeClr val="tx1"/>
              </a:solidFill>
            </a:endParaRPr>
          </a:p>
          <a:p>
            <a:pPr algn="just"/>
            <a:r>
              <a:rPr lang="es-ES" sz="1800" dirty="0" smtClean="0">
                <a:solidFill>
                  <a:schemeClr val="tx1"/>
                </a:solidFill>
              </a:rPr>
              <a:t>Los cuatro números están organizados como valores máximos contiguos seguidos de valores mínimos contiguos. Los valores máximos representan el ID de red y los valores mínimos representan el ID de host. Por ejemplo, 255.255.0.0 es una máscara de subred válida, pero 255.0.255.0 no lo es. La máscara de subred 255.255.0.0 identifica el ID de red como los dos primeros números de la dirección IP. </a:t>
            </a:r>
          </a:p>
          <a:p>
            <a:pPr algn="just"/>
            <a:endParaRPr lang="es-ES" sz="1900" dirty="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pic>
        <p:nvPicPr>
          <p:cNvPr id="9218" name="Picture 2"/>
          <p:cNvPicPr>
            <a:picLocks noChangeAspect="1" noChangeArrowheads="1"/>
          </p:cNvPicPr>
          <p:nvPr/>
        </p:nvPicPr>
        <p:blipFill>
          <a:blip r:embed="rId2"/>
          <a:srcRect/>
          <a:stretch>
            <a:fillRect/>
          </a:stretch>
        </p:blipFill>
        <p:spPr bwMode="auto">
          <a:xfrm>
            <a:off x="642910" y="1571612"/>
            <a:ext cx="8271362"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500042"/>
            <a:ext cx="7772400" cy="1470025"/>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2000240"/>
            <a:ext cx="8501122" cy="3857652"/>
          </a:xfrm>
        </p:spPr>
        <p:txBody>
          <a:bodyPr>
            <a:normAutofit/>
          </a:bodyPr>
          <a:lstStyle/>
          <a:p>
            <a:pPr marL="514350" indent="-514350" algn="l"/>
            <a:r>
              <a:rPr lang="en-US" dirty="0" err="1" smtClean="0">
                <a:solidFill>
                  <a:schemeClr val="tx1"/>
                </a:solidFill>
              </a:rPr>
              <a:t>Revisar</a:t>
            </a:r>
            <a:r>
              <a:rPr lang="en-US" dirty="0" smtClean="0">
                <a:solidFill>
                  <a:schemeClr val="tx1"/>
                </a:solidFill>
              </a:rPr>
              <a:t> </a:t>
            </a:r>
            <a:r>
              <a:rPr lang="en-US" dirty="0" err="1" smtClean="0">
                <a:solidFill>
                  <a:schemeClr val="tx1"/>
                </a:solidFill>
              </a:rPr>
              <a:t>ayudas</a:t>
            </a:r>
            <a:r>
              <a:rPr lang="en-US" dirty="0" smtClean="0">
                <a:solidFill>
                  <a:schemeClr val="tx1"/>
                </a:solidFill>
              </a:rPr>
              <a:t>:</a:t>
            </a:r>
          </a:p>
          <a:p>
            <a:pPr marL="514350" indent="-514350" algn="l"/>
            <a:endParaRPr lang="en-US" dirty="0" smtClean="0">
              <a:solidFill>
                <a:schemeClr val="tx1"/>
              </a:solidFill>
            </a:endParaRPr>
          </a:p>
          <a:p>
            <a:pPr marL="514350" indent="-514350" algn="l"/>
            <a:r>
              <a:rPr lang="en-US" dirty="0" smtClean="0">
                <a:solidFill>
                  <a:schemeClr val="tx1"/>
                </a:solidFill>
              </a:rPr>
              <a:t>F:\courses\ws-3000-s10\M1\T2\P1\Demo1.html</a:t>
            </a:r>
          </a:p>
          <a:p>
            <a:pPr marL="514350" indent="-514350" algn="l"/>
            <a:endParaRPr lang="en-US" dirty="0" smtClean="0"/>
          </a:p>
          <a:p>
            <a:pPr marL="514350" indent="-514350" algn="l"/>
            <a:r>
              <a:rPr lang="en-US" dirty="0" smtClean="0">
                <a:solidFill>
                  <a:schemeClr val="tx1"/>
                </a:solidFill>
              </a:rPr>
              <a:t>F:\courses\ws-3000-s10\M1\T3\P3\Demo1.html</a:t>
            </a:r>
          </a:p>
          <a:p>
            <a:pPr marL="514350" indent="-514350" algn="l"/>
            <a:endParaRPr lang="en-US" dirty="0" smtClean="0"/>
          </a:p>
          <a:p>
            <a:endParaRPr lang="es-E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sp>
        <p:nvSpPr>
          <p:cNvPr id="4" name="2 Subtítulo"/>
          <p:cNvSpPr>
            <a:spLocks noGrp="1"/>
          </p:cNvSpPr>
          <p:nvPr>
            <p:ph type="subTitle" idx="1"/>
          </p:nvPr>
        </p:nvSpPr>
        <p:spPr>
          <a:xfrm>
            <a:off x="357158" y="1428736"/>
            <a:ext cx="8572560" cy="4929222"/>
          </a:xfrm>
        </p:spPr>
        <p:txBody>
          <a:bodyPr>
            <a:noAutofit/>
          </a:bodyPr>
          <a:lstStyle/>
          <a:p>
            <a:endParaRPr lang="es-ES" sz="4000" dirty="0" smtClean="0">
              <a:solidFill>
                <a:schemeClr val="tx1"/>
              </a:solidFill>
            </a:endParaRPr>
          </a:p>
          <a:p>
            <a:endParaRPr lang="es-ES" sz="4000" dirty="0" smtClean="0">
              <a:solidFill>
                <a:schemeClr val="tx1"/>
              </a:solidFill>
            </a:endParaRPr>
          </a:p>
          <a:p>
            <a:r>
              <a:rPr lang="es-ES" sz="6000" dirty="0" err="1" smtClean="0">
                <a:solidFill>
                  <a:schemeClr val="tx1"/>
                </a:solidFill>
              </a:rPr>
              <a:t>Subnetting</a:t>
            </a:r>
            <a:r>
              <a:rPr lang="es-ES" sz="6000" dirty="0" smtClean="0">
                <a:solidFill>
                  <a:schemeClr val="tx1"/>
                </a:solidFill>
              </a:rPr>
              <a:t> </a:t>
            </a:r>
            <a:endParaRPr lang="es-ES" sz="6000" dirty="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sp>
        <p:nvSpPr>
          <p:cNvPr id="4" name="2 Subtítulo"/>
          <p:cNvSpPr>
            <a:spLocks noGrp="1"/>
          </p:cNvSpPr>
          <p:nvPr>
            <p:ph type="subTitle" idx="1"/>
          </p:nvPr>
        </p:nvSpPr>
        <p:spPr>
          <a:xfrm>
            <a:off x="357158" y="1428736"/>
            <a:ext cx="8572560" cy="4929222"/>
          </a:xfrm>
        </p:spPr>
        <p:txBody>
          <a:bodyPr>
            <a:noAutofit/>
          </a:bodyPr>
          <a:lstStyle/>
          <a:p>
            <a:endParaRPr lang="es-ES" sz="4000" dirty="0" smtClean="0">
              <a:solidFill>
                <a:schemeClr val="tx1"/>
              </a:solidFill>
            </a:endParaRPr>
          </a:p>
          <a:p>
            <a:endParaRPr lang="es-ES" sz="4000" dirty="0" smtClean="0">
              <a:solidFill>
                <a:schemeClr val="tx1"/>
              </a:solidFill>
            </a:endParaRPr>
          </a:p>
          <a:p>
            <a:r>
              <a:rPr lang="es-ES" sz="6000" dirty="0" smtClean="0">
                <a:solidFill>
                  <a:schemeClr val="tx1"/>
                </a:solidFill>
              </a:rPr>
              <a:t>Ejercicios</a:t>
            </a:r>
            <a:endParaRPr lang="es-ES" sz="6000" dirty="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sp>
        <p:nvSpPr>
          <p:cNvPr id="4" name="2 Subtítulo"/>
          <p:cNvSpPr>
            <a:spLocks noGrp="1"/>
          </p:cNvSpPr>
          <p:nvPr>
            <p:ph type="subTitle" idx="1"/>
          </p:nvPr>
        </p:nvSpPr>
        <p:spPr>
          <a:xfrm>
            <a:off x="357158" y="928670"/>
            <a:ext cx="8572560" cy="6215106"/>
          </a:xfrm>
        </p:spPr>
        <p:txBody>
          <a:bodyPr>
            <a:noAutofit/>
          </a:bodyPr>
          <a:lstStyle/>
          <a:p>
            <a:r>
              <a:rPr lang="es-ES" sz="3500" dirty="0" smtClean="0">
                <a:solidFill>
                  <a:schemeClr val="tx1"/>
                </a:solidFill>
              </a:rPr>
              <a:t>Pregunta 1</a:t>
            </a:r>
          </a:p>
          <a:p>
            <a:pPr algn="l"/>
            <a:r>
              <a:rPr lang="es-ES" sz="3500" dirty="0" smtClean="0">
                <a:solidFill>
                  <a:schemeClr val="tx1"/>
                </a:solidFill>
              </a:rPr>
              <a:t>● ¿Cuál de las siguientes opciones representa la máscara 255.255.240.0?</a:t>
            </a:r>
          </a:p>
          <a:p>
            <a:r>
              <a:rPr lang="es-ES" sz="3500" dirty="0" smtClean="0">
                <a:solidFill>
                  <a:schemeClr val="tx1"/>
                </a:solidFill>
              </a:rPr>
              <a:t>● a) /16     f) /26</a:t>
            </a:r>
          </a:p>
          <a:p>
            <a:r>
              <a:rPr lang="es-ES" sz="3500" dirty="0" smtClean="0">
                <a:solidFill>
                  <a:schemeClr val="tx1"/>
                </a:solidFill>
              </a:rPr>
              <a:t>● b) /18      g) /192</a:t>
            </a:r>
          </a:p>
          <a:p>
            <a:r>
              <a:rPr lang="es-ES" sz="3500" dirty="0" smtClean="0">
                <a:solidFill>
                  <a:schemeClr val="tx1"/>
                </a:solidFill>
              </a:rPr>
              <a:t>● c) /20       h) /224</a:t>
            </a:r>
          </a:p>
          <a:p>
            <a:r>
              <a:rPr lang="es-ES" sz="3500" dirty="0" smtClean="0">
                <a:solidFill>
                  <a:schemeClr val="tx1"/>
                </a:solidFill>
              </a:rPr>
              <a:t>● d) /22       i) /240</a:t>
            </a:r>
          </a:p>
          <a:p>
            <a:r>
              <a:rPr lang="es-ES" sz="3500" dirty="0" smtClean="0">
                <a:solidFill>
                  <a:schemeClr val="tx1"/>
                </a:solidFill>
              </a:rPr>
              <a:t>●                 e) /24</a:t>
            </a:r>
          </a:p>
          <a:p>
            <a:endParaRPr lang="es-ES" sz="4000" dirty="0" smtClean="0">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sp>
        <p:nvSpPr>
          <p:cNvPr id="4" name="2 Subtítulo"/>
          <p:cNvSpPr>
            <a:spLocks noGrp="1"/>
          </p:cNvSpPr>
          <p:nvPr>
            <p:ph type="subTitle" idx="1"/>
          </p:nvPr>
        </p:nvSpPr>
        <p:spPr>
          <a:xfrm>
            <a:off x="357158" y="928670"/>
            <a:ext cx="8572560" cy="6215106"/>
          </a:xfrm>
        </p:spPr>
        <p:txBody>
          <a:bodyPr>
            <a:noAutofit/>
          </a:bodyPr>
          <a:lstStyle/>
          <a:p>
            <a:pPr algn="just"/>
            <a:r>
              <a:rPr lang="es-ES" sz="2700" dirty="0" smtClean="0">
                <a:solidFill>
                  <a:schemeClr val="tx1"/>
                </a:solidFill>
              </a:rPr>
              <a:t>Preguntas</a:t>
            </a:r>
          </a:p>
          <a:p>
            <a:pPr algn="just"/>
            <a:r>
              <a:rPr lang="es-ES" sz="2700" dirty="0" smtClean="0">
                <a:solidFill>
                  <a:schemeClr val="tx1"/>
                </a:solidFill>
              </a:rPr>
              <a:t>● ¿Cuáles son las partes de una dirección IP?</a:t>
            </a:r>
          </a:p>
          <a:p>
            <a:pPr algn="just"/>
            <a:endParaRPr lang="es-ES" sz="2700" dirty="0" smtClean="0">
              <a:solidFill>
                <a:schemeClr val="tx1"/>
              </a:solidFill>
            </a:endParaRPr>
          </a:p>
          <a:p>
            <a:pPr algn="just"/>
            <a:r>
              <a:rPr lang="es-ES" sz="2700" dirty="0" smtClean="0">
                <a:solidFill>
                  <a:schemeClr val="tx1"/>
                </a:solidFill>
              </a:rPr>
              <a:t>● ¿Qué es una máscara de subred? ¿Qué indica un 0 binario</a:t>
            </a:r>
          </a:p>
          <a:p>
            <a:pPr algn="just"/>
            <a:r>
              <a:rPr lang="es-ES" sz="2700" dirty="0" smtClean="0">
                <a:solidFill>
                  <a:schemeClr val="tx1"/>
                </a:solidFill>
              </a:rPr>
              <a:t>acerca de la correspondiente IP? ¿Qué indica un 1 binario</a:t>
            </a:r>
          </a:p>
          <a:p>
            <a:pPr algn="just"/>
            <a:r>
              <a:rPr lang="es-ES" sz="2700" dirty="0" smtClean="0">
                <a:solidFill>
                  <a:schemeClr val="tx1"/>
                </a:solidFill>
              </a:rPr>
              <a:t>acerca de su correspondiente dirección IP?</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sp>
        <p:nvSpPr>
          <p:cNvPr id="4" name="2 Subtítulo"/>
          <p:cNvSpPr>
            <a:spLocks noGrp="1"/>
          </p:cNvSpPr>
          <p:nvPr>
            <p:ph type="subTitle" idx="1"/>
          </p:nvPr>
        </p:nvSpPr>
        <p:spPr>
          <a:xfrm>
            <a:off x="357158" y="928670"/>
            <a:ext cx="8572560" cy="6215106"/>
          </a:xfrm>
        </p:spPr>
        <p:txBody>
          <a:bodyPr>
            <a:noAutofit/>
          </a:bodyPr>
          <a:lstStyle/>
          <a:p>
            <a:pPr algn="just"/>
            <a:r>
              <a:rPr lang="es-ES" sz="2700" dirty="0" smtClean="0">
                <a:solidFill>
                  <a:schemeClr val="tx1"/>
                </a:solidFill>
              </a:rPr>
              <a:t>Preguntas</a:t>
            </a:r>
          </a:p>
          <a:p>
            <a:pPr algn="just"/>
            <a:r>
              <a:rPr lang="es-ES" sz="2700" dirty="0" smtClean="0">
                <a:solidFill>
                  <a:schemeClr val="tx1"/>
                </a:solidFill>
              </a:rPr>
              <a:t>● ¿Cuáles son las partes de una dirección IP?</a:t>
            </a:r>
          </a:p>
          <a:p>
            <a:pPr algn="just"/>
            <a:r>
              <a:rPr lang="es-ES" sz="2700" dirty="0" smtClean="0">
                <a:solidFill>
                  <a:schemeClr val="tx1"/>
                </a:solidFill>
              </a:rPr>
              <a:t>– Identificación de red e </a:t>
            </a:r>
            <a:r>
              <a:rPr lang="es-ES" sz="2700" dirty="0" err="1" smtClean="0">
                <a:solidFill>
                  <a:schemeClr val="tx1"/>
                </a:solidFill>
              </a:rPr>
              <a:t>indentificación</a:t>
            </a:r>
            <a:r>
              <a:rPr lang="es-ES" sz="2700" dirty="0" smtClean="0">
                <a:solidFill>
                  <a:schemeClr val="tx1"/>
                </a:solidFill>
              </a:rPr>
              <a:t> de host.</a:t>
            </a:r>
          </a:p>
          <a:p>
            <a:pPr algn="just"/>
            <a:r>
              <a:rPr lang="es-ES" sz="2700" dirty="0" smtClean="0">
                <a:solidFill>
                  <a:schemeClr val="tx1"/>
                </a:solidFill>
              </a:rPr>
              <a:t>● ¿Qué es una máscara de subred? ¿Qué indica un 0 binario</a:t>
            </a:r>
          </a:p>
          <a:p>
            <a:pPr algn="just"/>
            <a:r>
              <a:rPr lang="es-ES" sz="2700" dirty="0" smtClean="0">
                <a:solidFill>
                  <a:schemeClr val="tx1"/>
                </a:solidFill>
              </a:rPr>
              <a:t>acerca de la correspondiente IP? ¿Qué indica un 1 binario</a:t>
            </a:r>
          </a:p>
          <a:p>
            <a:pPr algn="just"/>
            <a:r>
              <a:rPr lang="es-ES" sz="2700" dirty="0" smtClean="0">
                <a:solidFill>
                  <a:schemeClr val="tx1"/>
                </a:solidFill>
              </a:rPr>
              <a:t>acerca de su correspondiente dirección IP?</a:t>
            </a:r>
          </a:p>
          <a:p>
            <a:pPr algn="just"/>
            <a:r>
              <a:rPr lang="es-ES" sz="2700" dirty="0" smtClean="0">
                <a:solidFill>
                  <a:schemeClr val="tx1"/>
                </a:solidFill>
              </a:rPr>
              <a:t>– Una máscara de red consiste en pedir prestados bits de</a:t>
            </a:r>
          </a:p>
          <a:p>
            <a:pPr algn="just"/>
            <a:r>
              <a:rPr lang="es-ES" sz="2700" dirty="0" smtClean="0">
                <a:solidFill>
                  <a:schemeClr val="tx1"/>
                </a:solidFill>
              </a:rPr>
              <a:t>la parte de host para crear subredes. El 1 binario</a:t>
            </a:r>
          </a:p>
          <a:p>
            <a:pPr algn="just"/>
            <a:r>
              <a:rPr lang="es-ES" sz="2700" dirty="0" smtClean="0">
                <a:solidFill>
                  <a:schemeClr val="tx1"/>
                </a:solidFill>
              </a:rPr>
              <a:t>representa la parte de red o subred y el 0 la parte de</a:t>
            </a:r>
          </a:p>
          <a:p>
            <a:pPr algn="just"/>
            <a:r>
              <a:rPr lang="es-ES" sz="2700" dirty="0" smtClean="0">
                <a:solidFill>
                  <a:schemeClr val="tx1"/>
                </a:solidFill>
              </a:rPr>
              <a:t>host.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sp>
        <p:nvSpPr>
          <p:cNvPr id="4" name="2 Subtítulo"/>
          <p:cNvSpPr>
            <a:spLocks noGrp="1"/>
          </p:cNvSpPr>
          <p:nvPr>
            <p:ph type="subTitle" idx="1"/>
          </p:nvPr>
        </p:nvSpPr>
        <p:spPr>
          <a:xfrm>
            <a:off x="357158" y="928670"/>
            <a:ext cx="8572560" cy="6215106"/>
          </a:xfrm>
        </p:spPr>
        <p:txBody>
          <a:bodyPr>
            <a:noAutofit/>
          </a:bodyPr>
          <a:lstStyle/>
          <a:p>
            <a:pPr algn="just"/>
            <a:r>
              <a:rPr lang="es-ES" sz="2600" dirty="0" smtClean="0">
                <a:solidFill>
                  <a:schemeClr val="tx1"/>
                </a:solidFill>
              </a:rPr>
              <a:t>Dada la dirección 134.141.7.11 y la máscara 255.255.255.0,</a:t>
            </a:r>
          </a:p>
          <a:p>
            <a:pPr algn="just"/>
            <a:r>
              <a:rPr lang="es-ES" sz="2600" dirty="0" smtClean="0">
                <a:solidFill>
                  <a:schemeClr val="tx1"/>
                </a:solidFill>
              </a:rPr>
              <a:t>¿Cuál es el número de subred?</a:t>
            </a:r>
          </a:p>
          <a:p>
            <a:pPr algn="just"/>
            <a:endParaRPr lang="es-ES" sz="2600" dirty="0" smtClean="0">
              <a:solidFill>
                <a:schemeClr val="tx1"/>
              </a:solidFill>
            </a:endParaRPr>
          </a:p>
          <a:p>
            <a:pPr algn="just"/>
            <a:r>
              <a:rPr lang="es-ES" sz="2600" dirty="0" smtClean="0">
                <a:solidFill>
                  <a:schemeClr val="tx1"/>
                </a:solidFill>
              </a:rPr>
              <a:t>● Dada la dirección 193.193.7.7 y la máscara 255.255.255.0</a:t>
            </a:r>
          </a:p>
          <a:p>
            <a:pPr algn="just"/>
            <a:r>
              <a:rPr lang="es-ES" sz="2600" dirty="0" smtClean="0">
                <a:solidFill>
                  <a:schemeClr val="tx1"/>
                </a:solidFill>
              </a:rPr>
              <a:t>¿cuál es el número de subred y cuál es la dirección de</a:t>
            </a:r>
          </a:p>
          <a:p>
            <a:pPr algn="just"/>
            <a:r>
              <a:rPr lang="es-ES" sz="2600" dirty="0" err="1" smtClean="0">
                <a:solidFill>
                  <a:schemeClr val="tx1"/>
                </a:solidFill>
              </a:rPr>
              <a:t>broadcast</a:t>
            </a:r>
            <a:r>
              <a:rPr lang="es-ES" sz="2600" dirty="0" smtClean="0">
                <a:solidFill>
                  <a:schemeClr val="tx1"/>
                </a:solidFill>
              </a:rPr>
              <a:t>?</a:t>
            </a:r>
          </a:p>
          <a:p>
            <a:pPr algn="just"/>
            <a:endParaRPr lang="es-ES" sz="2700" dirty="0" smtClean="0">
              <a:solidFill>
                <a:schemeClr val="tx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sp>
        <p:nvSpPr>
          <p:cNvPr id="4" name="2 Subtítulo"/>
          <p:cNvSpPr>
            <a:spLocks noGrp="1"/>
          </p:cNvSpPr>
          <p:nvPr>
            <p:ph type="subTitle" idx="1"/>
          </p:nvPr>
        </p:nvSpPr>
        <p:spPr>
          <a:xfrm>
            <a:off x="357158" y="928670"/>
            <a:ext cx="8572560" cy="6215106"/>
          </a:xfrm>
        </p:spPr>
        <p:txBody>
          <a:bodyPr>
            <a:noAutofit/>
          </a:bodyPr>
          <a:lstStyle/>
          <a:p>
            <a:pPr algn="just"/>
            <a:r>
              <a:rPr lang="es-ES" sz="2600" dirty="0" smtClean="0">
                <a:solidFill>
                  <a:schemeClr val="tx1"/>
                </a:solidFill>
              </a:rPr>
              <a:t>Dada la dirección 134.141.7.11 y la máscara 255.255.255.0,</a:t>
            </a:r>
          </a:p>
          <a:p>
            <a:pPr algn="just"/>
            <a:r>
              <a:rPr lang="es-ES" sz="2600" dirty="0" smtClean="0">
                <a:solidFill>
                  <a:schemeClr val="tx1"/>
                </a:solidFill>
              </a:rPr>
              <a:t>¿Cuál es el número de subred?</a:t>
            </a:r>
          </a:p>
          <a:p>
            <a:pPr algn="just"/>
            <a:r>
              <a:rPr lang="es-ES" sz="2600" dirty="0" smtClean="0">
                <a:solidFill>
                  <a:schemeClr val="tx1"/>
                </a:solidFill>
              </a:rPr>
              <a:t>– Red: 134.141.7.0 </a:t>
            </a:r>
            <a:r>
              <a:rPr lang="es-ES" sz="2600" dirty="0" err="1" smtClean="0">
                <a:solidFill>
                  <a:schemeClr val="tx1"/>
                </a:solidFill>
              </a:rPr>
              <a:t>Broadcast</a:t>
            </a:r>
            <a:r>
              <a:rPr lang="es-ES" sz="2600" dirty="0" smtClean="0">
                <a:solidFill>
                  <a:schemeClr val="tx1"/>
                </a:solidFill>
              </a:rPr>
              <a:t>: 134.141.7.255</a:t>
            </a:r>
          </a:p>
          <a:p>
            <a:pPr algn="just"/>
            <a:r>
              <a:rPr lang="es-ES" sz="2600" dirty="0" smtClean="0">
                <a:solidFill>
                  <a:schemeClr val="tx1"/>
                </a:solidFill>
              </a:rPr>
              <a:t>● Dada la dirección 193.193.7.7 y la máscara 255.255.255.0</a:t>
            </a:r>
          </a:p>
          <a:p>
            <a:pPr algn="just"/>
            <a:r>
              <a:rPr lang="es-ES" sz="2600" dirty="0" smtClean="0">
                <a:solidFill>
                  <a:schemeClr val="tx1"/>
                </a:solidFill>
              </a:rPr>
              <a:t>¿cuál es el número de subred y cuál es la dirección de</a:t>
            </a:r>
          </a:p>
          <a:p>
            <a:pPr algn="just"/>
            <a:r>
              <a:rPr lang="es-ES" sz="2600" dirty="0" err="1" smtClean="0">
                <a:solidFill>
                  <a:schemeClr val="tx1"/>
                </a:solidFill>
              </a:rPr>
              <a:t>broadcast</a:t>
            </a:r>
            <a:r>
              <a:rPr lang="es-ES" sz="2600" dirty="0" smtClean="0">
                <a:solidFill>
                  <a:schemeClr val="tx1"/>
                </a:solidFill>
              </a:rPr>
              <a:t>?</a:t>
            </a:r>
          </a:p>
          <a:p>
            <a:pPr algn="just"/>
            <a:r>
              <a:rPr lang="es-ES" sz="2600" dirty="0" smtClean="0">
                <a:solidFill>
                  <a:schemeClr val="tx1"/>
                </a:solidFill>
              </a:rPr>
              <a:t>– Red: 193.193.7.0 </a:t>
            </a:r>
            <a:r>
              <a:rPr lang="es-ES" sz="2600" dirty="0" err="1" smtClean="0">
                <a:solidFill>
                  <a:schemeClr val="tx1"/>
                </a:solidFill>
              </a:rPr>
              <a:t>Broadcast</a:t>
            </a:r>
            <a:r>
              <a:rPr lang="es-ES" sz="2600" dirty="0" smtClean="0">
                <a:solidFill>
                  <a:schemeClr val="tx1"/>
                </a:solidFill>
              </a:rPr>
              <a:t>: 193.193.7.255</a:t>
            </a:r>
          </a:p>
          <a:p>
            <a:pPr algn="just"/>
            <a:endParaRPr lang="es-ES" sz="2700" dirty="0" smtClean="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0" y="1414463"/>
            <a:ext cx="9191625" cy="4029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525" y="214290"/>
            <a:ext cx="9153525" cy="264320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0" y="2781300"/>
            <a:ext cx="8677275" cy="407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pic>
        <p:nvPicPr>
          <p:cNvPr id="4099" name="Picture 3"/>
          <p:cNvPicPr>
            <a:picLocks noChangeAspect="1" noChangeArrowheads="1"/>
          </p:cNvPicPr>
          <p:nvPr/>
        </p:nvPicPr>
        <p:blipFill>
          <a:blip r:embed="rId2"/>
          <a:srcRect/>
          <a:stretch>
            <a:fillRect/>
          </a:stretch>
        </p:blipFill>
        <p:spPr bwMode="auto">
          <a:xfrm>
            <a:off x="0" y="1000132"/>
            <a:ext cx="9144000" cy="5929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500042"/>
            <a:ext cx="7772400" cy="1470025"/>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1428728" y="2000240"/>
            <a:ext cx="6400800" cy="3857652"/>
          </a:xfrm>
        </p:spPr>
        <p:txBody>
          <a:bodyPr>
            <a:normAutofit/>
          </a:bodyPr>
          <a:lstStyle/>
          <a:p>
            <a:pPr algn="l"/>
            <a:r>
              <a:rPr lang="es-ES" dirty="0">
                <a:solidFill>
                  <a:schemeClr val="tx1"/>
                </a:solidFill>
              </a:rPr>
              <a:t>El principal objetivo de la capa de red es encaminar los paquetes del origen al destino. </a:t>
            </a:r>
            <a:endParaRPr lang="es-ES" dirty="0" smtClean="0">
              <a:solidFill>
                <a:schemeClr val="tx1"/>
              </a:solidFill>
            </a:endParaRPr>
          </a:p>
          <a:p>
            <a:pPr algn="l"/>
            <a:endParaRPr lang="es-ES" dirty="0">
              <a:solidFill>
                <a:schemeClr val="tx1"/>
              </a:solidFill>
            </a:endParaRPr>
          </a:p>
          <a:p>
            <a:pPr algn="l"/>
            <a:r>
              <a:rPr lang="es-ES" dirty="0" smtClean="0">
                <a:solidFill>
                  <a:schemeClr val="tx1"/>
                </a:solidFill>
              </a:rPr>
              <a:t>Esta </a:t>
            </a:r>
            <a:r>
              <a:rPr lang="es-ES" dirty="0">
                <a:solidFill>
                  <a:schemeClr val="tx1"/>
                </a:solidFill>
              </a:rPr>
              <a:t>es la </a:t>
            </a:r>
            <a:r>
              <a:rPr lang="es-ES" dirty="0" smtClean="0">
                <a:solidFill>
                  <a:schemeClr val="tx1"/>
                </a:solidFill>
              </a:rPr>
              <a:t>única capa </a:t>
            </a:r>
            <a:r>
              <a:rPr lang="es-ES" dirty="0">
                <a:solidFill>
                  <a:schemeClr val="tx1"/>
                </a:solidFill>
              </a:rPr>
              <a:t>que ‘ve’ y conoce la topología de la </a:t>
            </a:r>
            <a:r>
              <a:rPr lang="es-ES" dirty="0" smtClean="0">
                <a:solidFill>
                  <a:schemeClr val="tx1"/>
                </a:solidFill>
              </a:rPr>
              <a:t>red.</a:t>
            </a:r>
            <a:endParaRPr lang="en-US" dirty="0" smtClean="0"/>
          </a:p>
          <a:p>
            <a:endParaRPr lang="es-E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pic>
        <p:nvPicPr>
          <p:cNvPr id="63490" name="Picture 2"/>
          <p:cNvPicPr>
            <a:picLocks noChangeAspect="1" noChangeArrowheads="1"/>
          </p:cNvPicPr>
          <p:nvPr/>
        </p:nvPicPr>
        <p:blipFill>
          <a:blip r:embed="rId2"/>
          <a:srcRect/>
          <a:stretch>
            <a:fillRect/>
          </a:stretch>
        </p:blipFill>
        <p:spPr bwMode="auto">
          <a:xfrm>
            <a:off x="233363" y="1657350"/>
            <a:ext cx="8677275" cy="5200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sp>
        <p:nvSpPr>
          <p:cNvPr id="4" name="2 Subtítulo"/>
          <p:cNvSpPr>
            <a:spLocks noGrp="1"/>
          </p:cNvSpPr>
          <p:nvPr>
            <p:ph type="subTitle" idx="1"/>
          </p:nvPr>
        </p:nvSpPr>
        <p:spPr>
          <a:xfrm>
            <a:off x="357158" y="928670"/>
            <a:ext cx="8572560" cy="5715040"/>
          </a:xfrm>
        </p:spPr>
        <p:txBody>
          <a:bodyPr>
            <a:noAutofit/>
          </a:bodyPr>
          <a:lstStyle/>
          <a:p>
            <a:pPr algn="l"/>
            <a:r>
              <a:rPr lang="es-ES" sz="2800" dirty="0" smtClean="0">
                <a:solidFill>
                  <a:schemeClr val="tx1"/>
                </a:solidFill>
              </a:rPr>
              <a:t>Tu empresa tiene una dirección de red de Clase C de 200.10.57.0. Desea subdividir la red física en 3 subredes.</a:t>
            </a:r>
          </a:p>
          <a:p>
            <a:pPr algn="l"/>
            <a:endParaRPr lang="es-ES" sz="2800" dirty="0" smtClean="0">
              <a:solidFill>
                <a:schemeClr val="tx1"/>
              </a:solidFill>
            </a:endParaRPr>
          </a:p>
          <a:p>
            <a:pPr algn="l"/>
            <a:r>
              <a:rPr lang="es-ES" sz="2800" dirty="0" smtClean="0">
                <a:solidFill>
                  <a:schemeClr val="tx1"/>
                </a:solidFill>
              </a:rPr>
              <a:t>a) Indica una máscara que permita dividir la red de clase C (al menos) en tres subredes.</a:t>
            </a:r>
          </a:p>
          <a:p>
            <a:pPr algn="l"/>
            <a:r>
              <a:rPr lang="es-ES" sz="2800" dirty="0" smtClean="0">
                <a:solidFill>
                  <a:schemeClr val="tx1"/>
                </a:solidFill>
              </a:rPr>
              <a:t/>
            </a:r>
            <a:br>
              <a:rPr lang="es-ES" sz="2800" dirty="0" smtClean="0">
                <a:solidFill>
                  <a:schemeClr val="tx1"/>
                </a:solidFill>
              </a:rPr>
            </a:br>
            <a:r>
              <a:rPr lang="es-ES" sz="2800" dirty="0" smtClean="0">
                <a:solidFill>
                  <a:schemeClr val="tx1"/>
                </a:solidFill>
              </a:rPr>
              <a:t>b) ¿Cuántos hosts (ordenadores) puede haber por subred?</a:t>
            </a:r>
          </a:p>
          <a:p>
            <a:pPr algn="l"/>
            <a:r>
              <a:rPr lang="es-ES" sz="2800" dirty="0" smtClean="0">
                <a:solidFill>
                  <a:schemeClr val="tx1"/>
                </a:solidFill>
              </a:rPr>
              <a:t/>
            </a:r>
            <a:br>
              <a:rPr lang="es-ES" sz="2800" dirty="0" smtClean="0">
                <a:solidFill>
                  <a:schemeClr val="tx1"/>
                </a:solidFill>
              </a:rPr>
            </a:br>
            <a:r>
              <a:rPr lang="es-ES" sz="2800" dirty="0" smtClean="0">
                <a:solidFill>
                  <a:schemeClr val="tx1"/>
                </a:solidFill>
              </a:rPr>
              <a:t>c) ¿Cuál es la dirección de red y la dirección de </a:t>
            </a:r>
            <a:r>
              <a:rPr lang="es-ES" sz="2800" dirty="0" err="1" smtClean="0">
                <a:solidFill>
                  <a:schemeClr val="tx1"/>
                </a:solidFill>
              </a:rPr>
              <a:t>broadcast</a:t>
            </a:r>
            <a:r>
              <a:rPr lang="es-ES" sz="2800" dirty="0" smtClean="0">
                <a:solidFill>
                  <a:schemeClr val="tx1"/>
                </a:solidFill>
              </a:rPr>
              <a:t> de cada una de las 3 subredes creadas?</a:t>
            </a:r>
          </a:p>
          <a:p>
            <a:pPr algn="l"/>
            <a:endParaRPr lang="es-ES" sz="2700" dirty="0" smtClean="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DIRECCIONAMIENTO IP</a:t>
            </a:r>
            <a:endParaRPr lang="es-ES" dirty="0">
              <a:solidFill>
                <a:srgbClr val="FF0000"/>
              </a:solidFill>
            </a:endParaRPr>
          </a:p>
        </p:txBody>
      </p:sp>
      <p:pic>
        <p:nvPicPr>
          <p:cNvPr id="64514" name="Picture 2"/>
          <p:cNvPicPr>
            <a:picLocks noChangeAspect="1" noChangeArrowheads="1"/>
          </p:cNvPicPr>
          <p:nvPr/>
        </p:nvPicPr>
        <p:blipFill>
          <a:blip r:embed="rId2"/>
          <a:srcRect/>
          <a:stretch>
            <a:fillRect/>
          </a:stretch>
        </p:blipFill>
        <p:spPr bwMode="auto">
          <a:xfrm>
            <a:off x="142844" y="1000108"/>
            <a:ext cx="9001156" cy="5857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fontScale="92500" lnSpcReduction="10000"/>
          </a:bodyPr>
          <a:lstStyle/>
          <a:p>
            <a:pPr algn="l"/>
            <a:r>
              <a:rPr lang="es-ES" dirty="0" smtClean="0">
                <a:solidFill>
                  <a:schemeClr val="tx1"/>
                </a:solidFill>
              </a:rPr>
              <a:t>La capa de red está </a:t>
            </a:r>
            <a:r>
              <a:rPr lang="es-ES" dirty="0">
                <a:solidFill>
                  <a:schemeClr val="tx1"/>
                </a:solidFill>
              </a:rPr>
              <a:t>formada por dos tipos de </a:t>
            </a:r>
            <a:r>
              <a:rPr lang="es-ES" b="1" dirty="0">
                <a:solidFill>
                  <a:schemeClr val="tx1"/>
                </a:solidFill>
              </a:rPr>
              <a:t>nodos:</a:t>
            </a:r>
            <a:endParaRPr lang="es-ES" dirty="0">
              <a:solidFill>
                <a:schemeClr val="tx1"/>
              </a:solidFill>
            </a:endParaRPr>
          </a:p>
          <a:p>
            <a:pPr algn="l"/>
            <a:r>
              <a:rPr lang="es-ES" b="1" dirty="0">
                <a:solidFill>
                  <a:srgbClr val="FF0000"/>
                </a:solidFill>
              </a:rPr>
              <a:t>Nodos terminales</a:t>
            </a:r>
            <a:r>
              <a:rPr lang="es-ES" dirty="0">
                <a:solidFill>
                  <a:schemeClr val="tx1"/>
                </a:solidFill>
              </a:rPr>
              <a:t>: generan o reciben paquetes de otros nodos, nunca encaminan paquetes</a:t>
            </a:r>
          </a:p>
          <a:p>
            <a:pPr algn="l"/>
            <a:r>
              <a:rPr lang="es-ES" dirty="0">
                <a:solidFill>
                  <a:schemeClr val="tx1"/>
                </a:solidFill>
              </a:rPr>
              <a:t>dirigidos a terceros.</a:t>
            </a:r>
          </a:p>
          <a:p>
            <a:pPr algn="l"/>
            <a:r>
              <a:rPr lang="es-ES" b="1" dirty="0">
                <a:solidFill>
                  <a:srgbClr val="FF0000"/>
                </a:solidFill>
              </a:rPr>
              <a:t>Nodos intermedios o de encaminamiento</a:t>
            </a:r>
            <a:r>
              <a:rPr lang="es-ES" dirty="0">
                <a:solidFill>
                  <a:schemeClr val="tx1"/>
                </a:solidFill>
              </a:rPr>
              <a:t>: se utilizan para encaminar paquetes entre los </a:t>
            </a:r>
            <a:r>
              <a:rPr lang="es-ES" dirty="0" smtClean="0">
                <a:solidFill>
                  <a:schemeClr val="tx1"/>
                </a:solidFill>
              </a:rPr>
              <a:t>nodos terminales</a:t>
            </a:r>
            <a:r>
              <a:rPr lang="es-ES" dirty="0">
                <a:solidFill>
                  <a:schemeClr val="tx1"/>
                </a:solidFill>
              </a:rPr>
              <a:t>. Suelen ser ordenadores especializados dedicados y diseñados específicamente </a:t>
            </a:r>
            <a:r>
              <a:rPr lang="es-ES" dirty="0" smtClean="0">
                <a:solidFill>
                  <a:schemeClr val="tx1"/>
                </a:solidFill>
              </a:rPr>
              <a:t>para esa </a:t>
            </a:r>
            <a:r>
              <a:rPr lang="es-ES" dirty="0">
                <a:solidFill>
                  <a:schemeClr val="tx1"/>
                </a:solidFill>
              </a:rPr>
              <a:t>función, con sistemas operativos en tiempo real, aunque en ocasiones también se </a:t>
            </a:r>
            <a:r>
              <a:rPr lang="es-ES" dirty="0" smtClean="0">
                <a:solidFill>
                  <a:schemeClr val="tx1"/>
                </a:solidFill>
              </a:rPr>
              <a:t>utilizan para </a:t>
            </a:r>
            <a:r>
              <a:rPr lang="es-ES" dirty="0">
                <a:solidFill>
                  <a:schemeClr val="tx1"/>
                </a:solidFill>
              </a:rPr>
              <a:t>desempeñar esta función ordenadores normales.</a:t>
            </a:r>
          </a:p>
          <a:p>
            <a:endParaRPr lang="es-E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fontScale="85000" lnSpcReduction="20000"/>
          </a:bodyPr>
          <a:lstStyle/>
          <a:p>
            <a:pPr algn="l">
              <a:buFont typeface="Arial" pitchFamily="34" charset="0"/>
              <a:buChar char="•"/>
            </a:pPr>
            <a:r>
              <a:rPr lang="es-ES" dirty="0">
                <a:solidFill>
                  <a:schemeClr val="tx1"/>
                </a:solidFill>
              </a:rPr>
              <a:t>Los servicios que ofrece el nivel de red </a:t>
            </a:r>
            <a:r>
              <a:rPr lang="es-ES" dirty="0" smtClean="0">
                <a:solidFill>
                  <a:schemeClr val="tx1"/>
                </a:solidFill>
              </a:rPr>
              <a:t>deberán, </a:t>
            </a:r>
            <a:r>
              <a:rPr lang="es-ES" dirty="0">
                <a:solidFill>
                  <a:schemeClr val="tx1"/>
                </a:solidFill>
              </a:rPr>
              <a:t>en lo posible aislar al nivel de transporte de detalles </a:t>
            </a:r>
            <a:r>
              <a:rPr lang="es-ES" dirty="0" smtClean="0">
                <a:solidFill>
                  <a:schemeClr val="tx1"/>
                </a:solidFill>
              </a:rPr>
              <a:t>tales como </a:t>
            </a:r>
            <a:r>
              <a:rPr lang="es-ES" dirty="0">
                <a:solidFill>
                  <a:schemeClr val="tx1"/>
                </a:solidFill>
              </a:rPr>
              <a:t>tipo de tecnología física utilizada (LAN, WAN, </a:t>
            </a:r>
            <a:r>
              <a:rPr lang="es-ES" dirty="0" err="1">
                <a:solidFill>
                  <a:schemeClr val="tx1"/>
                </a:solidFill>
              </a:rPr>
              <a:t>broadcast</a:t>
            </a:r>
            <a:r>
              <a:rPr lang="es-ES" dirty="0">
                <a:solidFill>
                  <a:schemeClr val="tx1"/>
                </a:solidFill>
              </a:rPr>
              <a:t>, etc.), número y topología de </a:t>
            </a:r>
            <a:r>
              <a:rPr lang="es-ES" dirty="0" smtClean="0">
                <a:solidFill>
                  <a:schemeClr val="tx1"/>
                </a:solidFill>
              </a:rPr>
              <a:t>las subredes</a:t>
            </a:r>
            <a:r>
              <a:rPr lang="es-ES" dirty="0">
                <a:solidFill>
                  <a:schemeClr val="tx1"/>
                </a:solidFill>
              </a:rPr>
              <a:t>, etc. </a:t>
            </a:r>
            <a:endParaRPr lang="es-ES" dirty="0" smtClean="0">
              <a:solidFill>
                <a:schemeClr val="tx1"/>
              </a:solidFill>
            </a:endParaRPr>
          </a:p>
          <a:p>
            <a:pPr algn="l"/>
            <a:endParaRPr lang="es-ES" dirty="0">
              <a:solidFill>
                <a:schemeClr val="tx1"/>
              </a:solidFill>
            </a:endParaRPr>
          </a:p>
          <a:p>
            <a:pPr algn="l">
              <a:buFont typeface="Arial" pitchFamily="34" charset="0"/>
              <a:buChar char="•"/>
            </a:pPr>
            <a:r>
              <a:rPr lang="es-ES" dirty="0">
                <a:solidFill>
                  <a:schemeClr val="tx1"/>
                </a:solidFill>
              </a:rPr>
              <a:t>Los servicios de red pueden ser orientados a conexión (CONS) o no orientados a conexión (CLNS</a:t>
            </a:r>
            <a:r>
              <a:rPr lang="es-ES" dirty="0" smtClean="0">
                <a:solidFill>
                  <a:schemeClr val="tx1"/>
                </a:solidFill>
              </a:rPr>
              <a:t>).</a:t>
            </a:r>
          </a:p>
          <a:p>
            <a:pPr algn="l">
              <a:buFont typeface="Arial" pitchFamily="34" charset="0"/>
              <a:buChar char="•"/>
            </a:pPr>
            <a:endParaRPr lang="es-ES" dirty="0" smtClean="0">
              <a:solidFill>
                <a:schemeClr val="tx1"/>
              </a:solidFill>
            </a:endParaRPr>
          </a:p>
          <a:p>
            <a:pPr algn="l">
              <a:buFont typeface="Arial" pitchFamily="34" charset="0"/>
              <a:buChar char="•"/>
            </a:pPr>
            <a:r>
              <a:rPr lang="es-ES" dirty="0" smtClean="0">
                <a:solidFill>
                  <a:schemeClr val="tx1"/>
                </a:solidFill>
              </a:rPr>
              <a:t>Ejemplos </a:t>
            </a:r>
            <a:r>
              <a:rPr lang="es-ES" dirty="0">
                <a:solidFill>
                  <a:schemeClr val="tx1"/>
                </a:solidFill>
              </a:rPr>
              <a:t>de servicios CLNS son el protocolo </a:t>
            </a:r>
            <a:r>
              <a:rPr lang="es-ES" dirty="0" smtClean="0">
                <a:solidFill>
                  <a:schemeClr val="tx1"/>
                </a:solidFill>
              </a:rPr>
              <a:t>IP y el </a:t>
            </a:r>
            <a:r>
              <a:rPr lang="es-ES" dirty="0">
                <a:solidFill>
                  <a:schemeClr val="tx1"/>
                </a:solidFill>
              </a:rPr>
              <a:t>IPX desarrollado por Novell para su sistema operativo en red </a:t>
            </a:r>
            <a:r>
              <a:rPr lang="es-ES" dirty="0" err="1">
                <a:solidFill>
                  <a:schemeClr val="tx1"/>
                </a:solidFill>
              </a:rPr>
              <a:t>Netware</a:t>
            </a:r>
            <a:r>
              <a:rPr lang="es-ES" dirty="0">
                <a:solidFill>
                  <a:schemeClr val="tx1"/>
                </a:solidFill>
              </a:rPr>
              <a:t>. </a:t>
            </a:r>
            <a:endParaRPr lang="es-ES" dirty="0" smtClean="0">
              <a:solidFill>
                <a:schemeClr val="tx1"/>
              </a:solidFill>
            </a:endParaRPr>
          </a:p>
          <a:p>
            <a:pPr algn="l"/>
            <a:endParaRPr lang="es-ES" dirty="0" smtClean="0">
              <a:solidFill>
                <a:schemeClr val="tx1"/>
              </a:solidFill>
            </a:endParaRPr>
          </a:p>
          <a:p>
            <a:pPr algn="l">
              <a:buFont typeface="Arial" pitchFamily="34" charset="0"/>
              <a:buChar char="•"/>
            </a:pPr>
            <a:r>
              <a:rPr lang="es-ES" dirty="0" smtClean="0">
                <a:solidFill>
                  <a:schemeClr val="tx1"/>
                </a:solidFill>
              </a:rPr>
              <a:t>Ejemplos </a:t>
            </a:r>
            <a:r>
              <a:rPr lang="es-ES" dirty="0">
                <a:solidFill>
                  <a:schemeClr val="tx1"/>
                </a:solidFill>
              </a:rPr>
              <a:t>de servicios </a:t>
            </a:r>
            <a:r>
              <a:rPr lang="es-ES" dirty="0" smtClean="0">
                <a:solidFill>
                  <a:schemeClr val="tx1"/>
                </a:solidFill>
              </a:rPr>
              <a:t>CONS son </a:t>
            </a:r>
            <a:r>
              <a:rPr lang="es-ES" dirty="0">
                <a:solidFill>
                  <a:schemeClr val="tx1"/>
                </a:solidFill>
              </a:rPr>
              <a:t>X.25, </a:t>
            </a:r>
            <a:r>
              <a:rPr lang="es-ES" dirty="0" err="1">
                <a:solidFill>
                  <a:schemeClr val="tx1"/>
                </a:solidFill>
              </a:rPr>
              <a:t>Frame</a:t>
            </a:r>
            <a:r>
              <a:rPr lang="es-ES" dirty="0">
                <a:solidFill>
                  <a:schemeClr val="tx1"/>
                </a:solidFill>
              </a:rPr>
              <a:t> </a:t>
            </a:r>
            <a:r>
              <a:rPr lang="es-ES" dirty="0" err="1">
                <a:solidFill>
                  <a:schemeClr val="tx1"/>
                </a:solidFill>
              </a:rPr>
              <a:t>Relay</a:t>
            </a:r>
            <a:r>
              <a:rPr lang="es-ES" dirty="0">
                <a:solidFill>
                  <a:schemeClr val="tx1"/>
                </a:solidFill>
              </a:rPr>
              <a:t> y </a:t>
            </a:r>
            <a:r>
              <a:rPr lang="es-ES" dirty="0" smtClean="0">
                <a:solidFill>
                  <a:schemeClr val="tx1"/>
                </a:solidFill>
              </a:rPr>
              <a:t>ATM.</a:t>
            </a:r>
            <a:endParaRPr lang="es-E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fontScale="70000" lnSpcReduction="20000"/>
          </a:bodyPr>
          <a:lstStyle/>
          <a:p>
            <a:pPr algn="l"/>
            <a:r>
              <a:rPr lang="es-ES" b="1" dirty="0" smtClean="0">
                <a:solidFill>
                  <a:srgbClr val="FF0000"/>
                </a:solidFill>
              </a:rPr>
              <a:t>Algoritmos de Enrutamiento</a:t>
            </a:r>
          </a:p>
          <a:p>
            <a:pPr algn="l"/>
            <a:endParaRPr lang="es-ES" dirty="0">
              <a:solidFill>
                <a:schemeClr val="tx1"/>
              </a:solidFill>
            </a:endParaRPr>
          </a:p>
          <a:p>
            <a:pPr algn="l">
              <a:buFont typeface="Arial" pitchFamily="34" charset="0"/>
              <a:buChar char="•"/>
            </a:pPr>
            <a:r>
              <a:rPr lang="es-ES" dirty="0">
                <a:solidFill>
                  <a:schemeClr val="tx1"/>
                </a:solidFill>
              </a:rPr>
              <a:t>La función fundamental de la capa de red es el enrutamiento o encaminamiento, es decir averiguar </a:t>
            </a:r>
            <a:r>
              <a:rPr lang="es-ES" dirty="0" smtClean="0">
                <a:solidFill>
                  <a:schemeClr val="tx1"/>
                </a:solidFill>
              </a:rPr>
              <a:t>por que </a:t>
            </a:r>
            <a:r>
              <a:rPr lang="es-ES" dirty="0">
                <a:solidFill>
                  <a:schemeClr val="tx1"/>
                </a:solidFill>
              </a:rPr>
              <a:t>interfaz se han de mandar los paquetes recibidos para que lleguen a su destino</a:t>
            </a:r>
            <a:r>
              <a:rPr lang="es-ES" dirty="0" smtClean="0">
                <a:solidFill>
                  <a:schemeClr val="tx1"/>
                </a:solidFill>
              </a:rPr>
              <a:t>.</a:t>
            </a:r>
          </a:p>
          <a:p>
            <a:pPr algn="l">
              <a:buFont typeface="Arial" pitchFamily="34" charset="0"/>
              <a:buChar char="•"/>
            </a:pPr>
            <a:endParaRPr lang="es-ES" dirty="0">
              <a:solidFill>
                <a:schemeClr val="tx1"/>
              </a:solidFill>
            </a:endParaRPr>
          </a:p>
          <a:p>
            <a:pPr algn="l">
              <a:buFont typeface="Arial" pitchFamily="34" charset="0"/>
              <a:buChar char="•"/>
            </a:pPr>
            <a:r>
              <a:rPr lang="es-ES" dirty="0">
                <a:solidFill>
                  <a:schemeClr val="tx1"/>
                </a:solidFill>
              </a:rPr>
              <a:t>Con redes orientadas a conexión (basadas en circuitos virtuales) la decisión se toma en </a:t>
            </a:r>
            <a:r>
              <a:rPr lang="es-ES" dirty="0" smtClean="0">
                <a:solidFill>
                  <a:schemeClr val="tx1"/>
                </a:solidFill>
              </a:rPr>
              <a:t>el momento </a:t>
            </a:r>
            <a:r>
              <a:rPr lang="es-ES" dirty="0">
                <a:solidFill>
                  <a:schemeClr val="tx1"/>
                </a:solidFill>
              </a:rPr>
              <a:t>de establecer el circuito virtual, y a partir de entonces solo se ‘conmutan’ paquetes, de ahí </a:t>
            </a:r>
            <a:r>
              <a:rPr lang="es-ES" dirty="0" smtClean="0">
                <a:solidFill>
                  <a:schemeClr val="tx1"/>
                </a:solidFill>
              </a:rPr>
              <a:t>la denominación </a:t>
            </a:r>
            <a:r>
              <a:rPr lang="es-ES" dirty="0">
                <a:solidFill>
                  <a:schemeClr val="tx1"/>
                </a:solidFill>
              </a:rPr>
              <a:t>de conmutador</a:t>
            </a:r>
            <a:r>
              <a:rPr lang="es-ES" dirty="0" smtClean="0">
                <a:solidFill>
                  <a:schemeClr val="tx1"/>
                </a:solidFill>
              </a:rPr>
              <a:t>.</a:t>
            </a:r>
          </a:p>
          <a:p>
            <a:pPr algn="l">
              <a:buFont typeface="Arial" pitchFamily="34" charset="0"/>
              <a:buChar char="•"/>
            </a:pPr>
            <a:endParaRPr lang="es-ES" dirty="0">
              <a:solidFill>
                <a:schemeClr val="tx1"/>
              </a:solidFill>
            </a:endParaRPr>
          </a:p>
          <a:p>
            <a:pPr algn="l">
              <a:buFont typeface="Arial" pitchFamily="34" charset="0"/>
              <a:buChar char="•"/>
            </a:pPr>
            <a:r>
              <a:rPr lang="es-ES" dirty="0">
                <a:solidFill>
                  <a:schemeClr val="tx1"/>
                </a:solidFill>
              </a:rPr>
              <a:t>Para poder encaminar los paquetes es preciso primero conocer cual es la ruta a seguir hacia el </a:t>
            </a:r>
            <a:r>
              <a:rPr lang="es-ES" dirty="0" smtClean="0">
                <a:solidFill>
                  <a:schemeClr val="tx1"/>
                </a:solidFill>
              </a:rPr>
              <a:t>destino especificado</a:t>
            </a:r>
            <a:r>
              <a:rPr lang="es-ES" dirty="0">
                <a:solidFill>
                  <a:schemeClr val="tx1"/>
                </a:solidFill>
              </a:rPr>
              <a:t>. </a:t>
            </a:r>
            <a:endParaRPr lang="es-ES" dirty="0" smtClean="0">
              <a:solidFill>
                <a:schemeClr val="tx1"/>
              </a:solidFill>
            </a:endParaRPr>
          </a:p>
          <a:p>
            <a:pPr algn="l"/>
            <a:endParaRPr lang="es-ES" dirty="0" smtClean="0">
              <a:solidFill>
                <a:schemeClr val="tx1"/>
              </a:solidFill>
            </a:endParaRPr>
          </a:p>
          <a:p>
            <a:pPr algn="l">
              <a:buFont typeface="Arial" pitchFamily="34" charset="0"/>
              <a:buChar char="•"/>
            </a:pPr>
            <a:r>
              <a:rPr lang="es-ES" dirty="0" smtClean="0">
                <a:solidFill>
                  <a:schemeClr val="tx1"/>
                </a:solidFill>
              </a:rPr>
              <a:t>El </a:t>
            </a:r>
            <a:r>
              <a:rPr lang="es-ES" dirty="0">
                <a:solidFill>
                  <a:schemeClr val="tx1"/>
                </a:solidFill>
              </a:rPr>
              <a:t>mecanismo que nos permite elegir la ruta a utilizar para posible destino es lo </a:t>
            </a:r>
            <a:r>
              <a:rPr lang="es-ES" dirty="0" smtClean="0">
                <a:solidFill>
                  <a:schemeClr val="tx1"/>
                </a:solidFill>
              </a:rPr>
              <a:t>que denominamos </a:t>
            </a:r>
            <a:r>
              <a:rPr lang="es-ES" dirty="0">
                <a:solidFill>
                  <a:schemeClr val="tx1"/>
                </a:solidFill>
              </a:rPr>
              <a:t>un algoritmo de encaminamiento o de </a:t>
            </a:r>
            <a:r>
              <a:rPr lang="es-ES" dirty="0" err="1">
                <a:solidFill>
                  <a:schemeClr val="tx1"/>
                </a:solidFill>
              </a:rPr>
              <a:t>routing</a:t>
            </a:r>
            <a:r>
              <a:rPr lang="es-ES" dirty="0">
                <a:solidFill>
                  <a:schemeClr val="tx1"/>
                </a:solidFill>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42852"/>
            <a:ext cx="7772400" cy="928694"/>
          </a:xfrm>
        </p:spPr>
        <p:txBody>
          <a:bodyPr/>
          <a:lstStyle/>
          <a:p>
            <a:r>
              <a:rPr lang="en-US" dirty="0" smtClean="0">
                <a:solidFill>
                  <a:srgbClr val="FF0000"/>
                </a:solidFill>
              </a:rPr>
              <a:t>CAPA DE RED</a:t>
            </a:r>
            <a:endParaRPr lang="es-ES" dirty="0">
              <a:solidFill>
                <a:srgbClr val="FF0000"/>
              </a:solidFill>
            </a:endParaRPr>
          </a:p>
        </p:txBody>
      </p:sp>
      <p:sp>
        <p:nvSpPr>
          <p:cNvPr id="3" name="2 Subtítulo"/>
          <p:cNvSpPr>
            <a:spLocks noGrp="1"/>
          </p:cNvSpPr>
          <p:nvPr>
            <p:ph type="subTitle" idx="1"/>
          </p:nvPr>
        </p:nvSpPr>
        <p:spPr>
          <a:xfrm>
            <a:off x="357158" y="1071546"/>
            <a:ext cx="8572560" cy="5286412"/>
          </a:xfrm>
        </p:spPr>
        <p:txBody>
          <a:bodyPr>
            <a:normAutofit fontScale="77500" lnSpcReduction="20000"/>
          </a:bodyPr>
          <a:lstStyle/>
          <a:p>
            <a:pPr algn="l"/>
            <a:r>
              <a:rPr lang="es-ES" b="1" dirty="0" smtClean="0">
                <a:solidFill>
                  <a:srgbClr val="FF0000"/>
                </a:solidFill>
              </a:rPr>
              <a:t>Algoritmos de Enrutamiento</a:t>
            </a:r>
          </a:p>
          <a:p>
            <a:pPr algn="l"/>
            <a:endParaRPr lang="es-ES" dirty="0">
              <a:solidFill>
                <a:schemeClr val="tx1"/>
              </a:solidFill>
            </a:endParaRPr>
          </a:p>
          <a:p>
            <a:pPr algn="l">
              <a:buFont typeface="Arial" pitchFamily="34" charset="0"/>
              <a:buChar char="•"/>
            </a:pPr>
            <a:r>
              <a:rPr lang="es-ES" dirty="0">
                <a:solidFill>
                  <a:schemeClr val="tx1"/>
                </a:solidFill>
              </a:rPr>
              <a:t>Podemos dividir los algoritmos de </a:t>
            </a:r>
            <a:r>
              <a:rPr lang="es-ES" dirty="0" err="1">
                <a:solidFill>
                  <a:schemeClr val="tx1"/>
                </a:solidFill>
              </a:rPr>
              <a:t>routing</a:t>
            </a:r>
            <a:r>
              <a:rPr lang="es-ES" dirty="0">
                <a:solidFill>
                  <a:schemeClr val="tx1"/>
                </a:solidFill>
              </a:rPr>
              <a:t> en dos grandes </a:t>
            </a:r>
            <a:r>
              <a:rPr lang="es-ES" dirty="0" smtClean="0">
                <a:solidFill>
                  <a:schemeClr val="tx1"/>
                </a:solidFill>
              </a:rPr>
              <a:t>grupos: </a:t>
            </a:r>
            <a:r>
              <a:rPr lang="es-ES" dirty="0">
                <a:solidFill>
                  <a:schemeClr val="tx1"/>
                </a:solidFill>
              </a:rPr>
              <a:t>estáticos y dinámicos. </a:t>
            </a:r>
            <a:endParaRPr lang="es-ES" dirty="0" smtClean="0">
              <a:solidFill>
                <a:schemeClr val="tx1"/>
              </a:solidFill>
            </a:endParaRPr>
          </a:p>
          <a:p>
            <a:pPr algn="l">
              <a:buFont typeface="Arial" pitchFamily="34" charset="0"/>
              <a:buChar char="•"/>
            </a:pPr>
            <a:endParaRPr lang="es-ES" dirty="0">
              <a:solidFill>
                <a:schemeClr val="tx1"/>
              </a:solidFill>
            </a:endParaRPr>
          </a:p>
          <a:p>
            <a:pPr algn="l">
              <a:buFont typeface="Arial" pitchFamily="34" charset="0"/>
              <a:buChar char="•"/>
            </a:pPr>
            <a:r>
              <a:rPr lang="es-ES" dirty="0" smtClean="0">
                <a:solidFill>
                  <a:schemeClr val="tx1"/>
                </a:solidFill>
              </a:rPr>
              <a:t>Los algoritmos de </a:t>
            </a:r>
            <a:r>
              <a:rPr lang="es-ES" b="1" dirty="0" err="1">
                <a:solidFill>
                  <a:schemeClr val="tx1"/>
                </a:solidFill>
              </a:rPr>
              <a:t>routing</a:t>
            </a:r>
            <a:r>
              <a:rPr lang="es-ES" b="1" dirty="0">
                <a:solidFill>
                  <a:schemeClr val="tx1"/>
                </a:solidFill>
              </a:rPr>
              <a:t> estático </a:t>
            </a:r>
            <a:r>
              <a:rPr lang="es-ES" dirty="0">
                <a:solidFill>
                  <a:schemeClr val="tx1"/>
                </a:solidFill>
              </a:rPr>
              <a:t>toman las decisiones utilizando información previamente recopilada sobre el </a:t>
            </a:r>
            <a:r>
              <a:rPr lang="es-ES" dirty="0" smtClean="0">
                <a:solidFill>
                  <a:schemeClr val="tx1"/>
                </a:solidFill>
              </a:rPr>
              <a:t>estado de </a:t>
            </a:r>
            <a:r>
              <a:rPr lang="es-ES" dirty="0">
                <a:solidFill>
                  <a:schemeClr val="tx1"/>
                </a:solidFill>
              </a:rPr>
              <a:t>la </a:t>
            </a:r>
            <a:r>
              <a:rPr lang="es-ES" dirty="0" smtClean="0">
                <a:solidFill>
                  <a:schemeClr val="tx1"/>
                </a:solidFill>
              </a:rPr>
              <a:t>red.</a:t>
            </a:r>
          </a:p>
          <a:p>
            <a:pPr algn="l">
              <a:buFont typeface="Arial" pitchFamily="34" charset="0"/>
              <a:buChar char="•"/>
            </a:pPr>
            <a:endParaRPr lang="es-ES" dirty="0">
              <a:solidFill>
                <a:schemeClr val="tx1"/>
              </a:solidFill>
            </a:endParaRPr>
          </a:p>
          <a:p>
            <a:pPr algn="l">
              <a:buFont typeface="Arial" pitchFamily="34" charset="0"/>
              <a:buChar char="•"/>
            </a:pPr>
            <a:r>
              <a:rPr lang="es-ES" dirty="0" smtClean="0">
                <a:solidFill>
                  <a:schemeClr val="tx1"/>
                </a:solidFill>
              </a:rPr>
              <a:t>Los algoritmos </a:t>
            </a:r>
            <a:r>
              <a:rPr lang="es-ES" dirty="0">
                <a:solidFill>
                  <a:schemeClr val="tx1"/>
                </a:solidFill>
              </a:rPr>
              <a:t>de </a:t>
            </a:r>
            <a:r>
              <a:rPr lang="es-ES" b="1" dirty="0" err="1">
                <a:solidFill>
                  <a:schemeClr val="tx1"/>
                </a:solidFill>
              </a:rPr>
              <a:t>routing</a:t>
            </a:r>
            <a:r>
              <a:rPr lang="es-ES" b="1" dirty="0">
                <a:solidFill>
                  <a:schemeClr val="tx1"/>
                </a:solidFill>
              </a:rPr>
              <a:t> dinámico </a:t>
            </a:r>
            <a:r>
              <a:rPr lang="es-ES" dirty="0">
                <a:solidFill>
                  <a:schemeClr val="tx1"/>
                </a:solidFill>
              </a:rPr>
              <a:t>utilizan información recopilada en tiempo </a:t>
            </a:r>
            <a:r>
              <a:rPr lang="es-ES" dirty="0" smtClean="0">
                <a:solidFill>
                  <a:schemeClr val="tx1"/>
                </a:solidFill>
              </a:rPr>
              <a:t>real sobre </a:t>
            </a:r>
            <a:r>
              <a:rPr lang="es-ES" dirty="0">
                <a:solidFill>
                  <a:schemeClr val="tx1"/>
                </a:solidFill>
              </a:rPr>
              <a:t>el estado de la </a:t>
            </a:r>
            <a:r>
              <a:rPr lang="es-ES" dirty="0" smtClean="0">
                <a:solidFill>
                  <a:schemeClr val="tx1"/>
                </a:solidFill>
              </a:rPr>
              <a:t>red</a:t>
            </a:r>
            <a:r>
              <a:rPr lang="es-ES" dirty="0">
                <a:solidFill>
                  <a:schemeClr val="tx1"/>
                </a:solidFill>
              </a:rPr>
              <a:t>.</a:t>
            </a:r>
            <a:endParaRPr lang="es-ES" dirty="0" smtClean="0">
              <a:solidFill>
                <a:schemeClr val="tx1"/>
              </a:solidFill>
            </a:endParaRPr>
          </a:p>
          <a:p>
            <a:pPr algn="l">
              <a:buFont typeface="Arial" pitchFamily="34" charset="0"/>
              <a:buChar char="•"/>
            </a:pPr>
            <a:endParaRPr lang="es-ES" dirty="0">
              <a:solidFill>
                <a:schemeClr val="tx1"/>
              </a:solidFill>
            </a:endParaRPr>
          </a:p>
          <a:p>
            <a:pPr algn="l">
              <a:buFont typeface="Arial" pitchFamily="34" charset="0"/>
              <a:buChar char="•"/>
            </a:pPr>
            <a:r>
              <a:rPr lang="es-ES" dirty="0" smtClean="0">
                <a:solidFill>
                  <a:schemeClr val="tx1"/>
                </a:solidFill>
              </a:rPr>
              <a:t>Dicha </a:t>
            </a:r>
            <a:r>
              <a:rPr lang="es-ES" dirty="0">
                <a:solidFill>
                  <a:schemeClr val="tx1"/>
                </a:solidFill>
              </a:rPr>
              <a:t>información se actualiza constantemente mediante paquetes de </a:t>
            </a:r>
            <a:r>
              <a:rPr lang="es-ES" dirty="0" smtClean="0">
                <a:solidFill>
                  <a:schemeClr val="tx1"/>
                </a:solidFill>
              </a:rPr>
              <a:t>control que </a:t>
            </a:r>
            <a:r>
              <a:rPr lang="es-ES" dirty="0">
                <a:solidFill>
                  <a:schemeClr val="tx1"/>
                </a:solidFill>
              </a:rPr>
              <a:t>intercambian los </a:t>
            </a:r>
            <a:r>
              <a:rPr lang="es-ES" dirty="0" err="1">
                <a:solidFill>
                  <a:schemeClr val="tx1"/>
                </a:solidFill>
              </a:rPr>
              <a:t>routers</a:t>
            </a:r>
            <a:r>
              <a:rPr lang="es-ES" dirty="0">
                <a:solidFill>
                  <a:schemeClr val="tx1"/>
                </a:solidFill>
              </a:rPr>
              <a:t> a través de la misma red.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4059</Words>
  <Application>Microsoft Office PowerPoint</Application>
  <PresentationFormat>Presentación en pantalla (4:3)</PresentationFormat>
  <Paragraphs>403</Paragraphs>
  <Slides>52</Slides>
  <Notes>0</Notes>
  <HiddenSlides>0</HiddenSlides>
  <MMClips>0</MMClips>
  <ScaleCrop>false</ScaleCrop>
  <HeadingPairs>
    <vt:vector size="4" baseType="variant">
      <vt:variant>
        <vt:lpstr>Tema</vt:lpstr>
      </vt:variant>
      <vt:variant>
        <vt:i4>1</vt:i4>
      </vt:variant>
      <vt:variant>
        <vt:lpstr>Títulos de diapositiva</vt:lpstr>
      </vt:variant>
      <vt:variant>
        <vt:i4>52</vt:i4>
      </vt:variant>
    </vt:vector>
  </HeadingPairs>
  <TitlesOfParts>
    <vt:vector size="53" baseType="lpstr">
      <vt:lpstr>Tema de Office</vt:lpstr>
      <vt:lpstr>CAPA DE RED</vt:lpstr>
      <vt:lpstr>CAPA DE RED</vt:lpstr>
      <vt:lpstr>CAPA DE RED</vt:lpstr>
      <vt:lpstr>CAPA DE RED</vt:lpstr>
      <vt:lpstr>CAPA DE RED</vt:lpstr>
      <vt:lpstr>CAPA DE RED</vt:lpstr>
      <vt:lpstr>CAPA DE RED</vt:lpstr>
      <vt:lpstr>CAPA DE RED</vt:lpstr>
      <vt:lpstr>CAPA DE RED</vt:lpstr>
      <vt:lpstr>CAPA DE RED</vt:lpstr>
      <vt:lpstr>CAPA DE RED</vt:lpstr>
      <vt:lpstr>CAPA DE RED</vt:lpstr>
      <vt:lpstr>CAPA DE RED</vt:lpstr>
      <vt:lpstr>CAPA DE RED</vt:lpstr>
      <vt:lpstr>CAPA DE RED</vt:lpstr>
      <vt:lpstr>CAPA DE RED</vt:lpstr>
      <vt:lpstr>CAPA DE RED</vt:lpstr>
      <vt:lpstr>CAPA DE RED</vt:lpstr>
      <vt:lpstr>CAPA DE RED</vt:lpstr>
      <vt:lpstr>CAPA DE RED</vt:lpstr>
      <vt:lpstr>CAPA DE RED</vt:lpstr>
      <vt:lpstr>CAPA DE RED</vt:lpstr>
      <vt:lpstr>CAPA DE RED</vt:lpstr>
      <vt:lpstr>CAPA DE RED</vt:lpstr>
      <vt:lpstr>DIRECCIONAMIENTO IP</vt:lpstr>
      <vt:lpstr>DIRECCIONAMIENTO IP</vt:lpstr>
      <vt:lpstr>DIRECCIONAMIENTO IP</vt:lpstr>
      <vt:lpstr>DIRECCIONAMIENTO IP</vt:lpstr>
      <vt:lpstr>DIRECCIONAMIENTO IP</vt:lpstr>
      <vt:lpstr>DIRECCIONAMIENTO IP</vt:lpstr>
      <vt:lpstr>DIRECCIONAMIENTO IP</vt:lpstr>
      <vt:lpstr>DIRECCIONAMIENTO IP</vt:lpstr>
      <vt:lpstr>DIRECCIONAMIENTO IP</vt:lpstr>
      <vt:lpstr>DIRECCIONAMIENTO IP</vt:lpstr>
      <vt:lpstr>DIRECCIONAMIENTO IP</vt:lpstr>
      <vt:lpstr>DIRECCIONAMIENTO IP</vt:lpstr>
      <vt:lpstr>DIRECCIONAMIENTO IP</vt:lpstr>
      <vt:lpstr>DIRECCIONAMIENTO IP</vt:lpstr>
      <vt:lpstr>DIRECCIONAMIENTO IP</vt:lpstr>
      <vt:lpstr>DIRECCIONAMIENTO IP</vt:lpstr>
      <vt:lpstr>DIRECCIONAMIENTO IP</vt:lpstr>
      <vt:lpstr>DIRECCIONAMIENTO IP</vt:lpstr>
      <vt:lpstr>DIRECCIONAMIENTO IP</vt:lpstr>
      <vt:lpstr>DIRECCIONAMIENTO IP</vt:lpstr>
      <vt:lpstr>DIRECCIONAMIENTO IP</vt:lpstr>
      <vt:lpstr>DIRECCIONAMIENTO IP</vt:lpstr>
      <vt:lpstr>DIRECCIONAMIENTO IP</vt:lpstr>
      <vt:lpstr>Diapositiva 48</vt:lpstr>
      <vt:lpstr>DIRECCIONAMIENTO IP</vt:lpstr>
      <vt:lpstr>DIRECCIONAMIENTO IP</vt:lpstr>
      <vt:lpstr>DIRECCIONAMIENTO IP</vt:lpstr>
      <vt:lpstr>DIRECCIONAMIENTO IP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 DE RED</dc:title>
  <dc:creator>Carlos</dc:creator>
  <cp:lastModifiedBy>Carlos</cp:lastModifiedBy>
  <cp:revision>27</cp:revision>
  <dcterms:created xsi:type="dcterms:W3CDTF">2009-05-05T02:04:08Z</dcterms:created>
  <dcterms:modified xsi:type="dcterms:W3CDTF">2009-11-10T17:59:39Z</dcterms:modified>
</cp:coreProperties>
</file>