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3" r:id="rId17"/>
    <p:sldId id="332"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A752C617-0B1E-41B8-A151-178FAB4B9199}" type="datetimeFigureOut">
              <a:rPr lang="es-ES" smtClean="0"/>
              <a:pPr/>
              <a:t>03/05/2013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752C617-0B1E-41B8-A151-178FAB4B9199}" type="datetimeFigureOut">
              <a:rPr lang="es-ES" smtClean="0"/>
              <a:pPr/>
              <a:t>03/05/2013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752C617-0B1E-41B8-A151-178FAB4B9199}" type="datetimeFigureOut">
              <a:rPr lang="es-ES" smtClean="0"/>
              <a:pPr/>
              <a:t>03/05/2013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A752C617-0B1E-41B8-A151-178FAB4B9199}" type="datetimeFigureOut">
              <a:rPr lang="es-ES" smtClean="0"/>
              <a:pPr/>
              <a:t>03/05/2013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752C617-0B1E-41B8-A151-178FAB4B9199}" type="datetimeFigureOut">
              <a:rPr lang="es-ES" smtClean="0"/>
              <a:pPr/>
              <a:t>03/05/2013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A752C617-0B1E-41B8-A151-178FAB4B9199}" type="datetimeFigureOut">
              <a:rPr lang="es-ES" smtClean="0"/>
              <a:pPr/>
              <a:t>03/05/2013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A752C617-0B1E-41B8-A151-178FAB4B9199}" type="datetimeFigureOut">
              <a:rPr lang="es-ES" smtClean="0"/>
              <a:pPr/>
              <a:t>03/05/2013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A752C617-0B1E-41B8-A151-178FAB4B9199}" type="datetimeFigureOut">
              <a:rPr lang="es-ES" smtClean="0"/>
              <a:pPr/>
              <a:t>03/05/2013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752C617-0B1E-41B8-A151-178FAB4B9199}" type="datetimeFigureOut">
              <a:rPr lang="es-ES" smtClean="0"/>
              <a:pPr/>
              <a:t>03/05/2013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52C617-0B1E-41B8-A151-178FAB4B9199}" type="datetimeFigureOut">
              <a:rPr lang="es-ES" smtClean="0"/>
              <a:pPr/>
              <a:t>03/05/2013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752C617-0B1E-41B8-A151-178FAB4B9199}" type="datetimeFigureOut">
              <a:rPr lang="es-ES" smtClean="0"/>
              <a:pPr/>
              <a:t>03/05/2013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D7CDB09-1294-42AE-9467-ECA8190E079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2C617-0B1E-41B8-A151-178FAB4B9199}" type="datetimeFigureOut">
              <a:rPr lang="es-ES" smtClean="0"/>
              <a:pPr/>
              <a:t>03/05/2013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CDB09-1294-42AE-9467-ECA8190E079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rediris.es/"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rediris.es/"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es.wikipedia.org/wiki/Capa_de_aplicaci%C3%B3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500042"/>
            <a:ext cx="7772400" cy="1470025"/>
          </a:xfrm>
        </p:spPr>
        <p:txBody>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1428728" y="2000240"/>
            <a:ext cx="6400800" cy="3857652"/>
          </a:xfrm>
        </p:spPr>
        <p:txBody>
          <a:bodyPr>
            <a:normAutofit fontScale="92500" lnSpcReduction="20000"/>
          </a:bodyPr>
          <a:lstStyle/>
          <a:p>
            <a:pPr marL="514350" indent="-514350" algn="l">
              <a:buFont typeface="+mj-lt"/>
              <a:buAutoNum type="arabicPeriod"/>
            </a:pPr>
            <a:r>
              <a:rPr lang="en-US" dirty="0" err="1" smtClean="0">
                <a:solidFill>
                  <a:schemeClr val="tx1"/>
                </a:solidFill>
              </a:rPr>
              <a:t>Conceptos</a:t>
            </a:r>
            <a:r>
              <a:rPr lang="en-US" dirty="0" smtClean="0">
                <a:solidFill>
                  <a:schemeClr val="tx1"/>
                </a:solidFill>
              </a:rPr>
              <a:t> </a:t>
            </a:r>
            <a:r>
              <a:rPr lang="en-US" dirty="0" err="1" smtClean="0">
                <a:solidFill>
                  <a:schemeClr val="tx1"/>
                </a:solidFill>
              </a:rPr>
              <a:t>básicos</a:t>
            </a:r>
            <a:endParaRPr lang="en-US" dirty="0" smtClean="0">
              <a:solidFill>
                <a:schemeClr val="tx1"/>
              </a:solidFill>
            </a:endParaRPr>
          </a:p>
          <a:p>
            <a:pPr marL="514350" indent="-514350" algn="l">
              <a:buFont typeface="+mj-lt"/>
              <a:buAutoNum type="arabicPeriod"/>
            </a:pPr>
            <a:r>
              <a:rPr lang="en-US" dirty="0" err="1" smtClean="0">
                <a:solidFill>
                  <a:schemeClr val="tx1"/>
                </a:solidFill>
              </a:rPr>
              <a:t>Servicios</a:t>
            </a:r>
            <a:r>
              <a:rPr lang="en-US" dirty="0" smtClean="0">
                <a:solidFill>
                  <a:schemeClr val="tx1"/>
                </a:solidFill>
              </a:rPr>
              <a:t> de red</a:t>
            </a:r>
          </a:p>
          <a:p>
            <a:pPr marL="514350" indent="-514350" algn="l">
              <a:buFont typeface="+mj-lt"/>
              <a:buAutoNum type="arabicPeriod"/>
            </a:pPr>
            <a:r>
              <a:rPr lang="pt-BR" dirty="0" smtClean="0">
                <a:solidFill>
                  <a:schemeClr val="tx1"/>
                </a:solidFill>
              </a:rPr>
              <a:t>DHCP (</a:t>
            </a:r>
            <a:r>
              <a:rPr lang="pt-BR" dirty="0" err="1" smtClean="0">
                <a:solidFill>
                  <a:schemeClr val="tx1"/>
                </a:solidFill>
              </a:rPr>
              <a:t>Dynamic</a:t>
            </a:r>
            <a:r>
              <a:rPr lang="pt-BR" dirty="0" smtClean="0">
                <a:solidFill>
                  <a:schemeClr val="tx1"/>
                </a:solidFill>
              </a:rPr>
              <a:t> Host </a:t>
            </a:r>
            <a:r>
              <a:rPr lang="pt-BR" dirty="0" err="1" smtClean="0">
                <a:solidFill>
                  <a:schemeClr val="tx1"/>
                </a:solidFill>
              </a:rPr>
              <a:t>Configuration</a:t>
            </a:r>
            <a:r>
              <a:rPr lang="pt-BR" dirty="0" smtClean="0">
                <a:solidFill>
                  <a:schemeClr val="tx1"/>
                </a:solidFill>
              </a:rPr>
              <a:t> </a:t>
            </a:r>
            <a:r>
              <a:rPr lang="pt-BR" dirty="0" err="1" smtClean="0">
                <a:solidFill>
                  <a:schemeClr val="tx1"/>
                </a:solidFill>
              </a:rPr>
              <a:t>Protocol</a:t>
            </a:r>
            <a:r>
              <a:rPr lang="pt-BR" dirty="0" smtClean="0">
                <a:solidFill>
                  <a:schemeClr val="tx1"/>
                </a:solidFill>
              </a:rPr>
              <a:t> o Protocolo </a:t>
            </a:r>
            <a:r>
              <a:rPr lang="pt-BR" dirty="0" err="1" smtClean="0">
                <a:solidFill>
                  <a:schemeClr val="tx1"/>
                </a:solidFill>
              </a:rPr>
              <a:t>Configuración</a:t>
            </a:r>
            <a:r>
              <a:rPr lang="pt-BR" dirty="0" smtClean="0">
                <a:solidFill>
                  <a:schemeClr val="tx1"/>
                </a:solidFill>
              </a:rPr>
              <a:t> </a:t>
            </a:r>
            <a:r>
              <a:rPr lang="pt-BR" dirty="0" err="1" smtClean="0">
                <a:solidFill>
                  <a:schemeClr val="tx1"/>
                </a:solidFill>
              </a:rPr>
              <a:t>Dinámica</a:t>
            </a:r>
            <a:r>
              <a:rPr lang="pt-BR" dirty="0" smtClean="0">
                <a:solidFill>
                  <a:schemeClr val="tx1"/>
                </a:solidFill>
              </a:rPr>
              <a:t> de Servidor)</a:t>
            </a:r>
            <a:r>
              <a:rPr lang="en-US" dirty="0" smtClean="0">
                <a:solidFill>
                  <a:schemeClr val="tx1"/>
                </a:solidFill>
              </a:rPr>
              <a:t>SMTP </a:t>
            </a:r>
          </a:p>
          <a:p>
            <a:pPr marL="514350" indent="-514350" algn="l">
              <a:buFont typeface="+mj-lt"/>
              <a:buAutoNum type="arabicPeriod"/>
            </a:pPr>
            <a:r>
              <a:rPr lang="en-US" dirty="0" smtClean="0">
                <a:solidFill>
                  <a:schemeClr val="tx1"/>
                </a:solidFill>
              </a:rPr>
              <a:t>SMTP (Simple Mail Transfer Protocol)</a:t>
            </a:r>
          </a:p>
          <a:p>
            <a:pPr marL="514350" indent="-514350" algn="l">
              <a:buFont typeface="+mj-lt"/>
              <a:buAutoNum type="arabicPeriod"/>
            </a:pPr>
            <a:r>
              <a:rPr lang="en-US" dirty="0" err="1" smtClean="0">
                <a:solidFill>
                  <a:schemeClr val="tx1"/>
                </a:solidFill>
              </a:rPr>
              <a:t>Servidor</a:t>
            </a:r>
            <a:r>
              <a:rPr lang="en-US" dirty="0" smtClean="0">
                <a:solidFill>
                  <a:schemeClr val="tx1"/>
                </a:solidFill>
              </a:rPr>
              <a:t> de </a:t>
            </a:r>
            <a:r>
              <a:rPr lang="en-US" dirty="0" err="1" smtClean="0">
                <a:solidFill>
                  <a:schemeClr val="tx1"/>
                </a:solidFill>
              </a:rPr>
              <a:t>nombres</a:t>
            </a:r>
            <a:r>
              <a:rPr lang="en-US" dirty="0" smtClean="0">
                <a:solidFill>
                  <a:schemeClr val="tx1"/>
                </a:solidFill>
              </a:rPr>
              <a:t> (DNS o Domain name server )</a:t>
            </a:r>
          </a:p>
          <a:p>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fontScale="70000" lnSpcReduction="20000"/>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(DNS)</a:t>
            </a:r>
            <a:r>
              <a:rPr lang="en-US" dirty="0" smtClean="0">
                <a:solidFill>
                  <a:schemeClr val="tx1"/>
                </a:solidFill>
              </a:rPr>
              <a:t>:</a:t>
            </a:r>
          </a:p>
          <a:p>
            <a:pPr marL="514350" indent="-514350" algn="just"/>
            <a:r>
              <a:rPr lang="es-CO" dirty="0" smtClean="0">
                <a:solidFill>
                  <a:schemeClr val="tx1"/>
                </a:solidFill>
              </a:rPr>
              <a:t>En la parte superior se encuentra el servidor de nombres raíz que solo contiene información sobre los servidores de nombres de nivel inmediatamente inferior, conocidos como dominios de primer nivel o TLD (top </a:t>
            </a:r>
            <a:r>
              <a:rPr lang="es-CO" dirty="0" err="1" smtClean="0">
                <a:solidFill>
                  <a:schemeClr val="tx1"/>
                </a:solidFill>
              </a:rPr>
              <a:t>level</a:t>
            </a:r>
            <a:r>
              <a:rPr lang="es-CO" dirty="0" smtClean="0">
                <a:solidFill>
                  <a:schemeClr val="tx1"/>
                </a:solidFill>
              </a:rPr>
              <a:t> </a:t>
            </a:r>
            <a:r>
              <a:rPr lang="es-CO" dirty="0" err="1" smtClean="0">
                <a:solidFill>
                  <a:schemeClr val="tx1"/>
                </a:solidFill>
              </a:rPr>
              <a:t>domain</a:t>
            </a:r>
            <a:r>
              <a:rPr lang="es-CO" dirty="0" smtClean="0">
                <a:solidFill>
                  <a:schemeClr val="tx1"/>
                </a:solidFill>
              </a:rPr>
              <a:t>). Estos TLD están compuestos por: </a:t>
            </a:r>
          </a:p>
          <a:p>
            <a:pPr marL="514350" indent="-514350" algn="l"/>
            <a:endParaRPr lang="es-CO" dirty="0" smtClean="0">
              <a:solidFill>
                <a:schemeClr val="tx1"/>
              </a:solidFill>
            </a:endParaRPr>
          </a:p>
          <a:p>
            <a:pPr marL="514350" indent="-514350" algn="l"/>
            <a:r>
              <a:rPr lang="es-CO" dirty="0" smtClean="0">
                <a:solidFill>
                  <a:schemeClr val="tx1"/>
                </a:solidFill>
              </a:rPr>
              <a:t>•	Dominios nacionales: El sufijo ” es” para España, ” </a:t>
            </a:r>
            <a:r>
              <a:rPr lang="es-CO" dirty="0" err="1" smtClean="0">
                <a:solidFill>
                  <a:schemeClr val="tx1"/>
                </a:solidFill>
              </a:rPr>
              <a:t>co</a:t>
            </a:r>
            <a:r>
              <a:rPr lang="es-CO" dirty="0" smtClean="0">
                <a:solidFill>
                  <a:schemeClr val="tx1"/>
                </a:solidFill>
              </a:rPr>
              <a:t>” para Colombia y así para los demás países. </a:t>
            </a:r>
          </a:p>
          <a:p>
            <a:pPr marL="514350" indent="-514350" algn="l"/>
            <a:r>
              <a:rPr lang="es-CO" dirty="0" smtClean="0">
                <a:solidFill>
                  <a:schemeClr val="tx1"/>
                </a:solidFill>
              </a:rPr>
              <a:t>•	Dominios genéricos: El sufijo ”.</a:t>
            </a:r>
            <a:r>
              <a:rPr lang="es-CO" dirty="0" err="1" smtClean="0">
                <a:solidFill>
                  <a:schemeClr val="tx1"/>
                </a:solidFill>
              </a:rPr>
              <a:t>edu</a:t>
            </a:r>
            <a:r>
              <a:rPr lang="es-CO" dirty="0" smtClean="0">
                <a:solidFill>
                  <a:schemeClr val="tx1"/>
                </a:solidFill>
              </a:rPr>
              <a:t>”  hacer referencia a instituciones educativa.</a:t>
            </a:r>
          </a:p>
          <a:p>
            <a:pPr marL="514350" indent="-514350" algn="l"/>
            <a:endParaRPr lang="es-CO" dirty="0" smtClean="0">
              <a:solidFill>
                <a:schemeClr val="tx1"/>
              </a:solidFill>
            </a:endParaRPr>
          </a:p>
          <a:p>
            <a:pPr marL="514350" indent="-514350" algn="l"/>
            <a:r>
              <a:rPr lang="es-CO" dirty="0" smtClean="0">
                <a:solidFill>
                  <a:schemeClr val="tx1"/>
                </a:solidFill>
              </a:rPr>
              <a:t>De esta manera un sufijo “.</a:t>
            </a:r>
            <a:r>
              <a:rPr lang="es-CO" dirty="0" err="1" smtClean="0">
                <a:solidFill>
                  <a:schemeClr val="tx1"/>
                </a:solidFill>
              </a:rPr>
              <a:t>edu.co</a:t>
            </a:r>
            <a:r>
              <a:rPr lang="es-CO" dirty="0" smtClean="0">
                <a:solidFill>
                  <a:schemeClr val="tx1"/>
                </a:solidFill>
              </a:rPr>
              <a:t>” hace referencia a una entidad educativa en Colombia.</a:t>
            </a:r>
          </a:p>
          <a:p>
            <a:pPr marL="514350" indent="-514350" algn="l"/>
            <a:endParaRPr lang="es-CO" dirty="0" smtClean="0">
              <a:solidFill>
                <a:schemeClr val="tx1"/>
              </a:solidFill>
            </a:endParaRPr>
          </a:p>
          <a:p>
            <a:pPr marL="514350" indent="-514350" algn="l"/>
            <a:r>
              <a:rPr lang="es-CO" dirty="0" smtClean="0">
                <a:solidFill>
                  <a:schemeClr val="tx1"/>
                </a:solidFill>
              </a:rPr>
              <a:t>Las consultas al servicio DNS se hacen a través de unos registros DNS, estos registros básicos se resumen en la siguiente tabla</a:t>
            </a:r>
          </a:p>
          <a:p>
            <a:pPr marL="514350" indent="-514350" algn="l"/>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(DNS)</a:t>
            </a:r>
            <a:r>
              <a:rPr lang="en-US" dirty="0" smtClean="0">
                <a:solidFill>
                  <a:schemeClr val="tx1"/>
                </a:solidFill>
              </a:rPr>
              <a:t>:</a:t>
            </a:r>
          </a:p>
          <a:p>
            <a:pPr marL="514350" indent="-514350" algn="l"/>
            <a:endParaRPr lang="en-US" dirty="0" smtClean="0">
              <a:solidFill>
                <a:schemeClr val="tx1"/>
              </a:solidFill>
            </a:endParaRPr>
          </a:p>
          <a:p>
            <a:pPr marL="514350" indent="-514350" algn="l"/>
            <a:endParaRPr lang="en-US" dirty="0" smtClean="0">
              <a:solidFill>
                <a:schemeClr val="tx1"/>
              </a:solidFill>
            </a:endParaRPr>
          </a:p>
          <a:p>
            <a:pPr marL="514350" indent="-514350" algn="l"/>
            <a:endParaRPr lang="en-US" dirty="0" smtClean="0">
              <a:solidFill>
                <a:schemeClr val="tx1"/>
              </a:solidFill>
            </a:endParaRPr>
          </a:p>
        </p:txBody>
      </p:sp>
      <p:graphicFrame>
        <p:nvGraphicFramePr>
          <p:cNvPr id="4" name="3 Tabla"/>
          <p:cNvGraphicFramePr>
            <a:graphicFrameLocks noGrp="1"/>
          </p:cNvGraphicFramePr>
          <p:nvPr/>
        </p:nvGraphicFramePr>
        <p:xfrm>
          <a:off x="1043608" y="2204864"/>
          <a:ext cx="7056784" cy="3600400"/>
        </p:xfrm>
        <a:graphic>
          <a:graphicData uri="http://schemas.openxmlformats.org/drawingml/2006/table">
            <a:tbl>
              <a:tblPr firstRow="1" bandRow="1">
                <a:tableStyleId>{5C22544A-7EE6-4342-B048-85BDC9FD1C3A}</a:tableStyleId>
              </a:tblPr>
              <a:tblGrid>
                <a:gridCol w="3528392"/>
                <a:gridCol w="3528392"/>
              </a:tblGrid>
              <a:tr h="720080">
                <a:tc>
                  <a:txBody>
                    <a:bodyPr/>
                    <a:lstStyle/>
                    <a:p>
                      <a:pPr algn="ctr">
                        <a:spcAft>
                          <a:spcPts val="0"/>
                        </a:spcAft>
                      </a:pPr>
                      <a:r>
                        <a:rPr lang="es-ES" sz="1800" b="1" dirty="0">
                          <a:latin typeface="Calibri"/>
                          <a:ea typeface="Calibri"/>
                          <a:cs typeface="Times New Roman"/>
                        </a:rPr>
                        <a:t>Tipo de Registro DNS</a:t>
                      </a:r>
                      <a:endParaRPr lang="es-CO" sz="1800" dirty="0">
                        <a:latin typeface="Times New Roman"/>
                        <a:ea typeface="Times New Roman"/>
                      </a:endParaRPr>
                    </a:p>
                  </a:txBody>
                  <a:tcPr marL="68580" marR="68580" marT="0" marB="0"/>
                </a:tc>
                <a:tc>
                  <a:txBody>
                    <a:bodyPr/>
                    <a:lstStyle/>
                    <a:p>
                      <a:pPr algn="ctr">
                        <a:spcAft>
                          <a:spcPts val="0"/>
                        </a:spcAft>
                      </a:pPr>
                      <a:r>
                        <a:rPr lang="es-ES" sz="1800" b="1" dirty="0">
                          <a:latin typeface="Calibri"/>
                          <a:ea typeface="Calibri"/>
                          <a:cs typeface="Times New Roman"/>
                        </a:rPr>
                        <a:t>Descripción</a:t>
                      </a:r>
                      <a:endParaRPr lang="es-CO" sz="1800" dirty="0">
                        <a:latin typeface="Times New Roman"/>
                        <a:ea typeface="Times New Roman"/>
                      </a:endParaRPr>
                    </a:p>
                  </a:txBody>
                  <a:tcPr marL="68580" marR="68580" marT="0" marB="0"/>
                </a:tc>
              </a:tr>
              <a:tr h="720080">
                <a:tc>
                  <a:txBody>
                    <a:bodyPr/>
                    <a:lstStyle/>
                    <a:p>
                      <a:pPr>
                        <a:spcAft>
                          <a:spcPts val="0"/>
                        </a:spcAft>
                      </a:pPr>
                      <a:r>
                        <a:rPr lang="es-ES" sz="1800" dirty="0">
                          <a:latin typeface="Calibri"/>
                          <a:ea typeface="Calibri"/>
                          <a:cs typeface="Times New Roman"/>
                        </a:rPr>
                        <a:t>Tipo A</a:t>
                      </a:r>
                      <a:endParaRPr lang="es-CO" sz="1800" dirty="0">
                        <a:latin typeface="Times New Roman"/>
                        <a:ea typeface="Times New Roman"/>
                      </a:endParaRPr>
                    </a:p>
                  </a:txBody>
                  <a:tcPr marL="68580" marR="68580" marT="0" marB="0"/>
                </a:tc>
                <a:tc>
                  <a:txBody>
                    <a:bodyPr/>
                    <a:lstStyle/>
                    <a:p>
                      <a:pPr>
                        <a:spcAft>
                          <a:spcPts val="0"/>
                        </a:spcAft>
                      </a:pPr>
                      <a:r>
                        <a:rPr lang="es-ES" sz="1800">
                          <a:latin typeface="Calibri"/>
                          <a:ea typeface="Calibri"/>
                          <a:cs typeface="Times New Roman"/>
                        </a:rPr>
                        <a:t>Resuelva un nombre a su dirección IP</a:t>
                      </a:r>
                      <a:endParaRPr lang="es-CO" sz="1800">
                        <a:latin typeface="Times New Roman"/>
                        <a:ea typeface="Times New Roman"/>
                      </a:endParaRPr>
                    </a:p>
                  </a:txBody>
                  <a:tcPr marL="68580" marR="68580" marT="0" marB="0"/>
                </a:tc>
              </a:tr>
              <a:tr h="720080">
                <a:tc>
                  <a:txBody>
                    <a:bodyPr/>
                    <a:lstStyle/>
                    <a:p>
                      <a:pPr>
                        <a:spcAft>
                          <a:spcPts val="0"/>
                        </a:spcAft>
                      </a:pPr>
                      <a:r>
                        <a:rPr lang="es-ES" sz="1800" dirty="0">
                          <a:latin typeface="Calibri"/>
                          <a:ea typeface="Calibri"/>
                          <a:cs typeface="Times New Roman"/>
                        </a:rPr>
                        <a:t>Tipo PTR</a:t>
                      </a:r>
                      <a:endParaRPr lang="es-CO" sz="1800" dirty="0">
                        <a:latin typeface="Times New Roman"/>
                        <a:ea typeface="Times New Roman"/>
                      </a:endParaRPr>
                    </a:p>
                  </a:txBody>
                  <a:tcPr marL="68580" marR="68580" marT="0" marB="0"/>
                </a:tc>
                <a:tc>
                  <a:txBody>
                    <a:bodyPr/>
                    <a:lstStyle/>
                    <a:p>
                      <a:pPr>
                        <a:spcAft>
                          <a:spcPts val="0"/>
                        </a:spcAft>
                      </a:pPr>
                      <a:r>
                        <a:rPr lang="es-ES" sz="1800">
                          <a:latin typeface="Calibri"/>
                          <a:ea typeface="Calibri"/>
                          <a:cs typeface="Times New Roman"/>
                        </a:rPr>
                        <a:t>Resuelve la IP al nombre</a:t>
                      </a:r>
                      <a:endParaRPr lang="es-CO" sz="1800">
                        <a:latin typeface="Times New Roman"/>
                        <a:ea typeface="Times New Roman"/>
                      </a:endParaRPr>
                    </a:p>
                  </a:txBody>
                  <a:tcPr marL="68580" marR="68580" marT="0" marB="0"/>
                </a:tc>
              </a:tr>
              <a:tr h="720080">
                <a:tc>
                  <a:txBody>
                    <a:bodyPr/>
                    <a:lstStyle/>
                    <a:p>
                      <a:pPr>
                        <a:spcAft>
                          <a:spcPts val="0"/>
                        </a:spcAft>
                      </a:pPr>
                      <a:r>
                        <a:rPr lang="es-ES" sz="1800" dirty="0">
                          <a:latin typeface="Calibri"/>
                          <a:ea typeface="Calibri"/>
                          <a:cs typeface="Times New Roman"/>
                        </a:rPr>
                        <a:t>Tipo MX</a:t>
                      </a:r>
                      <a:endParaRPr lang="es-CO" sz="1800" dirty="0">
                        <a:latin typeface="Times New Roman"/>
                        <a:ea typeface="Times New Roman"/>
                      </a:endParaRPr>
                    </a:p>
                  </a:txBody>
                  <a:tcPr marL="68580" marR="68580" marT="0" marB="0"/>
                </a:tc>
                <a:tc>
                  <a:txBody>
                    <a:bodyPr/>
                    <a:lstStyle/>
                    <a:p>
                      <a:pPr>
                        <a:spcAft>
                          <a:spcPts val="0"/>
                        </a:spcAft>
                      </a:pPr>
                      <a:r>
                        <a:rPr lang="es-ES" sz="1800" dirty="0">
                          <a:latin typeface="Calibri"/>
                          <a:ea typeface="Calibri"/>
                          <a:cs typeface="Times New Roman"/>
                        </a:rPr>
                        <a:t>Indica el servidor de correo entrante para el dominio específico</a:t>
                      </a:r>
                      <a:endParaRPr lang="es-CO" sz="1800" dirty="0">
                        <a:latin typeface="Times New Roman"/>
                        <a:ea typeface="Times New Roman"/>
                      </a:endParaRPr>
                    </a:p>
                  </a:txBody>
                  <a:tcPr marL="68580" marR="68580" marT="0" marB="0"/>
                </a:tc>
              </a:tr>
              <a:tr h="720080">
                <a:tc>
                  <a:txBody>
                    <a:bodyPr/>
                    <a:lstStyle/>
                    <a:p>
                      <a:pPr>
                        <a:spcAft>
                          <a:spcPts val="0"/>
                        </a:spcAft>
                      </a:pPr>
                      <a:r>
                        <a:rPr lang="es-ES" sz="1800">
                          <a:latin typeface="Calibri"/>
                          <a:ea typeface="Calibri"/>
                          <a:cs typeface="Times New Roman"/>
                        </a:rPr>
                        <a:t>Tipo NS</a:t>
                      </a:r>
                      <a:endParaRPr lang="es-CO" sz="1800">
                        <a:latin typeface="Times New Roman"/>
                        <a:ea typeface="Times New Roman"/>
                      </a:endParaRPr>
                    </a:p>
                  </a:txBody>
                  <a:tcPr marL="68580" marR="68580" marT="0" marB="0"/>
                </a:tc>
                <a:tc>
                  <a:txBody>
                    <a:bodyPr/>
                    <a:lstStyle/>
                    <a:p>
                      <a:pPr>
                        <a:spcAft>
                          <a:spcPts val="0"/>
                        </a:spcAft>
                      </a:pPr>
                      <a:r>
                        <a:rPr lang="es-ES" sz="1800" dirty="0">
                          <a:latin typeface="Calibri"/>
                          <a:ea typeface="Calibri"/>
                          <a:cs typeface="Times New Roman"/>
                        </a:rPr>
                        <a:t>Indica cual es el </a:t>
                      </a:r>
                      <a:r>
                        <a:rPr lang="es-ES" sz="1800" dirty="0" smtClean="0">
                          <a:latin typeface="Calibri"/>
                          <a:ea typeface="Calibri"/>
                          <a:cs typeface="Times New Roman"/>
                        </a:rPr>
                        <a:t>servidor </a:t>
                      </a:r>
                      <a:r>
                        <a:rPr lang="es-ES" sz="1800" dirty="0">
                          <a:latin typeface="Calibri"/>
                          <a:ea typeface="Calibri"/>
                          <a:cs typeface="Times New Roman"/>
                        </a:rPr>
                        <a:t>DNS para un dominio específico.</a:t>
                      </a:r>
                      <a:endParaRPr lang="es-CO" sz="1800" dirty="0">
                        <a:latin typeface="Times New Roman"/>
                        <a:ea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(DNS)</a:t>
            </a:r>
            <a:r>
              <a:rPr lang="en-US" dirty="0" smtClean="0">
                <a:solidFill>
                  <a:schemeClr val="tx1"/>
                </a:solidFill>
              </a:rPr>
              <a:t>:</a:t>
            </a:r>
          </a:p>
          <a:p>
            <a:pPr marL="514350" indent="-514350" algn="just"/>
            <a:r>
              <a:rPr lang="es-CO" dirty="0" smtClean="0">
                <a:solidFill>
                  <a:schemeClr val="tx1"/>
                </a:solidFill>
              </a:rPr>
              <a:t>Ahora hagamos una descripción breve de una consulta DNS a través del siguiente ejemplo:</a:t>
            </a:r>
          </a:p>
          <a:p>
            <a:pPr marL="514350" indent="-514350" algn="just"/>
            <a:endParaRPr lang="es-CO" dirty="0" smtClean="0">
              <a:solidFill>
                <a:schemeClr val="tx1"/>
              </a:solidFill>
            </a:endParaRPr>
          </a:p>
          <a:p>
            <a:pPr marL="514350" indent="-514350" algn="l"/>
            <a:endParaRPr lang="en-US" dirty="0" smtClean="0">
              <a:solidFill>
                <a:schemeClr val="tx1"/>
              </a:solidFill>
            </a:endParaRPr>
          </a:p>
          <a:p>
            <a:pPr marL="514350" indent="-514350" algn="l"/>
            <a:endParaRPr lang="en-US" dirty="0" smtClean="0">
              <a:solidFill>
                <a:schemeClr val="tx1"/>
              </a:solidFill>
            </a:endParaRPr>
          </a:p>
          <a:p>
            <a:pPr marL="514350" indent="-514350" algn="l"/>
            <a:endParaRPr lang="en-US" dirty="0" smtClean="0">
              <a:solidFill>
                <a:schemeClr val="tx1"/>
              </a:solidFill>
            </a:endParaRPr>
          </a:p>
          <a:p>
            <a:pPr marL="514350" indent="-514350" algn="l"/>
            <a:endParaRPr lang="en-US" dirty="0" smtClean="0">
              <a:solidFill>
                <a:schemeClr val="tx1"/>
              </a:solidFill>
            </a:endParaRPr>
          </a:p>
        </p:txBody>
      </p:sp>
      <p:pic>
        <p:nvPicPr>
          <p:cNvPr id="5" name="4 Imagen"/>
          <p:cNvPicPr/>
          <p:nvPr/>
        </p:nvPicPr>
        <p:blipFill>
          <a:blip r:embed="rId2" cstate="print"/>
          <a:srcRect/>
          <a:stretch>
            <a:fillRect/>
          </a:stretch>
        </p:blipFill>
        <p:spPr bwMode="auto">
          <a:xfrm>
            <a:off x="1331640" y="2780928"/>
            <a:ext cx="6000750" cy="376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(DNS)</a:t>
            </a:r>
            <a:r>
              <a:rPr lang="en-US" dirty="0" smtClean="0">
                <a:solidFill>
                  <a:schemeClr val="tx1"/>
                </a:solidFill>
              </a:rPr>
              <a:t>:</a:t>
            </a:r>
          </a:p>
          <a:p>
            <a:pPr marL="514350" indent="-514350" algn="just"/>
            <a:endParaRPr lang="es-CO" dirty="0" smtClean="0">
              <a:solidFill>
                <a:schemeClr val="tx1"/>
              </a:solidFill>
            </a:endParaRPr>
          </a:p>
          <a:p>
            <a:pPr marL="514350" indent="-514350" algn="l"/>
            <a:endParaRPr lang="en-US" dirty="0" smtClean="0">
              <a:solidFill>
                <a:schemeClr val="tx1"/>
              </a:solidFill>
            </a:endParaRPr>
          </a:p>
          <a:p>
            <a:pPr marL="514350" indent="-514350" algn="l"/>
            <a:endParaRPr lang="en-US" dirty="0" smtClean="0">
              <a:solidFill>
                <a:schemeClr val="tx1"/>
              </a:solidFill>
            </a:endParaRPr>
          </a:p>
          <a:p>
            <a:pPr marL="514350" indent="-514350" algn="l"/>
            <a:endParaRPr lang="en-US" dirty="0" smtClean="0">
              <a:solidFill>
                <a:schemeClr val="tx1"/>
              </a:solidFill>
            </a:endParaRPr>
          </a:p>
          <a:p>
            <a:pPr marL="514350" indent="-514350" algn="l"/>
            <a:endParaRPr lang="en-US" dirty="0" smtClean="0">
              <a:solidFill>
                <a:schemeClr val="tx1"/>
              </a:solidFill>
            </a:endParaRPr>
          </a:p>
        </p:txBody>
      </p:sp>
      <p:pic>
        <p:nvPicPr>
          <p:cNvPr id="7" name="6 Imagen"/>
          <p:cNvPicPr/>
          <p:nvPr/>
        </p:nvPicPr>
        <p:blipFill>
          <a:blip r:embed="rId2" cstate="print"/>
          <a:srcRect/>
          <a:stretch>
            <a:fillRect/>
          </a:stretch>
        </p:blipFill>
        <p:spPr bwMode="auto">
          <a:xfrm>
            <a:off x="323528" y="1988840"/>
            <a:ext cx="4320480" cy="4320479"/>
          </a:xfrm>
          <a:prstGeom prst="rect">
            <a:avLst/>
          </a:prstGeom>
          <a:noFill/>
          <a:ln w="9525">
            <a:noFill/>
            <a:miter lim="800000"/>
            <a:headEnd/>
            <a:tailEnd/>
          </a:ln>
        </p:spPr>
      </p:pic>
      <p:sp>
        <p:nvSpPr>
          <p:cNvPr id="8" name="7 Rectángulo"/>
          <p:cNvSpPr/>
          <p:nvPr/>
        </p:nvSpPr>
        <p:spPr>
          <a:xfrm>
            <a:off x="4788024" y="1988840"/>
            <a:ext cx="4176464" cy="4185761"/>
          </a:xfrm>
          <a:prstGeom prst="rect">
            <a:avLst/>
          </a:prstGeom>
        </p:spPr>
        <p:txBody>
          <a:bodyPr wrap="square">
            <a:spAutoFit/>
          </a:bodyPr>
          <a:lstStyle/>
          <a:p>
            <a:pPr marL="342900" lvl="0" indent="-342900">
              <a:buFont typeface="+mj-lt"/>
              <a:buAutoNum type="arabicPeriod"/>
            </a:pPr>
            <a:r>
              <a:rPr lang="es-ES" sz="1900" dirty="0" smtClean="0"/>
              <a:t>Un cliente, a través de su browser solicita el recurso </a:t>
            </a:r>
            <a:r>
              <a:rPr lang="es-ES" sz="1900" u="sng" dirty="0" smtClean="0">
                <a:hlinkClick r:id="rId3"/>
              </a:rPr>
              <a:t>http://www.rediris.es</a:t>
            </a:r>
            <a:r>
              <a:rPr lang="es-ES" sz="1900" dirty="0" smtClean="0"/>
              <a:t> a su servidor DNS</a:t>
            </a:r>
            <a:endParaRPr lang="es-CO" sz="1900" dirty="0" smtClean="0"/>
          </a:p>
          <a:p>
            <a:pPr marL="342900" lvl="0" indent="-342900">
              <a:buFont typeface="+mj-lt"/>
              <a:buAutoNum type="arabicPeriod"/>
            </a:pPr>
            <a:r>
              <a:rPr lang="es-ES" sz="1900" dirty="0" smtClean="0"/>
              <a:t>Su servidor DNS no conoce la IP asociada y no puede resolver la solicitud, por lo que envía la petición al servidor raíz.</a:t>
            </a:r>
            <a:endParaRPr lang="es-CO" sz="1900" dirty="0" smtClean="0"/>
          </a:p>
          <a:p>
            <a:pPr marL="342900" lvl="0" indent="-342900">
              <a:buFont typeface="+mj-lt"/>
              <a:buAutoNum type="arabicPeriod"/>
            </a:pPr>
            <a:r>
              <a:rPr lang="es-ES" sz="1900" dirty="0" smtClean="0"/>
              <a:t>El servidor raíz devuelve una respuesta indicando la IP del servidor que maneja el dominio “.es”.</a:t>
            </a:r>
            <a:endParaRPr lang="es-CO" sz="1900" dirty="0" smtClean="0"/>
          </a:p>
          <a:p>
            <a:pPr marL="342900" lvl="0" indent="-342900">
              <a:buFont typeface="+mj-lt"/>
              <a:buAutoNum type="arabicPeriod"/>
            </a:pPr>
            <a:r>
              <a:rPr lang="es-ES" sz="1900" dirty="0" smtClean="0"/>
              <a:t>Se </a:t>
            </a:r>
            <a:r>
              <a:rPr lang="es-ES" sz="1900" dirty="0" err="1" smtClean="0"/>
              <a:t>redirecciona</a:t>
            </a:r>
            <a:r>
              <a:rPr lang="es-ES" sz="1900" dirty="0" smtClean="0"/>
              <a:t> la petición hacia esa dirección IP.</a:t>
            </a:r>
            <a:endParaRPr lang="es-CO" sz="19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(DNS)</a:t>
            </a:r>
            <a:r>
              <a:rPr lang="en-US" dirty="0" smtClean="0">
                <a:solidFill>
                  <a:schemeClr val="tx1"/>
                </a:solidFill>
              </a:rPr>
              <a:t>:</a:t>
            </a:r>
          </a:p>
          <a:p>
            <a:pPr marL="514350" indent="-514350" algn="just"/>
            <a:endParaRPr lang="es-CO" dirty="0" smtClean="0">
              <a:solidFill>
                <a:schemeClr val="tx1"/>
              </a:solidFill>
            </a:endParaRPr>
          </a:p>
          <a:p>
            <a:pPr marL="514350" indent="-514350" algn="l"/>
            <a:endParaRPr lang="en-US" dirty="0" smtClean="0">
              <a:solidFill>
                <a:schemeClr val="tx1"/>
              </a:solidFill>
            </a:endParaRPr>
          </a:p>
          <a:p>
            <a:pPr marL="514350" indent="-514350" algn="l"/>
            <a:endParaRPr lang="en-US" dirty="0" smtClean="0">
              <a:solidFill>
                <a:schemeClr val="tx1"/>
              </a:solidFill>
            </a:endParaRPr>
          </a:p>
          <a:p>
            <a:pPr marL="514350" indent="-514350" algn="l"/>
            <a:endParaRPr lang="en-US" dirty="0" smtClean="0">
              <a:solidFill>
                <a:schemeClr val="tx1"/>
              </a:solidFill>
            </a:endParaRPr>
          </a:p>
          <a:p>
            <a:pPr marL="514350" indent="-514350" algn="l"/>
            <a:endParaRPr lang="en-US" dirty="0" smtClean="0">
              <a:solidFill>
                <a:schemeClr val="tx1"/>
              </a:solidFill>
            </a:endParaRPr>
          </a:p>
        </p:txBody>
      </p:sp>
      <p:pic>
        <p:nvPicPr>
          <p:cNvPr id="7" name="6 Imagen"/>
          <p:cNvPicPr/>
          <p:nvPr/>
        </p:nvPicPr>
        <p:blipFill>
          <a:blip r:embed="rId2" cstate="print"/>
          <a:srcRect/>
          <a:stretch>
            <a:fillRect/>
          </a:stretch>
        </p:blipFill>
        <p:spPr bwMode="auto">
          <a:xfrm>
            <a:off x="323528" y="1988840"/>
            <a:ext cx="4320480" cy="4320479"/>
          </a:xfrm>
          <a:prstGeom prst="rect">
            <a:avLst/>
          </a:prstGeom>
          <a:noFill/>
          <a:ln w="9525">
            <a:noFill/>
            <a:miter lim="800000"/>
            <a:headEnd/>
            <a:tailEnd/>
          </a:ln>
        </p:spPr>
      </p:pic>
      <p:sp>
        <p:nvSpPr>
          <p:cNvPr id="8" name="7 Rectángulo"/>
          <p:cNvSpPr/>
          <p:nvPr/>
        </p:nvSpPr>
        <p:spPr>
          <a:xfrm>
            <a:off x="4967536" y="2060848"/>
            <a:ext cx="4176464" cy="4247317"/>
          </a:xfrm>
          <a:prstGeom prst="rect">
            <a:avLst/>
          </a:prstGeom>
        </p:spPr>
        <p:txBody>
          <a:bodyPr wrap="square">
            <a:spAutoFit/>
          </a:bodyPr>
          <a:lstStyle/>
          <a:p>
            <a:pPr marL="342900" lvl="0" indent="-342900"/>
            <a:r>
              <a:rPr lang="es-ES" dirty="0" smtClean="0"/>
              <a:t>5. El DNS responde con la IP del servidor de nombres que maneja el dominio “rediris.es”.</a:t>
            </a:r>
            <a:endParaRPr lang="es-CO" dirty="0" smtClean="0"/>
          </a:p>
          <a:p>
            <a:pPr marL="342900" lvl="0" indent="-342900"/>
            <a:r>
              <a:rPr lang="es-ES" dirty="0" smtClean="0"/>
              <a:t>6. Se </a:t>
            </a:r>
            <a:r>
              <a:rPr lang="es-ES" dirty="0" err="1" smtClean="0"/>
              <a:t>redirecciona</a:t>
            </a:r>
            <a:r>
              <a:rPr lang="es-ES" dirty="0" smtClean="0"/>
              <a:t> la petición hacia esa dirección IP.</a:t>
            </a:r>
            <a:endParaRPr lang="es-CO" dirty="0" smtClean="0"/>
          </a:p>
          <a:p>
            <a:pPr marL="342900" lvl="0" indent="-342900"/>
            <a:r>
              <a:rPr lang="es-ES" dirty="0" smtClean="0"/>
              <a:t>7. El servidor de nombres del dominio </a:t>
            </a:r>
            <a:r>
              <a:rPr lang="es-ES" dirty="0" err="1" smtClean="0"/>
              <a:t>rediris</a:t>
            </a:r>
            <a:r>
              <a:rPr lang="es-ES" dirty="0" smtClean="0"/>
              <a:t> conoce la dirección IP de </a:t>
            </a:r>
            <a:r>
              <a:rPr lang="es-ES" u="sng" dirty="0" smtClean="0">
                <a:hlinkClick r:id="rId3"/>
              </a:rPr>
              <a:t>www.rediris.es</a:t>
            </a:r>
            <a:r>
              <a:rPr lang="es-ES" dirty="0" smtClean="0"/>
              <a:t> y devuelve dicha dirección al servidor DNS que hace la petición.</a:t>
            </a:r>
            <a:endParaRPr lang="es-CO" dirty="0" smtClean="0"/>
          </a:p>
          <a:p>
            <a:pPr marL="342900" lvl="0" indent="-342900"/>
            <a:r>
              <a:rPr lang="es-ES" dirty="0" smtClean="0"/>
              <a:t>8. La IP correspondiente se entrega al cliente, se termina exitosamente la consulta DNS y el navegador del cliente puede iniciar la conexión al puerto 80 a través del protocolo HTTP.</a:t>
            </a:r>
            <a:endParaRPr lang="es-CO"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fontScale="70000" lnSpcReduction="20000"/>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(DNS)</a:t>
            </a:r>
            <a:r>
              <a:rPr lang="en-US" dirty="0" smtClean="0">
                <a:solidFill>
                  <a:schemeClr val="tx1"/>
                </a:solidFill>
              </a:rPr>
              <a:t>:</a:t>
            </a:r>
          </a:p>
          <a:p>
            <a:pPr marL="514350" indent="-514350" algn="just"/>
            <a:r>
              <a:rPr lang="es-CO" dirty="0" smtClean="0">
                <a:solidFill>
                  <a:schemeClr val="tx1"/>
                </a:solidFill>
              </a:rPr>
              <a:t>El servicio DNS utiliza el protocolo de transporte UDP teniendo en cuenta que la dinámica de la consulta es través de pregunta respuesta. </a:t>
            </a:r>
          </a:p>
          <a:p>
            <a:pPr marL="514350" indent="-514350" algn="just"/>
            <a:endParaRPr lang="es-CO" dirty="0" smtClean="0">
              <a:solidFill>
                <a:schemeClr val="tx1"/>
              </a:solidFill>
            </a:endParaRPr>
          </a:p>
          <a:p>
            <a:pPr marL="514350" indent="-514350" algn="just"/>
            <a:r>
              <a:rPr lang="es-CO" dirty="0" smtClean="0">
                <a:solidFill>
                  <a:schemeClr val="tx1"/>
                </a:solidFill>
              </a:rPr>
              <a:t>Sin embargo, en ocasiones utiliza el protocolo de transporte TCP para transferir datos de configuración entre un servidor primario y uno secundario. A este proceso se le denomina transferencia de zona.</a:t>
            </a:r>
          </a:p>
          <a:p>
            <a:pPr marL="514350" indent="-514350" algn="just"/>
            <a:endParaRPr lang="es-CO" dirty="0" smtClean="0">
              <a:solidFill>
                <a:schemeClr val="tx1"/>
              </a:solidFill>
            </a:endParaRPr>
          </a:p>
          <a:p>
            <a:pPr marL="514350" indent="-514350" algn="just"/>
            <a:r>
              <a:rPr lang="es-CO" dirty="0" smtClean="0">
                <a:solidFill>
                  <a:schemeClr val="tx1"/>
                </a:solidFill>
              </a:rPr>
              <a:t>El puerto estándar para el servicio DNS es el 53.</a:t>
            </a:r>
          </a:p>
          <a:p>
            <a:pPr marL="514350" indent="-514350" algn="just"/>
            <a:endParaRPr lang="es-CO" dirty="0" smtClean="0">
              <a:solidFill>
                <a:schemeClr val="tx1"/>
              </a:solidFill>
            </a:endParaRPr>
          </a:p>
          <a:p>
            <a:pPr marL="514350" indent="-514350" algn="just"/>
            <a:r>
              <a:rPr lang="es-CO" dirty="0" smtClean="0">
                <a:solidFill>
                  <a:schemeClr val="tx1"/>
                </a:solidFill>
              </a:rPr>
              <a:t>Lo comentado hasta el momento es una breve introducción sobre la funcionalidad del servicio DNS (</a:t>
            </a:r>
            <a:r>
              <a:rPr lang="es-CO" dirty="0" smtClean="0">
                <a:solidFill>
                  <a:srgbClr val="0070C0"/>
                </a:solidFill>
              </a:rPr>
              <a:t>http://es.wikipedia.org/wiki/DNS</a:t>
            </a:r>
            <a:r>
              <a:rPr lang="es-CO" dirty="0" smtClean="0">
                <a:solidFill>
                  <a:schemeClr val="tx1"/>
                </a:solidFill>
              </a:rPr>
              <a:t>) y con estas bases se puede empezar a explorar un gran número de posibilidades y facilidades que ofrece el servicio.</a:t>
            </a:r>
          </a:p>
          <a:p>
            <a:pPr marL="514350" indent="-514350" algn="l"/>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lnSpcReduction="10000"/>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a:t>
            </a:r>
            <a:r>
              <a:rPr lang="en-US" sz="3900" dirty="0" err="1" smtClean="0">
                <a:solidFill>
                  <a:srgbClr val="FF0000"/>
                </a:solidFill>
                <a:latin typeface="+mj-lt"/>
                <a:ea typeface="+mj-ea"/>
                <a:cs typeface="+mj-cs"/>
              </a:rPr>
              <a:t>Preguntas</a:t>
            </a:r>
            <a:r>
              <a:rPr lang="en-US" sz="3900" dirty="0" smtClean="0">
                <a:solidFill>
                  <a:srgbClr val="FF0000"/>
                </a:solidFill>
                <a:latin typeface="+mj-lt"/>
                <a:ea typeface="+mj-ea"/>
                <a:cs typeface="+mj-cs"/>
              </a:rPr>
              <a:t>)</a:t>
            </a:r>
            <a:r>
              <a:rPr lang="en-US" dirty="0" smtClean="0">
                <a:solidFill>
                  <a:schemeClr val="tx1"/>
                </a:solidFill>
              </a:rPr>
              <a:t>:</a:t>
            </a:r>
          </a:p>
          <a:p>
            <a:pPr marL="514350" indent="-514350" algn="just">
              <a:buFont typeface="Arial" pitchFamily="34" charset="0"/>
              <a:buChar char="•"/>
            </a:pPr>
            <a:r>
              <a:rPr lang="es-CO" dirty="0" smtClean="0">
                <a:solidFill>
                  <a:schemeClr val="tx1"/>
                </a:solidFill>
              </a:rPr>
              <a:t>¿Cuáles son los parámetros de configuración básica de red que debe tener un host para lograr conectividad con otros nodos? </a:t>
            </a:r>
          </a:p>
          <a:p>
            <a:pPr marL="514350" indent="-514350" algn="just"/>
            <a:endParaRPr lang="es-CO" dirty="0" smtClean="0">
              <a:solidFill>
                <a:schemeClr val="tx1"/>
              </a:solidFill>
            </a:endParaRPr>
          </a:p>
          <a:p>
            <a:pPr marL="514350" indent="-514350" algn="just">
              <a:buFont typeface="Arial" pitchFamily="34" charset="0"/>
              <a:buChar char="•"/>
            </a:pPr>
            <a:r>
              <a:rPr lang="es-CO" dirty="0" smtClean="0">
                <a:solidFill>
                  <a:schemeClr val="tx1"/>
                </a:solidFill>
              </a:rPr>
              <a:t>¿En un mismo segmento de red pueden funcionar la mismo tiempo dos servidores DHCP?</a:t>
            </a:r>
          </a:p>
          <a:p>
            <a:pPr marL="514350" indent="-514350" algn="just">
              <a:buFont typeface="Arial" pitchFamily="34" charset="0"/>
              <a:buChar char="•"/>
            </a:pPr>
            <a:endParaRPr lang="es-CO" dirty="0" smtClean="0">
              <a:solidFill>
                <a:schemeClr val="tx1"/>
              </a:solidFill>
            </a:endParaRPr>
          </a:p>
          <a:p>
            <a:pPr marL="514350" indent="-514350" algn="just">
              <a:buFont typeface="Arial" pitchFamily="34" charset="0"/>
              <a:buChar char="•"/>
            </a:pPr>
            <a:r>
              <a:rPr lang="es-CO" dirty="0" smtClean="0">
                <a:solidFill>
                  <a:schemeClr val="tx1"/>
                </a:solidFill>
              </a:rPr>
              <a:t>¿Sin el servicio DNS no puedo obtener acceso a internet? </a:t>
            </a:r>
          </a:p>
          <a:p>
            <a:pPr marL="514350" indent="-514350" algn="just"/>
            <a:endParaRPr lang="es-CO" dirty="0" smtClean="0">
              <a:solidFill>
                <a:schemeClr val="tx1"/>
              </a:solidFill>
            </a:endParaRPr>
          </a:p>
          <a:p>
            <a:pPr marL="514350" indent="-514350" algn="just"/>
            <a:endParaRPr lang="es-CO" dirty="0" smtClean="0">
              <a:solidFill>
                <a:schemeClr val="tx1"/>
              </a:solidFill>
            </a:endParaRPr>
          </a:p>
          <a:p>
            <a:pPr marL="514350" indent="-514350" algn="just"/>
            <a:endParaRPr lang="es-CO" dirty="0" smtClean="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a:t>
            </a:r>
            <a:r>
              <a:rPr lang="en-US" sz="3900" smtClean="0">
                <a:solidFill>
                  <a:srgbClr val="FF0000"/>
                </a:solidFill>
                <a:latin typeface="+mj-lt"/>
                <a:ea typeface="+mj-ea"/>
                <a:cs typeface="+mj-cs"/>
              </a:rPr>
              <a:t>de </a:t>
            </a:r>
            <a:r>
              <a:rPr lang="en-US" sz="3900" smtClean="0">
                <a:solidFill>
                  <a:srgbClr val="FF0000"/>
                </a:solidFill>
                <a:latin typeface="+mj-lt"/>
                <a:ea typeface="+mj-ea"/>
                <a:cs typeface="+mj-cs"/>
              </a:rPr>
              <a:t>red</a:t>
            </a:r>
            <a:r>
              <a:rPr lang="en-US" smtClean="0">
                <a:solidFill>
                  <a:schemeClr val="tx1"/>
                </a:solidFill>
              </a:rPr>
              <a:t>:</a:t>
            </a:r>
            <a:endParaRPr lang="en-US" dirty="0" smtClean="0">
              <a:solidFill>
                <a:schemeClr val="tx1"/>
              </a:solidFill>
            </a:endParaRPr>
          </a:p>
          <a:p>
            <a:pPr marL="514350" indent="-514350" algn="just">
              <a:buFont typeface="Arial" pitchFamily="34" charset="0"/>
              <a:buChar char="•"/>
            </a:pPr>
            <a:r>
              <a:rPr lang="es-CO" dirty="0" smtClean="0">
                <a:solidFill>
                  <a:schemeClr val="tx1"/>
                </a:solidFill>
              </a:rPr>
              <a:t>En esta unidad hemos revisado los elementos más representativos de la capa de aplicación, las características básicas del servicio DHCP, SMTP y una introducción al servicio DNS.</a:t>
            </a:r>
          </a:p>
          <a:p>
            <a:pPr marL="514350" indent="-514350" algn="just"/>
            <a:endParaRPr lang="es-CO" dirty="0" smtClean="0">
              <a:solidFill>
                <a:schemeClr val="tx1"/>
              </a:solidFill>
            </a:endParaRPr>
          </a:p>
          <a:p>
            <a:pPr marL="514350" indent="-514350" algn="just">
              <a:buFont typeface="Arial" pitchFamily="34" charset="0"/>
              <a:buChar char="•"/>
            </a:pPr>
            <a:r>
              <a:rPr lang="es-CO" dirty="0" smtClean="0">
                <a:solidFill>
                  <a:schemeClr val="tx1"/>
                </a:solidFill>
              </a:rPr>
              <a:t>De esta manera finalizamos este curso en el que estudiamos la funcionalidad de las capas del modelo de referencia TCP/IP. </a:t>
            </a:r>
          </a:p>
          <a:p>
            <a:pPr marL="514350" indent="-514350" algn="just"/>
            <a:endParaRPr lang="es-CO" dirty="0" smtClean="0">
              <a:solidFill>
                <a:schemeClr val="tx1"/>
              </a:solidFill>
            </a:endParaRPr>
          </a:p>
          <a:p>
            <a:pPr marL="514350" indent="-514350" algn="just"/>
            <a:endParaRPr lang="es-CO" dirty="0" smtClean="0">
              <a:solidFill>
                <a:schemeClr val="tx1"/>
              </a:solidFill>
            </a:endParaRPr>
          </a:p>
          <a:p>
            <a:pPr marL="514350" indent="-514350" algn="just"/>
            <a:endParaRPr lang="es-CO" dirty="0" smtClean="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fontScale="85000" lnSpcReduction="10000"/>
          </a:bodyPr>
          <a:lstStyle/>
          <a:p>
            <a:pPr marL="514350" indent="-514350" algn="l"/>
            <a:r>
              <a:rPr lang="en-US" sz="3900" dirty="0" err="1" smtClean="0">
                <a:solidFill>
                  <a:srgbClr val="FF0000"/>
                </a:solidFill>
                <a:latin typeface="+mj-lt"/>
                <a:ea typeface="+mj-ea"/>
                <a:cs typeface="+mj-cs"/>
              </a:rPr>
              <a:t>Conceptos</a:t>
            </a:r>
            <a:r>
              <a:rPr lang="en-US" sz="3900" dirty="0" smtClean="0">
                <a:solidFill>
                  <a:srgbClr val="FF0000"/>
                </a:solidFill>
                <a:latin typeface="+mj-lt"/>
                <a:ea typeface="+mj-ea"/>
                <a:cs typeface="+mj-cs"/>
              </a:rPr>
              <a:t> </a:t>
            </a:r>
            <a:r>
              <a:rPr lang="en-US" sz="3900" dirty="0" err="1" smtClean="0">
                <a:solidFill>
                  <a:srgbClr val="FF0000"/>
                </a:solidFill>
                <a:latin typeface="+mj-lt"/>
                <a:ea typeface="+mj-ea"/>
                <a:cs typeface="+mj-cs"/>
              </a:rPr>
              <a:t>básicos</a:t>
            </a:r>
            <a:r>
              <a:rPr lang="en-US" dirty="0" smtClean="0">
                <a:solidFill>
                  <a:schemeClr val="tx1"/>
                </a:solidFill>
              </a:rPr>
              <a:t>:</a:t>
            </a:r>
          </a:p>
          <a:p>
            <a:pPr algn="just">
              <a:buFont typeface="Arial" pitchFamily="34" charset="0"/>
              <a:buChar char="•"/>
            </a:pPr>
            <a:r>
              <a:rPr lang="es-ES" sz="2000" dirty="0" smtClean="0">
                <a:solidFill>
                  <a:schemeClr val="tx1"/>
                </a:solidFill>
              </a:rPr>
              <a:t>La capa de aplicación es la que ofrece los servicios que son la razón de ser para el usuario. </a:t>
            </a:r>
          </a:p>
          <a:p>
            <a:pPr algn="just">
              <a:buFont typeface="Arial" pitchFamily="34" charset="0"/>
              <a:buChar char="•"/>
            </a:pPr>
            <a:endParaRPr lang="es-ES" sz="2000" dirty="0" smtClean="0">
              <a:solidFill>
                <a:schemeClr val="tx1"/>
              </a:solidFill>
            </a:endParaRPr>
          </a:p>
          <a:p>
            <a:pPr algn="just">
              <a:buFont typeface="Arial" pitchFamily="34" charset="0"/>
              <a:buChar char="•"/>
            </a:pPr>
            <a:r>
              <a:rPr lang="es-ES" sz="2000" dirty="0" smtClean="0">
                <a:solidFill>
                  <a:schemeClr val="tx1"/>
                </a:solidFill>
              </a:rPr>
              <a:t>El usuario no interactúa directamente con el protocolo de la capa de aplicación ya que esto supone un nivel de complejidad innecesario. </a:t>
            </a:r>
          </a:p>
          <a:p>
            <a:pPr algn="just">
              <a:buFont typeface="Arial" pitchFamily="34" charset="0"/>
              <a:buChar char="•"/>
            </a:pPr>
            <a:endParaRPr lang="es-ES" sz="2000" dirty="0" smtClean="0">
              <a:solidFill>
                <a:schemeClr val="tx1"/>
              </a:solidFill>
            </a:endParaRPr>
          </a:p>
          <a:p>
            <a:pPr algn="just">
              <a:buFont typeface="Arial" pitchFamily="34" charset="0"/>
              <a:buChar char="•"/>
            </a:pPr>
            <a:r>
              <a:rPr lang="es-ES" sz="2000" dirty="0" smtClean="0">
                <a:solidFill>
                  <a:schemeClr val="tx1"/>
                </a:solidFill>
              </a:rPr>
              <a:t>En su lugar se desarrollan programas con un nivel de abstracción más alto, que son los que finalmente incorporan toda la interface para la interacción entre el usuario y el protocolo de la capa de aplicación. </a:t>
            </a:r>
          </a:p>
          <a:p>
            <a:pPr algn="just">
              <a:buFont typeface="Arial" pitchFamily="34" charset="0"/>
              <a:buChar char="•"/>
            </a:pPr>
            <a:endParaRPr lang="es-CO" sz="2000" dirty="0" smtClean="0">
              <a:solidFill>
                <a:schemeClr val="tx1"/>
              </a:solidFill>
            </a:endParaRPr>
          </a:p>
          <a:p>
            <a:pPr algn="just">
              <a:buFont typeface="Arial" pitchFamily="34" charset="0"/>
              <a:buChar char="•"/>
            </a:pPr>
            <a:r>
              <a:rPr lang="es-ES" sz="2000" dirty="0" smtClean="0">
                <a:solidFill>
                  <a:schemeClr val="tx1"/>
                </a:solidFill>
              </a:rPr>
              <a:t>Por ejemplo, el protocolo de la capa de aplicación HTTP (</a:t>
            </a:r>
            <a:r>
              <a:rPr lang="es-ES" sz="2000" dirty="0" err="1" smtClean="0">
                <a:solidFill>
                  <a:schemeClr val="tx1"/>
                </a:solidFill>
              </a:rPr>
              <a:t>HyperText</a:t>
            </a:r>
            <a:r>
              <a:rPr lang="es-ES" sz="2000" dirty="0" smtClean="0">
                <a:solidFill>
                  <a:schemeClr val="tx1"/>
                </a:solidFill>
              </a:rPr>
              <a:t> Transfer </a:t>
            </a:r>
            <a:r>
              <a:rPr lang="es-ES" sz="2000" dirty="0" err="1" smtClean="0">
                <a:solidFill>
                  <a:schemeClr val="tx1"/>
                </a:solidFill>
              </a:rPr>
              <a:t>Protocol</a:t>
            </a:r>
            <a:r>
              <a:rPr lang="es-ES" sz="2000" dirty="0" smtClean="0">
                <a:solidFill>
                  <a:schemeClr val="tx1"/>
                </a:solidFill>
              </a:rPr>
              <a:t> o Protocolo de Transferencia de </a:t>
            </a:r>
            <a:r>
              <a:rPr lang="es-ES" sz="2000" dirty="0" err="1" smtClean="0">
                <a:solidFill>
                  <a:schemeClr val="tx1"/>
                </a:solidFill>
              </a:rPr>
              <a:t>Hipertext</a:t>
            </a:r>
            <a:r>
              <a:rPr lang="es-ES" sz="2000" dirty="0" smtClean="0">
                <a:solidFill>
                  <a:schemeClr val="tx1"/>
                </a:solidFill>
              </a:rPr>
              <a:t>) utiliza la siguiente sintaxis para solicitar una página HTML: "GET index.html HTTP/1.0". </a:t>
            </a:r>
          </a:p>
          <a:p>
            <a:pPr algn="just">
              <a:buFont typeface="Arial" pitchFamily="34" charset="0"/>
              <a:buChar char="•"/>
            </a:pPr>
            <a:endParaRPr lang="es-ES" sz="2000" dirty="0" smtClean="0">
              <a:solidFill>
                <a:schemeClr val="tx1"/>
              </a:solidFill>
            </a:endParaRPr>
          </a:p>
          <a:p>
            <a:pPr algn="just">
              <a:buFont typeface="Arial" pitchFamily="34" charset="0"/>
              <a:buChar char="•"/>
            </a:pPr>
            <a:r>
              <a:rPr lang="es-ES" sz="2000" dirty="0" smtClean="0">
                <a:solidFill>
                  <a:schemeClr val="tx1"/>
                </a:solidFill>
              </a:rPr>
              <a:t>Imagine al usuario final digitando este comando cada vez que requiere una página de un servidor web. Esto no tiene sentido y por esta razón el navegador web (internet </a:t>
            </a:r>
            <a:r>
              <a:rPr lang="es-ES" sz="2000" dirty="0" err="1" smtClean="0">
                <a:solidFill>
                  <a:schemeClr val="tx1"/>
                </a:solidFill>
              </a:rPr>
              <a:t>explorer</a:t>
            </a:r>
            <a:r>
              <a:rPr lang="es-ES" sz="2000" dirty="0" smtClean="0">
                <a:solidFill>
                  <a:schemeClr val="tx1"/>
                </a:solidFill>
              </a:rPr>
              <a:t>, </a:t>
            </a:r>
            <a:r>
              <a:rPr lang="es-ES" sz="2000" dirty="0" err="1" smtClean="0">
                <a:solidFill>
                  <a:schemeClr val="tx1"/>
                </a:solidFill>
              </a:rPr>
              <a:t>mozilla</a:t>
            </a:r>
            <a:r>
              <a:rPr lang="es-ES" sz="2000" dirty="0" smtClean="0">
                <a:solidFill>
                  <a:schemeClr val="tx1"/>
                </a:solidFill>
              </a:rPr>
              <a:t>, opera, </a:t>
            </a:r>
            <a:r>
              <a:rPr lang="es-ES" sz="2000" dirty="0" err="1" smtClean="0">
                <a:solidFill>
                  <a:schemeClr val="tx1"/>
                </a:solidFill>
              </a:rPr>
              <a:t>chrome</a:t>
            </a:r>
            <a:r>
              <a:rPr lang="es-ES" sz="2000" dirty="0" smtClean="0">
                <a:solidFill>
                  <a:schemeClr val="tx1"/>
                </a:solidFill>
              </a:rPr>
              <a:t> y muchos otros) ofrecen una interfaz mucho más simple y amigable al usuario final.</a:t>
            </a:r>
            <a:endParaRPr lang="es-CO" sz="2000" dirty="0" smtClean="0">
              <a:solidFill>
                <a:schemeClr val="tx1"/>
              </a:solidFill>
            </a:endParaRPr>
          </a:p>
          <a:p>
            <a:pPr algn="just"/>
            <a:endParaRPr lang="es-CO" sz="2000" dirty="0" smtClean="0">
              <a:solidFill>
                <a:schemeClr val="tx1"/>
              </a:solidFill>
            </a:endParaRPr>
          </a:p>
          <a:p>
            <a:pPr algn="just"/>
            <a:r>
              <a:rPr lang="es-ES" sz="2000" dirty="0" smtClean="0">
                <a:solidFill>
                  <a:schemeClr val="tx1"/>
                </a:solidFill>
              </a:rPr>
              <a:t>Enlace de ampliación: </a:t>
            </a:r>
            <a:r>
              <a:rPr lang="es-ES" sz="1600" u="sng" dirty="0" smtClean="0">
                <a:hlinkClick r:id="rId2"/>
              </a:rPr>
              <a:t>http://es.wikipedia.org/wiki/Capa_de_aplicaci%C3%B3n</a:t>
            </a:r>
            <a:endParaRPr lang="es-CO" sz="1600" dirty="0" smtClean="0"/>
          </a:p>
          <a:p>
            <a:pPr algn="just">
              <a:buFont typeface="Arial" pitchFamily="34" charset="0"/>
              <a:buChar char="•"/>
            </a:pPr>
            <a:endParaRPr lang="es-CO" sz="1600" dirty="0" smtClean="0"/>
          </a:p>
          <a:p>
            <a:pPr marL="514350" indent="-514350" algn="l"/>
            <a:endParaRPr lang="en-US" dirty="0" smtClean="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(DHCP)</a:t>
            </a:r>
            <a:r>
              <a:rPr lang="en-US" dirty="0" smtClean="0">
                <a:solidFill>
                  <a:schemeClr val="tx1"/>
                </a:solidFill>
              </a:rPr>
              <a:t>:</a:t>
            </a:r>
          </a:p>
          <a:p>
            <a:pPr algn="just">
              <a:buFont typeface="Arial" pitchFamily="34" charset="0"/>
              <a:buChar char="•"/>
            </a:pPr>
            <a:r>
              <a:rPr lang="es-CO" sz="2000" dirty="0" smtClean="0">
                <a:solidFill>
                  <a:schemeClr val="tx1"/>
                </a:solidFill>
              </a:rPr>
              <a:t>El servidor DHCP es el encargado de entregar los parámetros de configuración básica a un host en la red. Los parámetros de red básicos son: IP, máscara de subred, puerta de enlace predeterminada y servidor DNS.</a:t>
            </a:r>
          </a:p>
          <a:p>
            <a:pPr algn="just">
              <a:buFont typeface="Arial" pitchFamily="34" charset="0"/>
              <a:buChar char="•"/>
            </a:pPr>
            <a:r>
              <a:rPr lang="es-CO" sz="2000" dirty="0" smtClean="0">
                <a:solidFill>
                  <a:schemeClr val="tx1"/>
                </a:solidFill>
              </a:rPr>
              <a:t>El protocolo DHCP es un protocolo de la capa de aplicación, utiliza un servicio no orientado a la conexión en la capa de transporte (UDP) y utiliza IP en la capa de red.</a:t>
            </a:r>
          </a:p>
          <a:p>
            <a:pPr algn="just"/>
            <a:r>
              <a:rPr lang="es-CO" sz="2000" dirty="0" smtClean="0">
                <a:solidFill>
                  <a:schemeClr val="tx1"/>
                </a:solidFill>
              </a:rPr>
              <a:t>A continuación el esquema de una sesión DHCP.</a:t>
            </a:r>
          </a:p>
          <a:p>
            <a:pPr algn="just"/>
            <a:endParaRPr lang="es-ES" sz="2000" dirty="0" smtClean="0">
              <a:solidFill>
                <a:schemeClr val="tx1"/>
              </a:solidFill>
            </a:endParaRPr>
          </a:p>
        </p:txBody>
      </p:sp>
      <p:pic>
        <p:nvPicPr>
          <p:cNvPr id="4" name="3 Imagen"/>
          <p:cNvPicPr/>
          <p:nvPr/>
        </p:nvPicPr>
        <p:blipFill>
          <a:blip r:embed="rId2" cstate="print"/>
          <a:srcRect/>
          <a:stretch>
            <a:fillRect/>
          </a:stretch>
        </p:blipFill>
        <p:spPr bwMode="auto">
          <a:xfrm>
            <a:off x="3491880" y="4149080"/>
            <a:ext cx="1743075" cy="226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(DHCP)</a:t>
            </a:r>
            <a:r>
              <a:rPr lang="en-US" dirty="0" smtClean="0">
                <a:solidFill>
                  <a:schemeClr val="tx1"/>
                </a:solidFill>
              </a:rPr>
              <a:t>:</a:t>
            </a:r>
          </a:p>
          <a:p>
            <a:pPr algn="just">
              <a:buFont typeface="Arial" pitchFamily="34" charset="0"/>
              <a:buChar char="•"/>
            </a:pPr>
            <a:r>
              <a:rPr lang="es-CO" sz="2000" dirty="0" smtClean="0">
                <a:solidFill>
                  <a:schemeClr val="tx1"/>
                </a:solidFill>
              </a:rPr>
              <a:t>En el esquema se observa que el cliente DHCP </a:t>
            </a:r>
            <a:r>
              <a:rPr lang="es-CO" sz="2000" dirty="0" smtClean="0">
                <a:solidFill>
                  <a:srgbClr val="0070C0"/>
                </a:solidFill>
              </a:rPr>
              <a:t>(http://es.wikipedia.org/wiki/DHCP) </a:t>
            </a:r>
            <a:r>
              <a:rPr lang="es-CO" sz="2000" dirty="0" smtClean="0">
                <a:solidFill>
                  <a:schemeClr val="tx1"/>
                </a:solidFill>
              </a:rPr>
              <a:t>envía una solicitud tipo </a:t>
            </a:r>
            <a:r>
              <a:rPr lang="es-CO" sz="2000" dirty="0" err="1" smtClean="0">
                <a:solidFill>
                  <a:schemeClr val="tx1"/>
                </a:solidFill>
              </a:rPr>
              <a:t>broadcast</a:t>
            </a:r>
            <a:r>
              <a:rPr lang="es-CO" sz="2000" dirty="0" smtClean="0">
                <a:solidFill>
                  <a:schemeClr val="tx1"/>
                </a:solidFill>
              </a:rPr>
              <a:t> de descubrimiento, tratando de detectar un servidor en la red en la que se encuentra.</a:t>
            </a:r>
          </a:p>
          <a:p>
            <a:pPr algn="just"/>
            <a:endParaRPr lang="es-CO" sz="2000" dirty="0" smtClean="0">
              <a:solidFill>
                <a:schemeClr val="tx1"/>
              </a:solidFill>
            </a:endParaRPr>
          </a:p>
          <a:p>
            <a:pPr algn="just">
              <a:buFont typeface="Arial" pitchFamily="34" charset="0"/>
              <a:buChar char="•"/>
            </a:pPr>
            <a:r>
              <a:rPr lang="es-CO" sz="2000" dirty="0" smtClean="0">
                <a:solidFill>
                  <a:schemeClr val="tx1"/>
                </a:solidFill>
              </a:rPr>
              <a:t>El servidor responde con un ofrecimiento de los parámetros de configuración.</a:t>
            </a:r>
          </a:p>
          <a:p>
            <a:pPr algn="just"/>
            <a:endParaRPr lang="es-CO" sz="2000" dirty="0" smtClean="0">
              <a:solidFill>
                <a:schemeClr val="tx1"/>
              </a:solidFill>
            </a:endParaRPr>
          </a:p>
          <a:p>
            <a:pPr algn="just">
              <a:buFont typeface="Arial" pitchFamily="34" charset="0"/>
              <a:buChar char="•"/>
            </a:pPr>
            <a:r>
              <a:rPr lang="es-CO" sz="2000" dirty="0" smtClean="0">
                <a:solidFill>
                  <a:schemeClr val="tx1"/>
                </a:solidFill>
              </a:rPr>
              <a:t>El cliente selecciona los parámetros de configuración ofrecida y solicita una dirección IP específica a través del REQUEST. El servidor recibe el REQUEST y entrega al cliente los parámetros solicitados así como los relacionados con el </a:t>
            </a:r>
            <a:r>
              <a:rPr lang="es-CO" sz="2000" dirty="0" err="1" smtClean="0">
                <a:solidFill>
                  <a:schemeClr val="tx1"/>
                </a:solidFill>
              </a:rPr>
              <a:t>lease</a:t>
            </a:r>
            <a:r>
              <a:rPr lang="es-CO" sz="2000" dirty="0" smtClean="0">
                <a:solidFill>
                  <a:schemeClr val="tx1"/>
                </a:solidFill>
              </a:rPr>
              <a:t> o tiempo de arrendamiento. De esta manera finaliza el proceso de configuración.</a:t>
            </a:r>
          </a:p>
          <a:p>
            <a:pPr algn="just">
              <a:buFont typeface="Arial" pitchFamily="34" charset="0"/>
              <a:buChar char="•"/>
            </a:pPr>
            <a:endParaRPr lang="es-CO" sz="2000"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(SMTP)</a:t>
            </a:r>
            <a:r>
              <a:rPr lang="en-US" dirty="0" smtClean="0">
                <a:solidFill>
                  <a:schemeClr val="tx1"/>
                </a:solidFill>
              </a:rPr>
              <a:t>:</a:t>
            </a:r>
          </a:p>
          <a:p>
            <a:pPr algn="just">
              <a:buFont typeface="Arial" pitchFamily="34" charset="0"/>
              <a:buChar char="•"/>
            </a:pPr>
            <a:r>
              <a:rPr lang="es-CO" sz="2200" dirty="0" smtClean="0">
                <a:solidFill>
                  <a:schemeClr val="tx1"/>
                </a:solidFill>
              </a:rPr>
              <a:t>SMTP (http://es.wikipedia.org/wiki/SMTP) es un protocolo de la capa de aplicación, utiliza TCP como protocolo de transporte e IP en la capa de red. </a:t>
            </a:r>
          </a:p>
          <a:p>
            <a:pPr algn="just"/>
            <a:endParaRPr lang="es-CO" sz="2200" dirty="0" smtClean="0">
              <a:solidFill>
                <a:schemeClr val="tx1"/>
              </a:solidFill>
            </a:endParaRPr>
          </a:p>
          <a:p>
            <a:pPr algn="just">
              <a:buFont typeface="Arial" pitchFamily="34" charset="0"/>
              <a:buChar char="•"/>
            </a:pPr>
            <a:r>
              <a:rPr lang="es-CO" sz="2200" dirty="0" smtClean="0">
                <a:solidFill>
                  <a:schemeClr val="tx1"/>
                </a:solidFill>
              </a:rPr>
              <a:t>El protocolo está basado en el esquema cliente-servidor, el puerto estándar es el 25. </a:t>
            </a:r>
          </a:p>
          <a:p>
            <a:pPr algn="just"/>
            <a:endParaRPr lang="es-CO" sz="2200" dirty="0" smtClean="0">
              <a:solidFill>
                <a:schemeClr val="tx1"/>
              </a:solidFill>
            </a:endParaRPr>
          </a:p>
          <a:p>
            <a:pPr algn="just">
              <a:buFont typeface="Arial" pitchFamily="34" charset="0"/>
              <a:buChar char="•"/>
            </a:pPr>
            <a:r>
              <a:rPr lang="es-CO" sz="2200" dirty="0" smtClean="0">
                <a:solidFill>
                  <a:schemeClr val="tx1"/>
                </a:solidFill>
              </a:rPr>
              <a:t>Una falencia del protocolo es que no ofrece un mecanismo de autenticación para el emisor, en esta falencia se basa el problema actual denominado SPAM o correo electrónico no deseado.</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lnSpcReduction="10000"/>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(DNS)</a:t>
            </a:r>
            <a:r>
              <a:rPr lang="en-US" dirty="0" smtClean="0">
                <a:solidFill>
                  <a:schemeClr val="tx1"/>
                </a:solidFill>
              </a:rPr>
              <a:t>:</a:t>
            </a:r>
          </a:p>
          <a:p>
            <a:pPr algn="just">
              <a:buFont typeface="Arial" pitchFamily="34" charset="0"/>
              <a:buChar char="•"/>
            </a:pPr>
            <a:r>
              <a:rPr lang="es-CO" sz="2200" dirty="0" smtClean="0">
                <a:solidFill>
                  <a:schemeClr val="tx1"/>
                </a:solidFill>
              </a:rPr>
              <a:t>La comunicación entre dos hosts en la red se posibilita a través de la dirección IP. </a:t>
            </a:r>
          </a:p>
          <a:p>
            <a:pPr algn="just"/>
            <a:endParaRPr lang="es-CO" sz="2200" dirty="0" smtClean="0">
              <a:solidFill>
                <a:schemeClr val="tx1"/>
              </a:solidFill>
            </a:endParaRPr>
          </a:p>
          <a:p>
            <a:pPr algn="just">
              <a:buFont typeface="Arial" pitchFamily="34" charset="0"/>
              <a:buChar char="•"/>
            </a:pPr>
            <a:r>
              <a:rPr lang="es-CO" sz="2200" dirty="0" smtClean="0">
                <a:solidFill>
                  <a:schemeClr val="tx1"/>
                </a:solidFill>
              </a:rPr>
              <a:t>La IP no es fácilmente memorizable por el ser humano por lo que se diseñó un mecanismo que permitiera referirse a un host por un nombre y no por su dirección IP. </a:t>
            </a:r>
          </a:p>
          <a:p>
            <a:pPr algn="just"/>
            <a:endParaRPr lang="es-CO" sz="2200" dirty="0" smtClean="0">
              <a:solidFill>
                <a:schemeClr val="tx1"/>
              </a:solidFill>
            </a:endParaRPr>
          </a:p>
          <a:p>
            <a:pPr algn="just">
              <a:buFont typeface="Arial" pitchFamily="34" charset="0"/>
              <a:buChar char="•"/>
            </a:pPr>
            <a:r>
              <a:rPr lang="es-CO" sz="2200" dirty="0" smtClean="0">
                <a:solidFill>
                  <a:schemeClr val="tx1"/>
                </a:solidFill>
              </a:rPr>
              <a:t>En los inicios esta “traducción” se realizaba a través de un archivo llamado hosts que se encontraba en cada uno de los nodos en la red. En este archivo se encuentra la asociación de un equipo en la red con el nombre correspondiente.</a:t>
            </a:r>
          </a:p>
          <a:p>
            <a:pPr algn="just">
              <a:buFont typeface="Arial" pitchFamily="34" charset="0"/>
              <a:buChar char="•"/>
            </a:pPr>
            <a:endParaRPr lang="es-CO" sz="2200" dirty="0" smtClean="0">
              <a:solidFill>
                <a:schemeClr val="tx1"/>
              </a:solidFill>
            </a:endParaRPr>
          </a:p>
          <a:p>
            <a:pPr algn="just"/>
            <a:r>
              <a:rPr lang="es-CO" sz="2200" dirty="0" smtClean="0">
                <a:solidFill>
                  <a:schemeClr val="tx1"/>
                </a:solidFill>
              </a:rPr>
              <a:t>Por ejemplo, la siguiente entrada en el archivo hosts</a:t>
            </a:r>
          </a:p>
          <a:p>
            <a:pPr algn="just"/>
            <a:r>
              <a:rPr lang="es-CO" sz="2200" dirty="0" smtClean="0">
                <a:solidFill>
                  <a:schemeClr val="tx1"/>
                </a:solidFill>
              </a:rPr>
              <a:t>192.168.0.1	pepito.midominio.com</a:t>
            </a:r>
          </a:p>
          <a:p>
            <a:pPr algn="just">
              <a:buFont typeface="Arial" pitchFamily="34" charset="0"/>
              <a:buChar char="•"/>
            </a:pPr>
            <a:endParaRPr lang="es-CO" sz="2200"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(DNS)</a:t>
            </a:r>
            <a:r>
              <a:rPr lang="en-US" dirty="0" smtClean="0">
                <a:solidFill>
                  <a:schemeClr val="tx1"/>
                </a:solidFill>
              </a:rPr>
              <a:t>:</a:t>
            </a:r>
          </a:p>
          <a:p>
            <a:pPr algn="just"/>
            <a:endParaRPr lang="es-CO" sz="2200" dirty="0" smtClean="0">
              <a:solidFill>
                <a:schemeClr val="tx1"/>
              </a:solidFill>
            </a:endParaRPr>
          </a:p>
          <a:p>
            <a:pPr algn="just">
              <a:buFont typeface="Arial" pitchFamily="34" charset="0"/>
              <a:buChar char="•"/>
            </a:pPr>
            <a:r>
              <a:rPr lang="es-CO" sz="2200" dirty="0" smtClean="0">
                <a:solidFill>
                  <a:schemeClr val="tx1"/>
                </a:solidFill>
              </a:rPr>
              <a:t>Permite hacer referencia al host identificado con la IP 192.168.0.1 a través del nombre pepito.midominio.com. </a:t>
            </a:r>
          </a:p>
          <a:p>
            <a:pPr algn="just"/>
            <a:endParaRPr lang="es-CO" sz="2200" dirty="0" smtClean="0">
              <a:solidFill>
                <a:schemeClr val="tx1"/>
              </a:solidFill>
            </a:endParaRPr>
          </a:p>
          <a:p>
            <a:pPr algn="just">
              <a:buFont typeface="Arial" pitchFamily="34" charset="0"/>
              <a:buChar char="•"/>
            </a:pPr>
            <a:r>
              <a:rPr lang="es-CO" sz="2200" dirty="0" smtClean="0">
                <a:solidFill>
                  <a:schemeClr val="tx1"/>
                </a:solidFill>
              </a:rPr>
              <a:t>De esta manera los servicios y aplicaciones no tienen que usar la IP sino el nombre. </a:t>
            </a:r>
          </a:p>
          <a:p>
            <a:pPr algn="just"/>
            <a:endParaRPr lang="es-CO" sz="2200" dirty="0" smtClean="0">
              <a:solidFill>
                <a:schemeClr val="tx1"/>
              </a:solidFill>
            </a:endParaRPr>
          </a:p>
          <a:p>
            <a:pPr algn="just">
              <a:buFont typeface="Arial" pitchFamily="34" charset="0"/>
              <a:buChar char="•"/>
            </a:pPr>
            <a:r>
              <a:rPr lang="es-CO" sz="2200" dirty="0" smtClean="0">
                <a:solidFill>
                  <a:schemeClr val="tx1"/>
                </a:solidFill>
              </a:rPr>
              <a:t>La dificultad con este primer acercamiento, es que la administración del archivo hosts a medida que aumenta la red se vuelve inmanejable, ya que las actualizaciones deben replicarse en los archivos de todos los nodos en la red.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(DNS)</a:t>
            </a:r>
            <a:r>
              <a:rPr lang="en-US" dirty="0" smtClean="0">
                <a:solidFill>
                  <a:schemeClr val="tx1"/>
                </a:solidFill>
              </a:rPr>
              <a:t>:</a:t>
            </a:r>
          </a:p>
          <a:p>
            <a:pPr algn="just">
              <a:buFont typeface="Arial" pitchFamily="34" charset="0"/>
              <a:buChar char="•"/>
            </a:pPr>
            <a:r>
              <a:rPr lang="es-CO" sz="2200" dirty="0" smtClean="0">
                <a:solidFill>
                  <a:schemeClr val="tx1"/>
                </a:solidFill>
              </a:rPr>
              <a:t>Para superar esta dificultad se diseñó un servicio denominado DNS o servidor de nombres. </a:t>
            </a:r>
          </a:p>
          <a:p>
            <a:pPr algn="just"/>
            <a:endParaRPr lang="es-CO" sz="2200" dirty="0" smtClean="0">
              <a:solidFill>
                <a:schemeClr val="tx1"/>
              </a:solidFill>
            </a:endParaRPr>
          </a:p>
          <a:p>
            <a:pPr algn="just">
              <a:buFont typeface="Arial" pitchFamily="34" charset="0"/>
              <a:buChar char="•"/>
            </a:pPr>
            <a:r>
              <a:rPr lang="es-CO" sz="2200" dirty="0" smtClean="0">
                <a:solidFill>
                  <a:schemeClr val="tx1"/>
                </a:solidFill>
              </a:rPr>
              <a:t>Este servicio se encarga (en forma básica) de resolver o convertir el nombre de un hosts a su dirección IP y viceversa a través de una base de datos que se encuentra distribuida en forma jerárquica en la Internet.</a:t>
            </a:r>
          </a:p>
          <a:p>
            <a:pPr algn="just"/>
            <a:endParaRPr lang="es-CO" sz="2200" dirty="0" smtClean="0">
              <a:solidFill>
                <a:schemeClr val="tx1"/>
              </a:solidFill>
            </a:endParaRPr>
          </a:p>
          <a:p>
            <a:pPr algn="just">
              <a:buFont typeface="Arial" pitchFamily="34" charset="0"/>
              <a:buChar char="•"/>
            </a:pPr>
            <a:r>
              <a:rPr lang="es-CO" sz="2200" dirty="0" smtClean="0">
                <a:solidFill>
                  <a:schemeClr val="tx1"/>
                </a:solidFill>
              </a:rPr>
              <a:t> Los equipos o hosts al interior de la LAN consultan su servidor de nombres en forma centralizada, de esta manera las actualizaciones se realizan en esta base de datos y todos los clientes pueden observarlas al realizar sus consultas. La estructura jerárquica del servicio puede observarse en la siguiente gráfica.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260649"/>
            <a:ext cx="7772400" cy="720079"/>
          </a:xfrm>
        </p:spPr>
        <p:txBody>
          <a:bodyPr>
            <a:normAutofit fontScale="90000"/>
          </a:bodyPr>
          <a:lstStyle/>
          <a:p>
            <a:r>
              <a:rPr lang="en-US" dirty="0" smtClean="0">
                <a:solidFill>
                  <a:srgbClr val="FF0000"/>
                </a:solidFill>
              </a:rPr>
              <a:t>CAPA DE APLICACIÓN</a:t>
            </a:r>
            <a:endParaRPr lang="es-ES" dirty="0">
              <a:solidFill>
                <a:srgbClr val="FF0000"/>
              </a:solidFill>
            </a:endParaRPr>
          </a:p>
        </p:txBody>
      </p:sp>
      <p:sp>
        <p:nvSpPr>
          <p:cNvPr id="3" name="2 Subtítulo"/>
          <p:cNvSpPr>
            <a:spLocks noGrp="1"/>
          </p:cNvSpPr>
          <p:nvPr>
            <p:ph type="subTitle" idx="1"/>
          </p:nvPr>
        </p:nvSpPr>
        <p:spPr>
          <a:xfrm>
            <a:off x="251520" y="980728"/>
            <a:ext cx="8501122" cy="5544616"/>
          </a:xfrm>
        </p:spPr>
        <p:txBody>
          <a:bodyPr>
            <a:normAutofit/>
          </a:bodyPr>
          <a:lstStyle/>
          <a:p>
            <a:pPr marL="514350" indent="-514350" algn="l"/>
            <a:r>
              <a:rPr lang="en-US" sz="3900" dirty="0" err="1" smtClean="0">
                <a:solidFill>
                  <a:srgbClr val="FF0000"/>
                </a:solidFill>
                <a:latin typeface="+mj-lt"/>
                <a:ea typeface="+mj-ea"/>
                <a:cs typeface="+mj-cs"/>
              </a:rPr>
              <a:t>Servicios</a:t>
            </a:r>
            <a:r>
              <a:rPr lang="en-US" sz="3900" dirty="0" smtClean="0">
                <a:solidFill>
                  <a:srgbClr val="FF0000"/>
                </a:solidFill>
                <a:latin typeface="+mj-lt"/>
                <a:ea typeface="+mj-ea"/>
                <a:cs typeface="+mj-cs"/>
              </a:rPr>
              <a:t> de red (DNS)</a:t>
            </a:r>
            <a:r>
              <a:rPr lang="en-US" dirty="0" smtClean="0">
                <a:solidFill>
                  <a:schemeClr val="tx1"/>
                </a:solidFill>
              </a:rPr>
              <a:t>:</a:t>
            </a:r>
          </a:p>
          <a:p>
            <a:pPr marL="514350" indent="-514350" algn="l"/>
            <a:endParaRPr lang="en-US" dirty="0" smtClean="0">
              <a:solidFill>
                <a:schemeClr val="tx1"/>
              </a:solidFill>
            </a:endParaRPr>
          </a:p>
        </p:txBody>
      </p:sp>
      <p:pic>
        <p:nvPicPr>
          <p:cNvPr id="4" name="3 Imagen"/>
          <p:cNvPicPr/>
          <p:nvPr/>
        </p:nvPicPr>
        <p:blipFill>
          <a:blip r:embed="rId2" cstate="print"/>
          <a:srcRect/>
          <a:stretch>
            <a:fillRect/>
          </a:stretch>
        </p:blipFill>
        <p:spPr bwMode="auto">
          <a:xfrm>
            <a:off x="1259632" y="1772816"/>
            <a:ext cx="6624736" cy="4464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1391</Words>
  <Application>Microsoft Office PowerPoint</Application>
  <PresentationFormat>Presentación en pantalla (4:3)</PresentationFormat>
  <Paragraphs>135</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Times New Roman</vt:lpstr>
      <vt:lpstr>Tema de Office</vt:lpstr>
      <vt:lpstr>CAPA DE APLICACIÓN</vt:lpstr>
      <vt:lpstr>CAPA DE APLICACIÓN</vt:lpstr>
      <vt:lpstr>CAPA DE APLICACIÓN</vt:lpstr>
      <vt:lpstr>CAPA DE APLICACIÓN</vt:lpstr>
      <vt:lpstr>CAPA DE APLICACIÓN</vt:lpstr>
      <vt:lpstr>CAPA DE APLICACIÓN</vt:lpstr>
      <vt:lpstr>CAPA DE APLICACIÓN</vt:lpstr>
      <vt:lpstr>CAPA DE APLICACIÓN</vt:lpstr>
      <vt:lpstr>CAPA DE APLICACIÓN</vt:lpstr>
      <vt:lpstr>CAPA DE APLICACIÓN</vt:lpstr>
      <vt:lpstr>CAPA DE APLICACIÓN</vt:lpstr>
      <vt:lpstr>CAPA DE APLICACIÓN</vt:lpstr>
      <vt:lpstr>CAPA DE APLICACIÓN</vt:lpstr>
      <vt:lpstr>CAPA DE APLICACIÓN</vt:lpstr>
      <vt:lpstr>CAPA DE APLICACIÓN</vt:lpstr>
      <vt:lpstr>CAPA DE APLICACIÓN</vt:lpstr>
      <vt:lpstr>CAPA DE APLICACIÓN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 DE RED</dc:title>
  <dc:creator>Carlos</dc:creator>
  <cp:lastModifiedBy>Carlos Andres Castro Jimenez</cp:lastModifiedBy>
  <cp:revision>68</cp:revision>
  <dcterms:created xsi:type="dcterms:W3CDTF">2009-05-05T02:04:08Z</dcterms:created>
  <dcterms:modified xsi:type="dcterms:W3CDTF">2013-05-03T12:36:55Z</dcterms:modified>
</cp:coreProperties>
</file>