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ssistant ExtraLight"/>
      <p:regular r:id="rId33"/>
      <p:bold r:id="rId34"/>
    </p:embeddedFont>
    <p:embeddedFont>
      <p:font typeface="Fira Sans Extra Condensed Medium"/>
      <p:regular r:id="rId35"/>
      <p:bold r:id="rId36"/>
      <p:italic r:id="rId37"/>
      <p:boldItalic r:id="rId38"/>
    </p:embeddedFont>
    <p:embeddedFont>
      <p:font typeface="Assistant"/>
      <p:regular r:id="rId39"/>
      <p:bold r:id="rId40"/>
    </p:embeddedFont>
    <p:embeddedFont>
      <p:font typeface="Pontano Sans"/>
      <p:regular r:id="rId41"/>
    </p:embeddedFont>
    <p:embeddedFont>
      <p:font typeface="Nunito Sans ExtraBold"/>
      <p:bold r:id="rId42"/>
      <p:boldItalic r:id="rId43"/>
    </p:embeddedFont>
    <p:embeddedFont>
      <p:font typeface="Nunito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/>
        <p:guide pos="42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ssistant-bold.fntdata"/><Relationship Id="rId20" Type="http://schemas.openxmlformats.org/officeDocument/2006/relationships/slide" Target="slides/slide15.xml"/><Relationship Id="rId42" Type="http://schemas.openxmlformats.org/officeDocument/2006/relationships/font" Target="fonts/NunitoSansExtraBold-bold.fntdata"/><Relationship Id="rId41" Type="http://schemas.openxmlformats.org/officeDocument/2006/relationships/font" Target="fonts/PontanoSans-regular.fntdata"/><Relationship Id="rId22" Type="http://schemas.openxmlformats.org/officeDocument/2006/relationships/slide" Target="slides/slide17.xml"/><Relationship Id="rId44" Type="http://schemas.openxmlformats.org/officeDocument/2006/relationships/font" Target="fonts/NunitoSans-regular.fntdata"/><Relationship Id="rId21" Type="http://schemas.openxmlformats.org/officeDocument/2006/relationships/slide" Target="slides/slide16.xml"/><Relationship Id="rId43" Type="http://schemas.openxmlformats.org/officeDocument/2006/relationships/font" Target="fonts/NunitoSansExtraBold-boldItalic.fntdata"/><Relationship Id="rId24" Type="http://schemas.openxmlformats.org/officeDocument/2006/relationships/slide" Target="slides/slide19.xml"/><Relationship Id="rId46" Type="http://schemas.openxmlformats.org/officeDocument/2006/relationships/font" Target="fonts/NunitoSans-italic.fntdata"/><Relationship Id="rId23" Type="http://schemas.openxmlformats.org/officeDocument/2006/relationships/slide" Target="slides/slide18.xml"/><Relationship Id="rId45" Type="http://schemas.openxmlformats.org/officeDocument/2006/relationships/font" Target="fonts/Nuni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unito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ssistantExtra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AssistantExtraLight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.fntdata"/><Relationship Id="rId17" Type="http://schemas.openxmlformats.org/officeDocument/2006/relationships/slide" Target="slides/slide12.xml"/><Relationship Id="rId39" Type="http://schemas.openxmlformats.org/officeDocument/2006/relationships/font" Target="fonts/Assistant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8e95a6d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78e95a6d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7e0dbd2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7e0dbd2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e0dbd2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7e0dbd2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e0dbd2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e0dbd2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7e0dbd21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7e0dbd21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e0dbd21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e0dbd21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7e0dbd21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7e0dbd21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7e0dbd2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7e0dbd2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7e0dbd2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7e0dbd2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7e0dbd21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7e0dbd21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7e0dbd21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7e0dbd21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8e95a6d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78e95a6d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7e0dbd21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7e0dbd21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7bafa7b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7bafa7b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7bafa7b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7bafa7b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bafa7b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7bafa7b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bafa7b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7bafa7b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bafa7b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bafa7b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7bafa7b2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7bafa7b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7bafa7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7bafa7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8e95a6d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8e95a6d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8e95a6d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78e95a6d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8e95a6d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8e95a6d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78e95a6d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78e95a6d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7e0dbd2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7e0dbd2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7e0dbd21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7e0dbd2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e0dbd21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e0dbd2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89700" y="-20175"/>
            <a:ext cx="4094650" cy="5190575"/>
          </a:xfrm>
          <a:custGeom>
            <a:rect b="b" l="l" r="r" t="t"/>
            <a:pathLst>
              <a:path extrusionOk="0" h="207623" w="163786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15_1_1_2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5_1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6793000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flipH="1">
            <a:off x="4308501" y="-410756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7518426" y="-410756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ctrTitle"/>
          </p:nvPr>
        </p:nvSpPr>
        <p:spPr>
          <a:xfrm flipH="1">
            <a:off x="5526018" y="1652050"/>
            <a:ext cx="17316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ExtraBold"/>
              <a:buNone/>
              <a:defRPr b="0" sz="1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ctrTitle"/>
          </p:nvPr>
        </p:nvSpPr>
        <p:spPr>
          <a:xfrm>
            <a:off x="3999944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rect b="b" l="l" r="r" t="t"/>
            <a:pathLst>
              <a:path extrusionOk="0" h="164335" w="370075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4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6586" y="-192875"/>
            <a:ext cx="9174175" cy="1384272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4"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ctrTitle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subTitle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5" type="ctrTitle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6" type="subTitle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7" type="ctrTitle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8" type="subTitle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9" type="ctrTitle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3" type="ctrTitle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14" type="title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hasCustomPrompt="1" idx="15" type="title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hasCustomPrompt="1" idx="16" type="title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hasCustomPrompt="1" idx="17" type="title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hasCustomPrompt="1" idx="18" type="title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4"/>
          <p:cNvSpPr txBox="1"/>
          <p:nvPr>
            <p:ph hasCustomPrompt="1" idx="2" type="title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rect b="b" l="l" r="r" t="t"/>
            <a:pathLst>
              <a:path extrusionOk="0" h="208026" w="229743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/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4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ctrTitle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6"/>
          <p:cNvSpPr txBox="1"/>
          <p:nvPr>
            <p:ph idx="3" type="ctrTitle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1" name="Google Shape;51;p6"/>
          <p:cNvSpPr txBox="1"/>
          <p:nvPr>
            <p:ph idx="4" type="subTitle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6"/>
          <p:cNvSpPr txBox="1"/>
          <p:nvPr>
            <p:ph idx="5" type="ctrTitle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6"/>
          <p:cNvSpPr txBox="1"/>
          <p:nvPr>
            <p:ph idx="6" type="subTitle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6"/>
          <p:cNvSpPr txBox="1"/>
          <p:nvPr>
            <p:ph idx="7" type="ctrTitle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8" type="subTitle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4308501" y="-424791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>
            <a:off x="7518426" y="-424791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ctrTitle"/>
          </p:nvPr>
        </p:nvSpPr>
        <p:spPr>
          <a:xfrm>
            <a:off x="4020266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7"/>
          <p:cNvSpPr txBox="1"/>
          <p:nvPr>
            <p:ph hasCustomPrompt="1" idx="2" type="title"/>
          </p:nvPr>
        </p:nvSpPr>
        <p:spPr>
          <a:xfrm>
            <a:off x="4322366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15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9525"/>
            <a:ext cx="3105188" cy="5210133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rect b="b" l="l" r="r" t="t"/>
              <a:pathLst>
                <a:path extrusionOk="0" h="204359" w="11049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" type="ctrTitle"/>
          </p:nvPr>
        </p:nvSpPr>
        <p:spPr>
          <a:xfrm>
            <a:off x="5739302" y="1659506"/>
            <a:ext cx="2900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" type="subTitle"/>
          </p:nvPr>
        </p:nvSpPr>
        <p:spPr>
          <a:xfrm>
            <a:off x="5739302" y="2513494"/>
            <a:ext cx="25050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3">
  <p:cSld name="CUSTOM_15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ctrTitle"/>
          </p:nvPr>
        </p:nvSpPr>
        <p:spPr>
          <a:xfrm flipH="1">
            <a:off x="6795803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ctrTitle"/>
          </p:nvPr>
        </p:nvSpPr>
        <p:spPr>
          <a:xfrm flipH="1">
            <a:off x="720000" y="1982325"/>
            <a:ext cx="26715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 flipH="1">
            <a:off x="1264200" y="2513497"/>
            <a:ext cx="21273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7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38250" y="-19125"/>
            <a:ext cx="3403525" cy="5213625"/>
          </a:xfrm>
          <a:custGeom>
            <a:rect b="b" l="l" r="r" t="t"/>
            <a:pathLst>
              <a:path extrusionOk="0" h="208545" w="136141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5729875" y="-6374"/>
            <a:ext cx="3792300" cy="5149875"/>
          </a:xfrm>
          <a:custGeom>
            <a:rect b="b" l="l" r="r" t="t"/>
            <a:pathLst>
              <a:path extrusionOk="0" h="205995" w="151692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ctrTitle"/>
          </p:nvPr>
        </p:nvSpPr>
        <p:spPr>
          <a:xfrm flipH="1">
            <a:off x="719975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 flipH="1">
            <a:off x="720000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3" type="ctrTitle"/>
          </p:nvPr>
        </p:nvSpPr>
        <p:spPr>
          <a:xfrm flipH="1">
            <a:off x="3884850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4" type="subTitle"/>
          </p:nvPr>
        </p:nvSpPr>
        <p:spPr>
          <a:xfrm flipH="1">
            <a:off x="3579450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5" type="ctrTitle"/>
          </p:nvPr>
        </p:nvSpPr>
        <p:spPr>
          <a:xfrm flipH="1">
            <a:off x="7043225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6" type="subTitle"/>
          </p:nvPr>
        </p:nvSpPr>
        <p:spPr>
          <a:xfrm flipH="1">
            <a:off x="6432425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hyperlink" Target="https://github.com/andrestu1998/BD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5251677" y="1073975"/>
            <a:ext cx="3639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 lo pongo, tú lo conduces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4303702" y="27576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Alquiladora de Autos y Servicios de Chofer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50" y="572300"/>
            <a:ext cx="3998902" cy="39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ctrTitle"/>
          </p:nvPr>
        </p:nvSpPr>
        <p:spPr>
          <a:xfrm>
            <a:off x="0" y="2954744"/>
            <a:ext cx="29820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Las propuestas tasas de precios van a variar dependiendo el coche deseado y el tiempo que se desee adquirir el servicio.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8"/>
          <p:cNvSpPr txBox="1"/>
          <p:nvPr>
            <p:ph idx="2" type="ctrTitle"/>
          </p:nvPr>
        </p:nvSpPr>
        <p:spPr>
          <a:xfrm flipH="1">
            <a:off x="447300" y="2307050"/>
            <a:ext cx="19851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PRECIOS ACCESIBLES</a:t>
            </a:r>
            <a:endParaRPr sz="2000"/>
          </a:p>
        </p:txBody>
      </p:sp>
      <p:sp>
        <p:nvSpPr>
          <p:cNvPr id="204" name="Google Shape;204;p28"/>
          <p:cNvSpPr txBox="1"/>
          <p:nvPr>
            <p:ph idx="3" type="ctrTitle"/>
          </p:nvPr>
        </p:nvSpPr>
        <p:spPr>
          <a:xfrm flipH="1">
            <a:off x="3518100" y="1853450"/>
            <a:ext cx="16620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Tasas personales </a:t>
            </a:r>
            <a:endParaRPr sz="2000"/>
          </a:p>
        </p:txBody>
      </p:sp>
      <p:sp>
        <p:nvSpPr>
          <p:cNvPr id="205" name="Google Shape;205;p28"/>
          <p:cNvSpPr txBox="1"/>
          <p:nvPr>
            <p:ph idx="4" type="subTitle"/>
          </p:nvPr>
        </p:nvSpPr>
        <p:spPr>
          <a:xfrm flipH="1">
            <a:off x="3518100" y="2501150"/>
            <a:ext cx="21078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Tasas diarias, semanales o mensuales cargadas a la cueta del cliente, estas cuotas se pueden pagar tanto en efectivo como con tarjeta, con la flexibilidad de extension del alquiler, con una gestion mediante nuestro sistema</a:t>
            </a:r>
            <a:endParaRPr sz="1200"/>
          </a:p>
        </p:txBody>
      </p:sp>
      <p:sp>
        <p:nvSpPr>
          <p:cNvPr id="206" name="Google Shape;206;p28"/>
          <p:cNvSpPr txBox="1"/>
          <p:nvPr>
            <p:ph idx="5" type="ctrTitle"/>
          </p:nvPr>
        </p:nvSpPr>
        <p:spPr>
          <a:xfrm flipH="1">
            <a:off x="6162000" y="1853450"/>
            <a:ext cx="19257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Tasas empresariales </a:t>
            </a:r>
            <a:endParaRPr/>
          </a:p>
        </p:txBody>
      </p:sp>
      <p:sp>
        <p:nvSpPr>
          <p:cNvPr id="207" name="Google Shape;207;p28"/>
          <p:cNvSpPr txBox="1"/>
          <p:nvPr>
            <p:ph idx="6" type="subTitle"/>
          </p:nvPr>
        </p:nvSpPr>
        <p:spPr>
          <a:xfrm flipH="1">
            <a:off x="6162000" y="2501150"/>
            <a:ext cx="2982000" cy="24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Tasas semanales, por un mes, por dos meses y hasta 3 meses. Pudiendo extender cada uno de los alquileres, con la previa solicitud en nuestro sistema de gestión. </a:t>
            </a:r>
            <a:endParaRPr sz="1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Alquiler por lotes de vehículos:</a:t>
            </a:r>
            <a:endParaRPr sz="1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Lotes de 5 vehículos </a:t>
            </a:r>
            <a:endParaRPr sz="1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Lotes de 10 vehículos </a:t>
            </a:r>
            <a:endParaRPr sz="1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Lotes de 20 vehículos </a:t>
            </a:r>
            <a:endParaRPr sz="1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100" y="74350"/>
            <a:ext cx="1662001" cy="16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900" y="228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ctrTitle"/>
          </p:nvPr>
        </p:nvSpPr>
        <p:spPr>
          <a:xfrm>
            <a:off x="3081000" y="339905"/>
            <a:ext cx="298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DIAGRAMA E-R</a:t>
            </a:r>
            <a:endParaRPr sz="2000"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720000" y="1230600"/>
            <a:ext cx="77040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Es un tipo de diagrama de flujo que ilustra cómo las "entidades", como personas, objetos o conceptos, se relacionan entre sí dentro de un sistema.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239400" y="3379750"/>
            <a:ext cx="31728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ATRIBUTOS</a:t>
            </a:r>
            <a:endParaRPr b="1" sz="15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Cada una de las entidades anteriores, cuenta con una serie de atributos que las hacen únicas y útiles dentro del futuro sistema de la empresa.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160400"/>
            <a:ext cx="754500" cy="7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806300" y="3292900"/>
            <a:ext cx="31728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CREACION DEL DIAGRAMA</a:t>
            </a:r>
            <a:endParaRPr b="1" sz="15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 continuación, se representara lo que es la estructura del funcionamiento de la empresa, utilizando el diagrama veremos la relación entre cada entidad y las restricciones que se les atribuyen a las mimas.</a:t>
            </a:r>
            <a:endParaRPr sz="600"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1239400" y="1962125"/>
            <a:ext cx="31728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DIAGRAMA E-R</a:t>
            </a:r>
            <a:endParaRPr b="1" sz="15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 continuación vamos a representar el funcionamiento de esta empresa mediante la diagramación entidad-relación.</a:t>
            </a:r>
            <a:endParaRPr sz="1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4806300" y="1939775"/>
            <a:ext cx="31728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ENTIDADES</a:t>
            </a:r>
            <a:endParaRPr sz="10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Sucursal, empleado, proveedores, servicios, automóvil, seguros, clientes, facturación, pago con tarjeta, servicios de chofer, seguros.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6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ctrTitle"/>
          </p:nvPr>
        </p:nvSpPr>
        <p:spPr>
          <a:xfrm>
            <a:off x="-334625" y="2006525"/>
            <a:ext cx="4659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NUESTRA PÁGINA WEB</a:t>
            </a:r>
            <a:endParaRPr sz="3000"/>
          </a:p>
        </p:txBody>
      </p:sp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457125" y="2860513"/>
            <a:ext cx="33405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www.alquiladoraylp.com</a:t>
            </a:r>
            <a:endParaRPr sz="2000"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325" y="617300"/>
            <a:ext cx="3748950" cy="3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100" y="421385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33" y="57612"/>
            <a:ext cx="5028242" cy="5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100" y="4236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36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100" y="4236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36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16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100" y="422625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36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720000" y="1759950"/>
            <a:ext cx="3771600" cy="223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¡Cualquier auto que quieras, nosotros te lo prestamos!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Somos una empresa concesionaria que brinda el servicio de alquiler de automóviles a todas aquellas personas que lo necesiten, contando con autos tipo turismo hasta microbuses.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¿Quienes Somos?</a:t>
            </a:r>
            <a:endParaRPr sz="26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00" y="1759961"/>
            <a:ext cx="4347599" cy="281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4225800"/>
            <a:ext cx="689100" cy="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ctrTitle"/>
          </p:nvPr>
        </p:nvSpPr>
        <p:spPr>
          <a:xfrm>
            <a:off x="3081000" y="11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DIAGRAMA RELACIONAL</a:t>
            </a:r>
            <a:endParaRPr sz="2000"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11817" l="21445" r="18109" t="17033"/>
          <a:stretch/>
        </p:blipFill>
        <p:spPr>
          <a:xfrm>
            <a:off x="1261275" y="765300"/>
            <a:ext cx="6621449" cy="43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36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9"/>
          <p:cNvPicPr preferRelativeResize="0"/>
          <p:nvPr/>
        </p:nvPicPr>
        <p:blipFill rotWithShape="1">
          <a:blip r:embed="rId3">
            <a:alphaModFix/>
          </a:blip>
          <a:srcRect b="14519" l="22136" r="31347" t="17090"/>
          <a:stretch/>
        </p:blipFill>
        <p:spPr>
          <a:xfrm>
            <a:off x="86750" y="61975"/>
            <a:ext cx="4511423" cy="49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 rotWithShape="1">
          <a:blip r:embed="rId4">
            <a:alphaModFix/>
          </a:blip>
          <a:srcRect b="14118" l="21621" r="30671" t="16538"/>
          <a:stretch/>
        </p:blipFill>
        <p:spPr>
          <a:xfrm>
            <a:off x="4598175" y="86763"/>
            <a:ext cx="4511423" cy="49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b="17851" l="22709" r="48631" t="17090"/>
          <a:stretch/>
        </p:blipFill>
        <p:spPr>
          <a:xfrm>
            <a:off x="74375" y="74375"/>
            <a:ext cx="4461824" cy="49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 b="18988" l="21815" r="48926" t="20031"/>
          <a:stretch/>
        </p:blipFill>
        <p:spPr>
          <a:xfrm>
            <a:off x="4573400" y="74375"/>
            <a:ext cx="4461824" cy="49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1"/>
          <p:cNvPicPr preferRelativeResize="0"/>
          <p:nvPr/>
        </p:nvPicPr>
        <p:blipFill rotWithShape="1">
          <a:blip r:embed="rId3">
            <a:alphaModFix/>
          </a:blip>
          <a:srcRect b="15549" l="21844" r="47624" t="18365"/>
          <a:stretch/>
        </p:blipFill>
        <p:spPr>
          <a:xfrm>
            <a:off x="86750" y="61975"/>
            <a:ext cx="4114798" cy="50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 rotWithShape="1">
          <a:blip r:embed="rId4">
            <a:alphaModFix/>
          </a:blip>
          <a:srcRect b="15531" l="21569" r="46895" t="17926"/>
          <a:stretch/>
        </p:blipFill>
        <p:spPr>
          <a:xfrm>
            <a:off x="4581750" y="61975"/>
            <a:ext cx="4220708" cy="5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ctrTitle"/>
          </p:nvPr>
        </p:nvSpPr>
        <p:spPr>
          <a:xfrm>
            <a:off x="3081000" y="5"/>
            <a:ext cx="29820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REPORTES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 b="55184" l="20973" r="21706" t="16679"/>
          <a:stretch/>
        </p:blipFill>
        <p:spPr>
          <a:xfrm>
            <a:off x="92950" y="2349087"/>
            <a:ext cx="8958102" cy="24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1505250" y="332250"/>
            <a:ext cx="613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PRIMER REPORTE JUNTANDO TODAS LAS COLUMNAS DE LA BASE DE DATOS</a:t>
            </a:r>
            <a:endParaRPr sz="1500">
              <a:solidFill>
                <a:schemeClr val="l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 b="20854" l="20257" r="15738" t="67844"/>
          <a:stretch/>
        </p:blipFill>
        <p:spPr>
          <a:xfrm>
            <a:off x="92950" y="1202225"/>
            <a:ext cx="8958102" cy="88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39627" l="21845" r="22710" t="44747"/>
          <a:stretch/>
        </p:blipFill>
        <p:spPr>
          <a:xfrm>
            <a:off x="86750" y="86750"/>
            <a:ext cx="899602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 rotWithShape="1">
          <a:blip r:embed="rId4">
            <a:alphaModFix/>
          </a:blip>
          <a:srcRect b="33793" l="22348" r="37222" t="31558"/>
          <a:stretch/>
        </p:blipFill>
        <p:spPr>
          <a:xfrm>
            <a:off x="893938" y="1512075"/>
            <a:ext cx="7356125" cy="3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ctrTitle"/>
          </p:nvPr>
        </p:nvSpPr>
        <p:spPr>
          <a:xfrm>
            <a:off x="2766450" y="195450"/>
            <a:ext cx="36111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SENTENCIAS UPDATE, DELETE y COUNT</a:t>
            </a:r>
            <a:endParaRPr/>
          </a:p>
        </p:txBody>
      </p:sp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 b="43842" l="21976" r="47184" t="28314"/>
          <a:stretch/>
        </p:blipFill>
        <p:spPr>
          <a:xfrm>
            <a:off x="57538" y="780825"/>
            <a:ext cx="4492723" cy="22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 rotWithShape="1">
          <a:blip r:embed="rId3">
            <a:alphaModFix/>
          </a:blip>
          <a:srcRect b="20278" l="21976" r="47184" t="56159"/>
          <a:stretch/>
        </p:blipFill>
        <p:spPr>
          <a:xfrm>
            <a:off x="4268413" y="3061300"/>
            <a:ext cx="4847381" cy="20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537750" y="2841275"/>
            <a:ext cx="80685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ANDRÉS ENRIQUE TORRES ULATE                              </a:t>
            </a:r>
            <a:r>
              <a:rPr lang="en" sz="2000"/>
              <a:t>JOSÉ ESTEBAN RODRÍGUEZ </a:t>
            </a:r>
            <a:r>
              <a:rPr lang="en" sz="1500"/>
              <a:t>20161002952                                                                                                         </a:t>
            </a:r>
            <a:r>
              <a:rPr lang="en" sz="1500"/>
              <a:t>20070003850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300" y="1887575"/>
            <a:ext cx="953700" cy="9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75" y="1887575"/>
            <a:ext cx="953700" cy="9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 txBox="1"/>
          <p:nvPr/>
        </p:nvSpPr>
        <p:spPr>
          <a:xfrm>
            <a:off x="537750" y="3772200"/>
            <a:ext cx="806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ENLACES:</a:t>
            </a:r>
            <a:endParaRPr>
              <a:solidFill>
                <a:schemeClr val="l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GITHUB:</a:t>
            </a:r>
            <a:endParaRPr>
              <a:solidFill>
                <a:schemeClr val="l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andrestu1998/BD1: Proyecto de Bases de Datos 1 (github.com)</a:t>
            </a:r>
            <a:endParaRPr>
              <a:solidFill>
                <a:schemeClr val="l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GDRIVE:</a:t>
            </a:r>
            <a:endParaRPr>
              <a:solidFill>
                <a:schemeClr val="l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https://drive.google.com/drive/folders/1fuNq7l3XSOp6Tj8aUVKfFfPoy2ufr5Xc?usp=sharing</a:t>
            </a:r>
            <a:endParaRPr>
              <a:solidFill>
                <a:schemeClr val="l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 flipH="1">
            <a:off x="1975975" y="1245900"/>
            <a:ext cx="3281400" cy="26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Nuestra misión es brindar un excelente servicio a aquellas personas que necesiten alquilar un coche, procurando siempre ser eficaces y eficientes a la hora de tramitarlos, deseamos que el cliente pueda llegar a nuestra concesionaria y pueda siempre salir con el coche deseado contando con las mejores tasas de alquiler del mercado.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2" type="title"/>
          </p:nvPr>
        </p:nvSpPr>
        <p:spPr>
          <a:xfrm flipH="1">
            <a:off x="-1407750" y="2194500"/>
            <a:ext cx="23001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Misión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775" y="1151775"/>
            <a:ext cx="3619002" cy="2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900" y="41604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3945925" y="1376100"/>
            <a:ext cx="3281400" cy="23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Nuestra visión es llegar a tener sucursales por todo el país para que nuestros servicios estén al alcance de todos aquellos que lo necesiten y vaya desde un viaje de trabajo hasta un paseo en familia y nuestros clientes confíen en que nuestros vehículos son de calidad y cumplen con todas las medidas de seguridad deseadas.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2" type="title"/>
          </p:nvPr>
        </p:nvSpPr>
        <p:spPr>
          <a:xfrm>
            <a:off x="8613822" y="2194500"/>
            <a:ext cx="20838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Visión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188"/>
            <a:ext cx="3641123" cy="251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41604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ctrTitle"/>
          </p:nvPr>
        </p:nvSpPr>
        <p:spPr>
          <a:xfrm>
            <a:off x="288625" y="1907125"/>
            <a:ext cx="17811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Nuestros Valores</a:t>
            </a:r>
            <a:endParaRPr sz="2600"/>
          </a:p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2868375" y="939350"/>
            <a:ext cx="33726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 valores de nuestra empresa siempre serán importantes para nosotros y nuestros clientes: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2" type="ctrTitle"/>
          </p:nvPr>
        </p:nvSpPr>
        <p:spPr>
          <a:xfrm>
            <a:off x="6979200" y="1671650"/>
            <a:ext cx="1389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Integridad</a:t>
            </a:r>
            <a:endParaRPr sz="20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750" y="540000"/>
            <a:ext cx="946200" cy="9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2" type="ctrTitle"/>
          </p:nvPr>
        </p:nvSpPr>
        <p:spPr>
          <a:xfrm>
            <a:off x="6926400" y="4020950"/>
            <a:ext cx="1647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Puntualidad</a:t>
            </a:r>
            <a:endParaRPr sz="2000"/>
          </a:p>
        </p:txBody>
      </p:sp>
      <p:sp>
        <p:nvSpPr>
          <p:cNvPr id="145" name="Google Shape;145;p23"/>
          <p:cNvSpPr txBox="1"/>
          <p:nvPr>
            <p:ph idx="2" type="ctrTitle"/>
          </p:nvPr>
        </p:nvSpPr>
        <p:spPr>
          <a:xfrm>
            <a:off x="4713400" y="4020950"/>
            <a:ext cx="1565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Solidaridad</a:t>
            </a:r>
            <a:endParaRPr sz="2000"/>
          </a:p>
        </p:txBody>
      </p:sp>
      <p:sp>
        <p:nvSpPr>
          <p:cNvPr id="146" name="Google Shape;146;p23"/>
          <p:cNvSpPr txBox="1"/>
          <p:nvPr>
            <p:ph idx="2" type="ctrTitle"/>
          </p:nvPr>
        </p:nvSpPr>
        <p:spPr>
          <a:xfrm>
            <a:off x="2657125" y="4020950"/>
            <a:ext cx="11535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Respeto</a:t>
            </a:r>
            <a:endParaRPr sz="20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775" y="3074750"/>
            <a:ext cx="946200" cy="9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007" y="3074739"/>
            <a:ext cx="946200" cy="94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750" y="3074750"/>
            <a:ext cx="946200" cy="9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5100" y="4344600"/>
            <a:ext cx="570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3081000" y="195461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FODA</a:t>
            </a:r>
            <a:endParaRPr sz="3000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35500" y="1290200"/>
            <a:ext cx="3771600" cy="147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Fortalezas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Tenemos una alianza directa con los mejores distribuidores de automóviles en el país, contando con la certificación de excelencia en nuestros coches.</a:t>
            </a:r>
            <a:endParaRPr sz="5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35500" y="3196925"/>
            <a:ext cx="3771600" cy="147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Debilidades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Aún no contamos con un sistema de gestión de trámites, en el que podamos tener a nuestro alcance: inventario, cartera de clientes, proveedores y almacenar los registros de nuestros servicios y ofertas.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149325" y="3273125"/>
            <a:ext cx="3771600" cy="147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Amenazas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Posibles accidentes o robos, daños físicos en los vehículos; contando con un plan de seguros, para mitigar este tipo de amenazas.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5149325" y="1290200"/>
            <a:ext cx="3771600" cy="147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Oportunidades</a:t>
            </a:r>
            <a:endParaRPr b="1"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Al ser una empresa que presta el servicio de alquiler de vehículos a nivel personal como empresarial; toda personas que no cuentan con un coche, que poseen su licencia de conducir y la facilidad de pago, las puertas de nuestra empresa le facilita la opción de  rentar un coche en un tiempo récord, con un trámite legal rápido y eficiente.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24800" y="1202225"/>
            <a:ext cx="4886525" cy="1981825"/>
          </a:xfrm>
          <a:custGeom>
            <a:rect b="b" l="l" r="r" t="t"/>
            <a:pathLst>
              <a:path extrusionOk="0" h="79273" w="195461">
                <a:moveTo>
                  <a:pt x="181943" y="0"/>
                </a:moveTo>
                <a:cubicBezTo>
                  <a:pt x="181943" y="12146"/>
                  <a:pt x="212267" y="60234"/>
                  <a:pt x="181943" y="72876"/>
                </a:cubicBezTo>
                <a:cubicBezTo>
                  <a:pt x="151619" y="85518"/>
                  <a:pt x="30324" y="75355"/>
                  <a:pt x="0" y="7585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24"/>
          <p:cNvSpPr/>
          <p:nvPr/>
        </p:nvSpPr>
        <p:spPr>
          <a:xfrm>
            <a:off x="4218409" y="2914930"/>
            <a:ext cx="4953150" cy="2228575"/>
          </a:xfrm>
          <a:custGeom>
            <a:rect b="b" l="l" r="r" t="t"/>
            <a:pathLst>
              <a:path extrusionOk="0" h="89143" w="198126">
                <a:moveTo>
                  <a:pt x="13703" y="89143"/>
                </a:moveTo>
                <a:cubicBezTo>
                  <a:pt x="13703" y="75179"/>
                  <a:pt x="-17034" y="18746"/>
                  <a:pt x="13703" y="5360"/>
                </a:cubicBezTo>
                <a:cubicBezTo>
                  <a:pt x="44440" y="-8025"/>
                  <a:pt x="167389" y="8252"/>
                  <a:pt x="198126" y="883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104275" y="1336100"/>
            <a:ext cx="2982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Alquiler de autos</a:t>
            </a:r>
            <a:endParaRPr b="1" sz="15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Contamos con diversidad de marcas y modelos de automóviles disponibles para nuestros clientes en cualquier momento  </a:t>
            </a:r>
            <a:endParaRPr sz="1200"/>
          </a:p>
        </p:txBody>
      </p:sp>
      <p:sp>
        <p:nvSpPr>
          <p:cNvPr id="167" name="Google Shape;167;p25"/>
          <p:cNvSpPr txBox="1"/>
          <p:nvPr>
            <p:ph type="ctrTitle"/>
          </p:nvPr>
        </p:nvSpPr>
        <p:spPr>
          <a:xfrm>
            <a:off x="3081000" y="195461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NUESTROS PRODUCTOS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104275" y="3372375"/>
            <a:ext cx="2982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Distribuidores</a:t>
            </a:r>
            <a:endParaRPr b="1" sz="15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Contamos con distribuidores como: NISSAN, Chevrolet, Toyota, los cuales nos brindan sus autos y seguros para los mismos.</a:t>
            </a:r>
            <a:endParaRPr sz="12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5858500" y="3273225"/>
            <a:ext cx="2982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Categorías de autos</a:t>
            </a:r>
            <a:endParaRPr b="1" sz="15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Contamos con automóviles tipo: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Turismo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Pick-Up 4x4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Camioneta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Microbús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5858500" y="1336100"/>
            <a:ext cx="2982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ssistant"/>
                <a:ea typeface="Assistant"/>
                <a:cs typeface="Assistant"/>
                <a:sym typeface="Assistant"/>
              </a:rPr>
              <a:t>Servicio de chofer</a:t>
            </a:r>
            <a:endParaRPr b="1" sz="15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Nuestros empleados son egresados importantes escuelas de manejo, lo cual les capacita para brindar el mejor servicio posible.</a:t>
            </a:r>
            <a:endParaRPr sz="12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0" y="1336100"/>
            <a:ext cx="689100" cy="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400" y="1336100"/>
            <a:ext cx="689100" cy="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450" y="3372375"/>
            <a:ext cx="689100" cy="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9400" y="3273225"/>
            <a:ext cx="689100" cy="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0900" y="41604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0000" y="1697100"/>
            <a:ext cx="37716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ssistant"/>
                <a:ea typeface="Assistant"/>
                <a:cs typeface="Assistant"/>
                <a:sym typeface="Assistant"/>
              </a:rPr>
              <a:t>Actualmente, en este rubro del mercado hondureño hay mucha competencia.</a:t>
            </a:r>
            <a:endParaRPr b="1" sz="17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Conocemos bien la competencia en el mercado, identificamos las empresas que para nosotros serán competencia, como ser: Salinas Rent A Car, AVIS, Xplore Rent-A-Car entre otras. pero conociendo estas, nuestra empresa será innovadora, con automóviles en el mejor estado, transmitiendo seguridad a nuestros clientes. Todo nuestro parque vehicular cuenta con todas las revisiones necesarias del mercado.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MERCADO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963" y="1278173"/>
            <a:ext cx="3744264" cy="374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437490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ctrTitle"/>
          </p:nvPr>
        </p:nvSpPr>
        <p:spPr>
          <a:xfrm>
            <a:off x="462146" y="10250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PUBLICO OBJETIVO</a:t>
            </a:r>
            <a:endParaRPr sz="2000"/>
          </a:p>
        </p:txBody>
      </p:sp>
      <p:sp>
        <p:nvSpPr>
          <p:cNvPr id="189" name="Google Shape;189;p27"/>
          <p:cNvSpPr txBox="1"/>
          <p:nvPr>
            <p:ph idx="2" type="ctrTitle"/>
          </p:nvPr>
        </p:nvSpPr>
        <p:spPr>
          <a:xfrm>
            <a:off x="3545550" y="326224"/>
            <a:ext cx="2900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Empresas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3545550" y="632025"/>
            <a:ext cx="3196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Las empresas privadas o públicas, que necesite el alquiler de un lote de vehículos, para realizar sus labores empresariales. </a:t>
            </a:r>
            <a:endParaRPr sz="15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2" type="ctrTitle"/>
          </p:nvPr>
        </p:nvSpPr>
        <p:spPr>
          <a:xfrm>
            <a:off x="6077600" y="2707951"/>
            <a:ext cx="2900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Hondureños en general</a:t>
            </a:r>
            <a:endParaRPr sz="2000"/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6077600" y="3105750"/>
            <a:ext cx="29001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Cualquier persona en el país que necesite por X razón un medio de transporte que le brinde la seguridad necesaria, ya cuente esta persona con una licencia de conducir, o no, por lo que brindamos el servicio de chofer.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2" type="ctrTitle"/>
          </p:nvPr>
        </p:nvSpPr>
        <p:spPr>
          <a:xfrm>
            <a:off x="2363125" y="2906851"/>
            <a:ext cx="2900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Visitantes </a:t>
            </a:r>
            <a:endParaRPr sz="2000"/>
          </a:p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2363125" y="3304650"/>
            <a:ext cx="29001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Toda aquella persona que por asuntos de negocio o placer visitan el país y necesitan un medio de transporte seguro y que se sienta como propio.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7"/>
          <p:cNvCxnSpPr>
            <a:endCxn id="194" idx="0"/>
          </p:cNvCxnSpPr>
          <p:nvPr/>
        </p:nvCxnSpPr>
        <p:spPr>
          <a:xfrm flipH="1">
            <a:off x="3813175" y="1983150"/>
            <a:ext cx="1342800" cy="132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endCxn id="192" idx="1"/>
          </p:cNvCxnSpPr>
          <p:nvPr/>
        </p:nvCxnSpPr>
        <p:spPr>
          <a:xfrm flipH="1" rot="10800000">
            <a:off x="5279900" y="3775350"/>
            <a:ext cx="797700" cy="20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900" y="2286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