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developer.foursquare.com/do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0B8E9-3A55-43A4-83B2-519D7E9FCA33}"/>
              </a:ext>
            </a:extLst>
          </p:cNvPr>
          <p:cNvSpPr>
            <a:spLocks noGrp="1"/>
          </p:cNvSpPr>
          <p:nvPr>
            <p:ph type="ctrTitle"/>
          </p:nvPr>
        </p:nvSpPr>
        <p:spPr/>
        <p:txBody>
          <a:bodyPr>
            <a:normAutofit fontScale="90000"/>
          </a:bodyPr>
          <a:lstStyle/>
          <a:p>
            <a:r>
              <a:rPr lang="es-MX" dirty="0"/>
              <a:t>New york </a:t>
            </a:r>
            <a:r>
              <a:rPr lang="es-MX" dirty="0" err="1"/>
              <a:t>city</a:t>
            </a:r>
            <a:r>
              <a:rPr lang="es-MX" dirty="0"/>
              <a:t> </a:t>
            </a:r>
            <a:r>
              <a:rPr lang="es-MX" dirty="0" err="1"/>
              <a:t>night</a:t>
            </a:r>
            <a:r>
              <a:rPr lang="es-MX" dirty="0"/>
              <a:t> </a:t>
            </a:r>
            <a:r>
              <a:rPr lang="es-MX" dirty="0" err="1"/>
              <a:t>life</a:t>
            </a:r>
            <a:r>
              <a:rPr lang="es-MX" dirty="0"/>
              <a:t> </a:t>
            </a:r>
            <a:r>
              <a:rPr lang="es-MX" dirty="0" err="1"/>
              <a:t>clustering</a:t>
            </a:r>
            <a:endParaRPr lang="es-MX" dirty="0"/>
          </a:p>
        </p:txBody>
      </p:sp>
      <p:sp>
        <p:nvSpPr>
          <p:cNvPr id="3" name="Subtítulo 2">
            <a:extLst>
              <a:ext uri="{FF2B5EF4-FFF2-40B4-BE49-F238E27FC236}">
                <a16:creationId xmlns:a16="http://schemas.microsoft.com/office/drawing/2014/main" id="{8F3CCA45-E17A-4FD1-B222-333F58C2071C}"/>
              </a:ext>
            </a:extLst>
          </p:cNvPr>
          <p:cNvSpPr>
            <a:spLocks noGrp="1"/>
          </p:cNvSpPr>
          <p:nvPr>
            <p:ph type="subTitle" idx="1"/>
          </p:nvPr>
        </p:nvSpPr>
        <p:spPr/>
        <p:txBody>
          <a:bodyPr/>
          <a:lstStyle/>
          <a:p>
            <a:r>
              <a:rPr lang="es-MX" dirty="0" err="1"/>
              <a:t>Hernan</a:t>
            </a:r>
            <a:r>
              <a:rPr lang="es-MX" dirty="0"/>
              <a:t> andres garza </a:t>
            </a:r>
            <a:r>
              <a:rPr lang="es-MX" dirty="0" err="1"/>
              <a:t>uruchurtu</a:t>
            </a:r>
            <a:endParaRPr lang="es-MX" dirty="0"/>
          </a:p>
        </p:txBody>
      </p:sp>
    </p:spTree>
    <p:extLst>
      <p:ext uri="{BB962C8B-B14F-4D97-AF65-F5344CB8AC3E}">
        <p14:creationId xmlns:p14="http://schemas.microsoft.com/office/powerpoint/2010/main" val="66841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284D7-C688-4BC7-89B3-18A147D26477}"/>
              </a:ext>
            </a:extLst>
          </p:cNvPr>
          <p:cNvSpPr>
            <a:spLocks noGrp="1"/>
          </p:cNvSpPr>
          <p:nvPr>
            <p:ph type="title"/>
          </p:nvPr>
        </p:nvSpPr>
        <p:spPr/>
        <p:txBody>
          <a:bodyPr/>
          <a:lstStyle/>
          <a:p>
            <a:r>
              <a:rPr lang="es-MX" dirty="0" err="1"/>
              <a:t>Introduction</a:t>
            </a:r>
            <a:endParaRPr lang="es-MX" dirty="0"/>
          </a:p>
        </p:txBody>
      </p:sp>
      <p:sp>
        <p:nvSpPr>
          <p:cNvPr id="3" name="Marcador de contenido 2">
            <a:extLst>
              <a:ext uri="{FF2B5EF4-FFF2-40B4-BE49-F238E27FC236}">
                <a16:creationId xmlns:a16="http://schemas.microsoft.com/office/drawing/2014/main" id="{D74A1D45-5B5B-43C4-8130-EC789C6F40B0}"/>
              </a:ext>
            </a:extLst>
          </p:cNvPr>
          <p:cNvSpPr>
            <a:spLocks noGrp="1"/>
          </p:cNvSpPr>
          <p:nvPr>
            <p:ph idx="1"/>
          </p:nvPr>
        </p:nvSpPr>
        <p:spPr/>
        <p:txBody>
          <a:bodyPr>
            <a:normAutofit lnSpcReduction="10000"/>
          </a:bodyPr>
          <a:lstStyle/>
          <a:p>
            <a:r>
              <a:rPr lang="en-US" dirty="0"/>
              <a:t>New York City is the most populous city in the United States, home to the headquarters of the United Nations and an important center for international diplomacy. It just might be the most diverse city on the planet, as it is home to over 8.6 million people and over 800 languages. It has many important sites for human development but also many places to keep the city alive at night.</a:t>
            </a:r>
            <a:endParaRPr lang="es-MX" dirty="0"/>
          </a:p>
          <a:p>
            <a:r>
              <a:rPr lang="en-US" dirty="0"/>
              <a:t>New York City has the most known and important night clubs, shows and many more night events in the entire world. This is why this project will be based on the night life of New York City, so that anybody could see the segmentation of the night life of one of the most important cities in the world.</a:t>
            </a:r>
            <a:endParaRPr lang="es-MX" dirty="0"/>
          </a:p>
          <a:p>
            <a:endParaRPr lang="es-MX" dirty="0"/>
          </a:p>
        </p:txBody>
      </p:sp>
    </p:spTree>
    <p:extLst>
      <p:ext uri="{BB962C8B-B14F-4D97-AF65-F5344CB8AC3E}">
        <p14:creationId xmlns:p14="http://schemas.microsoft.com/office/powerpoint/2010/main" val="6087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p:txBody>
          <a:bodyPr/>
          <a:lstStyle/>
          <a:p>
            <a:r>
              <a:rPr lang="es-MX" dirty="0" err="1"/>
              <a:t>Problem</a:t>
            </a:r>
            <a:r>
              <a:rPr lang="es-MX" dirty="0"/>
              <a:t> </a:t>
            </a:r>
            <a:r>
              <a:rPr lang="es-MX" dirty="0" err="1"/>
              <a:t>description</a:t>
            </a:r>
            <a:endParaRPr lang="es-MX" dirty="0"/>
          </a:p>
        </p:txBody>
      </p:sp>
      <p:sp>
        <p:nvSpPr>
          <p:cNvPr id="3" name="Marcador de contenido 2">
            <a:extLst>
              <a:ext uri="{FF2B5EF4-FFF2-40B4-BE49-F238E27FC236}">
                <a16:creationId xmlns:a16="http://schemas.microsoft.com/office/drawing/2014/main" id="{F0E772D1-28DD-4D01-8888-5E0549B1C6CA}"/>
              </a:ext>
            </a:extLst>
          </p:cNvPr>
          <p:cNvSpPr>
            <a:spLocks noGrp="1"/>
          </p:cNvSpPr>
          <p:nvPr>
            <p:ph idx="1"/>
          </p:nvPr>
        </p:nvSpPr>
        <p:spPr/>
        <p:txBody>
          <a:bodyPr/>
          <a:lstStyle/>
          <a:p>
            <a:r>
              <a:rPr lang="en-US" dirty="0"/>
              <a:t>New York City received a ninth consecutive annual record of approximately 65.2 million tourists in 2018, counting not just overnight visitors but anyone visiting for the day from over 50 miles away, including commuters. Overall the city welcomed 37.9 million visitors who stayed overnight in 2018, of which 13.6 million were international.</a:t>
            </a:r>
            <a:endParaRPr lang="es-MX" b="1" dirty="0"/>
          </a:p>
          <a:p>
            <a:r>
              <a:rPr lang="en-US" dirty="0"/>
              <a:t>Due to the extended tourism there is a need to segment and classify neighborhoods with its night life, this means that every tourist will have </a:t>
            </a:r>
            <a:r>
              <a:rPr lang="en-US" dirty="0" err="1"/>
              <a:t>acces</a:t>
            </a:r>
            <a:r>
              <a:rPr lang="en-US" dirty="0"/>
              <a:t> to where they </a:t>
            </a:r>
            <a:r>
              <a:rPr lang="en-US" dirty="0" err="1"/>
              <a:t>whan</a:t>
            </a:r>
            <a:r>
              <a:rPr lang="en-US" dirty="0"/>
              <a:t> to experience in an easy way. </a:t>
            </a:r>
            <a:endParaRPr lang="es-MX" b="1" dirty="0"/>
          </a:p>
          <a:p>
            <a:endParaRPr lang="es-MX" dirty="0"/>
          </a:p>
        </p:txBody>
      </p:sp>
    </p:spTree>
    <p:extLst>
      <p:ext uri="{BB962C8B-B14F-4D97-AF65-F5344CB8AC3E}">
        <p14:creationId xmlns:p14="http://schemas.microsoft.com/office/powerpoint/2010/main" val="234811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p:txBody>
          <a:bodyPr/>
          <a:lstStyle/>
          <a:p>
            <a:r>
              <a:rPr lang="es-MX" dirty="0"/>
              <a:t>Target </a:t>
            </a:r>
            <a:r>
              <a:rPr lang="es-MX" dirty="0" err="1"/>
              <a:t>Audience</a:t>
            </a:r>
            <a:endParaRPr lang="es-MX" dirty="0"/>
          </a:p>
        </p:txBody>
      </p:sp>
      <p:sp>
        <p:nvSpPr>
          <p:cNvPr id="3" name="Marcador de contenido 2">
            <a:extLst>
              <a:ext uri="{FF2B5EF4-FFF2-40B4-BE49-F238E27FC236}">
                <a16:creationId xmlns:a16="http://schemas.microsoft.com/office/drawing/2014/main" id="{F0E772D1-28DD-4D01-8888-5E0549B1C6CA}"/>
              </a:ext>
            </a:extLst>
          </p:cNvPr>
          <p:cNvSpPr>
            <a:spLocks noGrp="1"/>
          </p:cNvSpPr>
          <p:nvPr>
            <p:ph idx="1"/>
          </p:nvPr>
        </p:nvSpPr>
        <p:spPr/>
        <p:txBody>
          <a:bodyPr/>
          <a:lstStyle/>
          <a:p>
            <a:r>
              <a:rPr lang="en-US" dirty="0"/>
              <a:t>This Capstone Project is targeted to tourist who wants to know which neighborhoods have the highest night life, this could affect the choice of the Hotel or Airbnb. </a:t>
            </a:r>
            <a:endParaRPr lang="es-MX" dirty="0"/>
          </a:p>
          <a:p>
            <a:endParaRPr lang="es-MX" dirty="0"/>
          </a:p>
        </p:txBody>
      </p:sp>
    </p:spTree>
    <p:extLst>
      <p:ext uri="{BB962C8B-B14F-4D97-AF65-F5344CB8AC3E}">
        <p14:creationId xmlns:p14="http://schemas.microsoft.com/office/powerpoint/2010/main" val="45041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p:txBody>
          <a:bodyPr/>
          <a:lstStyle/>
          <a:p>
            <a:r>
              <a:rPr lang="es-MX" dirty="0"/>
              <a:t>Data </a:t>
            </a:r>
            <a:r>
              <a:rPr lang="es-MX" dirty="0" err="1"/>
              <a:t>collection</a:t>
            </a:r>
            <a:endParaRPr lang="es-MX" dirty="0"/>
          </a:p>
        </p:txBody>
      </p:sp>
      <p:sp>
        <p:nvSpPr>
          <p:cNvPr id="3" name="Marcador de contenido 2">
            <a:extLst>
              <a:ext uri="{FF2B5EF4-FFF2-40B4-BE49-F238E27FC236}">
                <a16:creationId xmlns:a16="http://schemas.microsoft.com/office/drawing/2014/main" id="{F0E772D1-28DD-4D01-8888-5E0549B1C6CA}"/>
              </a:ext>
            </a:extLst>
          </p:cNvPr>
          <p:cNvSpPr>
            <a:spLocks noGrp="1"/>
          </p:cNvSpPr>
          <p:nvPr>
            <p:ph idx="1"/>
          </p:nvPr>
        </p:nvSpPr>
        <p:spPr/>
        <p:txBody>
          <a:bodyPr/>
          <a:lstStyle/>
          <a:p>
            <a:r>
              <a:rPr lang="en-US" b="1" dirty="0"/>
              <a:t>Foursquare API</a:t>
            </a:r>
          </a:p>
          <a:p>
            <a:pPr lvl="1"/>
            <a:r>
              <a:rPr lang="es-MX" b="1" dirty="0">
                <a:hlinkClick r:id="rId2"/>
              </a:rPr>
              <a:t>https://developer.foursquare.com/docs</a:t>
            </a:r>
            <a:endParaRPr lang="es-MX" b="1" dirty="0"/>
          </a:p>
          <a:p>
            <a:pPr marL="457200" lvl="1" indent="0">
              <a:buNone/>
            </a:pPr>
            <a:endParaRPr lang="es-MX" b="1" dirty="0"/>
          </a:p>
          <a:p>
            <a:r>
              <a:rPr lang="en-US" b="1" dirty="0"/>
              <a:t>New York City Dataset</a:t>
            </a:r>
          </a:p>
          <a:p>
            <a:pPr lvl="1"/>
            <a:r>
              <a:rPr lang="es-MX" b="1" dirty="0">
                <a:hlinkClick r:id="rId3"/>
              </a:rPr>
              <a:t>https://cocl.us/new_york_dataset</a:t>
            </a:r>
            <a:endParaRPr lang="es-MX" b="1" dirty="0"/>
          </a:p>
          <a:p>
            <a:pPr marL="457200" lvl="1" indent="0">
              <a:buNone/>
            </a:pPr>
            <a:endParaRPr lang="es-MX" b="1" dirty="0"/>
          </a:p>
          <a:p>
            <a:endParaRPr lang="es-MX" dirty="0"/>
          </a:p>
        </p:txBody>
      </p:sp>
    </p:spTree>
    <p:extLst>
      <p:ext uri="{BB962C8B-B14F-4D97-AF65-F5344CB8AC3E}">
        <p14:creationId xmlns:p14="http://schemas.microsoft.com/office/powerpoint/2010/main" val="234221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p:txBody>
          <a:bodyPr/>
          <a:lstStyle/>
          <a:p>
            <a:r>
              <a:rPr lang="en-US" b="1" dirty="0"/>
              <a:t>Methodology</a:t>
            </a:r>
            <a:br>
              <a:rPr lang="es-MX" b="1" dirty="0"/>
            </a:br>
            <a:endParaRPr lang="es-MX" dirty="0"/>
          </a:p>
        </p:txBody>
      </p:sp>
      <p:sp>
        <p:nvSpPr>
          <p:cNvPr id="3" name="Marcador de contenido 2">
            <a:extLst>
              <a:ext uri="{FF2B5EF4-FFF2-40B4-BE49-F238E27FC236}">
                <a16:creationId xmlns:a16="http://schemas.microsoft.com/office/drawing/2014/main" id="{F0E772D1-28DD-4D01-8888-5E0549B1C6CA}"/>
              </a:ext>
            </a:extLst>
          </p:cNvPr>
          <p:cNvSpPr>
            <a:spLocks noGrp="1"/>
          </p:cNvSpPr>
          <p:nvPr>
            <p:ph idx="1"/>
          </p:nvPr>
        </p:nvSpPr>
        <p:spPr/>
        <p:txBody>
          <a:bodyPr/>
          <a:lstStyle/>
          <a:p>
            <a:r>
              <a:rPr lang="es-MX" dirty="0" err="1"/>
              <a:t>Import</a:t>
            </a:r>
            <a:r>
              <a:rPr lang="es-MX" dirty="0"/>
              <a:t> </a:t>
            </a:r>
            <a:r>
              <a:rPr lang="es-MX" dirty="0" err="1"/>
              <a:t>libraries</a:t>
            </a:r>
            <a:endParaRPr lang="es-MX" dirty="0"/>
          </a:p>
          <a:p>
            <a:r>
              <a:rPr lang="es-MX" dirty="0"/>
              <a:t>Load Data</a:t>
            </a:r>
          </a:p>
          <a:p>
            <a:r>
              <a:rPr lang="es-MX" dirty="0" err="1"/>
              <a:t>Transform</a:t>
            </a:r>
            <a:r>
              <a:rPr lang="es-MX" dirty="0"/>
              <a:t> data </a:t>
            </a:r>
            <a:r>
              <a:rPr lang="es-MX" dirty="0" err="1"/>
              <a:t>into</a:t>
            </a:r>
            <a:r>
              <a:rPr lang="es-MX" dirty="0"/>
              <a:t> a Data </a:t>
            </a:r>
            <a:r>
              <a:rPr lang="es-MX" dirty="0" err="1"/>
              <a:t>frame</a:t>
            </a:r>
            <a:endParaRPr lang="es-MX" dirty="0"/>
          </a:p>
          <a:p>
            <a:r>
              <a:rPr lang="es-MX" dirty="0" err="1"/>
              <a:t>Geopy</a:t>
            </a:r>
            <a:r>
              <a:rPr lang="es-MX" dirty="0"/>
              <a:t> </a:t>
            </a:r>
            <a:r>
              <a:rPr lang="es-MX" dirty="0" err="1"/>
              <a:t>Latitude</a:t>
            </a:r>
            <a:r>
              <a:rPr lang="es-MX" dirty="0"/>
              <a:t> and </a:t>
            </a:r>
            <a:r>
              <a:rPr lang="es-MX" dirty="0" err="1"/>
              <a:t>Longitude</a:t>
            </a:r>
            <a:endParaRPr lang="es-MX" dirty="0"/>
          </a:p>
          <a:p>
            <a:r>
              <a:rPr lang="es-MX" dirty="0" err="1"/>
              <a:t>Map</a:t>
            </a:r>
            <a:r>
              <a:rPr lang="es-MX" dirty="0"/>
              <a:t> </a:t>
            </a:r>
            <a:r>
              <a:rPr lang="es-MX" dirty="0" err="1"/>
              <a:t>of</a:t>
            </a:r>
            <a:r>
              <a:rPr lang="es-MX" dirty="0"/>
              <a:t> NYC </a:t>
            </a:r>
            <a:r>
              <a:rPr lang="es-MX" dirty="0" err="1"/>
              <a:t>Neighborhoods</a:t>
            </a:r>
            <a:endParaRPr lang="es-MX" dirty="0"/>
          </a:p>
          <a:p>
            <a:r>
              <a:rPr lang="es-MX" dirty="0" err="1"/>
              <a:t>Clustering</a:t>
            </a:r>
            <a:endParaRPr lang="es-MX" dirty="0"/>
          </a:p>
        </p:txBody>
      </p:sp>
    </p:spTree>
    <p:extLst>
      <p:ext uri="{BB962C8B-B14F-4D97-AF65-F5344CB8AC3E}">
        <p14:creationId xmlns:p14="http://schemas.microsoft.com/office/powerpoint/2010/main" val="266070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p:txBody>
          <a:bodyPr/>
          <a:lstStyle/>
          <a:p>
            <a:r>
              <a:rPr lang="es-MX" dirty="0" err="1"/>
              <a:t>Results</a:t>
            </a:r>
            <a:endParaRPr lang="es-MX" dirty="0"/>
          </a:p>
        </p:txBody>
      </p:sp>
      <p:pic>
        <p:nvPicPr>
          <p:cNvPr id="4" name="Imagen 3">
            <a:extLst>
              <a:ext uri="{FF2B5EF4-FFF2-40B4-BE49-F238E27FC236}">
                <a16:creationId xmlns:a16="http://schemas.microsoft.com/office/drawing/2014/main" id="{46AFBB64-A3E1-41F2-A314-1F5817A1C4C1}"/>
              </a:ext>
            </a:extLst>
          </p:cNvPr>
          <p:cNvPicPr>
            <a:picLocks noChangeAspect="1"/>
          </p:cNvPicPr>
          <p:nvPr/>
        </p:nvPicPr>
        <p:blipFill>
          <a:blip r:embed="rId2"/>
          <a:stretch>
            <a:fillRect/>
          </a:stretch>
        </p:blipFill>
        <p:spPr>
          <a:xfrm>
            <a:off x="64168" y="2590821"/>
            <a:ext cx="5754604" cy="3395735"/>
          </a:xfrm>
          <a:prstGeom prst="rect">
            <a:avLst/>
          </a:prstGeom>
        </p:spPr>
      </p:pic>
      <p:pic>
        <p:nvPicPr>
          <p:cNvPr id="5" name="Imagen 4">
            <a:extLst>
              <a:ext uri="{FF2B5EF4-FFF2-40B4-BE49-F238E27FC236}">
                <a16:creationId xmlns:a16="http://schemas.microsoft.com/office/drawing/2014/main" id="{D3CB1F45-6C35-4731-88DD-4558DC3805A3}"/>
              </a:ext>
            </a:extLst>
          </p:cNvPr>
          <p:cNvPicPr>
            <a:picLocks noChangeAspect="1"/>
          </p:cNvPicPr>
          <p:nvPr/>
        </p:nvPicPr>
        <p:blipFill>
          <a:blip r:embed="rId3"/>
          <a:stretch>
            <a:fillRect/>
          </a:stretch>
        </p:blipFill>
        <p:spPr>
          <a:xfrm>
            <a:off x="5967664" y="2590821"/>
            <a:ext cx="6096000" cy="3306921"/>
          </a:xfrm>
          <a:prstGeom prst="rect">
            <a:avLst/>
          </a:prstGeom>
        </p:spPr>
      </p:pic>
    </p:spTree>
    <p:extLst>
      <p:ext uri="{BB962C8B-B14F-4D97-AF65-F5344CB8AC3E}">
        <p14:creationId xmlns:p14="http://schemas.microsoft.com/office/powerpoint/2010/main" val="5940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p:txBody>
          <a:bodyPr/>
          <a:lstStyle/>
          <a:p>
            <a:r>
              <a:rPr lang="es-MX" dirty="0" err="1"/>
              <a:t>Results</a:t>
            </a:r>
            <a:endParaRPr lang="es-MX" dirty="0"/>
          </a:p>
        </p:txBody>
      </p:sp>
      <p:pic>
        <p:nvPicPr>
          <p:cNvPr id="4" name="Imagen 3">
            <a:extLst>
              <a:ext uri="{FF2B5EF4-FFF2-40B4-BE49-F238E27FC236}">
                <a16:creationId xmlns:a16="http://schemas.microsoft.com/office/drawing/2014/main" id="{00556362-829C-4575-A744-105748F9B3A6}"/>
              </a:ext>
            </a:extLst>
          </p:cNvPr>
          <p:cNvPicPr>
            <a:picLocks noChangeAspect="1"/>
          </p:cNvPicPr>
          <p:nvPr/>
        </p:nvPicPr>
        <p:blipFill>
          <a:blip r:embed="rId2"/>
          <a:stretch>
            <a:fillRect/>
          </a:stretch>
        </p:blipFill>
        <p:spPr>
          <a:xfrm>
            <a:off x="279127" y="2816844"/>
            <a:ext cx="5659658" cy="3094858"/>
          </a:xfrm>
          <a:prstGeom prst="rect">
            <a:avLst/>
          </a:prstGeom>
        </p:spPr>
      </p:pic>
      <p:pic>
        <p:nvPicPr>
          <p:cNvPr id="5" name="Imagen 4">
            <a:extLst>
              <a:ext uri="{FF2B5EF4-FFF2-40B4-BE49-F238E27FC236}">
                <a16:creationId xmlns:a16="http://schemas.microsoft.com/office/drawing/2014/main" id="{C31CFC0F-5BA4-4906-A160-A4D12351F7C0}"/>
              </a:ext>
            </a:extLst>
          </p:cNvPr>
          <p:cNvPicPr>
            <a:picLocks noChangeAspect="1"/>
          </p:cNvPicPr>
          <p:nvPr/>
        </p:nvPicPr>
        <p:blipFill>
          <a:blip r:embed="rId3"/>
          <a:stretch>
            <a:fillRect/>
          </a:stretch>
        </p:blipFill>
        <p:spPr>
          <a:xfrm>
            <a:off x="6096000" y="3429000"/>
            <a:ext cx="5938784" cy="1823862"/>
          </a:xfrm>
          <a:prstGeom prst="rect">
            <a:avLst/>
          </a:prstGeom>
        </p:spPr>
      </p:pic>
    </p:spTree>
    <p:extLst>
      <p:ext uri="{BB962C8B-B14F-4D97-AF65-F5344CB8AC3E}">
        <p14:creationId xmlns:p14="http://schemas.microsoft.com/office/powerpoint/2010/main" val="159462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EB44-8E45-42D5-99BE-7A29C12B8735}"/>
              </a:ext>
            </a:extLst>
          </p:cNvPr>
          <p:cNvSpPr>
            <a:spLocks noGrp="1"/>
          </p:cNvSpPr>
          <p:nvPr>
            <p:ph type="title"/>
          </p:nvPr>
        </p:nvSpPr>
        <p:spPr/>
        <p:txBody>
          <a:bodyPr/>
          <a:lstStyle/>
          <a:p>
            <a:r>
              <a:rPr lang="es-MX" dirty="0" err="1"/>
              <a:t>conlcusions</a:t>
            </a:r>
            <a:endParaRPr lang="es-MX" dirty="0"/>
          </a:p>
        </p:txBody>
      </p:sp>
      <p:sp>
        <p:nvSpPr>
          <p:cNvPr id="3" name="Marcador de contenido 2">
            <a:extLst>
              <a:ext uri="{FF2B5EF4-FFF2-40B4-BE49-F238E27FC236}">
                <a16:creationId xmlns:a16="http://schemas.microsoft.com/office/drawing/2014/main" id="{F0E772D1-28DD-4D01-8888-5E0549B1C6CA}"/>
              </a:ext>
            </a:extLst>
          </p:cNvPr>
          <p:cNvSpPr>
            <a:spLocks noGrp="1"/>
          </p:cNvSpPr>
          <p:nvPr>
            <p:ph idx="1"/>
          </p:nvPr>
        </p:nvSpPr>
        <p:spPr/>
        <p:txBody>
          <a:bodyPr>
            <a:normAutofit lnSpcReduction="10000"/>
          </a:bodyPr>
          <a:lstStyle/>
          <a:p>
            <a:r>
              <a:rPr lang="en-US" dirty="0"/>
              <a:t>By making this analysis it is concluded that the Neighborhood with the highest nightlife is East Village followed up by West Village then Upper West Side, then Gramercy and then </a:t>
            </a:r>
            <a:r>
              <a:rPr lang="en-US" dirty="0" err="1"/>
              <a:t>Nojo</a:t>
            </a:r>
            <a:r>
              <a:rPr lang="en-US" dirty="0"/>
              <a:t>. This are the top 5 neighborhoods for nightlife in New York. The cluster with the lowest nightlife is Cluster 4 which will </a:t>
            </a:r>
            <a:r>
              <a:rPr lang="en-US" dirty="0" err="1"/>
              <a:t>indacate</a:t>
            </a:r>
            <a:r>
              <a:rPr lang="en-US" dirty="0"/>
              <a:t> that nightlife tourist will tend to </a:t>
            </a:r>
            <a:r>
              <a:rPr lang="en-US" dirty="0" err="1"/>
              <a:t>avoide</a:t>
            </a:r>
            <a:r>
              <a:rPr lang="en-US" dirty="0"/>
              <a:t> those neighborhoods.</a:t>
            </a:r>
            <a:endParaRPr lang="es-MX" dirty="0"/>
          </a:p>
          <a:p>
            <a:pPr marL="0" indent="0">
              <a:buNone/>
            </a:pPr>
            <a:endParaRPr lang="es-MX" dirty="0"/>
          </a:p>
          <a:p>
            <a:r>
              <a:rPr lang="en-US" dirty="0"/>
              <a:t>This analysis could be duplicated for any other type of venues such as hotels, restaurants, etc. In this case was made for nightlife such as clubs, bars, </a:t>
            </a:r>
            <a:r>
              <a:rPr lang="en-US" dirty="0" err="1"/>
              <a:t>Concerthalls</a:t>
            </a:r>
            <a:r>
              <a:rPr lang="en-US" dirty="0"/>
              <a:t> etc. to help tourist with their neighborhood selection.</a:t>
            </a:r>
            <a:endParaRPr lang="es-MX" dirty="0"/>
          </a:p>
          <a:p>
            <a:endParaRPr lang="es-MX" dirty="0"/>
          </a:p>
        </p:txBody>
      </p:sp>
    </p:spTree>
    <p:extLst>
      <p:ext uri="{BB962C8B-B14F-4D97-AF65-F5344CB8AC3E}">
        <p14:creationId xmlns:p14="http://schemas.microsoft.com/office/powerpoint/2010/main" val="4014193958"/>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7</TotalTime>
  <Words>438</Words>
  <Application>Microsoft Office PowerPoint</Application>
  <PresentationFormat>Panorámica</PresentationFormat>
  <Paragraphs>29</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Gill Sans MT</vt:lpstr>
      <vt:lpstr>Galería</vt:lpstr>
      <vt:lpstr>New york city night life clustering</vt:lpstr>
      <vt:lpstr>Introduction</vt:lpstr>
      <vt:lpstr>Problem description</vt:lpstr>
      <vt:lpstr>Target Audience</vt:lpstr>
      <vt:lpstr>Data collection</vt:lpstr>
      <vt:lpstr>Methodology </vt:lpstr>
      <vt:lpstr>Results</vt:lpstr>
      <vt:lpstr>Results</vt:lpstr>
      <vt:lpstr>conlcusions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night life clustering</dc:title>
  <dc:creator>andres garza</dc:creator>
  <cp:lastModifiedBy>andres garza</cp:lastModifiedBy>
  <cp:revision>1</cp:revision>
  <dcterms:created xsi:type="dcterms:W3CDTF">2020-01-21T19:46:35Z</dcterms:created>
  <dcterms:modified xsi:type="dcterms:W3CDTF">2020-01-21T19:53:42Z</dcterms:modified>
</cp:coreProperties>
</file>