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4"/>
  </p:sldMasterIdLst>
  <p:notesMasterIdLst>
    <p:notesMasterId r:id="rId51"/>
  </p:notesMasterIdLst>
  <p:sldIdLst>
    <p:sldId id="256" r:id="rId5"/>
    <p:sldId id="279" r:id="rId6"/>
    <p:sldId id="264" r:id="rId7"/>
    <p:sldId id="315" r:id="rId8"/>
    <p:sldId id="317" r:id="rId9"/>
    <p:sldId id="318" r:id="rId10"/>
    <p:sldId id="260" r:id="rId11"/>
    <p:sldId id="322" r:id="rId12"/>
    <p:sldId id="323" r:id="rId13"/>
    <p:sldId id="324" r:id="rId14"/>
    <p:sldId id="327" r:id="rId15"/>
    <p:sldId id="326" r:id="rId16"/>
    <p:sldId id="325" r:id="rId17"/>
    <p:sldId id="331" r:id="rId18"/>
    <p:sldId id="328" r:id="rId19"/>
    <p:sldId id="339" r:id="rId20"/>
    <p:sldId id="270" r:id="rId21"/>
    <p:sldId id="319" r:id="rId22"/>
    <p:sldId id="329" r:id="rId23"/>
    <p:sldId id="277" r:id="rId24"/>
    <p:sldId id="334" r:id="rId25"/>
    <p:sldId id="344" r:id="rId26"/>
    <p:sldId id="333" r:id="rId27"/>
    <p:sldId id="336" r:id="rId28"/>
    <p:sldId id="337" r:id="rId29"/>
    <p:sldId id="345" r:id="rId30"/>
    <p:sldId id="346" r:id="rId31"/>
    <p:sldId id="283" r:id="rId32"/>
    <p:sldId id="330" r:id="rId33"/>
    <p:sldId id="262" r:id="rId34"/>
    <p:sldId id="332" r:id="rId35"/>
    <p:sldId id="335" r:id="rId36"/>
    <p:sldId id="287" r:id="rId37"/>
    <p:sldId id="340" r:id="rId38"/>
    <p:sldId id="343" r:id="rId39"/>
    <p:sldId id="347" r:id="rId40"/>
    <p:sldId id="289" r:id="rId41"/>
    <p:sldId id="350" r:id="rId42"/>
    <p:sldId id="351" r:id="rId43"/>
    <p:sldId id="352" r:id="rId44"/>
    <p:sldId id="353" r:id="rId45"/>
    <p:sldId id="355" r:id="rId46"/>
    <p:sldId id="356" r:id="rId47"/>
    <p:sldId id="357" r:id="rId48"/>
    <p:sldId id="358" r:id="rId49"/>
    <p:sldId id="272" r:id="rId50"/>
  </p:sldIdLst>
  <p:sldSz cx="9144000" cy="5143500" type="screen16x9"/>
  <p:notesSz cx="6858000" cy="9144000"/>
  <p:embeddedFontLst>
    <p:embeddedFont>
      <p:font typeface="Calibri" panose="020F0502020204030204" pitchFamily="34" charset="0"/>
      <p:regular r:id="rId52"/>
      <p:bold r:id="rId53"/>
      <p:italic r:id="rId54"/>
      <p:boldItalic r:id="rId55"/>
    </p:embeddedFont>
    <p:embeddedFont>
      <p:font typeface="Consolas" panose="020B0609020204030204" pitchFamily="49" charset="0"/>
      <p:regular r:id="rId56"/>
      <p:bold r:id="rId57"/>
      <p:italic r:id="rId58"/>
      <p:boldItalic r:id="rId59"/>
    </p:embeddedFont>
    <p:embeddedFont>
      <p:font typeface="Livvic" pitchFamily="2" charset="0"/>
      <p:regular r:id="rId60"/>
      <p:bold r:id="rId61"/>
      <p:italic r:id="rId62"/>
      <p:boldItalic r:id="rId63"/>
    </p:embeddedFont>
    <p:embeddedFont>
      <p:font typeface="Oswald" panose="00000500000000000000" pitchFamily="2" charset="0"/>
      <p:regular r:id="rId64"/>
      <p:bold r:id="rId65"/>
    </p:embeddedFont>
    <p:embeddedFont>
      <p:font typeface="Raleway" pitchFamily="2" charset="0"/>
      <p:regular r:id="rId66"/>
      <p:bold r:id="rId67"/>
      <p:italic r:id="rId68"/>
      <p:boldItalic r:id="rId69"/>
    </p:embeddedFont>
    <p:embeddedFont>
      <p:font typeface="Roboto" panose="02000000000000000000" pitchFamily="2" charset="0"/>
      <p:regular r:id="rId70"/>
      <p:bold r:id="rId71"/>
      <p:italic r:id="rId72"/>
      <p:boldItalic r:id="rId73"/>
    </p:embeddedFont>
    <p:embeddedFont>
      <p:font typeface="Roboto Condensed Light" panose="02000000000000000000" pitchFamily="2" charset="0"/>
      <p:regular r:id="rId74"/>
      <p: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CFB5EB-D8C7-4CF4-B83A-5BC7625B7A8F}" v="323" dt="2022-11-28T08:23:19.459"/>
    <p1510:client id="{B22C69FB-ECE4-6CF3-697F-99D5CFFD58A0}" v="556" dt="2022-11-27T18:55:58.299"/>
    <p1510:client id="{C25CD3EC-F9D4-4AC0-BCB7-F61FAAF2A1B9}" v="64" dt="2022-11-28T07:28:58.851"/>
  </p1510:revLst>
</p1510:revInfo>
</file>

<file path=ppt/tableStyles.xml><?xml version="1.0" encoding="utf-8"?>
<a:tblStyleLst xmlns:a="http://schemas.openxmlformats.org/drawingml/2006/main" def="{95B30143-DCEF-4826-B656-0D5CA388E43F}">
  <a:tblStyle styleId="{95B30143-DCEF-4826-B656-0D5CA388E4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12.fntdata"/><Relationship Id="rId68" Type="http://schemas.openxmlformats.org/officeDocument/2006/relationships/font" Target="fonts/font17.fntdata"/><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74" Type="http://schemas.openxmlformats.org/officeDocument/2006/relationships/font" Target="fonts/font23.fntdata"/><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font" Target="fonts/font10.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font" Target="fonts/font18.fntdata"/><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notesMaster" Target="notesMasters/notesMaster1.xml"/><Relationship Id="rId72" Type="http://schemas.openxmlformats.org/officeDocument/2006/relationships/font" Target="fonts/font21.fntdata"/><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font" Target="fonts/font19.fntdata"/><Relationship Id="rId75" Type="http://schemas.openxmlformats.org/officeDocument/2006/relationships/font" Target="fonts/font24.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6.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73" Type="http://schemas.openxmlformats.org/officeDocument/2006/relationships/font" Target="fonts/font22.fntdata"/><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font" Target="fonts/font4.fntdata"/><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font" Target="fonts/font20.fntdata"/><Relationship Id="rId2" Type="http://schemas.openxmlformats.org/officeDocument/2006/relationships/customXml" Target="../customXml/item2.xml"/><Relationship Id="rId29"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7662C4-6877-4402-8695-3D7AA24C1A2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999FC2B7-1B41-4FDF-A6DE-65D457C48B5F}">
      <dgm:prSet phldrT="[Text]"/>
      <dgm:spPr/>
      <dgm:t>
        <a:bodyPr/>
        <a:lstStyle/>
        <a:p>
          <a:r>
            <a:rPr lang="en-IN"/>
            <a:t>Price</a:t>
          </a:r>
          <a:endParaRPr lang="en-IN" dirty="0"/>
        </a:p>
      </dgm:t>
    </dgm:pt>
    <dgm:pt modelId="{FD65DB59-AF60-4FC0-8B95-8B6EF18AB903}" type="parTrans" cxnId="{338D5D8B-A4C5-4D90-9CF0-B7648FF7C6F1}">
      <dgm:prSet/>
      <dgm:spPr/>
      <dgm:t>
        <a:bodyPr/>
        <a:lstStyle/>
        <a:p>
          <a:endParaRPr lang="en-IN"/>
        </a:p>
      </dgm:t>
    </dgm:pt>
    <dgm:pt modelId="{388CCA11-1078-4863-90E6-670E4349A24F}" type="sibTrans" cxnId="{338D5D8B-A4C5-4D90-9CF0-B7648FF7C6F1}">
      <dgm:prSet/>
      <dgm:spPr/>
      <dgm:t>
        <a:bodyPr/>
        <a:lstStyle/>
        <a:p>
          <a:endParaRPr lang="en-IN"/>
        </a:p>
      </dgm:t>
    </dgm:pt>
    <dgm:pt modelId="{4341D3F9-EA74-49FD-93D5-53AD5B8A4C05}">
      <dgm:prSet phldrT="[Text]"/>
      <dgm:spPr/>
      <dgm:t>
        <a:bodyPr/>
        <a:lstStyle/>
        <a:p>
          <a:r>
            <a:rPr lang="en-IN" dirty="0"/>
            <a:t>Free Apps</a:t>
          </a:r>
        </a:p>
      </dgm:t>
    </dgm:pt>
    <dgm:pt modelId="{DEE537DC-F5B4-431A-AE06-DAEBBE970838}" type="parTrans" cxnId="{4AB99131-85F1-45E7-9BC7-A9C6835AEF38}">
      <dgm:prSet/>
      <dgm:spPr/>
      <dgm:t>
        <a:bodyPr/>
        <a:lstStyle/>
        <a:p>
          <a:endParaRPr lang="en-IN"/>
        </a:p>
      </dgm:t>
    </dgm:pt>
    <dgm:pt modelId="{0E51BAC5-1948-4504-8C6E-47EA1C32D59D}" type="sibTrans" cxnId="{4AB99131-85F1-45E7-9BC7-A9C6835AEF38}">
      <dgm:prSet/>
      <dgm:spPr/>
      <dgm:t>
        <a:bodyPr/>
        <a:lstStyle/>
        <a:p>
          <a:endParaRPr lang="en-IN"/>
        </a:p>
      </dgm:t>
    </dgm:pt>
    <dgm:pt modelId="{6B7B9C80-417B-42A7-97CB-C46128C28C25}">
      <dgm:prSet phldrT="[Text]"/>
      <dgm:spPr/>
      <dgm:t>
        <a:bodyPr/>
        <a:lstStyle/>
        <a:p>
          <a:r>
            <a:rPr lang="en-IN" dirty="0"/>
            <a:t>Paid Apps</a:t>
          </a:r>
        </a:p>
      </dgm:t>
    </dgm:pt>
    <dgm:pt modelId="{B2B7CDE7-F168-4334-B288-A62500D12DBC}" type="parTrans" cxnId="{11BCE3AA-D8A6-439B-A8BF-366D73BB8EFE}">
      <dgm:prSet/>
      <dgm:spPr/>
      <dgm:t>
        <a:bodyPr/>
        <a:lstStyle/>
        <a:p>
          <a:endParaRPr lang="en-IN"/>
        </a:p>
      </dgm:t>
    </dgm:pt>
    <dgm:pt modelId="{B5FDCA41-2687-4CB6-BB97-A3F2853A2BAB}" type="sibTrans" cxnId="{11BCE3AA-D8A6-439B-A8BF-366D73BB8EFE}">
      <dgm:prSet/>
      <dgm:spPr/>
      <dgm:t>
        <a:bodyPr/>
        <a:lstStyle/>
        <a:p>
          <a:endParaRPr lang="en-IN"/>
        </a:p>
      </dgm:t>
    </dgm:pt>
    <dgm:pt modelId="{D106F422-8702-4A93-8360-B83249E0FC31}">
      <dgm:prSet phldrT="[Text]"/>
      <dgm:spPr>
        <a:solidFill>
          <a:schemeClr val="accent4">
            <a:lumMod val="75000"/>
          </a:schemeClr>
        </a:solidFill>
      </dgm:spPr>
      <dgm:t>
        <a:bodyPr/>
        <a:lstStyle/>
        <a:p>
          <a:r>
            <a:rPr lang="en-IN" dirty="0"/>
            <a:t>Price Range 0 to 10</a:t>
          </a:r>
        </a:p>
      </dgm:t>
    </dgm:pt>
    <dgm:pt modelId="{9AEE7123-3D47-4342-BD4E-510B9091F774}" type="parTrans" cxnId="{B51616B5-4DAD-49E7-A6F2-319C9BA79426}">
      <dgm:prSet/>
      <dgm:spPr/>
      <dgm:t>
        <a:bodyPr/>
        <a:lstStyle/>
        <a:p>
          <a:endParaRPr lang="en-IN"/>
        </a:p>
      </dgm:t>
    </dgm:pt>
    <dgm:pt modelId="{218120FA-DBF7-4051-A705-4022D1EF8F63}" type="sibTrans" cxnId="{B51616B5-4DAD-49E7-A6F2-319C9BA79426}">
      <dgm:prSet/>
      <dgm:spPr/>
      <dgm:t>
        <a:bodyPr/>
        <a:lstStyle/>
        <a:p>
          <a:endParaRPr lang="en-IN"/>
        </a:p>
      </dgm:t>
    </dgm:pt>
    <dgm:pt modelId="{60F7B9C3-D3B5-4FFF-97B4-FFC3B516FE52}">
      <dgm:prSet phldrT="[Text]"/>
      <dgm:spPr/>
      <dgm:t>
        <a:bodyPr/>
        <a:lstStyle/>
        <a:p>
          <a:r>
            <a:rPr lang="en-IN" dirty="0"/>
            <a:t>Price Range 10 to 400</a:t>
          </a:r>
        </a:p>
      </dgm:t>
    </dgm:pt>
    <dgm:pt modelId="{4E147165-A7B0-4E6A-B681-65AA7C5A5840}" type="parTrans" cxnId="{811849EE-837A-4D86-8D21-2E74888CFF25}">
      <dgm:prSet/>
      <dgm:spPr/>
      <dgm:t>
        <a:bodyPr/>
        <a:lstStyle/>
        <a:p>
          <a:endParaRPr lang="en-IN"/>
        </a:p>
      </dgm:t>
    </dgm:pt>
    <dgm:pt modelId="{03BBE02C-7146-49C2-8169-16BE76DB92A4}" type="sibTrans" cxnId="{811849EE-837A-4D86-8D21-2E74888CFF25}">
      <dgm:prSet/>
      <dgm:spPr/>
      <dgm:t>
        <a:bodyPr/>
        <a:lstStyle/>
        <a:p>
          <a:endParaRPr lang="en-IN"/>
        </a:p>
      </dgm:t>
    </dgm:pt>
    <dgm:pt modelId="{AFAF6230-C079-4933-A962-A7A45E2BA33B}">
      <dgm:prSet phldrT="[Text]"/>
      <dgm:spPr>
        <a:solidFill>
          <a:schemeClr val="accent4">
            <a:lumMod val="75000"/>
          </a:schemeClr>
        </a:solidFill>
      </dgm:spPr>
      <dgm:t>
        <a:bodyPr/>
        <a:lstStyle/>
        <a:p>
          <a:r>
            <a:rPr lang="en-IN" dirty="0"/>
            <a:t>Price Range 10 to 89</a:t>
          </a:r>
        </a:p>
      </dgm:t>
    </dgm:pt>
    <dgm:pt modelId="{1C8088FA-BF0A-4821-BDB0-4916FFFBA6B8}" type="parTrans" cxnId="{F6E8787D-D1F3-4AFA-981B-0EC9D8B37FCE}">
      <dgm:prSet/>
      <dgm:spPr/>
      <dgm:t>
        <a:bodyPr/>
        <a:lstStyle/>
        <a:p>
          <a:endParaRPr lang="en-IN"/>
        </a:p>
      </dgm:t>
    </dgm:pt>
    <dgm:pt modelId="{D53A9AA1-AED1-413A-BEEC-A07F6278676E}" type="sibTrans" cxnId="{F6E8787D-D1F3-4AFA-981B-0EC9D8B37FCE}">
      <dgm:prSet/>
      <dgm:spPr/>
      <dgm:t>
        <a:bodyPr/>
        <a:lstStyle/>
        <a:p>
          <a:endParaRPr lang="en-IN"/>
        </a:p>
      </dgm:t>
    </dgm:pt>
    <dgm:pt modelId="{855418C3-BEAA-4E12-8197-D970555895CE}">
      <dgm:prSet phldrT="[Text]"/>
      <dgm:spPr>
        <a:solidFill>
          <a:schemeClr val="accent1">
            <a:lumMod val="75000"/>
          </a:schemeClr>
        </a:solidFill>
      </dgm:spPr>
      <dgm:t>
        <a:bodyPr/>
        <a:lstStyle/>
        <a:p>
          <a:r>
            <a:rPr lang="en-IN" dirty="0"/>
            <a:t>Price Range 200 to 400</a:t>
          </a:r>
        </a:p>
      </dgm:t>
    </dgm:pt>
    <dgm:pt modelId="{A7E756E0-44E2-4025-BD15-BDD14A9469BE}" type="parTrans" cxnId="{E2C11960-420C-4571-94F9-FAA71046A050}">
      <dgm:prSet/>
      <dgm:spPr/>
      <dgm:t>
        <a:bodyPr/>
        <a:lstStyle/>
        <a:p>
          <a:endParaRPr lang="en-IN"/>
        </a:p>
      </dgm:t>
    </dgm:pt>
    <dgm:pt modelId="{0BB6139C-9D01-4511-A93B-4FF9D8A3C3C4}" type="sibTrans" cxnId="{E2C11960-420C-4571-94F9-FAA71046A050}">
      <dgm:prSet/>
      <dgm:spPr/>
      <dgm:t>
        <a:bodyPr/>
        <a:lstStyle/>
        <a:p>
          <a:endParaRPr lang="en-IN"/>
        </a:p>
      </dgm:t>
    </dgm:pt>
    <dgm:pt modelId="{DF49B1C1-C1B1-4715-A5E3-EC6CAF647C7B}" type="pres">
      <dgm:prSet presAssocID="{997662C4-6877-4402-8695-3D7AA24C1A29}" presName="hierChild1" presStyleCnt="0">
        <dgm:presLayoutVars>
          <dgm:orgChart val="1"/>
          <dgm:chPref val="1"/>
          <dgm:dir/>
          <dgm:animOne val="branch"/>
          <dgm:animLvl val="lvl"/>
          <dgm:resizeHandles/>
        </dgm:presLayoutVars>
      </dgm:prSet>
      <dgm:spPr/>
    </dgm:pt>
    <dgm:pt modelId="{F2C86D20-2C7B-486B-BF13-EF3A1E5B7B07}" type="pres">
      <dgm:prSet presAssocID="{999FC2B7-1B41-4FDF-A6DE-65D457C48B5F}" presName="hierRoot1" presStyleCnt="0">
        <dgm:presLayoutVars>
          <dgm:hierBranch/>
        </dgm:presLayoutVars>
      </dgm:prSet>
      <dgm:spPr/>
    </dgm:pt>
    <dgm:pt modelId="{FF31E43D-D8C7-402C-A3D4-81B2FF244D0F}" type="pres">
      <dgm:prSet presAssocID="{999FC2B7-1B41-4FDF-A6DE-65D457C48B5F}" presName="rootComposite1" presStyleCnt="0"/>
      <dgm:spPr/>
    </dgm:pt>
    <dgm:pt modelId="{3DD97E8A-8D7E-43CC-AE8F-EED7A75EDCA6}" type="pres">
      <dgm:prSet presAssocID="{999FC2B7-1B41-4FDF-A6DE-65D457C48B5F}" presName="rootText1" presStyleLbl="node0" presStyleIdx="0" presStyleCnt="1">
        <dgm:presLayoutVars>
          <dgm:chPref val="3"/>
        </dgm:presLayoutVars>
      </dgm:prSet>
      <dgm:spPr/>
    </dgm:pt>
    <dgm:pt modelId="{C97F3710-535F-4E16-9A32-21C563638A42}" type="pres">
      <dgm:prSet presAssocID="{999FC2B7-1B41-4FDF-A6DE-65D457C48B5F}" presName="rootConnector1" presStyleLbl="node1" presStyleIdx="0" presStyleCnt="0"/>
      <dgm:spPr/>
    </dgm:pt>
    <dgm:pt modelId="{6E480C80-3E67-4F8F-82D7-717FAF134714}" type="pres">
      <dgm:prSet presAssocID="{999FC2B7-1B41-4FDF-A6DE-65D457C48B5F}" presName="hierChild2" presStyleCnt="0"/>
      <dgm:spPr/>
    </dgm:pt>
    <dgm:pt modelId="{FB36E2BF-6942-4B7F-9E10-09B3D33976EF}" type="pres">
      <dgm:prSet presAssocID="{DEE537DC-F5B4-431A-AE06-DAEBBE970838}" presName="Name35" presStyleLbl="parChTrans1D2" presStyleIdx="0" presStyleCnt="2"/>
      <dgm:spPr/>
    </dgm:pt>
    <dgm:pt modelId="{443D8819-75CD-4C35-8CE0-BE6EA549C402}" type="pres">
      <dgm:prSet presAssocID="{4341D3F9-EA74-49FD-93D5-53AD5B8A4C05}" presName="hierRoot2" presStyleCnt="0">
        <dgm:presLayoutVars>
          <dgm:hierBranch/>
        </dgm:presLayoutVars>
      </dgm:prSet>
      <dgm:spPr/>
    </dgm:pt>
    <dgm:pt modelId="{2805D718-91DE-45FF-B3FC-4510FB761178}" type="pres">
      <dgm:prSet presAssocID="{4341D3F9-EA74-49FD-93D5-53AD5B8A4C05}" presName="rootComposite" presStyleCnt="0"/>
      <dgm:spPr/>
    </dgm:pt>
    <dgm:pt modelId="{3D384538-69F4-465B-8D57-77CB7C8BC0EC}" type="pres">
      <dgm:prSet presAssocID="{4341D3F9-EA74-49FD-93D5-53AD5B8A4C05}" presName="rootText" presStyleLbl="node2" presStyleIdx="0" presStyleCnt="2">
        <dgm:presLayoutVars>
          <dgm:chPref val="3"/>
        </dgm:presLayoutVars>
      </dgm:prSet>
      <dgm:spPr/>
    </dgm:pt>
    <dgm:pt modelId="{36702B5D-ADD3-4914-ABE2-AFE057C76E74}" type="pres">
      <dgm:prSet presAssocID="{4341D3F9-EA74-49FD-93D5-53AD5B8A4C05}" presName="rootConnector" presStyleLbl="node2" presStyleIdx="0" presStyleCnt="2"/>
      <dgm:spPr/>
    </dgm:pt>
    <dgm:pt modelId="{FE15FFA3-F42D-4C98-B940-6F200FF8703A}" type="pres">
      <dgm:prSet presAssocID="{4341D3F9-EA74-49FD-93D5-53AD5B8A4C05}" presName="hierChild4" presStyleCnt="0"/>
      <dgm:spPr/>
    </dgm:pt>
    <dgm:pt modelId="{E1FDCE0A-E898-4760-B832-AAB69AED55FC}" type="pres">
      <dgm:prSet presAssocID="{4341D3F9-EA74-49FD-93D5-53AD5B8A4C05}" presName="hierChild5" presStyleCnt="0"/>
      <dgm:spPr/>
    </dgm:pt>
    <dgm:pt modelId="{1AD00675-180F-467E-A0BB-FA293E97BB32}" type="pres">
      <dgm:prSet presAssocID="{B2B7CDE7-F168-4334-B288-A62500D12DBC}" presName="Name35" presStyleLbl="parChTrans1D2" presStyleIdx="1" presStyleCnt="2"/>
      <dgm:spPr/>
    </dgm:pt>
    <dgm:pt modelId="{644FD415-2C38-470A-9CA5-D693852F5285}" type="pres">
      <dgm:prSet presAssocID="{6B7B9C80-417B-42A7-97CB-C46128C28C25}" presName="hierRoot2" presStyleCnt="0">
        <dgm:presLayoutVars>
          <dgm:hierBranch/>
        </dgm:presLayoutVars>
      </dgm:prSet>
      <dgm:spPr/>
    </dgm:pt>
    <dgm:pt modelId="{76DF605A-9146-4A7E-AA61-8E209384CB45}" type="pres">
      <dgm:prSet presAssocID="{6B7B9C80-417B-42A7-97CB-C46128C28C25}" presName="rootComposite" presStyleCnt="0"/>
      <dgm:spPr/>
    </dgm:pt>
    <dgm:pt modelId="{FF8A9A2D-EB40-4936-9615-177A4CC57BD7}" type="pres">
      <dgm:prSet presAssocID="{6B7B9C80-417B-42A7-97CB-C46128C28C25}" presName="rootText" presStyleLbl="node2" presStyleIdx="1" presStyleCnt="2">
        <dgm:presLayoutVars>
          <dgm:chPref val="3"/>
        </dgm:presLayoutVars>
      </dgm:prSet>
      <dgm:spPr/>
    </dgm:pt>
    <dgm:pt modelId="{F2EA2D5B-3E8C-4F11-BF3E-4DA8A7296B87}" type="pres">
      <dgm:prSet presAssocID="{6B7B9C80-417B-42A7-97CB-C46128C28C25}" presName="rootConnector" presStyleLbl="node2" presStyleIdx="1" presStyleCnt="2"/>
      <dgm:spPr/>
    </dgm:pt>
    <dgm:pt modelId="{9AB40F14-A4CE-4BE5-A3CA-B15C914A3C33}" type="pres">
      <dgm:prSet presAssocID="{6B7B9C80-417B-42A7-97CB-C46128C28C25}" presName="hierChild4" presStyleCnt="0"/>
      <dgm:spPr/>
    </dgm:pt>
    <dgm:pt modelId="{77A6A581-0689-40EF-97A3-9E8A6D565C09}" type="pres">
      <dgm:prSet presAssocID="{9AEE7123-3D47-4342-BD4E-510B9091F774}" presName="Name35" presStyleLbl="parChTrans1D3" presStyleIdx="0" presStyleCnt="2"/>
      <dgm:spPr/>
    </dgm:pt>
    <dgm:pt modelId="{0F28ACE3-FB5E-41CD-ABCB-DD3B280967C8}" type="pres">
      <dgm:prSet presAssocID="{D106F422-8702-4A93-8360-B83249E0FC31}" presName="hierRoot2" presStyleCnt="0">
        <dgm:presLayoutVars>
          <dgm:hierBranch/>
        </dgm:presLayoutVars>
      </dgm:prSet>
      <dgm:spPr/>
    </dgm:pt>
    <dgm:pt modelId="{A45E7484-FF15-40CE-922C-9ADB99EC24C9}" type="pres">
      <dgm:prSet presAssocID="{D106F422-8702-4A93-8360-B83249E0FC31}" presName="rootComposite" presStyleCnt="0"/>
      <dgm:spPr/>
    </dgm:pt>
    <dgm:pt modelId="{1BE0B719-A9BD-4F22-A219-6B0956451D6A}" type="pres">
      <dgm:prSet presAssocID="{D106F422-8702-4A93-8360-B83249E0FC31}" presName="rootText" presStyleLbl="node3" presStyleIdx="0" presStyleCnt="2">
        <dgm:presLayoutVars>
          <dgm:chPref val="3"/>
        </dgm:presLayoutVars>
      </dgm:prSet>
      <dgm:spPr/>
    </dgm:pt>
    <dgm:pt modelId="{9C7EF187-4691-4ACC-9DC3-AC6AF1E61C81}" type="pres">
      <dgm:prSet presAssocID="{D106F422-8702-4A93-8360-B83249E0FC31}" presName="rootConnector" presStyleLbl="node3" presStyleIdx="0" presStyleCnt="2"/>
      <dgm:spPr/>
    </dgm:pt>
    <dgm:pt modelId="{6741BBC5-9702-4AC0-B84F-FC75B5044BDC}" type="pres">
      <dgm:prSet presAssocID="{D106F422-8702-4A93-8360-B83249E0FC31}" presName="hierChild4" presStyleCnt="0"/>
      <dgm:spPr/>
    </dgm:pt>
    <dgm:pt modelId="{B2CC047A-4FD5-4192-855D-C9041FD9A08D}" type="pres">
      <dgm:prSet presAssocID="{D106F422-8702-4A93-8360-B83249E0FC31}" presName="hierChild5" presStyleCnt="0"/>
      <dgm:spPr/>
    </dgm:pt>
    <dgm:pt modelId="{6022AE12-C00E-4DAC-978D-D2C0AD928D87}" type="pres">
      <dgm:prSet presAssocID="{4E147165-A7B0-4E6A-B681-65AA7C5A5840}" presName="Name35" presStyleLbl="parChTrans1D3" presStyleIdx="1" presStyleCnt="2"/>
      <dgm:spPr/>
    </dgm:pt>
    <dgm:pt modelId="{91C2E27B-A8E8-4EAA-A563-EC0902F37A6A}" type="pres">
      <dgm:prSet presAssocID="{60F7B9C3-D3B5-4FFF-97B4-FFC3B516FE52}" presName="hierRoot2" presStyleCnt="0">
        <dgm:presLayoutVars>
          <dgm:hierBranch/>
        </dgm:presLayoutVars>
      </dgm:prSet>
      <dgm:spPr/>
    </dgm:pt>
    <dgm:pt modelId="{3A8DD814-8B9A-44EA-8F54-5FB8F6EF64D0}" type="pres">
      <dgm:prSet presAssocID="{60F7B9C3-D3B5-4FFF-97B4-FFC3B516FE52}" presName="rootComposite" presStyleCnt="0"/>
      <dgm:spPr/>
    </dgm:pt>
    <dgm:pt modelId="{4F3290AB-72F2-4321-9FA3-8A9598F7A5B4}" type="pres">
      <dgm:prSet presAssocID="{60F7B9C3-D3B5-4FFF-97B4-FFC3B516FE52}" presName="rootText" presStyleLbl="node3" presStyleIdx="1" presStyleCnt="2">
        <dgm:presLayoutVars>
          <dgm:chPref val="3"/>
        </dgm:presLayoutVars>
      </dgm:prSet>
      <dgm:spPr/>
    </dgm:pt>
    <dgm:pt modelId="{59461FA0-B2DC-4053-AA98-3A2628CE95A5}" type="pres">
      <dgm:prSet presAssocID="{60F7B9C3-D3B5-4FFF-97B4-FFC3B516FE52}" presName="rootConnector" presStyleLbl="node3" presStyleIdx="1" presStyleCnt="2"/>
      <dgm:spPr/>
    </dgm:pt>
    <dgm:pt modelId="{0A2A0947-C587-4CBB-AEA3-5528D3D32C3A}" type="pres">
      <dgm:prSet presAssocID="{60F7B9C3-D3B5-4FFF-97B4-FFC3B516FE52}" presName="hierChild4" presStyleCnt="0"/>
      <dgm:spPr/>
    </dgm:pt>
    <dgm:pt modelId="{CC12455C-FFC9-43D0-9F2D-F97CC2640691}" type="pres">
      <dgm:prSet presAssocID="{1C8088FA-BF0A-4821-BDB0-4916FFFBA6B8}" presName="Name35" presStyleLbl="parChTrans1D4" presStyleIdx="0" presStyleCnt="2"/>
      <dgm:spPr/>
    </dgm:pt>
    <dgm:pt modelId="{2E915521-032C-4F07-AFF8-AF73C337F07C}" type="pres">
      <dgm:prSet presAssocID="{AFAF6230-C079-4933-A962-A7A45E2BA33B}" presName="hierRoot2" presStyleCnt="0">
        <dgm:presLayoutVars>
          <dgm:hierBranch/>
        </dgm:presLayoutVars>
      </dgm:prSet>
      <dgm:spPr/>
    </dgm:pt>
    <dgm:pt modelId="{EEE5FEEF-9DC7-45E3-BD3B-9EE3F0864FB7}" type="pres">
      <dgm:prSet presAssocID="{AFAF6230-C079-4933-A962-A7A45E2BA33B}" presName="rootComposite" presStyleCnt="0"/>
      <dgm:spPr/>
    </dgm:pt>
    <dgm:pt modelId="{E080C3A4-64C7-48F6-A971-7246434BF8B8}" type="pres">
      <dgm:prSet presAssocID="{AFAF6230-C079-4933-A962-A7A45E2BA33B}" presName="rootText" presStyleLbl="node4" presStyleIdx="0" presStyleCnt="2">
        <dgm:presLayoutVars>
          <dgm:chPref val="3"/>
        </dgm:presLayoutVars>
      </dgm:prSet>
      <dgm:spPr/>
    </dgm:pt>
    <dgm:pt modelId="{85D22C03-B185-4A32-B9FC-3AD82EB34C9A}" type="pres">
      <dgm:prSet presAssocID="{AFAF6230-C079-4933-A962-A7A45E2BA33B}" presName="rootConnector" presStyleLbl="node4" presStyleIdx="0" presStyleCnt="2"/>
      <dgm:spPr/>
    </dgm:pt>
    <dgm:pt modelId="{6C3E76FE-2A7E-4F11-8502-31296917B51A}" type="pres">
      <dgm:prSet presAssocID="{AFAF6230-C079-4933-A962-A7A45E2BA33B}" presName="hierChild4" presStyleCnt="0"/>
      <dgm:spPr/>
    </dgm:pt>
    <dgm:pt modelId="{9A1478A3-84B8-4E03-BB51-F3DB7506C1D8}" type="pres">
      <dgm:prSet presAssocID="{AFAF6230-C079-4933-A962-A7A45E2BA33B}" presName="hierChild5" presStyleCnt="0"/>
      <dgm:spPr/>
    </dgm:pt>
    <dgm:pt modelId="{E702720C-276D-45D7-9B90-3BDBA92CC8AD}" type="pres">
      <dgm:prSet presAssocID="{A7E756E0-44E2-4025-BD15-BDD14A9469BE}" presName="Name35" presStyleLbl="parChTrans1D4" presStyleIdx="1" presStyleCnt="2"/>
      <dgm:spPr/>
    </dgm:pt>
    <dgm:pt modelId="{AE61C199-06F2-447D-BC9D-9A03441EBBDB}" type="pres">
      <dgm:prSet presAssocID="{855418C3-BEAA-4E12-8197-D970555895CE}" presName="hierRoot2" presStyleCnt="0">
        <dgm:presLayoutVars>
          <dgm:hierBranch/>
        </dgm:presLayoutVars>
      </dgm:prSet>
      <dgm:spPr/>
    </dgm:pt>
    <dgm:pt modelId="{EF10F3E3-C3B4-46C6-9AD5-63671684B5DA}" type="pres">
      <dgm:prSet presAssocID="{855418C3-BEAA-4E12-8197-D970555895CE}" presName="rootComposite" presStyleCnt="0"/>
      <dgm:spPr/>
    </dgm:pt>
    <dgm:pt modelId="{DADADB07-D8DB-4E16-A0A2-2CA2633B33BC}" type="pres">
      <dgm:prSet presAssocID="{855418C3-BEAA-4E12-8197-D970555895CE}" presName="rootText" presStyleLbl="node4" presStyleIdx="1" presStyleCnt="2">
        <dgm:presLayoutVars>
          <dgm:chPref val="3"/>
        </dgm:presLayoutVars>
      </dgm:prSet>
      <dgm:spPr/>
    </dgm:pt>
    <dgm:pt modelId="{6618AB76-D570-4A96-92FC-5F9EFE3A5F5D}" type="pres">
      <dgm:prSet presAssocID="{855418C3-BEAA-4E12-8197-D970555895CE}" presName="rootConnector" presStyleLbl="node4" presStyleIdx="1" presStyleCnt="2"/>
      <dgm:spPr/>
    </dgm:pt>
    <dgm:pt modelId="{66924724-8E53-4175-9203-C56BE5F42075}" type="pres">
      <dgm:prSet presAssocID="{855418C3-BEAA-4E12-8197-D970555895CE}" presName="hierChild4" presStyleCnt="0"/>
      <dgm:spPr/>
    </dgm:pt>
    <dgm:pt modelId="{42EF8ACB-835F-486A-84DB-3B3ECF2D3032}" type="pres">
      <dgm:prSet presAssocID="{855418C3-BEAA-4E12-8197-D970555895CE}" presName="hierChild5" presStyleCnt="0"/>
      <dgm:spPr/>
    </dgm:pt>
    <dgm:pt modelId="{5CFB5DAF-E7C5-4FE8-B750-67CC3728E820}" type="pres">
      <dgm:prSet presAssocID="{60F7B9C3-D3B5-4FFF-97B4-FFC3B516FE52}" presName="hierChild5" presStyleCnt="0"/>
      <dgm:spPr/>
    </dgm:pt>
    <dgm:pt modelId="{6A34F28D-B82C-4F0F-8A25-FF5C85923DE2}" type="pres">
      <dgm:prSet presAssocID="{6B7B9C80-417B-42A7-97CB-C46128C28C25}" presName="hierChild5" presStyleCnt="0"/>
      <dgm:spPr/>
    </dgm:pt>
    <dgm:pt modelId="{DEBE37AB-1035-49E1-889A-7605D13AB3A2}" type="pres">
      <dgm:prSet presAssocID="{999FC2B7-1B41-4FDF-A6DE-65D457C48B5F}" presName="hierChild3" presStyleCnt="0"/>
      <dgm:spPr/>
    </dgm:pt>
  </dgm:ptLst>
  <dgm:cxnLst>
    <dgm:cxn modelId="{14A9C402-99F0-4726-9540-7785D7484867}" type="presOf" srcId="{999FC2B7-1B41-4FDF-A6DE-65D457C48B5F}" destId="{3DD97E8A-8D7E-43CC-AE8F-EED7A75EDCA6}" srcOrd="0" destOrd="0" presId="urn:microsoft.com/office/officeart/2005/8/layout/orgChart1"/>
    <dgm:cxn modelId="{38C98006-8161-4C3C-A6CF-5C312B53B157}" type="presOf" srcId="{6B7B9C80-417B-42A7-97CB-C46128C28C25}" destId="{FF8A9A2D-EB40-4936-9615-177A4CC57BD7}" srcOrd="0" destOrd="0" presId="urn:microsoft.com/office/officeart/2005/8/layout/orgChart1"/>
    <dgm:cxn modelId="{A1860810-982D-46EC-836D-C5E02EBC0D35}" type="presOf" srcId="{AFAF6230-C079-4933-A962-A7A45E2BA33B}" destId="{85D22C03-B185-4A32-B9FC-3AD82EB34C9A}" srcOrd="1" destOrd="0" presId="urn:microsoft.com/office/officeart/2005/8/layout/orgChart1"/>
    <dgm:cxn modelId="{865B581C-A6EF-4706-A3EA-D0232BBD5671}" type="presOf" srcId="{A7E756E0-44E2-4025-BD15-BDD14A9469BE}" destId="{E702720C-276D-45D7-9B90-3BDBA92CC8AD}" srcOrd="0" destOrd="0" presId="urn:microsoft.com/office/officeart/2005/8/layout/orgChart1"/>
    <dgm:cxn modelId="{499F7223-AA23-470A-AA84-16C24943394E}" type="presOf" srcId="{9AEE7123-3D47-4342-BD4E-510B9091F774}" destId="{77A6A581-0689-40EF-97A3-9E8A6D565C09}" srcOrd="0" destOrd="0" presId="urn:microsoft.com/office/officeart/2005/8/layout/orgChart1"/>
    <dgm:cxn modelId="{4AB99131-85F1-45E7-9BC7-A9C6835AEF38}" srcId="{999FC2B7-1B41-4FDF-A6DE-65D457C48B5F}" destId="{4341D3F9-EA74-49FD-93D5-53AD5B8A4C05}" srcOrd="0" destOrd="0" parTransId="{DEE537DC-F5B4-431A-AE06-DAEBBE970838}" sibTransId="{0E51BAC5-1948-4504-8C6E-47EA1C32D59D}"/>
    <dgm:cxn modelId="{E2C11960-420C-4571-94F9-FAA71046A050}" srcId="{60F7B9C3-D3B5-4FFF-97B4-FFC3B516FE52}" destId="{855418C3-BEAA-4E12-8197-D970555895CE}" srcOrd="1" destOrd="0" parTransId="{A7E756E0-44E2-4025-BD15-BDD14A9469BE}" sibTransId="{0BB6139C-9D01-4511-A93B-4FF9D8A3C3C4}"/>
    <dgm:cxn modelId="{859B3165-B2CB-4C2F-A713-7475CFAEF9D4}" type="presOf" srcId="{60F7B9C3-D3B5-4FFF-97B4-FFC3B516FE52}" destId="{59461FA0-B2DC-4053-AA98-3A2628CE95A5}" srcOrd="1" destOrd="0" presId="urn:microsoft.com/office/officeart/2005/8/layout/orgChart1"/>
    <dgm:cxn modelId="{0DD56E6D-6FC5-4424-87FF-8F090363D824}" type="presOf" srcId="{4341D3F9-EA74-49FD-93D5-53AD5B8A4C05}" destId="{36702B5D-ADD3-4914-ABE2-AFE057C76E74}" srcOrd="1" destOrd="0" presId="urn:microsoft.com/office/officeart/2005/8/layout/orgChart1"/>
    <dgm:cxn modelId="{944C6C6F-4C84-43BE-B72C-B1CDD8AEC72E}" type="presOf" srcId="{4E147165-A7B0-4E6A-B681-65AA7C5A5840}" destId="{6022AE12-C00E-4DAC-978D-D2C0AD928D87}" srcOrd="0" destOrd="0" presId="urn:microsoft.com/office/officeart/2005/8/layout/orgChart1"/>
    <dgm:cxn modelId="{8F5FB472-5C8A-45B5-B1C0-2764157DF534}" type="presOf" srcId="{D106F422-8702-4A93-8360-B83249E0FC31}" destId="{9C7EF187-4691-4ACC-9DC3-AC6AF1E61C81}" srcOrd="1" destOrd="0" presId="urn:microsoft.com/office/officeart/2005/8/layout/orgChart1"/>
    <dgm:cxn modelId="{F6E8787D-D1F3-4AFA-981B-0EC9D8B37FCE}" srcId="{60F7B9C3-D3B5-4FFF-97B4-FFC3B516FE52}" destId="{AFAF6230-C079-4933-A962-A7A45E2BA33B}" srcOrd="0" destOrd="0" parTransId="{1C8088FA-BF0A-4821-BDB0-4916FFFBA6B8}" sibTransId="{D53A9AA1-AED1-413A-BEEC-A07F6278676E}"/>
    <dgm:cxn modelId="{A1D50E88-76AF-4A3D-9DDB-7C40BB6683C9}" type="presOf" srcId="{4341D3F9-EA74-49FD-93D5-53AD5B8A4C05}" destId="{3D384538-69F4-465B-8D57-77CB7C8BC0EC}" srcOrd="0" destOrd="0" presId="urn:microsoft.com/office/officeart/2005/8/layout/orgChart1"/>
    <dgm:cxn modelId="{338D5D8B-A4C5-4D90-9CF0-B7648FF7C6F1}" srcId="{997662C4-6877-4402-8695-3D7AA24C1A29}" destId="{999FC2B7-1B41-4FDF-A6DE-65D457C48B5F}" srcOrd="0" destOrd="0" parTransId="{FD65DB59-AF60-4FC0-8B95-8B6EF18AB903}" sibTransId="{388CCA11-1078-4863-90E6-670E4349A24F}"/>
    <dgm:cxn modelId="{0AD0F092-EAEF-4B49-A726-6C4061E13A95}" type="presOf" srcId="{D106F422-8702-4A93-8360-B83249E0FC31}" destId="{1BE0B719-A9BD-4F22-A219-6B0956451D6A}" srcOrd="0" destOrd="0" presId="urn:microsoft.com/office/officeart/2005/8/layout/orgChart1"/>
    <dgm:cxn modelId="{48837596-F931-4601-BE68-8BDE93CF3B97}" type="presOf" srcId="{6B7B9C80-417B-42A7-97CB-C46128C28C25}" destId="{F2EA2D5B-3E8C-4F11-BF3E-4DA8A7296B87}" srcOrd="1" destOrd="0" presId="urn:microsoft.com/office/officeart/2005/8/layout/orgChart1"/>
    <dgm:cxn modelId="{11BCE3AA-D8A6-439B-A8BF-366D73BB8EFE}" srcId="{999FC2B7-1B41-4FDF-A6DE-65D457C48B5F}" destId="{6B7B9C80-417B-42A7-97CB-C46128C28C25}" srcOrd="1" destOrd="0" parTransId="{B2B7CDE7-F168-4334-B288-A62500D12DBC}" sibTransId="{B5FDCA41-2687-4CB6-BB97-A3F2853A2BAB}"/>
    <dgm:cxn modelId="{D8D432AF-3D39-4720-9295-04C083E2004D}" type="presOf" srcId="{DEE537DC-F5B4-431A-AE06-DAEBBE970838}" destId="{FB36E2BF-6942-4B7F-9E10-09B3D33976EF}" srcOrd="0" destOrd="0" presId="urn:microsoft.com/office/officeart/2005/8/layout/orgChart1"/>
    <dgm:cxn modelId="{B51616B5-4DAD-49E7-A6F2-319C9BA79426}" srcId="{6B7B9C80-417B-42A7-97CB-C46128C28C25}" destId="{D106F422-8702-4A93-8360-B83249E0FC31}" srcOrd="0" destOrd="0" parTransId="{9AEE7123-3D47-4342-BD4E-510B9091F774}" sibTransId="{218120FA-DBF7-4051-A705-4022D1EF8F63}"/>
    <dgm:cxn modelId="{5CE7DABA-1272-484D-A22D-6252059BA2CD}" type="presOf" srcId="{997662C4-6877-4402-8695-3D7AA24C1A29}" destId="{DF49B1C1-C1B1-4715-A5E3-EC6CAF647C7B}" srcOrd="0" destOrd="0" presId="urn:microsoft.com/office/officeart/2005/8/layout/orgChart1"/>
    <dgm:cxn modelId="{0513ECCC-F4C6-4C2F-98A3-AB0312BBF444}" type="presOf" srcId="{AFAF6230-C079-4933-A962-A7A45E2BA33B}" destId="{E080C3A4-64C7-48F6-A971-7246434BF8B8}" srcOrd="0" destOrd="0" presId="urn:microsoft.com/office/officeart/2005/8/layout/orgChart1"/>
    <dgm:cxn modelId="{1F403AD0-01B3-4787-8F08-D576F43EE0F1}" type="presOf" srcId="{999FC2B7-1B41-4FDF-A6DE-65D457C48B5F}" destId="{C97F3710-535F-4E16-9A32-21C563638A42}" srcOrd="1" destOrd="0" presId="urn:microsoft.com/office/officeart/2005/8/layout/orgChart1"/>
    <dgm:cxn modelId="{E970A6E6-B0A6-4542-9F57-65A7F763D34B}" type="presOf" srcId="{B2B7CDE7-F168-4334-B288-A62500D12DBC}" destId="{1AD00675-180F-467E-A0BB-FA293E97BB32}" srcOrd="0" destOrd="0" presId="urn:microsoft.com/office/officeart/2005/8/layout/orgChart1"/>
    <dgm:cxn modelId="{AC8763EA-0B61-412B-B9E6-29F7642DFF68}" type="presOf" srcId="{855418C3-BEAA-4E12-8197-D970555895CE}" destId="{DADADB07-D8DB-4E16-A0A2-2CA2633B33BC}" srcOrd="0" destOrd="0" presId="urn:microsoft.com/office/officeart/2005/8/layout/orgChart1"/>
    <dgm:cxn modelId="{8C1B18EB-72DF-421A-BA6D-9B312DD32A6B}" type="presOf" srcId="{855418C3-BEAA-4E12-8197-D970555895CE}" destId="{6618AB76-D570-4A96-92FC-5F9EFE3A5F5D}" srcOrd="1" destOrd="0" presId="urn:microsoft.com/office/officeart/2005/8/layout/orgChart1"/>
    <dgm:cxn modelId="{811849EE-837A-4D86-8D21-2E74888CFF25}" srcId="{6B7B9C80-417B-42A7-97CB-C46128C28C25}" destId="{60F7B9C3-D3B5-4FFF-97B4-FFC3B516FE52}" srcOrd="1" destOrd="0" parTransId="{4E147165-A7B0-4E6A-B681-65AA7C5A5840}" sibTransId="{03BBE02C-7146-49C2-8169-16BE76DB92A4}"/>
    <dgm:cxn modelId="{F8401BFA-5062-4523-A9DA-6F543DF834A0}" type="presOf" srcId="{1C8088FA-BF0A-4821-BDB0-4916FFFBA6B8}" destId="{CC12455C-FFC9-43D0-9F2D-F97CC2640691}" srcOrd="0" destOrd="0" presId="urn:microsoft.com/office/officeart/2005/8/layout/orgChart1"/>
    <dgm:cxn modelId="{76D382FB-9A5A-439D-9A72-CC36F4D423A3}" type="presOf" srcId="{60F7B9C3-D3B5-4FFF-97B4-FFC3B516FE52}" destId="{4F3290AB-72F2-4321-9FA3-8A9598F7A5B4}" srcOrd="0" destOrd="0" presId="urn:microsoft.com/office/officeart/2005/8/layout/orgChart1"/>
    <dgm:cxn modelId="{BBDF9EE2-A2C3-464C-B3AB-C27A8E7353C3}" type="presParOf" srcId="{DF49B1C1-C1B1-4715-A5E3-EC6CAF647C7B}" destId="{F2C86D20-2C7B-486B-BF13-EF3A1E5B7B07}" srcOrd="0" destOrd="0" presId="urn:microsoft.com/office/officeart/2005/8/layout/orgChart1"/>
    <dgm:cxn modelId="{AB5335EB-B47D-4230-B03A-DEE74A8487C3}" type="presParOf" srcId="{F2C86D20-2C7B-486B-BF13-EF3A1E5B7B07}" destId="{FF31E43D-D8C7-402C-A3D4-81B2FF244D0F}" srcOrd="0" destOrd="0" presId="urn:microsoft.com/office/officeart/2005/8/layout/orgChart1"/>
    <dgm:cxn modelId="{B4526BF2-6A0D-46DA-85EB-A78D594CE364}" type="presParOf" srcId="{FF31E43D-D8C7-402C-A3D4-81B2FF244D0F}" destId="{3DD97E8A-8D7E-43CC-AE8F-EED7A75EDCA6}" srcOrd="0" destOrd="0" presId="urn:microsoft.com/office/officeart/2005/8/layout/orgChart1"/>
    <dgm:cxn modelId="{7FD7F185-55B7-4430-BB65-6433AAC1A5C0}" type="presParOf" srcId="{FF31E43D-D8C7-402C-A3D4-81B2FF244D0F}" destId="{C97F3710-535F-4E16-9A32-21C563638A42}" srcOrd="1" destOrd="0" presId="urn:microsoft.com/office/officeart/2005/8/layout/orgChart1"/>
    <dgm:cxn modelId="{8D14C373-0FD5-4B34-839B-8F13C11FAF18}" type="presParOf" srcId="{F2C86D20-2C7B-486B-BF13-EF3A1E5B7B07}" destId="{6E480C80-3E67-4F8F-82D7-717FAF134714}" srcOrd="1" destOrd="0" presId="urn:microsoft.com/office/officeart/2005/8/layout/orgChart1"/>
    <dgm:cxn modelId="{B339B3A5-43CC-492B-AE2A-71B01E62F138}" type="presParOf" srcId="{6E480C80-3E67-4F8F-82D7-717FAF134714}" destId="{FB36E2BF-6942-4B7F-9E10-09B3D33976EF}" srcOrd="0" destOrd="0" presId="urn:microsoft.com/office/officeart/2005/8/layout/orgChart1"/>
    <dgm:cxn modelId="{FED409E3-0A05-412B-9948-1F075F12341E}" type="presParOf" srcId="{6E480C80-3E67-4F8F-82D7-717FAF134714}" destId="{443D8819-75CD-4C35-8CE0-BE6EA549C402}" srcOrd="1" destOrd="0" presId="urn:microsoft.com/office/officeart/2005/8/layout/orgChart1"/>
    <dgm:cxn modelId="{CD1B69BE-BC5A-4D41-BC50-F10F1799C553}" type="presParOf" srcId="{443D8819-75CD-4C35-8CE0-BE6EA549C402}" destId="{2805D718-91DE-45FF-B3FC-4510FB761178}" srcOrd="0" destOrd="0" presId="urn:microsoft.com/office/officeart/2005/8/layout/orgChart1"/>
    <dgm:cxn modelId="{4964F63D-D944-4C39-A1F1-D98541B75566}" type="presParOf" srcId="{2805D718-91DE-45FF-B3FC-4510FB761178}" destId="{3D384538-69F4-465B-8D57-77CB7C8BC0EC}" srcOrd="0" destOrd="0" presId="urn:microsoft.com/office/officeart/2005/8/layout/orgChart1"/>
    <dgm:cxn modelId="{D7A3D4D5-472A-4431-9C36-2240C0DC9703}" type="presParOf" srcId="{2805D718-91DE-45FF-B3FC-4510FB761178}" destId="{36702B5D-ADD3-4914-ABE2-AFE057C76E74}" srcOrd="1" destOrd="0" presId="urn:microsoft.com/office/officeart/2005/8/layout/orgChart1"/>
    <dgm:cxn modelId="{107FAF6E-3F5A-4FBD-A06E-4FFB3699E95B}" type="presParOf" srcId="{443D8819-75CD-4C35-8CE0-BE6EA549C402}" destId="{FE15FFA3-F42D-4C98-B940-6F200FF8703A}" srcOrd="1" destOrd="0" presId="urn:microsoft.com/office/officeart/2005/8/layout/orgChart1"/>
    <dgm:cxn modelId="{50187781-0B81-4AE0-A870-29EC4B6F1D3A}" type="presParOf" srcId="{443D8819-75CD-4C35-8CE0-BE6EA549C402}" destId="{E1FDCE0A-E898-4760-B832-AAB69AED55FC}" srcOrd="2" destOrd="0" presId="urn:microsoft.com/office/officeart/2005/8/layout/orgChart1"/>
    <dgm:cxn modelId="{CEC66920-4820-4528-A45A-3C50A5B4E3B6}" type="presParOf" srcId="{6E480C80-3E67-4F8F-82D7-717FAF134714}" destId="{1AD00675-180F-467E-A0BB-FA293E97BB32}" srcOrd="2" destOrd="0" presId="urn:microsoft.com/office/officeart/2005/8/layout/orgChart1"/>
    <dgm:cxn modelId="{597BB673-F415-488D-A44B-4A534C6876EA}" type="presParOf" srcId="{6E480C80-3E67-4F8F-82D7-717FAF134714}" destId="{644FD415-2C38-470A-9CA5-D693852F5285}" srcOrd="3" destOrd="0" presId="urn:microsoft.com/office/officeart/2005/8/layout/orgChart1"/>
    <dgm:cxn modelId="{5EF9E732-50CB-4CC3-84C8-7072C3AC22E0}" type="presParOf" srcId="{644FD415-2C38-470A-9CA5-D693852F5285}" destId="{76DF605A-9146-4A7E-AA61-8E209384CB45}" srcOrd="0" destOrd="0" presId="urn:microsoft.com/office/officeart/2005/8/layout/orgChart1"/>
    <dgm:cxn modelId="{7E645C8F-2E22-43AE-8798-1DA05806EE41}" type="presParOf" srcId="{76DF605A-9146-4A7E-AA61-8E209384CB45}" destId="{FF8A9A2D-EB40-4936-9615-177A4CC57BD7}" srcOrd="0" destOrd="0" presId="urn:microsoft.com/office/officeart/2005/8/layout/orgChart1"/>
    <dgm:cxn modelId="{7A984901-03D7-425F-8C76-2343CE26C2F9}" type="presParOf" srcId="{76DF605A-9146-4A7E-AA61-8E209384CB45}" destId="{F2EA2D5B-3E8C-4F11-BF3E-4DA8A7296B87}" srcOrd="1" destOrd="0" presId="urn:microsoft.com/office/officeart/2005/8/layout/orgChart1"/>
    <dgm:cxn modelId="{AC2367AE-75CA-4148-A3B5-5B59CA103FFF}" type="presParOf" srcId="{644FD415-2C38-470A-9CA5-D693852F5285}" destId="{9AB40F14-A4CE-4BE5-A3CA-B15C914A3C33}" srcOrd="1" destOrd="0" presId="urn:microsoft.com/office/officeart/2005/8/layout/orgChart1"/>
    <dgm:cxn modelId="{FBCAAEDE-858F-48FE-B033-0873A88FE454}" type="presParOf" srcId="{9AB40F14-A4CE-4BE5-A3CA-B15C914A3C33}" destId="{77A6A581-0689-40EF-97A3-9E8A6D565C09}" srcOrd="0" destOrd="0" presId="urn:microsoft.com/office/officeart/2005/8/layout/orgChart1"/>
    <dgm:cxn modelId="{446CB5E5-B7BF-456D-8EE4-FB4CDF0E28C9}" type="presParOf" srcId="{9AB40F14-A4CE-4BE5-A3CA-B15C914A3C33}" destId="{0F28ACE3-FB5E-41CD-ABCB-DD3B280967C8}" srcOrd="1" destOrd="0" presId="urn:microsoft.com/office/officeart/2005/8/layout/orgChart1"/>
    <dgm:cxn modelId="{1E197C20-4CE4-4197-A2C1-8AB9EF46A721}" type="presParOf" srcId="{0F28ACE3-FB5E-41CD-ABCB-DD3B280967C8}" destId="{A45E7484-FF15-40CE-922C-9ADB99EC24C9}" srcOrd="0" destOrd="0" presId="urn:microsoft.com/office/officeart/2005/8/layout/orgChart1"/>
    <dgm:cxn modelId="{6D72F227-050A-441D-9E69-06C6622F1F7D}" type="presParOf" srcId="{A45E7484-FF15-40CE-922C-9ADB99EC24C9}" destId="{1BE0B719-A9BD-4F22-A219-6B0956451D6A}" srcOrd="0" destOrd="0" presId="urn:microsoft.com/office/officeart/2005/8/layout/orgChart1"/>
    <dgm:cxn modelId="{11F5DFF7-6869-4587-BD82-D53E7645D2AF}" type="presParOf" srcId="{A45E7484-FF15-40CE-922C-9ADB99EC24C9}" destId="{9C7EF187-4691-4ACC-9DC3-AC6AF1E61C81}" srcOrd="1" destOrd="0" presId="urn:microsoft.com/office/officeart/2005/8/layout/orgChart1"/>
    <dgm:cxn modelId="{F4930A3B-B403-462E-BD54-A5B95654934F}" type="presParOf" srcId="{0F28ACE3-FB5E-41CD-ABCB-DD3B280967C8}" destId="{6741BBC5-9702-4AC0-B84F-FC75B5044BDC}" srcOrd="1" destOrd="0" presId="urn:microsoft.com/office/officeart/2005/8/layout/orgChart1"/>
    <dgm:cxn modelId="{415D663E-C830-4336-B2C3-A80096E67366}" type="presParOf" srcId="{0F28ACE3-FB5E-41CD-ABCB-DD3B280967C8}" destId="{B2CC047A-4FD5-4192-855D-C9041FD9A08D}" srcOrd="2" destOrd="0" presId="urn:microsoft.com/office/officeart/2005/8/layout/orgChart1"/>
    <dgm:cxn modelId="{FF8EB67D-9027-463A-9225-C42C9CCE85EC}" type="presParOf" srcId="{9AB40F14-A4CE-4BE5-A3CA-B15C914A3C33}" destId="{6022AE12-C00E-4DAC-978D-D2C0AD928D87}" srcOrd="2" destOrd="0" presId="urn:microsoft.com/office/officeart/2005/8/layout/orgChart1"/>
    <dgm:cxn modelId="{6E389117-AE20-4D83-A931-906DEE0B1A9D}" type="presParOf" srcId="{9AB40F14-A4CE-4BE5-A3CA-B15C914A3C33}" destId="{91C2E27B-A8E8-4EAA-A563-EC0902F37A6A}" srcOrd="3" destOrd="0" presId="urn:microsoft.com/office/officeart/2005/8/layout/orgChart1"/>
    <dgm:cxn modelId="{A03D8F7E-BA5E-4CEB-9447-F6FC1AE8DE4D}" type="presParOf" srcId="{91C2E27B-A8E8-4EAA-A563-EC0902F37A6A}" destId="{3A8DD814-8B9A-44EA-8F54-5FB8F6EF64D0}" srcOrd="0" destOrd="0" presId="urn:microsoft.com/office/officeart/2005/8/layout/orgChart1"/>
    <dgm:cxn modelId="{88752F7F-C7CF-4EE1-9C03-6F02A63C6687}" type="presParOf" srcId="{3A8DD814-8B9A-44EA-8F54-5FB8F6EF64D0}" destId="{4F3290AB-72F2-4321-9FA3-8A9598F7A5B4}" srcOrd="0" destOrd="0" presId="urn:microsoft.com/office/officeart/2005/8/layout/orgChart1"/>
    <dgm:cxn modelId="{F5BA5CC1-17BA-43FB-9CE1-3FC63D08EF62}" type="presParOf" srcId="{3A8DD814-8B9A-44EA-8F54-5FB8F6EF64D0}" destId="{59461FA0-B2DC-4053-AA98-3A2628CE95A5}" srcOrd="1" destOrd="0" presId="urn:microsoft.com/office/officeart/2005/8/layout/orgChart1"/>
    <dgm:cxn modelId="{B2BEB1BB-4D34-4557-8A7F-ABBBCD03FB00}" type="presParOf" srcId="{91C2E27B-A8E8-4EAA-A563-EC0902F37A6A}" destId="{0A2A0947-C587-4CBB-AEA3-5528D3D32C3A}" srcOrd="1" destOrd="0" presId="urn:microsoft.com/office/officeart/2005/8/layout/orgChart1"/>
    <dgm:cxn modelId="{33835AFE-218F-4495-AC3E-1BA0B75753F5}" type="presParOf" srcId="{0A2A0947-C587-4CBB-AEA3-5528D3D32C3A}" destId="{CC12455C-FFC9-43D0-9F2D-F97CC2640691}" srcOrd="0" destOrd="0" presId="urn:microsoft.com/office/officeart/2005/8/layout/orgChart1"/>
    <dgm:cxn modelId="{195563FD-272D-4BE3-B4BA-FF0DC8C9319A}" type="presParOf" srcId="{0A2A0947-C587-4CBB-AEA3-5528D3D32C3A}" destId="{2E915521-032C-4F07-AFF8-AF73C337F07C}" srcOrd="1" destOrd="0" presId="urn:microsoft.com/office/officeart/2005/8/layout/orgChart1"/>
    <dgm:cxn modelId="{A0AE6A1B-C540-4F24-8829-5959A7C035B6}" type="presParOf" srcId="{2E915521-032C-4F07-AFF8-AF73C337F07C}" destId="{EEE5FEEF-9DC7-45E3-BD3B-9EE3F0864FB7}" srcOrd="0" destOrd="0" presId="urn:microsoft.com/office/officeart/2005/8/layout/orgChart1"/>
    <dgm:cxn modelId="{35AE4A7E-3D15-4611-9E2B-F73C97A28AE0}" type="presParOf" srcId="{EEE5FEEF-9DC7-45E3-BD3B-9EE3F0864FB7}" destId="{E080C3A4-64C7-48F6-A971-7246434BF8B8}" srcOrd="0" destOrd="0" presId="urn:microsoft.com/office/officeart/2005/8/layout/orgChart1"/>
    <dgm:cxn modelId="{5B66F9D9-FD37-4431-B1AB-6F29F64AC538}" type="presParOf" srcId="{EEE5FEEF-9DC7-45E3-BD3B-9EE3F0864FB7}" destId="{85D22C03-B185-4A32-B9FC-3AD82EB34C9A}" srcOrd="1" destOrd="0" presId="urn:microsoft.com/office/officeart/2005/8/layout/orgChart1"/>
    <dgm:cxn modelId="{9EB8C449-E79B-4D13-BD74-A931B9B4BAEA}" type="presParOf" srcId="{2E915521-032C-4F07-AFF8-AF73C337F07C}" destId="{6C3E76FE-2A7E-4F11-8502-31296917B51A}" srcOrd="1" destOrd="0" presId="urn:microsoft.com/office/officeart/2005/8/layout/orgChart1"/>
    <dgm:cxn modelId="{E04F253D-6F8F-40A1-8BE4-ABAF54E81FA3}" type="presParOf" srcId="{2E915521-032C-4F07-AFF8-AF73C337F07C}" destId="{9A1478A3-84B8-4E03-BB51-F3DB7506C1D8}" srcOrd="2" destOrd="0" presId="urn:microsoft.com/office/officeart/2005/8/layout/orgChart1"/>
    <dgm:cxn modelId="{EC77350D-41AF-4CD5-84F1-319DC659FE95}" type="presParOf" srcId="{0A2A0947-C587-4CBB-AEA3-5528D3D32C3A}" destId="{E702720C-276D-45D7-9B90-3BDBA92CC8AD}" srcOrd="2" destOrd="0" presId="urn:microsoft.com/office/officeart/2005/8/layout/orgChart1"/>
    <dgm:cxn modelId="{2FC07151-D381-4485-86E1-E7AFD6E9FC8F}" type="presParOf" srcId="{0A2A0947-C587-4CBB-AEA3-5528D3D32C3A}" destId="{AE61C199-06F2-447D-BC9D-9A03441EBBDB}" srcOrd="3" destOrd="0" presId="urn:microsoft.com/office/officeart/2005/8/layout/orgChart1"/>
    <dgm:cxn modelId="{D30CF24F-8E37-4DE3-8DDA-E33C7DF2638C}" type="presParOf" srcId="{AE61C199-06F2-447D-BC9D-9A03441EBBDB}" destId="{EF10F3E3-C3B4-46C6-9AD5-63671684B5DA}" srcOrd="0" destOrd="0" presId="urn:microsoft.com/office/officeart/2005/8/layout/orgChart1"/>
    <dgm:cxn modelId="{D14977EB-BE6D-4A09-B70D-999F7BABF175}" type="presParOf" srcId="{EF10F3E3-C3B4-46C6-9AD5-63671684B5DA}" destId="{DADADB07-D8DB-4E16-A0A2-2CA2633B33BC}" srcOrd="0" destOrd="0" presId="urn:microsoft.com/office/officeart/2005/8/layout/orgChart1"/>
    <dgm:cxn modelId="{25E2D40A-EFB7-48A9-9E4B-3852DC223AA0}" type="presParOf" srcId="{EF10F3E3-C3B4-46C6-9AD5-63671684B5DA}" destId="{6618AB76-D570-4A96-92FC-5F9EFE3A5F5D}" srcOrd="1" destOrd="0" presId="urn:microsoft.com/office/officeart/2005/8/layout/orgChart1"/>
    <dgm:cxn modelId="{720FB7A1-D934-4E72-A24A-72F8CB6ED088}" type="presParOf" srcId="{AE61C199-06F2-447D-BC9D-9A03441EBBDB}" destId="{66924724-8E53-4175-9203-C56BE5F42075}" srcOrd="1" destOrd="0" presId="urn:microsoft.com/office/officeart/2005/8/layout/orgChart1"/>
    <dgm:cxn modelId="{A6F05653-AAB5-4898-8A9F-73A98A29EECF}" type="presParOf" srcId="{AE61C199-06F2-447D-BC9D-9A03441EBBDB}" destId="{42EF8ACB-835F-486A-84DB-3B3ECF2D3032}" srcOrd="2" destOrd="0" presId="urn:microsoft.com/office/officeart/2005/8/layout/orgChart1"/>
    <dgm:cxn modelId="{CA9610E9-4BA6-4F6A-890F-C5095166F378}" type="presParOf" srcId="{91C2E27B-A8E8-4EAA-A563-EC0902F37A6A}" destId="{5CFB5DAF-E7C5-4FE8-B750-67CC3728E820}" srcOrd="2" destOrd="0" presId="urn:microsoft.com/office/officeart/2005/8/layout/orgChart1"/>
    <dgm:cxn modelId="{E697DD1F-503F-4658-B7F3-1ED4C8F367DC}" type="presParOf" srcId="{644FD415-2C38-470A-9CA5-D693852F5285}" destId="{6A34F28D-B82C-4F0F-8A25-FF5C85923DE2}" srcOrd="2" destOrd="0" presId="urn:microsoft.com/office/officeart/2005/8/layout/orgChart1"/>
    <dgm:cxn modelId="{3BF16F47-7745-46FE-BA55-A7A4529E2F10}" type="presParOf" srcId="{F2C86D20-2C7B-486B-BF13-EF3A1E5B7B07}" destId="{DEBE37AB-1035-49E1-889A-7605D13AB3A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2720C-276D-45D7-9B90-3BDBA92CC8AD}">
      <dsp:nvSpPr>
        <dsp:cNvPr id="0" name=""/>
        <dsp:cNvSpPr/>
      </dsp:nvSpPr>
      <dsp:spPr>
        <a:xfrm>
          <a:off x="2971877" y="2932529"/>
          <a:ext cx="776590" cy="269560"/>
        </a:xfrm>
        <a:custGeom>
          <a:avLst/>
          <a:gdLst/>
          <a:ahLst/>
          <a:cxnLst/>
          <a:rect l="0" t="0" r="0" b="0"/>
          <a:pathLst>
            <a:path>
              <a:moveTo>
                <a:pt x="0" y="0"/>
              </a:moveTo>
              <a:lnTo>
                <a:pt x="0" y="134780"/>
              </a:lnTo>
              <a:lnTo>
                <a:pt x="776590" y="134780"/>
              </a:lnTo>
              <a:lnTo>
                <a:pt x="776590" y="2695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12455C-FFC9-43D0-9F2D-F97CC2640691}">
      <dsp:nvSpPr>
        <dsp:cNvPr id="0" name=""/>
        <dsp:cNvSpPr/>
      </dsp:nvSpPr>
      <dsp:spPr>
        <a:xfrm>
          <a:off x="2195286" y="2932529"/>
          <a:ext cx="776590" cy="269560"/>
        </a:xfrm>
        <a:custGeom>
          <a:avLst/>
          <a:gdLst/>
          <a:ahLst/>
          <a:cxnLst/>
          <a:rect l="0" t="0" r="0" b="0"/>
          <a:pathLst>
            <a:path>
              <a:moveTo>
                <a:pt x="776590" y="0"/>
              </a:moveTo>
              <a:lnTo>
                <a:pt x="776590" y="134780"/>
              </a:lnTo>
              <a:lnTo>
                <a:pt x="0" y="134780"/>
              </a:lnTo>
              <a:lnTo>
                <a:pt x="0" y="2695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22AE12-C00E-4DAC-978D-D2C0AD928D87}">
      <dsp:nvSpPr>
        <dsp:cNvPr id="0" name=""/>
        <dsp:cNvSpPr/>
      </dsp:nvSpPr>
      <dsp:spPr>
        <a:xfrm>
          <a:off x="2195286" y="2021158"/>
          <a:ext cx="776590" cy="269560"/>
        </a:xfrm>
        <a:custGeom>
          <a:avLst/>
          <a:gdLst/>
          <a:ahLst/>
          <a:cxnLst/>
          <a:rect l="0" t="0" r="0" b="0"/>
          <a:pathLst>
            <a:path>
              <a:moveTo>
                <a:pt x="0" y="0"/>
              </a:moveTo>
              <a:lnTo>
                <a:pt x="0" y="134780"/>
              </a:lnTo>
              <a:lnTo>
                <a:pt x="776590" y="134780"/>
              </a:lnTo>
              <a:lnTo>
                <a:pt x="776590" y="2695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A6A581-0689-40EF-97A3-9E8A6D565C09}">
      <dsp:nvSpPr>
        <dsp:cNvPr id="0" name=""/>
        <dsp:cNvSpPr/>
      </dsp:nvSpPr>
      <dsp:spPr>
        <a:xfrm>
          <a:off x="1418695" y="2021158"/>
          <a:ext cx="776590" cy="269560"/>
        </a:xfrm>
        <a:custGeom>
          <a:avLst/>
          <a:gdLst/>
          <a:ahLst/>
          <a:cxnLst/>
          <a:rect l="0" t="0" r="0" b="0"/>
          <a:pathLst>
            <a:path>
              <a:moveTo>
                <a:pt x="776590" y="0"/>
              </a:moveTo>
              <a:lnTo>
                <a:pt x="776590" y="134780"/>
              </a:lnTo>
              <a:lnTo>
                <a:pt x="0" y="134780"/>
              </a:lnTo>
              <a:lnTo>
                <a:pt x="0" y="2695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D00675-180F-467E-A0BB-FA293E97BB32}">
      <dsp:nvSpPr>
        <dsp:cNvPr id="0" name=""/>
        <dsp:cNvSpPr/>
      </dsp:nvSpPr>
      <dsp:spPr>
        <a:xfrm>
          <a:off x="1418695" y="1109787"/>
          <a:ext cx="776590" cy="269560"/>
        </a:xfrm>
        <a:custGeom>
          <a:avLst/>
          <a:gdLst/>
          <a:ahLst/>
          <a:cxnLst/>
          <a:rect l="0" t="0" r="0" b="0"/>
          <a:pathLst>
            <a:path>
              <a:moveTo>
                <a:pt x="0" y="0"/>
              </a:moveTo>
              <a:lnTo>
                <a:pt x="0" y="134780"/>
              </a:lnTo>
              <a:lnTo>
                <a:pt x="776590" y="134780"/>
              </a:lnTo>
              <a:lnTo>
                <a:pt x="776590" y="2695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6E2BF-6942-4B7F-9E10-09B3D33976EF}">
      <dsp:nvSpPr>
        <dsp:cNvPr id="0" name=""/>
        <dsp:cNvSpPr/>
      </dsp:nvSpPr>
      <dsp:spPr>
        <a:xfrm>
          <a:off x="642105" y="1109787"/>
          <a:ext cx="776590" cy="269560"/>
        </a:xfrm>
        <a:custGeom>
          <a:avLst/>
          <a:gdLst/>
          <a:ahLst/>
          <a:cxnLst/>
          <a:rect l="0" t="0" r="0" b="0"/>
          <a:pathLst>
            <a:path>
              <a:moveTo>
                <a:pt x="776590" y="0"/>
              </a:moveTo>
              <a:lnTo>
                <a:pt x="776590" y="134780"/>
              </a:lnTo>
              <a:lnTo>
                <a:pt x="0" y="134780"/>
              </a:lnTo>
              <a:lnTo>
                <a:pt x="0" y="2695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D97E8A-8D7E-43CC-AE8F-EED7A75EDCA6}">
      <dsp:nvSpPr>
        <dsp:cNvPr id="0" name=""/>
        <dsp:cNvSpPr/>
      </dsp:nvSpPr>
      <dsp:spPr>
        <a:xfrm>
          <a:off x="776885" y="467977"/>
          <a:ext cx="1283620" cy="6418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a:t>Price</a:t>
          </a:r>
          <a:endParaRPr lang="en-IN" sz="1800" kern="1200" dirty="0"/>
        </a:p>
      </dsp:txBody>
      <dsp:txXfrm>
        <a:off x="776885" y="467977"/>
        <a:ext cx="1283620" cy="641810"/>
      </dsp:txXfrm>
    </dsp:sp>
    <dsp:sp modelId="{3D384538-69F4-465B-8D57-77CB7C8BC0EC}">
      <dsp:nvSpPr>
        <dsp:cNvPr id="0" name=""/>
        <dsp:cNvSpPr/>
      </dsp:nvSpPr>
      <dsp:spPr>
        <a:xfrm>
          <a:off x="294" y="1379347"/>
          <a:ext cx="1283620" cy="6418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Free Apps</a:t>
          </a:r>
        </a:p>
      </dsp:txBody>
      <dsp:txXfrm>
        <a:off x="294" y="1379347"/>
        <a:ext cx="1283620" cy="641810"/>
      </dsp:txXfrm>
    </dsp:sp>
    <dsp:sp modelId="{FF8A9A2D-EB40-4936-9615-177A4CC57BD7}">
      <dsp:nvSpPr>
        <dsp:cNvPr id="0" name=""/>
        <dsp:cNvSpPr/>
      </dsp:nvSpPr>
      <dsp:spPr>
        <a:xfrm>
          <a:off x="1553476" y="1379347"/>
          <a:ext cx="1283620" cy="6418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Paid Apps</a:t>
          </a:r>
        </a:p>
      </dsp:txBody>
      <dsp:txXfrm>
        <a:off x="1553476" y="1379347"/>
        <a:ext cx="1283620" cy="641810"/>
      </dsp:txXfrm>
    </dsp:sp>
    <dsp:sp modelId="{1BE0B719-A9BD-4F22-A219-6B0956451D6A}">
      <dsp:nvSpPr>
        <dsp:cNvPr id="0" name=""/>
        <dsp:cNvSpPr/>
      </dsp:nvSpPr>
      <dsp:spPr>
        <a:xfrm>
          <a:off x="776885" y="2290718"/>
          <a:ext cx="1283620" cy="641810"/>
        </a:xfrm>
        <a:prstGeom prst="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Price Range 0 to 10</a:t>
          </a:r>
        </a:p>
      </dsp:txBody>
      <dsp:txXfrm>
        <a:off x="776885" y="2290718"/>
        <a:ext cx="1283620" cy="641810"/>
      </dsp:txXfrm>
    </dsp:sp>
    <dsp:sp modelId="{4F3290AB-72F2-4321-9FA3-8A9598F7A5B4}">
      <dsp:nvSpPr>
        <dsp:cNvPr id="0" name=""/>
        <dsp:cNvSpPr/>
      </dsp:nvSpPr>
      <dsp:spPr>
        <a:xfrm>
          <a:off x="2330066" y="2290718"/>
          <a:ext cx="1283620" cy="6418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Price Range 10 to 400</a:t>
          </a:r>
        </a:p>
      </dsp:txBody>
      <dsp:txXfrm>
        <a:off x="2330066" y="2290718"/>
        <a:ext cx="1283620" cy="641810"/>
      </dsp:txXfrm>
    </dsp:sp>
    <dsp:sp modelId="{E080C3A4-64C7-48F6-A971-7246434BF8B8}">
      <dsp:nvSpPr>
        <dsp:cNvPr id="0" name=""/>
        <dsp:cNvSpPr/>
      </dsp:nvSpPr>
      <dsp:spPr>
        <a:xfrm>
          <a:off x="1553476" y="3202089"/>
          <a:ext cx="1283620" cy="641810"/>
        </a:xfrm>
        <a:prstGeom prst="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Price Range 10 to 89</a:t>
          </a:r>
        </a:p>
      </dsp:txBody>
      <dsp:txXfrm>
        <a:off x="1553476" y="3202089"/>
        <a:ext cx="1283620" cy="641810"/>
      </dsp:txXfrm>
    </dsp:sp>
    <dsp:sp modelId="{DADADB07-D8DB-4E16-A0A2-2CA2633B33BC}">
      <dsp:nvSpPr>
        <dsp:cNvPr id="0" name=""/>
        <dsp:cNvSpPr/>
      </dsp:nvSpPr>
      <dsp:spPr>
        <a:xfrm>
          <a:off x="3106657" y="3202089"/>
          <a:ext cx="1283620" cy="641810"/>
        </a:xfrm>
        <a:prstGeom prst="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Price Range 200 to 400</a:t>
          </a:r>
        </a:p>
      </dsp:txBody>
      <dsp:txXfrm>
        <a:off x="3106657" y="3202089"/>
        <a:ext cx="1283620" cy="64181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260298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53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8880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g8c1997cbfd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7" name="Google Shape;1517;g8c1997cbfd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886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9114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8431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803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6011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8c1997cbfd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8c1997cbfd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606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4070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6490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NULL TREATMENT</a:t>
            </a:r>
          </a:p>
          <a:p>
            <a:endParaRPr lang="en-US"/>
          </a:p>
          <a:p>
            <a:r>
              <a:rPr lang="en-US"/>
              <a:t>since the null values of the attribute rating are higher than 10% of the sample. We cannot rid of these observations. So those values will be filled in.</a:t>
            </a:r>
          </a:p>
          <a:p>
            <a:endParaRPr lang="en-US"/>
          </a:p>
          <a:p>
            <a:r>
              <a:rPr lang="en-US"/>
              <a:t>let's check the rating distribution by plotting box plot.</a:t>
            </a:r>
            <a:endParaRPr lang="en-CA"/>
          </a:p>
        </p:txBody>
      </p:sp>
    </p:spTree>
    <p:extLst>
      <p:ext uri="{BB962C8B-B14F-4D97-AF65-F5344CB8AC3E}">
        <p14:creationId xmlns:p14="http://schemas.microsoft.com/office/powerpoint/2010/main" val="416615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093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565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g8c1997cbfd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8c1997cbfd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782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8bed413fd1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8bed413fd1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908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 name="Google Shape;196;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7" name="Google Shape;197;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9" name="Google Shape;199;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01" name="Google Shape;201;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2" name="Google Shape;202;p16"/>
          <p:cNvGrpSpPr/>
          <p:nvPr/>
        </p:nvGrpSpPr>
        <p:grpSpPr>
          <a:xfrm rot="5400000" flipH="1">
            <a:off x="-224875" y="4345871"/>
            <a:ext cx="1022509" cy="572747"/>
            <a:chOff x="-77" y="3784091"/>
            <a:chExt cx="2423582" cy="1357541"/>
          </a:xfrm>
        </p:grpSpPr>
        <p:sp>
          <p:nvSpPr>
            <p:cNvPr id="203" name="Google Shape;203;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6"/>
          <p:cNvGrpSpPr/>
          <p:nvPr/>
        </p:nvGrpSpPr>
        <p:grpSpPr>
          <a:xfrm rot="-5400000" flipH="1">
            <a:off x="8346375" y="224871"/>
            <a:ext cx="1022509" cy="572747"/>
            <a:chOff x="-77" y="3784091"/>
            <a:chExt cx="2423582" cy="1357541"/>
          </a:xfrm>
        </p:grpSpPr>
        <p:sp>
          <p:nvSpPr>
            <p:cNvPr id="209" name="Google Shape;209;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7" name="Google Shape;7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1552575" y="531500"/>
            <a:ext cx="4714800" cy="153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2"/>
        <p:cNvGrpSpPr/>
        <p:nvPr/>
      </p:nvGrpSpPr>
      <p:grpSpPr>
        <a:xfrm>
          <a:off x="0" y="0"/>
          <a:ext cx="0" cy="0"/>
          <a:chOff x="0" y="0"/>
          <a:chExt cx="0" cy="0"/>
        </a:xfrm>
      </p:grpSpPr>
      <p:sp>
        <p:nvSpPr>
          <p:cNvPr id="113" name="Google Shape;113;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1"/>
          <p:cNvGrpSpPr/>
          <p:nvPr/>
        </p:nvGrpSpPr>
        <p:grpSpPr>
          <a:xfrm rot="10800000" flipH="1">
            <a:off x="-77" y="-9"/>
            <a:ext cx="2423582" cy="1357541"/>
            <a:chOff x="-77" y="3784091"/>
            <a:chExt cx="2423582" cy="1357541"/>
          </a:xfrm>
        </p:grpSpPr>
        <p:sp>
          <p:nvSpPr>
            <p:cNvPr id="122" name="Google Shape;122;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 id="2147483657" r:id="rId8"/>
    <p:sldLayoutId id="2147483658" r:id="rId9"/>
    <p:sldLayoutId id="2147483662"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46.sv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p>
            <a:r>
              <a:rPr lang="en" dirty="0"/>
              <a:t>Google Play Store Apps </a:t>
            </a:r>
          </a:p>
        </p:txBody>
      </p:sp>
      <p:sp>
        <p:nvSpPr>
          <p:cNvPr id="514" name="Google Shape;514;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3" descr="Icon&#10;&#10;Description automatically generated">
            <a:extLst>
              <a:ext uri="{FF2B5EF4-FFF2-40B4-BE49-F238E27FC236}">
                <a16:creationId xmlns:a16="http://schemas.microsoft.com/office/drawing/2014/main" id="{555AE69F-8BEA-49E3-3970-233BDCE28258}"/>
              </a:ext>
            </a:extLst>
          </p:cNvPr>
          <p:cNvPicPr>
            <a:picLocks noChangeAspect="1"/>
          </p:cNvPicPr>
          <p:nvPr/>
        </p:nvPicPr>
        <p:blipFill>
          <a:blip r:embed="rId3"/>
          <a:stretch>
            <a:fillRect/>
          </a:stretch>
        </p:blipFill>
        <p:spPr>
          <a:xfrm>
            <a:off x="3447521" y="2558292"/>
            <a:ext cx="801915" cy="801915"/>
          </a:xfrm>
          <a:prstGeom prst="rect">
            <a:avLst/>
          </a:prstGeom>
        </p:spPr>
      </p:pic>
      <p:sp>
        <p:nvSpPr>
          <p:cNvPr id="513" name="Google Shape;513;p27"/>
          <p:cNvSpPr>
            <a:spLocks noGrp="1"/>
          </p:cNvSpPr>
          <p:nvPr>
            <p:ph type="subTitle" idx="1"/>
          </p:nvPr>
        </p:nvSpPr>
        <p:spPr>
          <a:xfrm>
            <a:off x="719999" y="3500587"/>
            <a:ext cx="2677405" cy="1309305"/>
          </a:xfrm>
          <a:prstGeom prst="rect">
            <a:avLst/>
          </a:prstGeom>
        </p:spPr>
        <p:txBody>
          <a:bodyPr/>
          <a:lstStyle/>
          <a:p>
            <a:r>
              <a:rPr lang="en-CA" sz="1100"/>
              <a:t>Andres Viloria</a:t>
            </a:r>
          </a:p>
          <a:p>
            <a:r>
              <a:rPr lang="en-CA" sz="1100"/>
              <a:t>Aarushi Dhyani</a:t>
            </a:r>
          </a:p>
          <a:p>
            <a:r>
              <a:rPr lang="en-CA" sz="1100"/>
              <a:t>Diana Ortiz </a:t>
            </a:r>
          </a:p>
          <a:p>
            <a:r>
              <a:rPr lang="en-CA" sz="1100"/>
              <a:t>Sameeksha Mendon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2D9A15-C67F-AB45-82AE-394030FA8CF4}"/>
              </a:ext>
            </a:extLst>
          </p:cNvPr>
          <p:cNvSpPr>
            <a:spLocks noGrp="1"/>
          </p:cNvSpPr>
          <p:nvPr>
            <p:ph type="body" idx="1"/>
          </p:nvPr>
        </p:nvSpPr>
        <p:spPr>
          <a:xfrm>
            <a:off x="216957" y="265715"/>
            <a:ext cx="4095600" cy="353100"/>
          </a:xfrm>
        </p:spPr>
        <p:txBody>
          <a:bodyPr/>
          <a:lstStyle/>
          <a:p>
            <a:pPr marL="139700" indent="0">
              <a:buNone/>
            </a:pPr>
            <a:r>
              <a:rPr lang="en-CA"/>
              <a:t>Eliminate NA Listwise</a:t>
            </a:r>
          </a:p>
        </p:txBody>
      </p:sp>
      <p:pic>
        <p:nvPicPr>
          <p:cNvPr id="8" name="Picture 7">
            <a:extLst>
              <a:ext uri="{FF2B5EF4-FFF2-40B4-BE49-F238E27FC236}">
                <a16:creationId xmlns:a16="http://schemas.microsoft.com/office/drawing/2014/main" id="{5A5CC66D-5E7C-023B-E59E-E69D14B545A1}"/>
              </a:ext>
            </a:extLst>
          </p:cNvPr>
          <p:cNvPicPr>
            <a:picLocks noChangeAspect="1"/>
          </p:cNvPicPr>
          <p:nvPr/>
        </p:nvPicPr>
        <p:blipFill>
          <a:blip r:embed="rId2"/>
          <a:stretch>
            <a:fillRect/>
          </a:stretch>
        </p:blipFill>
        <p:spPr>
          <a:xfrm>
            <a:off x="1165600" y="1314341"/>
            <a:ext cx="6005080" cy="2514818"/>
          </a:xfrm>
          <a:prstGeom prst="rect">
            <a:avLst/>
          </a:prstGeom>
        </p:spPr>
      </p:pic>
    </p:spTree>
    <p:extLst>
      <p:ext uri="{BB962C8B-B14F-4D97-AF65-F5344CB8AC3E}">
        <p14:creationId xmlns:p14="http://schemas.microsoft.com/office/powerpoint/2010/main" val="965916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EE7459-7C38-1E96-6A9B-1C9DA1CB99C7}"/>
              </a:ext>
            </a:extLst>
          </p:cNvPr>
          <p:cNvPicPr>
            <a:picLocks noChangeAspect="1"/>
          </p:cNvPicPr>
          <p:nvPr/>
        </p:nvPicPr>
        <p:blipFill>
          <a:blip r:embed="rId2"/>
          <a:stretch>
            <a:fillRect/>
          </a:stretch>
        </p:blipFill>
        <p:spPr>
          <a:xfrm>
            <a:off x="0" y="1763848"/>
            <a:ext cx="5555461" cy="891617"/>
          </a:xfrm>
          <a:prstGeom prst="rect">
            <a:avLst/>
          </a:prstGeom>
        </p:spPr>
      </p:pic>
      <p:pic>
        <p:nvPicPr>
          <p:cNvPr id="7" name="Picture 6">
            <a:extLst>
              <a:ext uri="{FF2B5EF4-FFF2-40B4-BE49-F238E27FC236}">
                <a16:creationId xmlns:a16="http://schemas.microsoft.com/office/drawing/2014/main" id="{3B40F708-E0D5-AAEB-E321-EE5F83009AD2}"/>
              </a:ext>
            </a:extLst>
          </p:cNvPr>
          <p:cNvPicPr>
            <a:picLocks noChangeAspect="1"/>
          </p:cNvPicPr>
          <p:nvPr/>
        </p:nvPicPr>
        <p:blipFill>
          <a:blip r:embed="rId3"/>
          <a:stretch>
            <a:fillRect/>
          </a:stretch>
        </p:blipFill>
        <p:spPr>
          <a:xfrm>
            <a:off x="0" y="2655465"/>
            <a:ext cx="9144000" cy="1127970"/>
          </a:xfrm>
          <a:prstGeom prst="rect">
            <a:avLst/>
          </a:prstGeom>
        </p:spPr>
      </p:pic>
      <p:sp>
        <p:nvSpPr>
          <p:cNvPr id="2" name="Text Placeholder 2">
            <a:extLst>
              <a:ext uri="{FF2B5EF4-FFF2-40B4-BE49-F238E27FC236}">
                <a16:creationId xmlns:a16="http://schemas.microsoft.com/office/drawing/2014/main" id="{53242EF4-C3F4-3B92-3F51-641858BECAC6}"/>
              </a:ext>
            </a:extLst>
          </p:cNvPr>
          <p:cNvSpPr txBox="1">
            <a:spLocks/>
          </p:cNvSpPr>
          <p:nvPr/>
        </p:nvSpPr>
        <p:spPr>
          <a:xfrm>
            <a:off x="120313" y="459328"/>
            <a:ext cx="4095600" cy="35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Char char="●"/>
              <a:defRPr sz="15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139700" indent="0">
              <a:buFont typeface="Roboto"/>
              <a:buNone/>
            </a:pPr>
            <a:r>
              <a:rPr lang="en-CA"/>
              <a:t>Eliminate NA Listwise</a:t>
            </a:r>
          </a:p>
        </p:txBody>
      </p:sp>
    </p:spTree>
    <p:extLst>
      <p:ext uri="{BB962C8B-B14F-4D97-AF65-F5344CB8AC3E}">
        <p14:creationId xmlns:p14="http://schemas.microsoft.com/office/powerpoint/2010/main" val="2679519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B5D4312-18F7-EE0E-E0F4-B1D4BA88AF8B}"/>
              </a:ext>
            </a:extLst>
          </p:cNvPr>
          <p:cNvSpPr>
            <a:spLocks noGrp="1"/>
          </p:cNvSpPr>
          <p:nvPr>
            <p:ph type="body" idx="1"/>
          </p:nvPr>
        </p:nvSpPr>
        <p:spPr>
          <a:xfrm>
            <a:off x="626820" y="524795"/>
            <a:ext cx="4095600" cy="353100"/>
          </a:xfrm>
        </p:spPr>
        <p:txBody>
          <a:bodyPr/>
          <a:lstStyle/>
          <a:p>
            <a:pPr marL="139700" indent="0">
              <a:buNone/>
            </a:pPr>
            <a:r>
              <a:rPr lang="en-CA"/>
              <a:t>Data quality</a:t>
            </a:r>
          </a:p>
        </p:txBody>
      </p:sp>
      <p:pic>
        <p:nvPicPr>
          <p:cNvPr id="10" name="Picture 9">
            <a:extLst>
              <a:ext uri="{FF2B5EF4-FFF2-40B4-BE49-F238E27FC236}">
                <a16:creationId xmlns:a16="http://schemas.microsoft.com/office/drawing/2014/main" id="{ACD188CE-CD0A-FB51-8C68-A0500907DB22}"/>
              </a:ext>
            </a:extLst>
          </p:cNvPr>
          <p:cNvPicPr>
            <a:picLocks noChangeAspect="1"/>
          </p:cNvPicPr>
          <p:nvPr/>
        </p:nvPicPr>
        <p:blipFill>
          <a:blip r:embed="rId2"/>
          <a:stretch>
            <a:fillRect/>
          </a:stretch>
        </p:blipFill>
        <p:spPr>
          <a:xfrm>
            <a:off x="1151757" y="2854974"/>
            <a:ext cx="1120237" cy="1112616"/>
          </a:xfrm>
          <a:prstGeom prst="rect">
            <a:avLst/>
          </a:prstGeom>
        </p:spPr>
      </p:pic>
      <p:grpSp>
        <p:nvGrpSpPr>
          <p:cNvPr id="12" name="Group 11">
            <a:extLst>
              <a:ext uri="{FF2B5EF4-FFF2-40B4-BE49-F238E27FC236}">
                <a16:creationId xmlns:a16="http://schemas.microsoft.com/office/drawing/2014/main" id="{590E337E-5680-510E-8588-9BA5BB010FDE}"/>
              </a:ext>
            </a:extLst>
          </p:cNvPr>
          <p:cNvGrpSpPr/>
          <p:nvPr/>
        </p:nvGrpSpPr>
        <p:grpSpPr>
          <a:xfrm>
            <a:off x="4465260" y="2954075"/>
            <a:ext cx="1234500" cy="1013515"/>
            <a:chOff x="5814000" y="1222891"/>
            <a:chExt cx="975480" cy="952583"/>
          </a:xfrm>
        </p:grpSpPr>
        <p:pic>
          <p:nvPicPr>
            <p:cNvPr id="8" name="Picture 7">
              <a:extLst>
                <a:ext uri="{FF2B5EF4-FFF2-40B4-BE49-F238E27FC236}">
                  <a16:creationId xmlns:a16="http://schemas.microsoft.com/office/drawing/2014/main" id="{1DBE3D24-D8D9-95A3-1854-5A84310BD115}"/>
                </a:ext>
              </a:extLst>
            </p:cNvPr>
            <p:cNvPicPr>
              <a:picLocks noChangeAspect="1"/>
            </p:cNvPicPr>
            <p:nvPr/>
          </p:nvPicPr>
          <p:blipFill rotWithShape="1">
            <a:blip r:embed="rId3"/>
            <a:srcRect r="62087"/>
            <a:stretch/>
          </p:blipFill>
          <p:spPr>
            <a:xfrm>
              <a:off x="5814000" y="1222891"/>
              <a:ext cx="525840" cy="952583"/>
            </a:xfrm>
            <a:prstGeom prst="rect">
              <a:avLst/>
            </a:prstGeom>
          </p:spPr>
        </p:pic>
        <p:pic>
          <p:nvPicPr>
            <p:cNvPr id="11" name="Picture 10">
              <a:extLst>
                <a:ext uri="{FF2B5EF4-FFF2-40B4-BE49-F238E27FC236}">
                  <a16:creationId xmlns:a16="http://schemas.microsoft.com/office/drawing/2014/main" id="{68FFC18D-1435-968B-4ADA-E63F2586EF5A}"/>
                </a:ext>
              </a:extLst>
            </p:cNvPr>
            <p:cNvPicPr>
              <a:picLocks noChangeAspect="1"/>
            </p:cNvPicPr>
            <p:nvPr/>
          </p:nvPicPr>
          <p:blipFill rotWithShape="1">
            <a:blip r:embed="rId3"/>
            <a:srcRect l="67581"/>
            <a:stretch/>
          </p:blipFill>
          <p:spPr>
            <a:xfrm>
              <a:off x="6339840" y="1222891"/>
              <a:ext cx="449640" cy="952583"/>
            </a:xfrm>
            <a:prstGeom prst="rect">
              <a:avLst/>
            </a:prstGeom>
          </p:spPr>
        </p:pic>
      </p:grpSp>
      <p:sp>
        <p:nvSpPr>
          <p:cNvPr id="13" name="Arrow: Right 12">
            <a:extLst>
              <a:ext uri="{FF2B5EF4-FFF2-40B4-BE49-F238E27FC236}">
                <a16:creationId xmlns:a16="http://schemas.microsoft.com/office/drawing/2014/main" id="{BEFECDCE-CE83-5050-D3B4-7C2B9F75F768}"/>
              </a:ext>
            </a:extLst>
          </p:cNvPr>
          <p:cNvSpPr/>
          <p:nvPr/>
        </p:nvSpPr>
        <p:spPr>
          <a:xfrm>
            <a:off x="2773680" y="3169920"/>
            <a:ext cx="1031107" cy="353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16">
            <a:extLst>
              <a:ext uri="{FF2B5EF4-FFF2-40B4-BE49-F238E27FC236}">
                <a16:creationId xmlns:a16="http://schemas.microsoft.com/office/drawing/2014/main" id="{B3DFEBC8-5395-1918-5848-2D44147835FC}"/>
              </a:ext>
            </a:extLst>
          </p:cNvPr>
          <p:cNvPicPr>
            <a:picLocks noChangeAspect="1"/>
          </p:cNvPicPr>
          <p:nvPr/>
        </p:nvPicPr>
        <p:blipFill>
          <a:blip r:embed="rId4"/>
          <a:stretch>
            <a:fillRect/>
          </a:stretch>
        </p:blipFill>
        <p:spPr>
          <a:xfrm>
            <a:off x="1119297" y="1175910"/>
            <a:ext cx="5128704" cy="1592718"/>
          </a:xfrm>
          <a:prstGeom prst="rect">
            <a:avLst/>
          </a:prstGeom>
        </p:spPr>
      </p:pic>
    </p:spTree>
    <p:extLst>
      <p:ext uri="{BB962C8B-B14F-4D97-AF65-F5344CB8AC3E}">
        <p14:creationId xmlns:p14="http://schemas.microsoft.com/office/powerpoint/2010/main" val="236872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5BD3E7-8DB1-DA57-83A5-423ABAFAEEA1}"/>
              </a:ext>
            </a:extLst>
          </p:cNvPr>
          <p:cNvSpPr>
            <a:spLocks noGrp="1"/>
          </p:cNvSpPr>
          <p:nvPr>
            <p:ph type="body" idx="1"/>
          </p:nvPr>
        </p:nvSpPr>
        <p:spPr>
          <a:xfrm>
            <a:off x="0" y="330021"/>
            <a:ext cx="4095600" cy="353100"/>
          </a:xfrm>
        </p:spPr>
        <p:txBody>
          <a:bodyPr/>
          <a:lstStyle/>
          <a:p>
            <a:pPr marL="139700" indent="0">
              <a:buNone/>
            </a:pPr>
            <a:r>
              <a:rPr lang="en-CA"/>
              <a:t>Eliminate Duplicates</a:t>
            </a:r>
          </a:p>
        </p:txBody>
      </p:sp>
      <p:pic>
        <p:nvPicPr>
          <p:cNvPr id="5" name="Picture 4">
            <a:extLst>
              <a:ext uri="{FF2B5EF4-FFF2-40B4-BE49-F238E27FC236}">
                <a16:creationId xmlns:a16="http://schemas.microsoft.com/office/drawing/2014/main" id="{92CE4375-87C3-E910-3299-983ED3D3B77D}"/>
              </a:ext>
            </a:extLst>
          </p:cNvPr>
          <p:cNvPicPr>
            <a:picLocks noChangeAspect="1"/>
          </p:cNvPicPr>
          <p:nvPr/>
        </p:nvPicPr>
        <p:blipFill>
          <a:blip r:embed="rId2"/>
          <a:stretch>
            <a:fillRect/>
          </a:stretch>
        </p:blipFill>
        <p:spPr>
          <a:xfrm>
            <a:off x="0" y="958381"/>
            <a:ext cx="9144000" cy="2678097"/>
          </a:xfrm>
          <a:prstGeom prst="rect">
            <a:avLst/>
          </a:prstGeom>
        </p:spPr>
      </p:pic>
    </p:spTree>
    <p:extLst>
      <p:ext uri="{BB962C8B-B14F-4D97-AF65-F5344CB8AC3E}">
        <p14:creationId xmlns:p14="http://schemas.microsoft.com/office/powerpoint/2010/main" val="2369849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577C55-F5B7-2C8E-13C4-5F9BAE0886EC}"/>
              </a:ext>
            </a:extLst>
          </p:cNvPr>
          <p:cNvSpPr>
            <a:spLocks noGrp="1"/>
          </p:cNvSpPr>
          <p:nvPr>
            <p:ph type="body" idx="1"/>
          </p:nvPr>
        </p:nvSpPr>
        <p:spPr>
          <a:xfrm>
            <a:off x="148061" y="762316"/>
            <a:ext cx="4095600" cy="353100"/>
          </a:xfrm>
        </p:spPr>
        <p:txBody>
          <a:bodyPr/>
          <a:lstStyle/>
          <a:p>
            <a:pPr marL="139700" indent="0">
              <a:buNone/>
            </a:pPr>
            <a:r>
              <a:rPr lang="en-CA"/>
              <a:t>Setting Data Type </a:t>
            </a:r>
          </a:p>
        </p:txBody>
      </p:sp>
      <p:pic>
        <p:nvPicPr>
          <p:cNvPr id="5" name="Picture 4">
            <a:extLst>
              <a:ext uri="{FF2B5EF4-FFF2-40B4-BE49-F238E27FC236}">
                <a16:creationId xmlns:a16="http://schemas.microsoft.com/office/drawing/2014/main" id="{A5AFFB89-9C01-EC17-717D-D099AB3BA91E}"/>
              </a:ext>
            </a:extLst>
          </p:cNvPr>
          <p:cNvPicPr>
            <a:picLocks noChangeAspect="1"/>
          </p:cNvPicPr>
          <p:nvPr/>
        </p:nvPicPr>
        <p:blipFill>
          <a:blip r:embed="rId2"/>
          <a:stretch>
            <a:fillRect/>
          </a:stretch>
        </p:blipFill>
        <p:spPr>
          <a:xfrm>
            <a:off x="1040031" y="1701144"/>
            <a:ext cx="3318610" cy="1345085"/>
          </a:xfrm>
          <a:prstGeom prst="rect">
            <a:avLst/>
          </a:prstGeom>
        </p:spPr>
      </p:pic>
    </p:spTree>
    <p:extLst>
      <p:ext uri="{BB962C8B-B14F-4D97-AF65-F5344CB8AC3E}">
        <p14:creationId xmlns:p14="http://schemas.microsoft.com/office/powerpoint/2010/main" val="2730997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678C1E-A794-4EBE-2997-9C0DCF8BD232}"/>
              </a:ext>
            </a:extLst>
          </p:cNvPr>
          <p:cNvPicPr>
            <a:picLocks noChangeAspect="1"/>
          </p:cNvPicPr>
          <p:nvPr/>
        </p:nvPicPr>
        <p:blipFill>
          <a:blip r:embed="rId2"/>
          <a:stretch>
            <a:fillRect/>
          </a:stretch>
        </p:blipFill>
        <p:spPr>
          <a:xfrm>
            <a:off x="0" y="1397341"/>
            <a:ext cx="9144000" cy="2348817"/>
          </a:xfrm>
          <a:prstGeom prst="rect">
            <a:avLst/>
          </a:prstGeom>
        </p:spPr>
      </p:pic>
      <p:sp>
        <p:nvSpPr>
          <p:cNvPr id="6" name="Text Placeholder 2">
            <a:extLst>
              <a:ext uri="{FF2B5EF4-FFF2-40B4-BE49-F238E27FC236}">
                <a16:creationId xmlns:a16="http://schemas.microsoft.com/office/drawing/2014/main" id="{49C3AD11-CA8A-B62F-3725-E23AB8978CB8}"/>
              </a:ext>
            </a:extLst>
          </p:cNvPr>
          <p:cNvSpPr>
            <a:spLocks noGrp="1"/>
          </p:cNvSpPr>
          <p:nvPr>
            <p:ph type="body" idx="1"/>
          </p:nvPr>
        </p:nvSpPr>
        <p:spPr>
          <a:xfrm>
            <a:off x="839788" y="379413"/>
            <a:ext cx="4095750" cy="354012"/>
          </a:xfrm>
        </p:spPr>
        <p:txBody>
          <a:bodyPr/>
          <a:lstStyle/>
          <a:p>
            <a:pPr marL="139700" indent="0">
              <a:buNone/>
            </a:pPr>
            <a:r>
              <a:rPr lang="en-US" sz="2400">
                <a:solidFill>
                  <a:schemeClr val="bg1"/>
                </a:solidFill>
              </a:rPr>
              <a:t>Summary New Data Set</a:t>
            </a:r>
          </a:p>
        </p:txBody>
      </p:sp>
    </p:spTree>
    <p:extLst>
      <p:ext uri="{BB962C8B-B14F-4D97-AF65-F5344CB8AC3E}">
        <p14:creationId xmlns:p14="http://schemas.microsoft.com/office/powerpoint/2010/main" val="101833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0000" y="409372"/>
            <a:ext cx="7704000" cy="572700"/>
          </a:xfrm>
        </p:spPr>
        <p:txBody>
          <a:bodyPr/>
          <a:lstStyle/>
          <a:p>
            <a:pPr lvl="0">
              <a:buClr>
                <a:srgbClr val="CEF3F5"/>
              </a:buClr>
              <a:buSzPts val="1800"/>
            </a:pPr>
            <a:r>
              <a:rPr lang="en" sz="3600" dirty="0">
                <a:solidFill>
                  <a:srgbClr val="C8AEF8"/>
                </a:solidFill>
              </a:rPr>
              <a:t>Hypothesis</a:t>
            </a:r>
            <a:br>
              <a:rPr lang="en" sz="3600" dirty="0">
                <a:solidFill>
                  <a:srgbClr val="C8AEF8"/>
                </a:solidFill>
              </a:rPr>
            </a:br>
            <a:endParaRPr lang="en-IN" sz="4000" dirty="0"/>
          </a:p>
        </p:txBody>
      </p:sp>
      <p:sp>
        <p:nvSpPr>
          <p:cNvPr id="5" name="Text Placeholder 4"/>
          <p:cNvSpPr>
            <a:spLocks noGrp="1"/>
          </p:cNvSpPr>
          <p:nvPr>
            <p:ph type="body" idx="1"/>
          </p:nvPr>
        </p:nvSpPr>
        <p:spPr/>
        <p:txBody>
          <a:bodyPr/>
          <a:lstStyle/>
          <a:p>
            <a:pPr fontAlgn="base">
              <a:buFont typeface="Wingdings" panose="05000000000000000000" pitchFamily="2" charset="2"/>
              <a:buChar char="Ø"/>
            </a:pPr>
            <a:r>
              <a:rPr lang="en-US" sz="1800" dirty="0"/>
              <a:t>How is the distribution of Rating? Can it be considered Normal distribution?  </a:t>
            </a:r>
          </a:p>
          <a:p>
            <a:pPr marL="152400" indent="0" fontAlgn="base">
              <a:buNone/>
            </a:pPr>
            <a:endParaRPr lang="en-US" sz="1800" dirty="0"/>
          </a:p>
          <a:p>
            <a:pPr fontAlgn="base">
              <a:buFont typeface="Wingdings" panose="05000000000000000000" pitchFamily="2" charset="2"/>
              <a:buChar char="Ø"/>
            </a:pPr>
            <a:r>
              <a:rPr lang="en-US" sz="1800" dirty="0"/>
              <a:t>How is the distribution of prices? Can it be considered Normal distribution? </a:t>
            </a:r>
          </a:p>
          <a:p>
            <a:pPr marL="152400" indent="0" fontAlgn="base">
              <a:buNone/>
            </a:pPr>
            <a:endParaRPr lang="en-US" sz="1800" dirty="0"/>
          </a:p>
          <a:p>
            <a:pPr fontAlgn="base">
              <a:buFont typeface="Wingdings" panose="05000000000000000000" pitchFamily="2" charset="2"/>
              <a:buChar char="Ø"/>
            </a:pPr>
            <a:r>
              <a:rPr lang="en-US" sz="1800" dirty="0"/>
              <a:t>What are the 5 most expensive apps in the play store dataset? </a:t>
            </a:r>
          </a:p>
          <a:p>
            <a:pPr marL="152400" indent="0" fontAlgn="base">
              <a:buNone/>
            </a:pPr>
            <a:endParaRPr lang="en-US" sz="1800" dirty="0"/>
          </a:p>
          <a:p>
            <a:pPr fontAlgn="base">
              <a:buFont typeface="Wingdings" panose="05000000000000000000" pitchFamily="2" charset="2"/>
              <a:buChar char="Ø"/>
            </a:pPr>
            <a:r>
              <a:rPr lang="en-US" sz="1800" dirty="0"/>
              <a:t>What is the correlation between Installs and Reviews? </a:t>
            </a:r>
          </a:p>
          <a:p>
            <a:pPr marL="152400" indent="0" fontAlgn="base">
              <a:buNone/>
            </a:pPr>
            <a:endParaRPr lang="en-US" sz="1800" dirty="0"/>
          </a:p>
          <a:p>
            <a:pPr fontAlgn="base">
              <a:buFont typeface="Wingdings" panose="05000000000000000000" pitchFamily="2" charset="2"/>
              <a:buChar char="Ø"/>
            </a:pPr>
            <a:r>
              <a:rPr lang="en-US" sz="1800" dirty="0"/>
              <a:t>Can we consider Type and Content Rating are strongly associated? </a:t>
            </a:r>
          </a:p>
          <a:p>
            <a:endParaRPr lang="en-IN" dirty="0"/>
          </a:p>
        </p:txBody>
      </p:sp>
    </p:spTree>
    <p:extLst>
      <p:ext uri="{BB962C8B-B14F-4D97-AF65-F5344CB8AC3E}">
        <p14:creationId xmlns:p14="http://schemas.microsoft.com/office/powerpoint/2010/main" val="1697122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8"/>
        <p:cNvGrpSpPr/>
        <p:nvPr/>
      </p:nvGrpSpPr>
      <p:grpSpPr>
        <a:xfrm>
          <a:off x="0" y="0"/>
          <a:ext cx="0" cy="0"/>
          <a:chOff x="0" y="0"/>
          <a:chExt cx="0" cy="0"/>
        </a:xfrm>
      </p:grpSpPr>
      <p:sp>
        <p:nvSpPr>
          <p:cNvPr id="929" name="Google Shape;929;p41"/>
          <p:cNvSpPr txBox="1">
            <a:spLocks noGrp="1"/>
          </p:cNvSpPr>
          <p:nvPr>
            <p:ph type="title"/>
          </p:nvPr>
        </p:nvSpPr>
        <p:spPr>
          <a:xfrm>
            <a:off x="3020154" y="144940"/>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Q1</a:t>
            </a:r>
            <a:endParaRPr/>
          </a:p>
        </p:txBody>
      </p:sp>
      <p:sp>
        <p:nvSpPr>
          <p:cNvPr id="930" name="Google Shape;930;p41"/>
          <p:cNvSpPr txBox="1">
            <a:spLocks noGrp="1"/>
          </p:cNvSpPr>
          <p:nvPr>
            <p:ph type="title" idx="2"/>
          </p:nvPr>
        </p:nvSpPr>
        <p:spPr>
          <a:xfrm>
            <a:off x="2926466" y="1746044"/>
            <a:ext cx="3418352" cy="2109516"/>
          </a:xfrm>
          <a:prstGeom prst="rect">
            <a:avLst/>
          </a:prstGeom>
        </p:spPr>
        <p:txBody>
          <a:bodyPr spcFirstLastPara="1" wrap="square" lIns="91425" tIns="91425" rIns="91425" bIns="91425" anchor="ctr" anchorCtr="0">
            <a:noAutofit/>
          </a:bodyPr>
          <a:lstStyle/>
          <a:p>
            <a:r>
              <a:rPr lang="en-US" dirty="0"/>
              <a:t>How is the distribution of Rating? Can it be considered Normal distribution? </a:t>
            </a:r>
          </a:p>
          <a:p>
            <a:endParaRPr lang="en" dirty="0"/>
          </a:p>
        </p:txBody>
      </p:sp>
      <p:grpSp>
        <p:nvGrpSpPr>
          <p:cNvPr id="931" name="Google Shape;931;p41"/>
          <p:cNvGrpSpPr/>
          <p:nvPr/>
        </p:nvGrpSpPr>
        <p:grpSpPr>
          <a:xfrm>
            <a:off x="6351340" y="1383010"/>
            <a:ext cx="2301266" cy="2377467"/>
            <a:chOff x="6945936" y="1456203"/>
            <a:chExt cx="2159597" cy="2231107"/>
          </a:xfrm>
        </p:grpSpPr>
        <p:sp>
          <p:nvSpPr>
            <p:cNvPr id="932" name="Google Shape;932;p41"/>
            <p:cNvSpPr/>
            <p:nvPr/>
          </p:nvSpPr>
          <p:spPr>
            <a:xfrm>
              <a:off x="7643769" y="1456203"/>
              <a:ext cx="1461763" cy="1846434"/>
            </a:xfrm>
            <a:custGeom>
              <a:avLst/>
              <a:gdLst/>
              <a:ahLst/>
              <a:cxnLst/>
              <a:rect l="l" t="t" r="r" b="b"/>
              <a:pathLst>
                <a:path w="123957" h="156577" extrusionOk="0">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7451434" y="1648538"/>
              <a:ext cx="1461763" cy="1846434"/>
            </a:xfrm>
            <a:custGeom>
              <a:avLst/>
              <a:gdLst/>
              <a:ahLst/>
              <a:cxnLst/>
              <a:rect l="l" t="t" r="r" b="b"/>
              <a:pathLst>
                <a:path w="123957" h="156577" extrusionOk="0">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7259100" y="1840875"/>
              <a:ext cx="1487174" cy="1846434"/>
            </a:xfrm>
            <a:custGeom>
              <a:avLst/>
              <a:gdLst/>
              <a:ahLst/>
              <a:cxnLst/>
              <a:rect l="l" t="t" r="r" b="b"/>
              <a:pathLst>
                <a:path w="123957" h="156577" extrusionOk="0">
                  <a:moveTo>
                    <a:pt x="1" y="1"/>
                  </a:moveTo>
                  <a:lnTo>
                    <a:pt x="1" y="156576"/>
                  </a:lnTo>
                  <a:lnTo>
                    <a:pt x="123956" y="156576"/>
                  </a:lnTo>
                  <a:lnTo>
                    <a:pt x="123956" y="27043"/>
                  </a:lnTo>
                  <a:lnTo>
                    <a:pt x="98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6945936" y="2917954"/>
              <a:ext cx="769354" cy="769354"/>
            </a:xfrm>
            <a:custGeom>
              <a:avLst/>
              <a:gdLst/>
              <a:ahLst/>
              <a:cxnLst/>
              <a:rect l="l" t="t" r="r" b="b"/>
              <a:pathLst>
                <a:path w="65241" h="65241" extrusionOk="0">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7215206" y="3187224"/>
              <a:ext cx="230815" cy="230815"/>
            </a:xfrm>
            <a:custGeom>
              <a:avLst/>
              <a:gdLst/>
              <a:ahLst/>
              <a:cxnLst/>
              <a:rect l="l" t="t" r="r" b="b"/>
              <a:pathLst>
                <a:path w="19573" h="19573" extrusionOk="0">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7489901" y="1994743"/>
              <a:ext cx="307749" cy="307749"/>
            </a:xfrm>
            <a:custGeom>
              <a:avLst/>
              <a:gdLst/>
              <a:ahLst/>
              <a:cxnLst/>
              <a:rect l="l" t="t" r="r" b="b"/>
              <a:pathLst>
                <a:path w="26097" h="26097" extrusionOk="0">
                  <a:moveTo>
                    <a:pt x="1" y="1"/>
                  </a:moveTo>
                  <a:lnTo>
                    <a:pt x="1" y="26097"/>
                  </a:lnTo>
                  <a:lnTo>
                    <a:pt x="26097" y="26097"/>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7489901" y="2533283"/>
              <a:ext cx="307749" cy="307749"/>
            </a:xfrm>
            <a:custGeom>
              <a:avLst/>
              <a:gdLst/>
              <a:ahLst/>
              <a:cxnLst/>
              <a:rect l="l" t="t" r="r" b="b"/>
              <a:pathLst>
                <a:path w="26097" h="26097" extrusionOk="0">
                  <a:moveTo>
                    <a:pt x="1" y="1"/>
                  </a:moveTo>
                  <a:lnTo>
                    <a:pt x="1" y="26096"/>
                  </a:lnTo>
                  <a:lnTo>
                    <a:pt x="26097" y="26096"/>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8259243" y="3148757"/>
              <a:ext cx="307749" cy="307749"/>
            </a:xfrm>
            <a:custGeom>
              <a:avLst/>
              <a:gdLst/>
              <a:ahLst/>
              <a:cxnLst/>
              <a:rect l="l" t="t" r="r" b="b"/>
              <a:pathLst>
                <a:path w="26097" h="26097" extrusionOk="0">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7913039" y="1956275"/>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7913039" y="2110144"/>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7913039" y="2264013"/>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7913039" y="2494815"/>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7913039" y="2648684"/>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7913039" y="2802552"/>
              <a:ext cx="615486" cy="76946"/>
            </a:xfrm>
            <a:custGeom>
              <a:avLst/>
              <a:gdLst/>
              <a:ahLst/>
              <a:cxnLst/>
              <a:rect l="l" t="t" r="r" b="b"/>
              <a:pathLst>
                <a:path w="52193" h="6525" extrusionOk="0">
                  <a:moveTo>
                    <a:pt x="1" y="0"/>
                  </a:moveTo>
                  <a:lnTo>
                    <a:pt x="1" y="6524"/>
                  </a:lnTo>
                  <a:lnTo>
                    <a:pt x="52192" y="6524"/>
                  </a:lnTo>
                  <a:lnTo>
                    <a:pt x="52192"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7797638" y="3110290"/>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7797638" y="3264158"/>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7797638" y="3418027"/>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8413100" y="1828800"/>
              <a:ext cx="333193" cy="319819"/>
            </a:xfrm>
            <a:custGeom>
              <a:avLst/>
              <a:gdLst/>
              <a:ahLst/>
              <a:cxnLst/>
              <a:rect l="l" t="t" r="r" b="b"/>
              <a:pathLst>
                <a:path w="26097" h="26097" extrusionOk="0">
                  <a:moveTo>
                    <a:pt x="0" y="1"/>
                  </a:moveTo>
                  <a:lnTo>
                    <a:pt x="0" y="26097"/>
                  </a:lnTo>
                  <a:lnTo>
                    <a:pt x="26096" y="26097"/>
                  </a:lnTo>
                  <a:lnTo>
                    <a:pt x="0" y="1"/>
                  </a:lnTo>
                  <a:close/>
                </a:path>
              </a:pathLst>
            </a:custGeom>
            <a:solidFill>
              <a:srgbClr val="BBBFFF"/>
            </a:solidFill>
            <a:ln w="9525" cap="flat" cmpd="sng">
              <a:solidFill>
                <a:srgbClr val="BBB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D3FC51-9982-DE2A-63C4-3CDB7F171A93}"/>
              </a:ext>
            </a:extLst>
          </p:cNvPr>
          <p:cNvSpPr>
            <a:spLocks noGrp="1"/>
          </p:cNvSpPr>
          <p:nvPr>
            <p:ph type="body" idx="1"/>
          </p:nvPr>
        </p:nvSpPr>
        <p:spPr>
          <a:xfrm>
            <a:off x="5676123" y="1058006"/>
            <a:ext cx="3196805" cy="3846063"/>
          </a:xfrm>
        </p:spPr>
        <p:txBody>
          <a:bodyPr/>
          <a:lstStyle/>
          <a:p>
            <a:pPr marL="152400" indent="0">
              <a:buNone/>
            </a:pPr>
            <a:r>
              <a:rPr lang="en-US" dirty="0"/>
              <a:t>Looking at the histogram above, we can see that majority of ratings fall between roughly 3.8 and 4.6.</a:t>
            </a:r>
          </a:p>
          <a:p>
            <a:pPr marL="152400" indent="0">
              <a:buNone/>
            </a:pPr>
            <a:endParaRPr lang="en-US" dirty="0"/>
          </a:p>
          <a:p>
            <a:pPr marL="152400" indent="0">
              <a:buNone/>
            </a:pPr>
            <a:r>
              <a:rPr lang="en-US" dirty="0"/>
              <a:t>The Average rating of the apps is around 4.3.</a:t>
            </a:r>
          </a:p>
          <a:p>
            <a:pPr marL="152400" indent="0">
              <a:buNone/>
            </a:pPr>
            <a:endParaRPr lang="en-US" dirty="0"/>
          </a:p>
          <a:p>
            <a:pPr marL="152400" indent="0">
              <a:buNone/>
            </a:pPr>
            <a:r>
              <a:rPr lang="en-US" dirty="0"/>
              <a:t>The mean is plotted as a red dashed line, and we can see that the highest density of ratings is just above the mean.</a:t>
            </a:r>
          </a:p>
          <a:p>
            <a:pPr marL="152400" indent="0">
              <a:buNone/>
            </a:pPr>
            <a:endParaRPr lang="en-US" dirty="0"/>
          </a:p>
          <a:p>
            <a:pPr marL="152400" indent="0">
              <a:buNone/>
            </a:pPr>
            <a:r>
              <a:rPr lang="en-US" dirty="0"/>
              <a:t>The dashed green line signifies the median.</a:t>
            </a:r>
          </a:p>
          <a:p>
            <a:pPr marL="152400" indent="0">
              <a:buNone/>
            </a:pPr>
            <a:endParaRPr lang="en-US" dirty="0"/>
          </a:p>
          <a:p>
            <a:pPr marL="152400" indent="0">
              <a:buNone/>
            </a:pPr>
            <a:r>
              <a:rPr lang="en-US" dirty="0"/>
              <a:t>The distribution of the Rating variable is Left-Skewed.</a:t>
            </a:r>
          </a:p>
          <a:p>
            <a:pPr marL="152400" indent="0">
              <a:buNone/>
            </a:pPr>
            <a:endParaRPr lang="en-US" dirty="0"/>
          </a:p>
          <a:p>
            <a:pPr marL="152400" indent="0">
              <a:buNone/>
            </a:pPr>
            <a:endParaRPr lang="en-US" dirty="0"/>
          </a:p>
          <a:p>
            <a:pPr marL="152400" indent="0">
              <a:buNone/>
            </a:pPr>
            <a:endParaRPr lang="en-US" dirty="0"/>
          </a:p>
          <a:p>
            <a:pPr marL="152400" indent="0">
              <a:buNone/>
            </a:pPr>
            <a:endParaRPr lang="en-US" dirty="0"/>
          </a:p>
          <a:p>
            <a:pPr marL="152400" indent="0">
              <a:buNone/>
            </a:pPr>
            <a:endParaRPr lang="en-US" dirty="0"/>
          </a:p>
          <a:p>
            <a:pPr marL="152400" indent="0">
              <a:buNone/>
            </a:pPr>
            <a:endParaRPr lang="en-US" dirty="0"/>
          </a:p>
          <a:p>
            <a:pPr marL="152400" indent="0">
              <a:buNone/>
            </a:pPr>
            <a:endParaRPr lang="en-US" dirty="0"/>
          </a:p>
        </p:txBody>
      </p:sp>
      <p:sp>
        <p:nvSpPr>
          <p:cNvPr id="2" name="TextBox 1">
            <a:extLst>
              <a:ext uri="{FF2B5EF4-FFF2-40B4-BE49-F238E27FC236}">
                <a16:creationId xmlns:a16="http://schemas.microsoft.com/office/drawing/2014/main" id="{B8277E15-1CFC-C067-C16E-96AB1A2A02CC}"/>
              </a:ext>
            </a:extLst>
          </p:cNvPr>
          <p:cNvSpPr txBox="1"/>
          <p:nvPr/>
        </p:nvSpPr>
        <p:spPr>
          <a:xfrm>
            <a:off x="2694483" y="141469"/>
            <a:ext cx="376440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rgbClr val="CEF3F5"/>
                </a:solidFill>
                <a:latin typeface="Roboto"/>
              </a:rPr>
              <a:t>Distribution of Rating</a:t>
            </a:r>
            <a:endParaRPr lang="en-US" sz="2400" b="1"/>
          </a:p>
        </p:txBody>
      </p:sp>
      <p:pic>
        <p:nvPicPr>
          <p:cNvPr id="5" name="Picture 5" descr="Chart, histogram&#10;&#10;Description automatically generated">
            <a:extLst>
              <a:ext uri="{FF2B5EF4-FFF2-40B4-BE49-F238E27FC236}">
                <a16:creationId xmlns:a16="http://schemas.microsoft.com/office/drawing/2014/main" id="{1C8F3243-C555-F787-121C-A3AF40835C9E}"/>
              </a:ext>
            </a:extLst>
          </p:cNvPr>
          <p:cNvPicPr>
            <a:picLocks noChangeAspect="1"/>
          </p:cNvPicPr>
          <p:nvPr/>
        </p:nvPicPr>
        <p:blipFill>
          <a:blip r:embed="rId2"/>
          <a:stretch>
            <a:fillRect/>
          </a:stretch>
        </p:blipFill>
        <p:spPr>
          <a:xfrm>
            <a:off x="89941" y="927096"/>
            <a:ext cx="5338371" cy="3598479"/>
          </a:xfrm>
          <a:prstGeom prst="rect">
            <a:avLst/>
          </a:prstGeom>
        </p:spPr>
      </p:pic>
    </p:spTree>
    <p:extLst>
      <p:ext uri="{BB962C8B-B14F-4D97-AF65-F5344CB8AC3E}">
        <p14:creationId xmlns:p14="http://schemas.microsoft.com/office/powerpoint/2010/main" val="556371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D3FC51-9982-DE2A-63C4-3CDB7F171A93}"/>
              </a:ext>
            </a:extLst>
          </p:cNvPr>
          <p:cNvSpPr>
            <a:spLocks noGrp="1"/>
          </p:cNvSpPr>
          <p:nvPr>
            <p:ph type="body" idx="1"/>
          </p:nvPr>
        </p:nvSpPr>
        <p:spPr>
          <a:xfrm>
            <a:off x="110620" y="816900"/>
            <a:ext cx="3196805" cy="2223566"/>
          </a:xfrm>
        </p:spPr>
        <p:txBody>
          <a:bodyPr/>
          <a:lstStyle/>
          <a:p>
            <a:pPr marL="152400" indent="0">
              <a:buNone/>
            </a:pPr>
            <a:r>
              <a:rPr lang="en-US" dirty="0"/>
              <a:t>From our analysis, we found that the average volume of ratings across all app categories is </a:t>
            </a:r>
            <a:r>
              <a:rPr lang="en-US" dirty="0">
                <a:latin typeface="Consolas"/>
              </a:rPr>
              <a:t>4.3</a:t>
            </a:r>
            <a:r>
              <a:rPr lang="en-US" dirty="0"/>
              <a:t>. </a:t>
            </a:r>
          </a:p>
          <a:p>
            <a:pPr marL="152400" indent="0">
              <a:buNone/>
            </a:pPr>
            <a:endParaRPr lang="en-US" dirty="0"/>
          </a:p>
          <a:p>
            <a:pPr marL="152400" indent="0">
              <a:buNone/>
            </a:pPr>
            <a:r>
              <a:rPr lang="en-US" dirty="0"/>
              <a:t>The histogram plot is skewed to the right indicating that the majority of the apps are highly rated with only a few exceptions in the low-rated apps.</a:t>
            </a:r>
          </a:p>
          <a:p>
            <a:pPr marL="152400" indent="0">
              <a:buNone/>
            </a:pPr>
            <a:endParaRPr lang="en-US" dirty="0"/>
          </a:p>
          <a:p>
            <a:pPr marL="152400" indent="0">
              <a:buNone/>
            </a:pPr>
            <a:r>
              <a:rPr lang="en-US" b="1" dirty="0"/>
              <a:t>Mean:  </a:t>
            </a:r>
            <a:r>
              <a:rPr lang="en-US" dirty="0"/>
              <a:t>4.218</a:t>
            </a:r>
          </a:p>
          <a:p>
            <a:pPr marL="152400" indent="0">
              <a:buNone/>
            </a:pPr>
            <a:r>
              <a:rPr lang="en-US" b="1" dirty="0"/>
              <a:t>Median:  </a:t>
            </a:r>
            <a:r>
              <a:rPr lang="en-US" dirty="0"/>
              <a:t>4.4</a:t>
            </a:r>
          </a:p>
        </p:txBody>
      </p:sp>
      <p:sp>
        <p:nvSpPr>
          <p:cNvPr id="2" name="TextBox 1">
            <a:extLst>
              <a:ext uri="{FF2B5EF4-FFF2-40B4-BE49-F238E27FC236}">
                <a16:creationId xmlns:a16="http://schemas.microsoft.com/office/drawing/2014/main" id="{B8277E15-1CFC-C067-C16E-96AB1A2A02CC}"/>
              </a:ext>
            </a:extLst>
          </p:cNvPr>
          <p:cNvSpPr txBox="1"/>
          <p:nvPr/>
        </p:nvSpPr>
        <p:spPr>
          <a:xfrm>
            <a:off x="2694483" y="141469"/>
            <a:ext cx="376440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rgbClr val="CEF3F5"/>
                </a:solidFill>
                <a:latin typeface="Roboto"/>
              </a:rPr>
              <a:t>Distribution of Rating</a:t>
            </a:r>
            <a:endParaRPr lang="en-US" sz="2400" b="1"/>
          </a:p>
        </p:txBody>
      </p:sp>
      <p:pic>
        <p:nvPicPr>
          <p:cNvPr id="5" name="Picture 5" descr="Chart, histogram&#10;&#10;Description automatically generated">
            <a:extLst>
              <a:ext uri="{FF2B5EF4-FFF2-40B4-BE49-F238E27FC236}">
                <a16:creationId xmlns:a16="http://schemas.microsoft.com/office/drawing/2014/main" id="{1C8F3243-C555-F787-121C-A3AF40835C9E}"/>
              </a:ext>
            </a:extLst>
          </p:cNvPr>
          <p:cNvPicPr>
            <a:picLocks noChangeAspect="1"/>
          </p:cNvPicPr>
          <p:nvPr/>
        </p:nvPicPr>
        <p:blipFill>
          <a:blip r:embed="rId2"/>
          <a:stretch>
            <a:fillRect/>
          </a:stretch>
        </p:blipFill>
        <p:spPr>
          <a:xfrm>
            <a:off x="3638684" y="708043"/>
            <a:ext cx="5338371" cy="3598479"/>
          </a:xfrm>
          <a:prstGeom prst="rect">
            <a:avLst/>
          </a:prstGeom>
        </p:spPr>
      </p:pic>
      <p:pic>
        <p:nvPicPr>
          <p:cNvPr id="4" name="Picture 5" descr="Graphical user interface, application, Word, website&#10;&#10;Description automatically generated">
            <a:extLst>
              <a:ext uri="{FF2B5EF4-FFF2-40B4-BE49-F238E27FC236}">
                <a16:creationId xmlns:a16="http://schemas.microsoft.com/office/drawing/2014/main" id="{2E455AF4-CEC8-25F9-E9F9-F54AC6612600}"/>
              </a:ext>
            </a:extLst>
          </p:cNvPr>
          <p:cNvPicPr>
            <a:picLocks noChangeAspect="1"/>
          </p:cNvPicPr>
          <p:nvPr/>
        </p:nvPicPr>
        <p:blipFill>
          <a:blip r:embed="rId3"/>
          <a:stretch>
            <a:fillRect/>
          </a:stretch>
        </p:blipFill>
        <p:spPr>
          <a:xfrm>
            <a:off x="110620" y="3094239"/>
            <a:ext cx="2143125" cy="838200"/>
          </a:xfrm>
          <a:prstGeom prst="rect">
            <a:avLst/>
          </a:prstGeom>
        </p:spPr>
      </p:pic>
      <p:pic>
        <p:nvPicPr>
          <p:cNvPr id="6" name="Picture 5"/>
          <p:cNvPicPr>
            <a:picLocks noChangeAspect="1"/>
          </p:cNvPicPr>
          <p:nvPr/>
        </p:nvPicPr>
        <p:blipFill>
          <a:blip r:embed="rId4"/>
          <a:stretch>
            <a:fillRect/>
          </a:stretch>
        </p:blipFill>
        <p:spPr>
          <a:xfrm>
            <a:off x="1301355" y="3986212"/>
            <a:ext cx="2171700" cy="828675"/>
          </a:xfrm>
          <a:prstGeom prst="rect">
            <a:avLst/>
          </a:prstGeom>
        </p:spPr>
      </p:pic>
    </p:spTree>
    <p:extLst>
      <p:ext uri="{BB962C8B-B14F-4D97-AF65-F5344CB8AC3E}">
        <p14:creationId xmlns:p14="http://schemas.microsoft.com/office/powerpoint/2010/main" val="126034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243"/>
        <p:cNvGrpSpPr/>
        <p:nvPr/>
      </p:nvGrpSpPr>
      <p:grpSpPr>
        <a:xfrm>
          <a:off x="0" y="0"/>
          <a:ext cx="0" cy="0"/>
          <a:chOff x="0" y="0"/>
          <a:chExt cx="0" cy="0"/>
        </a:xfrm>
      </p:grpSpPr>
      <p:sp>
        <p:nvSpPr>
          <p:cNvPr id="1244" name="Google Shape;1244;p5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en"/>
              <a:t>AGENDA </a:t>
            </a:r>
          </a:p>
        </p:txBody>
      </p:sp>
      <p:cxnSp>
        <p:nvCxnSpPr>
          <p:cNvPr id="1245" name="Google Shape;1245;p50"/>
          <p:cNvCxnSpPr/>
          <p:nvPr/>
        </p:nvCxnSpPr>
        <p:spPr>
          <a:xfrm rot="10800000">
            <a:off x="771450" y="2796675"/>
            <a:ext cx="7601100" cy="0"/>
          </a:xfrm>
          <a:prstGeom prst="straightConnector1">
            <a:avLst/>
          </a:prstGeom>
          <a:noFill/>
          <a:ln w="28575" cap="flat" cmpd="sng">
            <a:solidFill>
              <a:schemeClr val="dk1"/>
            </a:solidFill>
            <a:prstDash val="solid"/>
            <a:round/>
            <a:headEnd type="none" w="med" len="med"/>
            <a:tailEnd type="none" w="med" len="med"/>
          </a:ln>
        </p:spPr>
      </p:cxnSp>
      <p:sp>
        <p:nvSpPr>
          <p:cNvPr id="1246" name="Google Shape;1246;p50"/>
          <p:cNvSpPr txBox="1"/>
          <p:nvPr/>
        </p:nvSpPr>
        <p:spPr>
          <a:xfrm>
            <a:off x="917250" y="2958525"/>
            <a:ext cx="1323000" cy="369600"/>
          </a:xfrm>
          <a:prstGeom prst="rect">
            <a:avLst/>
          </a:prstGeom>
          <a:noFill/>
          <a:ln>
            <a:noFill/>
          </a:ln>
        </p:spPr>
        <p:txBody>
          <a:bodyPr spcFirstLastPara="1" wrap="square" lIns="91425" tIns="91425" rIns="91425" bIns="91425" anchor="t" anchorCtr="0">
            <a:noAutofit/>
          </a:bodyPr>
          <a:lstStyle/>
          <a:p>
            <a:pPr algn="ctr"/>
            <a:r>
              <a:rPr lang="en" sz="1800">
                <a:solidFill>
                  <a:schemeClr val="accent1"/>
                </a:solidFill>
                <a:latin typeface="Oswald"/>
                <a:ea typeface="Oswald"/>
                <a:cs typeface="Oswald"/>
              </a:rPr>
              <a:t>Data Set overview</a:t>
            </a:r>
          </a:p>
        </p:txBody>
      </p:sp>
      <p:sp>
        <p:nvSpPr>
          <p:cNvPr id="1247" name="Google Shape;1247;p50"/>
          <p:cNvSpPr txBox="1"/>
          <p:nvPr/>
        </p:nvSpPr>
        <p:spPr>
          <a:xfrm>
            <a:off x="872400" y="3845625"/>
            <a:ext cx="1412700" cy="75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endParaRPr lang="en">
              <a:solidFill>
                <a:schemeClr val="dk1"/>
              </a:solidFill>
              <a:latin typeface="Roboto"/>
              <a:ea typeface="Roboto"/>
              <a:cs typeface="Roboto"/>
            </a:endParaRPr>
          </a:p>
        </p:txBody>
      </p:sp>
      <p:sp>
        <p:nvSpPr>
          <p:cNvPr id="1248" name="Google Shape;1248;p50"/>
          <p:cNvSpPr txBox="1"/>
          <p:nvPr/>
        </p:nvSpPr>
        <p:spPr>
          <a:xfrm>
            <a:off x="2413875" y="2958525"/>
            <a:ext cx="1323000" cy="369600"/>
          </a:xfrm>
          <a:prstGeom prst="rect">
            <a:avLst/>
          </a:prstGeom>
          <a:noFill/>
          <a:ln>
            <a:noFill/>
          </a:ln>
        </p:spPr>
        <p:txBody>
          <a:bodyPr spcFirstLastPara="1" wrap="square" lIns="91425" tIns="91425" rIns="91425" bIns="91425" anchor="t" anchorCtr="0">
            <a:noAutofit/>
          </a:bodyPr>
          <a:lstStyle/>
          <a:p>
            <a:pPr algn="ctr"/>
            <a:r>
              <a:rPr lang="en" sz="1800">
                <a:solidFill>
                  <a:schemeClr val="accent2"/>
                </a:solidFill>
                <a:latin typeface="Oswald"/>
                <a:ea typeface="Oswald"/>
                <a:cs typeface="Oswald"/>
              </a:rPr>
              <a:t>Data Quality</a:t>
            </a:r>
          </a:p>
        </p:txBody>
      </p:sp>
      <p:sp>
        <p:nvSpPr>
          <p:cNvPr id="1250" name="Google Shape;1250;p50"/>
          <p:cNvSpPr txBox="1"/>
          <p:nvPr/>
        </p:nvSpPr>
        <p:spPr>
          <a:xfrm>
            <a:off x="3514429" y="1959984"/>
            <a:ext cx="2097000" cy="369600"/>
          </a:xfrm>
          <a:prstGeom prst="rect">
            <a:avLst/>
          </a:prstGeom>
          <a:noFill/>
          <a:ln>
            <a:noFill/>
          </a:ln>
        </p:spPr>
        <p:txBody>
          <a:bodyPr spcFirstLastPara="1" wrap="square" lIns="91425" tIns="91425" rIns="91425" bIns="91425" anchor="t" anchorCtr="0">
            <a:noAutofit/>
          </a:bodyPr>
          <a:lstStyle/>
          <a:p>
            <a:pPr algn="ctr"/>
            <a:r>
              <a:rPr lang="en" sz="1800">
                <a:solidFill>
                  <a:schemeClr val="accent3"/>
                </a:solidFill>
                <a:latin typeface="Oswald"/>
                <a:ea typeface="Oswald"/>
                <a:cs typeface="Oswald"/>
              </a:rPr>
              <a:t>Questions of Interest</a:t>
            </a:r>
          </a:p>
        </p:txBody>
      </p:sp>
      <p:sp>
        <p:nvSpPr>
          <p:cNvPr id="1252" name="Google Shape;1252;p50"/>
          <p:cNvSpPr txBox="1"/>
          <p:nvPr/>
        </p:nvSpPr>
        <p:spPr>
          <a:xfrm>
            <a:off x="5407125" y="2958525"/>
            <a:ext cx="1323000" cy="36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4"/>
                </a:solidFill>
                <a:latin typeface="Oswald"/>
                <a:ea typeface="Oswald"/>
                <a:cs typeface="Oswald"/>
              </a:rPr>
              <a:t>Conclusion</a:t>
            </a:r>
          </a:p>
        </p:txBody>
      </p:sp>
      <p:sp>
        <p:nvSpPr>
          <p:cNvPr id="1254" name="Google Shape;1254;p50"/>
          <p:cNvSpPr txBox="1"/>
          <p:nvPr/>
        </p:nvSpPr>
        <p:spPr>
          <a:xfrm>
            <a:off x="6903750" y="2958525"/>
            <a:ext cx="1323000" cy="36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5"/>
                </a:solidFill>
                <a:latin typeface="Oswald"/>
                <a:ea typeface="Oswald"/>
                <a:cs typeface="Oswald"/>
              </a:rPr>
              <a:t>Q&amp;A</a:t>
            </a:r>
          </a:p>
        </p:txBody>
      </p:sp>
      <p:sp>
        <p:nvSpPr>
          <p:cNvPr id="1256" name="Google Shape;1256;p50"/>
          <p:cNvSpPr/>
          <p:nvPr/>
        </p:nvSpPr>
        <p:spPr>
          <a:xfrm>
            <a:off x="1459650" y="2677575"/>
            <a:ext cx="238200" cy="23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0"/>
          <p:cNvSpPr/>
          <p:nvPr/>
        </p:nvSpPr>
        <p:spPr>
          <a:xfrm>
            <a:off x="2956275" y="2677575"/>
            <a:ext cx="238200" cy="23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4452900" y="2677575"/>
            <a:ext cx="238200" cy="23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5949525" y="2677575"/>
            <a:ext cx="238200" cy="23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7446150" y="2677575"/>
            <a:ext cx="238200" cy="23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1"/>
        <p:cNvGrpSpPr/>
        <p:nvPr/>
      </p:nvGrpSpPr>
      <p:grpSpPr>
        <a:xfrm>
          <a:off x="0" y="0"/>
          <a:ext cx="0" cy="0"/>
          <a:chOff x="0" y="0"/>
          <a:chExt cx="0" cy="0"/>
        </a:xfrm>
      </p:grpSpPr>
      <p:sp>
        <p:nvSpPr>
          <p:cNvPr id="1182" name="Google Shape;1182;p48"/>
          <p:cNvSpPr txBox="1">
            <a:spLocks noGrp="1"/>
          </p:cNvSpPr>
          <p:nvPr>
            <p:ph type="title"/>
          </p:nvPr>
        </p:nvSpPr>
        <p:spPr>
          <a:xfrm>
            <a:off x="3048261" y="107464"/>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Q2</a:t>
            </a:r>
          </a:p>
        </p:txBody>
      </p:sp>
      <p:sp>
        <p:nvSpPr>
          <p:cNvPr id="1183" name="Google Shape;1183;p48"/>
          <p:cNvSpPr txBox="1">
            <a:spLocks noGrp="1"/>
          </p:cNvSpPr>
          <p:nvPr>
            <p:ph type="title" idx="2"/>
          </p:nvPr>
        </p:nvSpPr>
        <p:spPr>
          <a:xfrm>
            <a:off x="2814039" y="987167"/>
            <a:ext cx="3849319" cy="2643541"/>
          </a:xfrm>
          <a:prstGeom prst="rect">
            <a:avLst/>
          </a:prstGeom>
        </p:spPr>
        <p:txBody>
          <a:bodyPr spcFirstLastPara="1" wrap="square" lIns="91425" tIns="91425" rIns="91425" bIns="91425" anchor="ctr" anchorCtr="0">
            <a:noAutofit/>
          </a:bodyPr>
          <a:lstStyle/>
          <a:p>
            <a:r>
              <a:rPr lang="en-US"/>
              <a:t>How is the distribution of prices? Can it be considered Normal distribution?</a:t>
            </a:r>
            <a:endParaRPr lang="en"/>
          </a:p>
        </p:txBody>
      </p:sp>
      <p:grpSp>
        <p:nvGrpSpPr>
          <p:cNvPr id="1184" name="Google Shape;1184;p48"/>
          <p:cNvGrpSpPr/>
          <p:nvPr/>
        </p:nvGrpSpPr>
        <p:grpSpPr>
          <a:xfrm>
            <a:off x="6612571" y="2451146"/>
            <a:ext cx="2377303" cy="2377302"/>
            <a:chOff x="5612559" y="834972"/>
            <a:chExt cx="3473559" cy="3473558"/>
          </a:xfrm>
        </p:grpSpPr>
        <p:sp>
          <p:nvSpPr>
            <p:cNvPr id="1185" name="Google Shape;1185;p48"/>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D3FC51-9982-DE2A-63C4-3CDB7F171A93}"/>
              </a:ext>
            </a:extLst>
          </p:cNvPr>
          <p:cNvSpPr>
            <a:spLocks noGrp="1"/>
          </p:cNvSpPr>
          <p:nvPr>
            <p:ph type="body" idx="1"/>
          </p:nvPr>
        </p:nvSpPr>
        <p:spPr>
          <a:xfrm>
            <a:off x="5676123" y="907446"/>
            <a:ext cx="3322734" cy="3281765"/>
          </a:xfrm>
        </p:spPr>
        <p:txBody>
          <a:bodyPr/>
          <a:lstStyle/>
          <a:p>
            <a:pPr marL="0" indent="0">
              <a:buNone/>
            </a:pPr>
            <a:r>
              <a:rPr lang="en-US" sz="1400" dirty="0"/>
              <a:t>From the boxplot we can get a general view to describe the data. It shows the distribution of price for all the Apps in Google Play store:</a:t>
            </a:r>
          </a:p>
          <a:p>
            <a:pPr marL="0" indent="0">
              <a:buNone/>
            </a:pPr>
            <a:endParaRPr lang="en-US" sz="1400" dirty="0"/>
          </a:p>
          <a:p>
            <a:pPr marL="0" indent="0">
              <a:buNone/>
            </a:pPr>
            <a:r>
              <a:rPr lang="en-US" sz="1400" dirty="0"/>
              <a:t>As price is a numerical variable, we can describe the data by its central tendency: </a:t>
            </a:r>
          </a:p>
          <a:p>
            <a:pPr marL="0" indent="0">
              <a:buNone/>
            </a:pPr>
            <a:r>
              <a:rPr lang="en-US" sz="1400" dirty="0"/>
              <a:t>1. Quartiles</a:t>
            </a:r>
          </a:p>
          <a:p>
            <a:pPr marL="0" indent="0">
              <a:buNone/>
            </a:pPr>
            <a:r>
              <a:rPr lang="en-US" sz="1400" dirty="0"/>
              <a:t>2. Variation</a:t>
            </a:r>
          </a:p>
          <a:p>
            <a:pPr marL="0" indent="0">
              <a:buNone/>
            </a:pPr>
            <a:r>
              <a:rPr lang="en-US" sz="1400" dirty="0"/>
              <a:t>3. Shape</a:t>
            </a:r>
          </a:p>
          <a:p>
            <a:pPr marL="0" indent="0">
              <a:buNone/>
            </a:pPr>
            <a:endParaRPr lang="en-US" sz="1400" dirty="0"/>
          </a:p>
          <a:p>
            <a:pPr marL="0" indent="0">
              <a:buNone/>
            </a:pPr>
            <a:r>
              <a:rPr lang="en-US" sz="1400" dirty="0"/>
              <a:t>In this distribution we can see various outliers.</a:t>
            </a:r>
          </a:p>
          <a:p>
            <a:pPr marL="0" indent="0">
              <a:buNone/>
            </a:pPr>
            <a:endParaRPr lang="en-US" sz="1400" dirty="0"/>
          </a:p>
        </p:txBody>
      </p:sp>
      <p:sp>
        <p:nvSpPr>
          <p:cNvPr id="2" name="TextBox 1">
            <a:extLst>
              <a:ext uri="{FF2B5EF4-FFF2-40B4-BE49-F238E27FC236}">
                <a16:creationId xmlns:a16="http://schemas.microsoft.com/office/drawing/2014/main" id="{B8277E15-1CFC-C067-C16E-96AB1A2A02CC}"/>
              </a:ext>
            </a:extLst>
          </p:cNvPr>
          <p:cNvSpPr txBox="1"/>
          <p:nvPr/>
        </p:nvSpPr>
        <p:spPr>
          <a:xfrm>
            <a:off x="2694483" y="141469"/>
            <a:ext cx="376440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CEF3F5"/>
                </a:solidFill>
                <a:latin typeface="Roboto"/>
              </a:rPr>
              <a:t>Distribution of Price</a:t>
            </a:r>
            <a:endParaRPr lang="en-US" sz="2400" b="1" dirty="0"/>
          </a:p>
        </p:txBody>
      </p:sp>
      <p:pic>
        <p:nvPicPr>
          <p:cNvPr id="7" name="Picture 7" descr="A picture containing box and whisker chart&#10;&#10;Description automatically generated">
            <a:extLst>
              <a:ext uri="{FF2B5EF4-FFF2-40B4-BE49-F238E27FC236}">
                <a16:creationId xmlns:a16="http://schemas.microsoft.com/office/drawing/2014/main" id="{93B4A4A1-CBC7-A997-25B2-B20E846ED7DE}"/>
              </a:ext>
            </a:extLst>
          </p:cNvPr>
          <p:cNvPicPr>
            <a:picLocks noChangeAspect="1"/>
          </p:cNvPicPr>
          <p:nvPr/>
        </p:nvPicPr>
        <p:blipFill>
          <a:blip r:embed="rId2"/>
          <a:stretch>
            <a:fillRect/>
          </a:stretch>
        </p:blipFill>
        <p:spPr>
          <a:xfrm>
            <a:off x="221105" y="687882"/>
            <a:ext cx="5216576" cy="3720894"/>
          </a:xfrm>
          <a:prstGeom prst="rect">
            <a:avLst/>
          </a:prstGeom>
        </p:spPr>
      </p:pic>
    </p:spTree>
    <p:extLst>
      <p:ext uri="{BB962C8B-B14F-4D97-AF65-F5344CB8AC3E}">
        <p14:creationId xmlns:p14="http://schemas.microsoft.com/office/powerpoint/2010/main" val="2233220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id="{48A7B2FD-86F0-BF88-888F-8008387A64AA}"/>
              </a:ext>
            </a:extLst>
          </p:cNvPr>
          <p:cNvPicPr>
            <a:picLocks noChangeAspect="1"/>
          </p:cNvPicPr>
          <p:nvPr/>
        </p:nvPicPr>
        <p:blipFill>
          <a:blip r:embed="rId2"/>
          <a:stretch>
            <a:fillRect/>
          </a:stretch>
        </p:blipFill>
        <p:spPr>
          <a:xfrm>
            <a:off x="3338286" y="175674"/>
            <a:ext cx="4248848" cy="1123354"/>
          </a:xfrm>
          <a:prstGeom prst="rect">
            <a:avLst/>
          </a:prstGeom>
        </p:spPr>
      </p:pic>
      <p:sp>
        <p:nvSpPr>
          <p:cNvPr id="5" name="TextBox 4">
            <a:extLst>
              <a:ext uri="{FF2B5EF4-FFF2-40B4-BE49-F238E27FC236}">
                <a16:creationId xmlns:a16="http://schemas.microsoft.com/office/drawing/2014/main" id="{C7C44CC4-56EF-C7B9-B30F-9653E9B272A2}"/>
              </a:ext>
            </a:extLst>
          </p:cNvPr>
          <p:cNvSpPr txBox="1"/>
          <p:nvPr/>
        </p:nvSpPr>
        <p:spPr>
          <a:xfrm>
            <a:off x="929925" y="368562"/>
            <a:ext cx="2480932"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Looking at the summary we can say that this distribution is Right-skewed.</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 </a:t>
            </a:r>
          </a:p>
          <a:p>
            <a:endParaRPr lang="en-US" dirty="0">
              <a:solidFill>
                <a:schemeClr val="bg1"/>
              </a:solidFill>
            </a:endParaRPr>
          </a:p>
          <a:p>
            <a:r>
              <a:rPr lang="en-US" dirty="0">
                <a:solidFill>
                  <a:schemeClr val="bg1"/>
                </a:solidFill>
              </a:rPr>
              <a:t>But we will do further detailed analysis for this distribution because there are too many outliers. </a:t>
            </a:r>
          </a:p>
          <a:p>
            <a:endParaRPr lang="en-US" dirty="0">
              <a:solidFill>
                <a:schemeClr val="bg1"/>
              </a:solidFill>
            </a:endParaRPr>
          </a:p>
        </p:txBody>
      </p:sp>
      <p:pic>
        <p:nvPicPr>
          <p:cNvPr id="3" name="Picture 2"/>
          <p:cNvPicPr>
            <a:picLocks noChangeAspect="1"/>
          </p:cNvPicPr>
          <p:nvPr/>
        </p:nvPicPr>
        <p:blipFill>
          <a:blip r:embed="rId3"/>
          <a:stretch>
            <a:fillRect/>
          </a:stretch>
        </p:blipFill>
        <p:spPr>
          <a:xfrm>
            <a:off x="3338286" y="1663847"/>
            <a:ext cx="4682302" cy="3391354"/>
          </a:xfrm>
          <a:prstGeom prst="rect">
            <a:avLst/>
          </a:prstGeom>
        </p:spPr>
      </p:pic>
    </p:spTree>
    <p:extLst>
      <p:ext uri="{BB962C8B-B14F-4D97-AF65-F5344CB8AC3E}">
        <p14:creationId xmlns:p14="http://schemas.microsoft.com/office/powerpoint/2010/main" val="419023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3260" y="43542"/>
            <a:ext cx="4442816" cy="2774066"/>
          </a:xfrm>
          <a:prstGeom prst="rect">
            <a:avLst/>
          </a:prstGeom>
        </p:spPr>
      </p:pic>
      <p:sp>
        <p:nvSpPr>
          <p:cNvPr id="6" name="Rectangle 5"/>
          <p:cNvSpPr/>
          <p:nvPr/>
        </p:nvSpPr>
        <p:spPr>
          <a:xfrm>
            <a:off x="5007219" y="642737"/>
            <a:ext cx="2721428" cy="3970318"/>
          </a:xfrm>
          <a:prstGeom prst="rect">
            <a:avLst/>
          </a:prstGeom>
        </p:spPr>
        <p:txBody>
          <a:bodyPr wrap="square">
            <a:spAutoFit/>
          </a:bodyPr>
          <a:lstStyle/>
          <a:p>
            <a:r>
              <a:rPr lang="en-IN" sz="1200" dirty="0">
                <a:solidFill>
                  <a:schemeClr val="bg1"/>
                </a:solidFill>
              </a:rPr>
              <a:t>From the histogram we can see that on the X-axis which depicts the Price of Apps, zero has the highest frequency which comes from the free apps. </a:t>
            </a:r>
          </a:p>
          <a:p>
            <a:endParaRPr lang="en-IN" sz="1200" dirty="0">
              <a:solidFill>
                <a:schemeClr val="bg1"/>
              </a:solidFill>
            </a:endParaRPr>
          </a:p>
          <a:p>
            <a:endParaRPr lang="en-IN" sz="1200" dirty="0">
              <a:solidFill>
                <a:schemeClr val="bg1"/>
              </a:solidFill>
            </a:endParaRPr>
          </a:p>
          <a:p>
            <a:endParaRPr lang="en-IN" sz="1200" dirty="0">
              <a:solidFill>
                <a:schemeClr val="bg1"/>
              </a:solidFill>
            </a:endParaRPr>
          </a:p>
          <a:p>
            <a:r>
              <a:rPr lang="en-IN" sz="1200" dirty="0">
                <a:solidFill>
                  <a:schemeClr val="bg1"/>
                </a:solidFill>
              </a:rPr>
              <a:t>The pie chart depicts that the majority of apps in the Play Store are Free as compared to Paid Apps, adding to the high frequency of zero for the Price variable.</a:t>
            </a:r>
          </a:p>
          <a:p>
            <a:endParaRPr lang="en-IN" sz="1200" dirty="0">
              <a:solidFill>
                <a:schemeClr val="bg1"/>
              </a:solidFill>
            </a:endParaRPr>
          </a:p>
          <a:p>
            <a:endParaRPr lang="en-IN" sz="1200" dirty="0">
              <a:solidFill>
                <a:schemeClr val="bg1"/>
              </a:solidFill>
            </a:endParaRPr>
          </a:p>
          <a:p>
            <a:endParaRPr lang="en-IN" sz="1200" dirty="0">
              <a:solidFill>
                <a:schemeClr val="bg1"/>
              </a:solidFill>
            </a:endParaRPr>
          </a:p>
          <a:p>
            <a:endParaRPr lang="en-IN" sz="1200" dirty="0">
              <a:solidFill>
                <a:schemeClr val="bg1"/>
              </a:solidFill>
            </a:endParaRPr>
          </a:p>
          <a:p>
            <a:r>
              <a:rPr lang="en-IN" sz="1200" dirty="0">
                <a:solidFill>
                  <a:schemeClr val="bg1"/>
                </a:solidFill>
              </a:rPr>
              <a:t>Therefore, we can say that the Price variable should be </a:t>
            </a:r>
            <a:r>
              <a:rPr lang="en-IN" sz="1200" dirty="0" err="1">
                <a:solidFill>
                  <a:schemeClr val="bg1"/>
                </a:solidFill>
              </a:rPr>
              <a:t>analyzed</a:t>
            </a:r>
            <a:r>
              <a:rPr lang="en-IN" sz="1200" dirty="0">
                <a:solidFill>
                  <a:schemeClr val="bg1"/>
                </a:solidFill>
              </a:rPr>
              <a:t> only for apps that are Paid considering that for Free Apps it will always be Zero.</a:t>
            </a:r>
          </a:p>
        </p:txBody>
      </p:sp>
      <p:pic>
        <p:nvPicPr>
          <p:cNvPr id="7" name="Picture 6"/>
          <p:cNvPicPr>
            <a:picLocks noChangeAspect="1"/>
          </p:cNvPicPr>
          <p:nvPr/>
        </p:nvPicPr>
        <p:blipFill>
          <a:blip r:embed="rId3"/>
          <a:stretch>
            <a:fillRect/>
          </a:stretch>
        </p:blipFill>
        <p:spPr>
          <a:xfrm>
            <a:off x="113260" y="2894779"/>
            <a:ext cx="4442816" cy="2168893"/>
          </a:xfrm>
          <a:prstGeom prst="rect">
            <a:avLst/>
          </a:prstGeom>
        </p:spPr>
      </p:pic>
    </p:spTree>
    <p:extLst>
      <p:ext uri="{BB962C8B-B14F-4D97-AF65-F5344CB8AC3E}">
        <p14:creationId xmlns:p14="http://schemas.microsoft.com/office/powerpoint/2010/main" val="3863050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359540" y="879386"/>
            <a:ext cx="4615477" cy="2862768"/>
          </a:xfrm>
          <a:prstGeom prst="rect">
            <a:avLst/>
          </a:prstGeom>
        </p:spPr>
      </p:pic>
      <p:sp>
        <p:nvSpPr>
          <p:cNvPr id="6" name="Rectangle 5"/>
          <p:cNvSpPr/>
          <p:nvPr/>
        </p:nvSpPr>
        <p:spPr>
          <a:xfrm>
            <a:off x="1313505" y="973004"/>
            <a:ext cx="2922664" cy="2492990"/>
          </a:xfrm>
          <a:prstGeom prst="rect">
            <a:avLst/>
          </a:prstGeom>
        </p:spPr>
        <p:txBody>
          <a:bodyPr wrap="square">
            <a:spAutoFit/>
          </a:bodyPr>
          <a:lstStyle/>
          <a:p>
            <a:r>
              <a:rPr lang="en-IN" sz="1200" dirty="0">
                <a:solidFill>
                  <a:schemeClr val="bg1"/>
                </a:solidFill>
              </a:rPr>
              <a:t>In order to analyze the distribution for Paid Apps the Data frame was split into two parts – Paid apps and Free apps.</a:t>
            </a:r>
          </a:p>
          <a:p>
            <a:endParaRPr lang="en-IN" sz="1200" dirty="0">
              <a:solidFill>
                <a:schemeClr val="bg1"/>
              </a:solidFill>
            </a:endParaRPr>
          </a:p>
          <a:p>
            <a:endParaRPr lang="en-IN" sz="1200" dirty="0">
              <a:solidFill>
                <a:schemeClr val="bg1"/>
              </a:solidFill>
            </a:endParaRPr>
          </a:p>
          <a:p>
            <a:r>
              <a:rPr lang="en-IN" sz="1200" dirty="0">
                <a:solidFill>
                  <a:schemeClr val="bg1"/>
                </a:solidFill>
              </a:rPr>
              <a:t>We used the Data frame for only Paid Apps and plotted a bar plot which depicts the distribution of price for Paid Apps only.</a:t>
            </a:r>
          </a:p>
          <a:p>
            <a:endParaRPr lang="en-IN" sz="1200" dirty="0">
              <a:solidFill>
                <a:schemeClr val="bg1"/>
              </a:solidFill>
            </a:endParaRPr>
          </a:p>
          <a:p>
            <a:endParaRPr lang="en-IN" sz="1200" dirty="0">
              <a:solidFill>
                <a:schemeClr val="bg1"/>
              </a:solidFill>
            </a:endParaRPr>
          </a:p>
          <a:p>
            <a:r>
              <a:rPr lang="en-US" sz="1200" dirty="0">
                <a:solidFill>
                  <a:schemeClr val="bg1"/>
                </a:solidFill>
              </a:rPr>
              <a:t>Even though the distribution is better, the presence of outliers are really high.</a:t>
            </a:r>
          </a:p>
        </p:txBody>
      </p:sp>
      <p:sp>
        <p:nvSpPr>
          <p:cNvPr id="7" name="Rectangle 6"/>
          <p:cNvSpPr/>
          <p:nvPr/>
        </p:nvSpPr>
        <p:spPr>
          <a:xfrm>
            <a:off x="1950207" y="73805"/>
            <a:ext cx="5132764" cy="830997"/>
          </a:xfrm>
          <a:prstGeom prst="rect">
            <a:avLst/>
          </a:prstGeom>
        </p:spPr>
        <p:txBody>
          <a:bodyPr wrap="square">
            <a:spAutoFit/>
          </a:bodyPr>
          <a:lstStyle/>
          <a:p>
            <a:pPr algn="ctr"/>
            <a:r>
              <a:rPr lang="en-US" sz="2400" b="1" dirty="0">
                <a:solidFill>
                  <a:srgbClr val="CEF3F5"/>
                </a:solidFill>
                <a:latin typeface="Roboto"/>
              </a:rPr>
              <a:t>Analyzing the Distribution for Paid Apps</a:t>
            </a:r>
            <a:endParaRPr lang="en-US" sz="2400" b="1" dirty="0"/>
          </a:p>
        </p:txBody>
      </p:sp>
      <p:pic>
        <p:nvPicPr>
          <p:cNvPr id="8" name="Picture 7"/>
          <p:cNvPicPr>
            <a:picLocks noChangeAspect="1"/>
          </p:cNvPicPr>
          <p:nvPr/>
        </p:nvPicPr>
        <p:blipFill>
          <a:blip r:embed="rId3"/>
          <a:stretch>
            <a:fillRect/>
          </a:stretch>
        </p:blipFill>
        <p:spPr>
          <a:xfrm>
            <a:off x="189894" y="3887297"/>
            <a:ext cx="4933950" cy="1104900"/>
          </a:xfrm>
          <a:prstGeom prst="rect">
            <a:avLst/>
          </a:prstGeom>
        </p:spPr>
      </p:pic>
      <p:sp>
        <p:nvSpPr>
          <p:cNvPr id="9" name="Rectangle 8"/>
          <p:cNvSpPr/>
          <p:nvPr/>
        </p:nvSpPr>
        <p:spPr>
          <a:xfrm>
            <a:off x="5479142" y="3955436"/>
            <a:ext cx="3577772" cy="830997"/>
          </a:xfrm>
          <a:prstGeom prst="rect">
            <a:avLst/>
          </a:prstGeom>
        </p:spPr>
        <p:txBody>
          <a:bodyPr wrap="square">
            <a:spAutoFit/>
          </a:bodyPr>
          <a:lstStyle/>
          <a:p>
            <a:r>
              <a:rPr lang="en-US" sz="1200" dirty="0">
                <a:solidFill>
                  <a:schemeClr val="bg1"/>
                </a:solidFill>
              </a:rPr>
              <a:t>We checked the threshold to consider a value to analyze the outliers. </a:t>
            </a:r>
          </a:p>
          <a:p>
            <a:endParaRPr lang="en-US" sz="1200" dirty="0">
              <a:solidFill>
                <a:schemeClr val="bg1"/>
              </a:solidFill>
            </a:endParaRPr>
          </a:p>
          <a:p>
            <a:r>
              <a:rPr lang="en-US" sz="1200" b="1" dirty="0">
                <a:solidFill>
                  <a:schemeClr val="bg1"/>
                </a:solidFill>
              </a:rPr>
              <a:t>Threshold Value: </a:t>
            </a:r>
            <a:r>
              <a:rPr lang="en-US" sz="1200" dirty="0">
                <a:solidFill>
                  <a:schemeClr val="bg1"/>
                </a:solidFill>
              </a:rPr>
              <a:t>10.24</a:t>
            </a:r>
          </a:p>
        </p:txBody>
      </p:sp>
    </p:spTree>
    <p:extLst>
      <p:ext uri="{BB962C8B-B14F-4D97-AF65-F5344CB8AC3E}">
        <p14:creationId xmlns:p14="http://schemas.microsoft.com/office/powerpoint/2010/main" val="2307965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53534" y="383495"/>
            <a:ext cx="4410075" cy="915534"/>
          </a:xfrm>
          <a:prstGeom prst="rect">
            <a:avLst/>
          </a:prstGeom>
        </p:spPr>
      </p:pic>
      <p:sp>
        <p:nvSpPr>
          <p:cNvPr id="8" name="Rectangle 7"/>
          <p:cNvSpPr/>
          <p:nvPr/>
        </p:nvSpPr>
        <p:spPr>
          <a:xfrm>
            <a:off x="4659084" y="448809"/>
            <a:ext cx="3577772" cy="3600986"/>
          </a:xfrm>
          <a:prstGeom prst="rect">
            <a:avLst/>
          </a:prstGeom>
        </p:spPr>
        <p:txBody>
          <a:bodyPr wrap="square">
            <a:spAutoFit/>
          </a:bodyPr>
          <a:lstStyle/>
          <a:p>
            <a:r>
              <a:rPr lang="en-US" sz="1200" dirty="0">
                <a:solidFill>
                  <a:schemeClr val="bg1"/>
                </a:solidFill>
              </a:rPr>
              <a:t>After finding the threshold value we further divide the Paid Apps data frame as:</a:t>
            </a:r>
          </a:p>
          <a:p>
            <a:endParaRPr lang="en-US" sz="1200" dirty="0">
              <a:solidFill>
                <a:schemeClr val="bg1"/>
              </a:solidFill>
            </a:endParaRPr>
          </a:p>
          <a:p>
            <a:pPr marL="171450" indent="-171450">
              <a:buFont typeface="Wingdings" panose="05000000000000000000" pitchFamily="2" charset="2"/>
              <a:buChar char="Ø"/>
            </a:pPr>
            <a:r>
              <a:rPr lang="en-US" sz="1200" b="1" dirty="0">
                <a:solidFill>
                  <a:schemeClr val="bg1"/>
                </a:solidFill>
              </a:rPr>
              <a:t>df_new_paid_l  : </a:t>
            </a:r>
            <a:r>
              <a:rPr lang="en-US" sz="1200" dirty="0">
                <a:solidFill>
                  <a:schemeClr val="bg1"/>
                </a:solidFill>
              </a:rPr>
              <a:t>containing all the apps within the price range of 0 to 10</a:t>
            </a:r>
          </a:p>
          <a:p>
            <a:endParaRPr lang="en-US" sz="1200" dirty="0">
              <a:solidFill>
                <a:schemeClr val="bg1"/>
              </a:solidFill>
            </a:endParaRPr>
          </a:p>
          <a:p>
            <a:pPr marL="171450" indent="-171450">
              <a:buFont typeface="Wingdings" panose="05000000000000000000" pitchFamily="2" charset="2"/>
              <a:buChar char="Ø"/>
            </a:pPr>
            <a:r>
              <a:rPr lang="en-US" sz="1200" b="1" dirty="0">
                <a:solidFill>
                  <a:schemeClr val="bg1"/>
                </a:solidFill>
              </a:rPr>
              <a:t>df_new_paid_g : </a:t>
            </a:r>
            <a:r>
              <a:rPr lang="en-US" sz="1200" dirty="0">
                <a:solidFill>
                  <a:schemeClr val="bg1"/>
                </a:solidFill>
              </a:rPr>
              <a:t>containing all the apps within the price range of 10 to 400</a:t>
            </a:r>
          </a:p>
          <a:p>
            <a:endParaRPr lang="en-US" sz="1200" dirty="0">
              <a:solidFill>
                <a:schemeClr val="bg1"/>
              </a:solidFill>
            </a:endParaRPr>
          </a:p>
          <a:p>
            <a:pPr marL="171450" indent="-171450">
              <a:buFont typeface="Wingdings" panose="05000000000000000000" pitchFamily="2" charset="2"/>
              <a:buChar char="Ø"/>
            </a:pPr>
            <a:endParaRPr lang="en-US" sz="1200" dirty="0">
              <a:solidFill>
                <a:schemeClr val="bg1"/>
              </a:solidFill>
            </a:endParaRPr>
          </a:p>
          <a:p>
            <a:pPr marL="171450" indent="-171450">
              <a:buFont typeface="Wingdings" panose="05000000000000000000" pitchFamily="2" charset="2"/>
              <a:buChar char="Ø"/>
            </a:pPr>
            <a:endParaRPr lang="en-US" sz="1200" dirty="0">
              <a:solidFill>
                <a:schemeClr val="bg1"/>
              </a:solidFill>
            </a:endParaRPr>
          </a:p>
          <a:p>
            <a:r>
              <a:rPr lang="en-US" sz="1200" dirty="0">
                <a:solidFill>
                  <a:schemeClr val="bg1"/>
                </a:solidFill>
              </a:rPr>
              <a:t>This histogram depicts the Price distribution for </a:t>
            </a:r>
            <a:r>
              <a:rPr lang="en-US" sz="1200" b="1" dirty="0">
                <a:solidFill>
                  <a:schemeClr val="bg1"/>
                </a:solidFill>
              </a:rPr>
              <a:t>df_new_paid_g </a:t>
            </a:r>
            <a:r>
              <a:rPr lang="en-US" sz="1200" dirty="0">
                <a:solidFill>
                  <a:schemeClr val="bg1"/>
                </a:solidFill>
              </a:rPr>
              <a:t>containing apps within the price range of 10 to 400.</a:t>
            </a:r>
          </a:p>
          <a:p>
            <a:endParaRPr lang="en-US" sz="1200" dirty="0">
              <a:solidFill>
                <a:schemeClr val="bg1"/>
              </a:solidFill>
            </a:endParaRPr>
          </a:p>
          <a:p>
            <a:r>
              <a:rPr lang="en-US" sz="1200" dirty="0">
                <a:solidFill>
                  <a:schemeClr val="bg1"/>
                </a:solidFill>
              </a:rPr>
              <a:t>Apart from the values considered outliers from the distribution of paid apps, we can see that there are some extreme values around 400.</a:t>
            </a:r>
          </a:p>
          <a:p>
            <a:endParaRPr lang="en-US" sz="1200" dirty="0">
              <a:solidFill>
                <a:schemeClr val="bg1"/>
              </a:solidFill>
            </a:endParaRPr>
          </a:p>
        </p:txBody>
      </p:sp>
      <p:pic>
        <p:nvPicPr>
          <p:cNvPr id="9" name="Picture 8"/>
          <p:cNvPicPr>
            <a:picLocks noChangeAspect="1"/>
          </p:cNvPicPr>
          <p:nvPr/>
        </p:nvPicPr>
        <p:blipFill>
          <a:blip r:embed="rId3"/>
          <a:stretch>
            <a:fillRect/>
          </a:stretch>
        </p:blipFill>
        <p:spPr>
          <a:xfrm>
            <a:off x="153534" y="1955463"/>
            <a:ext cx="4505550" cy="2989318"/>
          </a:xfrm>
          <a:prstGeom prst="rect">
            <a:avLst/>
          </a:prstGeom>
        </p:spPr>
      </p:pic>
    </p:spTree>
    <p:extLst>
      <p:ext uri="{BB962C8B-B14F-4D97-AF65-F5344CB8AC3E}">
        <p14:creationId xmlns:p14="http://schemas.microsoft.com/office/powerpoint/2010/main" val="655663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80572" y="180294"/>
            <a:ext cx="4049484" cy="6186309"/>
          </a:xfrm>
          <a:prstGeom prst="rect">
            <a:avLst/>
          </a:prstGeom>
        </p:spPr>
        <p:txBody>
          <a:bodyPr wrap="square">
            <a:spAutoFit/>
          </a:bodyPr>
          <a:lstStyle/>
          <a:p>
            <a:r>
              <a:rPr lang="en-IN" sz="1200" dirty="0">
                <a:solidFill>
                  <a:schemeClr val="bg1"/>
                </a:solidFill>
              </a:rPr>
              <a:t>In order to further analyze the distribution we will follow this flowchart. </a:t>
            </a:r>
          </a:p>
          <a:p>
            <a:pPr marL="171450" indent="-171450">
              <a:buFont typeface="Wingdings" panose="05000000000000000000" pitchFamily="2" charset="2"/>
              <a:buChar char="Ø"/>
            </a:pPr>
            <a:endParaRPr lang="en-IN" sz="1200" dirty="0">
              <a:solidFill>
                <a:schemeClr val="bg1"/>
              </a:solidFill>
            </a:endParaRPr>
          </a:p>
          <a:p>
            <a:pPr marL="228600" indent="-228600">
              <a:buFont typeface="Wingdings" panose="05000000000000000000" pitchFamily="2" charset="2"/>
              <a:buChar char="Ø"/>
            </a:pPr>
            <a:r>
              <a:rPr lang="en-IN" sz="1200" dirty="0">
                <a:solidFill>
                  <a:schemeClr val="bg1"/>
                </a:solidFill>
              </a:rPr>
              <a:t>We split the Price variable into Free &amp; Paid and created two separate data frames for each.</a:t>
            </a:r>
          </a:p>
          <a:p>
            <a:pPr marL="228600" indent="-228600">
              <a:buFont typeface="Wingdings" panose="05000000000000000000" pitchFamily="2" charset="2"/>
              <a:buChar char="Ø"/>
            </a:pPr>
            <a:endParaRPr lang="en-IN" sz="1200" dirty="0">
              <a:solidFill>
                <a:schemeClr val="bg1"/>
              </a:solidFill>
            </a:endParaRPr>
          </a:p>
          <a:p>
            <a:pPr marL="228600" indent="-228600">
              <a:buFont typeface="Wingdings" panose="05000000000000000000" pitchFamily="2" charset="2"/>
              <a:buChar char="Ø"/>
            </a:pPr>
            <a:r>
              <a:rPr lang="en-IN" sz="1200" dirty="0">
                <a:solidFill>
                  <a:schemeClr val="bg1"/>
                </a:solidFill>
              </a:rPr>
              <a:t>Then we further divided the Paid apps based on the threshold value 10.24 for the outliers.</a:t>
            </a:r>
          </a:p>
          <a:p>
            <a:pPr marL="228600" indent="-228600">
              <a:buFont typeface="Wingdings" panose="05000000000000000000" pitchFamily="2" charset="2"/>
              <a:buChar char="Ø"/>
            </a:pPr>
            <a:endParaRPr lang="en-IN" sz="1200" dirty="0">
              <a:solidFill>
                <a:schemeClr val="bg1"/>
              </a:solidFill>
            </a:endParaRPr>
          </a:p>
          <a:p>
            <a:pPr marL="228600" indent="-228600">
              <a:buFont typeface="Wingdings" panose="05000000000000000000" pitchFamily="2" charset="2"/>
              <a:buChar char="Ø"/>
            </a:pPr>
            <a:r>
              <a:rPr lang="en-IN" sz="1200" dirty="0">
                <a:solidFill>
                  <a:schemeClr val="bg1"/>
                </a:solidFill>
              </a:rPr>
              <a:t>We get 2 ranges for Paid App Price: 0 to 10 and 10 to 400.</a:t>
            </a:r>
          </a:p>
          <a:p>
            <a:pPr marL="228600" indent="-228600">
              <a:buFont typeface="Wingdings" panose="05000000000000000000" pitchFamily="2" charset="2"/>
              <a:buChar char="Ø"/>
            </a:pPr>
            <a:endParaRPr lang="en-IN" sz="1200" dirty="0">
              <a:solidFill>
                <a:schemeClr val="bg1"/>
              </a:solidFill>
            </a:endParaRPr>
          </a:p>
          <a:p>
            <a:pPr marL="228600" indent="-228600">
              <a:buFont typeface="Wingdings" panose="05000000000000000000" pitchFamily="2" charset="2"/>
              <a:buChar char="Ø"/>
            </a:pPr>
            <a:r>
              <a:rPr lang="en-US" sz="1200" dirty="0">
                <a:solidFill>
                  <a:schemeClr val="bg1"/>
                </a:solidFill>
              </a:rPr>
              <a:t>As there were some extreme values around 400 as seen in the histogram, we further split the Range 10 to 400 in order to analyze it. </a:t>
            </a:r>
          </a:p>
          <a:p>
            <a:pPr marL="228600" indent="-228600">
              <a:buFont typeface="Wingdings" panose="05000000000000000000" pitchFamily="2" charset="2"/>
              <a:buChar char="Ø"/>
            </a:pPr>
            <a:endParaRPr lang="en-US" sz="1200" dirty="0">
              <a:solidFill>
                <a:schemeClr val="bg1"/>
              </a:solidFill>
            </a:endParaRPr>
          </a:p>
          <a:p>
            <a:r>
              <a:rPr lang="en-US" sz="1200" dirty="0">
                <a:solidFill>
                  <a:schemeClr val="bg1"/>
                </a:solidFill>
              </a:rPr>
              <a:t>     It was split into: Price range 10 to 89 and 200 to 400.</a:t>
            </a:r>
          </a:p>
          <a:p>
            <a:pPr marL="228600" indent="-228600">
              <a:buFont typeface="Wingdings" panose="05000000000000000000" pitchFamily="2" charset="2"/>
              <a:buChar char="Ø"/>
            </a:pPr>
            <a:endParaRPr lang="en-US" sz="1200" dirty="0">
              <a:solidFill>
                <a:schemeClr val="bg1"/>
              </a:solidFill>
            </a:endParaRPr>
          </a:p>
          <a:p>
            <a:pPr marL="228600" indent="-228600">
              <a:buFont typeface="Wingdings" panose="05000000000000000000" pitchFamily="2" charset="2"/>
              <a:buChar char="Ø"/>
            </a:pPr>
            <a:r>
              <a:rPr lang="en-US" sz="1200" dirty="0">
                <a:solidFill>
                  <a:schemeClr val="bg1"/>
                </a:solidFill>
              </a:rPr>
              <a:t>We found that Price range 200 to 400 contains most of the fake apps with the same name ‘Rich’</a:t>
            </a:r>
          </a:p>
          <a:p>
            <a:pPr marL="228600" indent="-228600">
              <a:buFont typeface="Wingdings" panose="05000000000000000000" pitchFamily="2" charset="2"/>
              <a:buChar char="Ø"/>
            </a:pPr>
            <a:endParaRPr lang="en-US" sz="1200" dirty="0">
              <a:solidFill>
                <a:schemeClr val="bg1"/>
              </a:solidFill>
            </a:endParaRPr>
          </a:p>
          <a:p>
            <a:pPr marL="228600" indent="-228600">
              <a:buFont typeface="Wingdings" panose="05000000000000000000" pitchFamily="2" charset="2"/>
              <a:buChar char="Ø"/>
            </a:pPr>
            <a:r>
              <a:rPr lang="en-US" sz="1200" dirty="0">
                <a:solidFill>
                  <a:schemeClr val="bg1"/>
                </a:solidFill>
              </a:rPr>
              <a:t>For getting the correct distribution of Price variable we used the Price range: 0 to 10 and 10 to 89</a:t>
            </a:r>
          </a:p>
          <a:p>
            <a:pPr marL="228600" indent="-228600">
              <a:buFont typeface="Wingdings" panose="05000000000000000000" pitchFamily="2" charset="2"/>
              <a:buChar char="Ø"/>
            </a:pPr>
            <a:endParaRPr lang="en-US" sz="1200" dirty="0">
              <a:solidFill>
                <a:schemeClr val="bg1"/>
              </a:solidFill>
            </a:endParaRPr>
          </a:p>
          <a:p>
            <a:r>
              <a:rPr lang="en-US" sz="1200" dirty="0">
                <a:solidFill>
                  <a:schemeClr val="bg1"/>
                </a:solidFill>
              </a:rPr>
              <a:t>We’ll be explaining the code for these steps in the next question</a:t>
            </a:r>
          </a:p>
          <a:p>
            <a:pPr marL="228600" indent="-228600">
              <a:buFont typeface="Wingdings" panose="05000000000000000000" pitchFamily="2" charset="2"/>
              <a:buChar char="Ø"/>
            </a:pPr>
            <a:endParaRPr lang="en-US" sz="1200" dirty="0">
              <a:solidFill>
                <a:schemeClr val="bg1"/>
              </a:solidFill>
            </a:endParaRPr>
          </a:p>
          <a:p>
            <a:pPr marL="228600" indent="-228600">
              <a:buFont typeface="Wingdings" panose="05000000000000000000" pitchFamily="2" charset="2"/>
              <a:buChar char="Ø"/>
            </a:pPr>
            <a:endParaRPr lang="en-US" sz="1200" dirty="0">
              <a:solidFill>
                <a:schemeClr val="bg1"/>
              </a:solidFill>
            </a:endParaRPr>
          </a:p>
          <a:p>
            <a:pPr marL="228600" indent="-228600">
              <a:buFont typeface="Wingdings" panose="05000000000000000000" pitchFamily="2" charset="2"/>
              <a:buChar char="Ø"/>
            </a:pPr>
            <a:endParaRPr lang="en-US" sz="1200" dirty="0">
              <a:solidFill>
                <a:schemeClr val="bg1"/>
              </a:solidFill>
            </a:endParaRPr>
          </a:p>
          <a:p>
            <a:pPr marL="228600" indent="-228600">
              <a:buFont typeface="Wingdings" panose="05000000000000000000" pitchFamily="2" charset="2"/>
              <a:buChar char="Ø"/>
            </a:pPr>
            <a:endParaRPr lang="en-US" sz="1200" dirty="0">
              <a:solidFill>
                <a:schemeClr val="bg1"/>
              </a:solidFill>
            </a:endParaRPr>
          </a:p>
          <a:p>
            <a:pPr marL="228600" indent="-228600">
              <a:buFont typeface="Wingdings" panose="05000000000000000000" pitchFamily="2" charset="2"/>
              <a:buChar char="Ø"/>
            </a:pPr>
            <a:endParaRPr lang="en-US" sz="1200" dirty="0">
              <a:solidFill>
                <a:schemeClr val="bg1"/>
              </a:solidFill>
            </a:endParaRPr>
          </a:p>
          <a:p>
            <a:pPr marL="171450" indent="-171450">
              <a:buFont typeface="Wingdings" panose="05000000000000000000" pitchFamily="2" charset="2"/>
              <a:buChar char="Ø"/>
            </a:pPr>
            <a:endParaRPr lang="en-US" sz="1200" dirty="0">
              <a:solidFill>
                <a:schemeClr val="bg1"/>
              </a:solidFill>
            </a:endParaRPr>
          </a:p>
        </p:txBody>
      </p:sp>
      <p:graphicFrame>
        <p:nvGraphicFramePr>
          <p:cNvPr id="4" name="Diagram 3"/>
          <p:cNvGraphicFramePr/>
          <p:nvPr>
            <p:extLst>
              <p:ext uri="{D42A27DB-BD31-4B8C-83A1-F6EECF244321}">
                <p14:modId xmlns:p14="http://schemas.microsoft.com/office/powerpoint/2010/main" val="1945778339"/>
              </p:ext>
            </p:extLst>
          </p:nvPr>
        </p:nvGraphicFramePr>
        <p:xfrm>
          <a:off x="4630056" y="303666"/>
          <a:ext cx="4390573" cy="4311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5870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80457" y="3739971"/>
            <a:ext cx="7242629" cy="1200329"/>
          </a:xfrm>
          <a:prstGeom prst="rect">
            <a:avLst/>
          </a:prstGeom>
        </p:spPr>
        <p:txBody>
          <a:bodyPr wrap="square">
            <a:spAutoFit/>
          </a:bodyPr>
          <a:lstStyle/>
          <a:p>
            <a:pPr marL="171450" indent="-171450">
              <a:buFont typeface="Wingdings" panose="05000000000000000000" pitchFamily="2" charset="2"/>
              <a:buChar char="Ø"/>
            </a:pPr>
            <a:r>
              <a:rPr lang="en-US" sz="1200" dirty="0">
                <a:solidFill>
                  <a:schemeClr val="bg1"/>
                </a:solidFill>
              </a:rPr>
              <a:t>This is the final Distribution of Price and it is Right Skewed. </a:t>
            </a:r>
          </a:p>
          <a:p>
            <a:pPr marL="171450" indent="-171450">
              <a:buFont typeface="Wingdings" panose="05000000000000000000" pitchFamily="2" charset="2"/>
              <a:buChar char="Ø"/>
            </a:pPr>
            <a:endParaRPr lang="en-US" sz="1200" dirty="0">
              <a:solidFill>
                <a:schemeClr val="bg1"/>
              </a:solidFill>
            </a:endParaRPr>
          </a:p>
          <a:p>
            <a:pPr marL="171450" indent="-171450">
              <a:buFont typeface="Wingdings" panose="05000000000000000000" pitchFamily="2" charset="2"/>
              <a:buChar char="Ø"/>
            </a:pPr>
            <a:r>
              <a:rPr lang="en-US" sz="1200" dirty="0">
                <a:solidFill>
                  <a:schemeClr val="bg1"/>
                </a:solidFill>
              </a:rPr>
              <a:t>For getting the correct distribution of Price variable we combined the Price range: 0 to 10 and 10 to 89.</a:t>
            </a:r>
          </a:p>
          <a:p>
            <a:pPr marL="171450" indent="-171450">
              <a:buFont typeface="Wingdings" panose="05000000000000000000" pitchFamily="2" charset="2"/>
              <a:buChar char="Ø"/>
            </a:pPr>
            <a:endParaRPr lang="en-US" sz="1200" dirty="0">
              <a:solidFill>
                <a:schemeClr val="bg1"/>
              </a:solidFill>
            </a:endParaRPr>
          </a:p>
          <a:p>
            <a:pPr marL="171450" indent="-171450">
              <a:buFont typeface="Wingdings" panose="05000000000000000000" pitchFamily="2" charset="2"/>
              <a:buChar char="Ø"/>
            </a:pPr>
            <a:r>
              <a:rPr lang="en-US" sz="1200" dirty="0">
                <a:solidFill>
                  <a:schemeClr val="bg1"/>
                </a:solidFill>
              </a:rPr>
              <a:t>Price range 200 to 400 contains most of the fake apps so it was removed from the distribution.</a:t>
            </a:r>
          </a:p>
          <a:p>
            <a:pPr marL="171450" indent="-171450">
              <a:buFont typeface="Wingdings" panose="05000000000000000000" pitchFamily="2" charset="2"/>
              <a:buChar char="Ø"/>
            </a:pPr>
            <a:endParaRPr lang="en-US" sz="1200" dirty="0">
              <a:solidFill>
                <a:schemeClr val="bg1"/>
              </a:solidFill>
            </a:endParaRPr>
          </a:p>
        </p:txBody>
      </p:sp>
      <p:pic>
        <p:nvPicPr>
          <p:cNvPr id="2" name="Picture 1"/>
          <p:cNvPicPr>
            <a:picLocks noChangeAspect="1"/>
          </p:cNvPicPr>
          <p:nvPr/>
        </p:nvPicPr>
        <p:blipFill>
          <a:blip r:embed="rId2"/>
          <a:stretch>
            <a:fillRect/>
          </a:stretch>
        </p:blipFill>
        <p:spPr>
          <a:xfrm>
            <a:off x="1746258" y="123372"/>
            <a:ext cx="5489793" cy="3454172"/>
          </a:xfrm>
          <a:prstGeom prst="rect">
            <a:avLst/>
          </a:prstGeom>
        </p:spPr>
      </p:pic>
    </p:spTree>
    <p:extLst>
      <p:ext uri="{BB962C8B-B14F-4D97-AF65-F5344CB8AC3E}">
        <p14:creationId xmlns:p14="http://schemas.microsoft.com/office/powerpoint/2010/main" val="2702717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328"/>
        <p:cNvGrpSpPr/>
        <p:nvPr/>
      </p:nvGrpSpPr>
      <p:grpSpPr>
        <a:xfrm>
          <a:off x="0" y="0"/>
          <a:ext cx="0" cy="0"/>
          <a:chOff x="0" y="0"/>
          <a:chExt cx="0" cy="0"/>
        </a:xfrm>
      </p:grpSpPr>
      <p:sp>
        <p:nvSpPr>
          <p:cNvPr id="1329" name="Google Shape;1329;p54"/>
          <p:cNvSpPr txBox="1">
            <a:spLocks noGrp="1"/>
          </p:cNvSpPr>
          <p:nvPr>
            <p:ph type="title"/>
          </p:nvPr>
        </p:nvSpPr>
        <p:spPr>
          <a:xfrm>
            <a:off x="2943662" y="286886"/>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4"/>
                </a:solidFill>
              </a:rPr>
              <a:t>Q3</a:t>
            </a:r>
          </a:p>
        </p:txBody>
      </p:sp>
      <p:sp>
        <p:nvSpPr>
          <p:cNvPr id="1330" name="Google Shape;1330;p54"/>
          <p:cNvSpPr txBox="1">
            <a:spLocks noGrp="1"/>
          </p:cNvSpPr>
          <p:nvPr>
            <p:ph type="title" idx="2"/>
          </p:nvPr>
        </p:nvSpPr>
        <p:spPr>
          <a:xfrm>
            <a:off x="2973310" y="1286971"/>
            <a:ext cx="3034229" cy="2465532"/>
          </a:xfrm>
          <a:prstGeom prst="rect">
            <a:avLst/>
          </a:prstGeom>
        </p:spPr>
        <p:txBody>
          <a:bodyPr spcFirstLastPara="1" wrap="square" lIns="91425" tIns="91425" rIns="91425" bIns="91425" anchor="ctr" anchorCtr="0">
            <a:noAutofit/>
          </a:bodyPr>
          <a:lstStyle/>
          <a:p>
            <a:r>
              <a:rPr lang="en">
                <a:solidFill>
                  <a:schemeClr val="accent4"/>
                </a:solidFill>
              </a:rPr>
              <a:t>Which are the 5 most expensive apps in the play store dataset?</a:t>
            </a:r>
            <a:endParaRPr>
              <a:solidFill>
                <a:schemeClr val="accent4"/>
              </a:solidFill>
            </a:endParaRPr>
          </a:p>
        </p:txBody>
      </p:sp>
      <p:grpSp>
        <p:nvGrpSpPr>
          <p:cNvPr id="1331" name="Google Shape;1331;p54"/>
          <p:cNvGrpSpPr/>
          <p:nvPr/>
        </p:nvGrpSpPr>
        <p:grpSpPr>
          <a:xfrm>
            <a:off x="6275090" y="1382992"/>
            <a:ext cx="2377521" cy="2377521"/>
            <a:chOff x="6275090" y="1382992"/>
            <a:chExt cx="2377521" cy="2377521"/>
          </a:xfrm>
        </p:grpSpPr>
        <p:sp>
          <p:nvSpPr>
            <p:cNvPr id="1332" name="Google Shape;1332;p54"/>
            <p:cNvSpPr/>
            <p:nvPr/>
          </p:nvSpPr>
          <p:spPr>
            <a:xfrm>
              <a:off x="6275090" y="1382992"/>
              <a:ext cx="1862394" cy="2139770"/>
            </a:xfrm>
            <a:custGeom>
              <a:avLst/>
              <a:gdLst/>
              <a:ahLst/>
              <a:cxnLst/>
              <a:rect l="l" t="t" r="r" b="b"/>
              <a:pathLst>
                <a:path w="153315" h="176149" extrusionOk="0">
                  <a:moveTo>
                    <a:pt x="1" y="1"/>
                  </a:moveTo>
                  <a:lnTo>
                    <a:pt x="1" y="176148"/>
                  </a:lnTo>
                  <a:lnTo>
                    <a:pt x="153314" y="176148"/>
                  </a:lnTo>
                  <a:lnTo>
                    <a:pt x="153314" y="22835"/>
                  </a:lnTo>
                  <a:lnTo>
                    <a:pt x="1304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4"/>
            <p:cNvSpPr/>
            <p:nvPr/>
          </p:nvSpPr>
          <p:spPr>
            <a:xfrm>
              <a:off x="7860096" y="1382992"/>
              <a:ext cx="277388" cy="277388"/>
            </a:xfrm>
            <a:custGeom>
              <a:avLst/>
              <a:gdLst/>
              <a:ahLst/>
              <a:cxnLst/>
              <a:rect l="l" t="t" r="r" b="b"/>
              <a:pathLst>
                <a:path w="22835" h="22835" extrusionOk="0">
                  <a:moveTo>
                    <a:pt x="0" y="1"/>
                  </a:moveTo>
                  <a:lnTo>
                    <a:pt x="0" y="22835"/>
                  </a:lnTo>
                  <a:lnTo>
                    <a:pt x="22834" y="22835"/>
                  </a:lnTo>
                  <a:lnTo>
                    <a:pt x="0" y="1"/>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4"/>
            <p:cNvSpPr/>
            <p:nvPr/>
          </p:nvSpPr>
          <p:spPr>
            <a:xfrm>
              <a:off x="6631716" y="1977369"/>
              <a:ext cx="1228392" cy="1228392"/>
            </a:xfrm>
            <a:custGeom>
              <a:avLst/>
              <a:gdLst/>
              <a:ahLst/>
              <a:cxnLst/>
              <a:rect l="l" t="t" r="r" b="b"/>
              <a:pathLst>
                <a:path w="101123" h="101123" extrusionOk="0">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4"/>
            <p:cNvSpPr/>
            <p:nvPr/>
          </p:nvSpPr>
          <p:spPr>
            <a:xfrm>
              <a:off x="7622345" y="2730246"/>
              <a:ext cx="1030266" cy="1030266"/>
            </a:xfrm>
            <a:custGeom>
              <a:avLst/>
              <a:gdLst/>
              <a:ahLst/>
              <a:cxnLst/>
              <a:rect l="l" t="t" r="r" b="b"/>
              <a:pathLst>
                <a:path w="84813" h="84813" extrusionOk="0">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4"/>
            <p:cNvSpPr/>
            <p:nvPr/>
          </p:nvSpPr>
          <p:spPr>
            <a:xfrm>
              <a:off x="7265719" y="1660368"/>
              <a:ext cx="237763" cy="237763"/>
            </a:xfrm>
            <a:custGeom>
              <a:avLst/>
              <a:gdLst/>
              <a:ahLst/>
              <a:cxnLst/>
              <a:rect l="l" t="t" r="r" b="b"/>
              <a:pathLst>
                <a:path w="19573" h="19573" extrusionOk="0">
                  <a:moveTo>
                    <a:pt x="9787" y="1"/>
                  </a:moveTo>
                  <a:lnTo>
                    <a:pt x="1" y="19573"/>
                  </a:lnTo>
                  <a:lnTo>
                    <a:pt x="19573" y="19573"/>
                  </a:lnTo>
                  <a:lnTo>
                    <a:pt x="9787"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4"/>
            <p:cNvSpPr/>
            <p:nvPr/>
          </p:nvSpPr>
          <p:spPr>
            <a:xfrm>
              <a:off x="7265719" y="1898118"/>
              <a:ext cx="237763" cy="673640"/>
            </a:xfrm>
            <a:custGeom>
              <a:avLst/>
              <a:gdLst/>
              <a:ahLst/>
              <a:cxnLst/>
              <a:rect l="l" t="t" r="r" b="b"/>
              <a:pathLst>
                <a:path w="19573" h="55455" extrusionOk="0">
                  <a:moveTo>
                    <a:pt x="1" y="1"/>
                  </a:moveTo>
                  <a:lnTo>
                    <a:pt x="1" y="55455"/>
                  </a:lnTo>
                  <a:lnTo>
                    <a:pt x="19573" y="3588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4"/>
            <p:cNvSpPr/>
            <p:nvPr/>
          </p:nvSpPr>
          <p:spPr>
            <a:xfrm>
              <a:off x="6631716" y="1660368"/>
              <a:ext cx="396264" cy="515139"/>
            </a:xfrm>
            <a:custGeom>
              <a:avLst/>
              <a:gdLst/>
              <a:ahLst/>
              <a:cxnLst/>
              <a:rect l="l" t="t" r="r" b="b"/>
              <a:pathLst>
                <a:path w="32621" h="42407" extrusionOk="0">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4"/>
            <p:cNvSpPr/>
            <p:nvPr/>
          </p:nvSpPr>
          <p:spPr>
            <a:xfrm>
              <a:off x="6671342" y="2175494"/>
              <a:ext cx="317013" cy="922092"/>
            </a:xfrm>
            <a:custGeom>
              <a:avLst/>
              <a:gdLst/>
              <a:ahLst/>
              <a:cxnLst/>
              <a:rect l="l" t="t" r="r" b="b"/>
              <a:pathLst>
                <a:path w="26097" h="75908" extrusionOk="0">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4"/>
            <p:cNvSpPr/>
            <p:nvPr/>
          </p:nvSpPr>
          <p:spPr>
            <a:xfrm>
              <a:off x="7820471" y="2928372"/>
              <a:ext cx="634014" cy="634014"/>
            </a:xfrm>
            <a:custGeom>
              <a:avLst/>
              <a:gdLst/>
              <a:ahLst/>
              <a:cxnLst/>
              <a:rect l="l" t="t" r="r" b="b"/>
              <a:pathLst>
                <a:path w="52193" h="52193" extrusionOk="0">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4"/>
            <p:cNvSpPr/>
            <p:nvPr/>
          </p:nvSpPr>
          <p:spPr>
            <a:xfrm>
              <a:off x="7899721" y="2928372"/>
              <a:ext cx="277388" cy="356638"/>
            </a:xfrm>
            <a:custGeom>
              <a:avLst/>
              <a:gdLst/>
              <a:ahLst/>
              <a:cxnLst/>
              <a:rect l="l" t="t" r="r" b="b"/>
              <a:pathLst>
                <a:path w="22835" h="29359" extrusionOk="0">
                  <a:moveTo>
                    <a:pt x="16310" y="0"/>
                  </a:moveTo>
                  <a:lnTo>
                    <a:pt x="16310" y="22834"/>
                  </a:lnTo>
                  <a:lnTo>
                    <a:pt x="0" y="22834"/>
                  </a:lnTo>
                  <a:lnTo>
                    <a:pt x="0" y="29358"/>
                  </a:lnTo>
                  <a:lnTo>
                    <a:pt x="22834" y="29358"/>
                  </a:lnTo>
                  <a:lnTo>
                    <a:pt x="228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4"/>
            <p:cNvSpPr/>
            <p:nvPr/>
          </p:nvSpPr>
          <p:spPr>
            <a:xfrm>
              <a:off x="8058222" y="3166123"/>
              <a:ext cx="158513" cy="158513"/>
            </a:xfrm>
            <a:custGeom>
              <a:avLst/>
              <a:gdLst/>
              <a:ahLst/>
              <a:cxnLst/>
              <a:rect l="l" t="t" r="r" b="b"/>
              <a:pathLst>
                <a:path w="13049" h="13049" extrusionOk="0">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4"/>
            <p:cNvSpPr/>
            <p:nvPr/>
          </p:nvSpPr>
          <p:spPr>
            <a:xfrm>
              <a:off x="6790217" y="1660368"/>
              <a:ext cx="79262" cy="317013"/>
            </a:xfrm>
            <a:custGeom>
              <a:avLst/>
              <a:gdLst/>
              <a:ahLst/>
              <a:cxnLst/>
              <a:rect l="l" t="t" r="r" b="b"/>
              <a:pathLst>
                <a:path w="6525" h="26097" extrusionOk="0">
                  <a:moveTo>
                    <a:pt x="3263" y="1"/>
                  </a:moveTo>
                  <a:lnTo>
                    <a:pt x="1" y="5220"/>
                  </a:lnTo>
                  <a:lnTo>
                    <a:pt x="1" y="26097"/>
                  </a:lnTo>
                  <a:lnTo>
                    <a:pt x="6525" y="26097"/>
                  </a:lnTo>
                  <a:lnTo>
                    <a:pt x="6525" y="5220"/>
                  </a:lnTo>
                  <a:lnTo>
                    <a:pt x="32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4"/>
            <p:cNvSpPr/>
            <p:nvPr/>
          </p:nvSpPr>
          <p:spPr>
            <a:xfrm>
              <a:off x="6841334" y="2939864"/>
              <a:ext cx="135141" cy="135129"/>
            </a:xfrm>
            <a:custGeom>
              <a:avLst/>
              <a:gdLst/>
              <a:ahLst/>
              <a:cxnLst/>
              <a:rect l="l" t="t" r="r" b="b"/>
              <a:pathLst>
                <a:path w="11125" h="11124" extrusionOk="0">
                  <a:moveTo>
                    <a:pt x="4600" y="0"/>
                  </a:moveTo>
                  <a:lnTo>
                    <a:pt x="1" y="4600"/>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4"/>
            <p:cNvSpPr/>
            <p:nvPr/>
          </p:nvSpPr>
          <p:spPr>
            <a:xfrm>
              <a:off x="6960209" y="2820988"/>
              <a:ext cx="135141" cy="135129"/>
            </a:xfrm>
            <a:custGeom>
              <a:avLst/>
              <a:gdLst/>
              <a:ahLst/>
              <a:cxnLst/>
              <a:rect l="l" t="t" r="r" b="b"/>
              <a:pathLst>
                <a:path w="11125" h="11124" extrusionOk="0">
                  <a:moveTo>
                    <a:pt x="4600" y="0"/>
                  </a:moveTo>
                  <a:lnTo>
                    <a:pt x="1" y="4632"/>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4"/>
            <p:cNvSpPr/>
            <p:nvPr/>
          </p:nvSpPr>
          <p:spPr>
            <a:xfrm>
              <a:off x="7079085" y="2702113"/>
              <a:ext cx="135141" cy="135530"/>
            </a:xfrm>
            <a:custGeom>
              <a:avLst/>
              <a:gdLst/>
              <a:ahLst/>
              <a:cxnLst/>
              <a:rect l="l" t="t" r="r" b="b"/>
              <a:pathLst>
                <a:path w="11125" h="11157" extrusionOk="0">
                  <a:moveTo>
                    <a:pt x="4600" y="1"/>
                  </a:moveTo>
                  <a:lnTo>
                    <a:pt x="1" y="4633"/>
                  </a:lnTo>
                  <a:lnTo>
                    <a:pt x="6525" y="11156"/>
                  </a:lnTo>
                  <a:lnTo>
                    <a:pt x="11124" y="6524"/>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4"/>
            <p:cNvSpPr/>
            <p:nvPr/>
          </p:nvSpPr>
          <p:spPr>
            <a:xfrm>
              <a:off x="7197960" y="258323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4"/>
            <p:cNvSpPr/>
            <p:nvPr/>
          </p:nvSpPr>
          <p:spPr>
            <a:xfrm>
              <a:off x="7316835" y="2464362"/>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4"/>
            <p:cNvSpPr/>
            <p:nvPr/>
          </p:nvSpPr>
          <p:spPr>
            <a:xfrm>
              <a:off x="7435711" y="234548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4"/>
            <p:cNvSpPr/>
            <p:nvPr/>
          </p:nvSpPr>
          <p:spPr>
            <a:xfrm>
              <a:off x="7554586" y="2226611"/>
              <a:ext cx="135129" cy="135530"/>
            </a:xfrm>
            <a:custGeom>
              <a:avLst/>
              <a:gdLst/>
              <a:ahLst/>
              <a:cxnLst/>
              <a:rect l="l" t="t" r="r" b="b"/>
              <a:pathLst>
                <a:path w="11124" h="11157" extrusionOk="0">
                  <a:moveTo>
                    <a:pt x="4600" y="1"/>
                  </a:moveTo>
                  <a:lnTo>
                    <a:pt x="1" y="4633"/>
                  </a:lnTo>
                  <a:lnTo>
                    <a:pt x="6524"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4"/>
            <p:cNvSpPr/>
            <p:nvPr/>
          </p:nvSpPr>
          <p:spPr>
            <a:xfrm>
              <a:off x="6354340"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4"/>
            <p:cNvSpPr/>
            <p:nvPr/>
          </p:nvSpPr>
          <p:spPr>
            <a:xfrm>
              <a:off x="6512841"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4"/>
            <p:cNvSpPr/>
            <p:nvPr/>
          </p:nvSpPr>
          <p:spPr>
            <a:xfrm>
              <a:off x="6671342"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08FF5F-7A8F-BFC9-F914-B25DBC5E1B1A}"/>
              </a:ext>
            </a:extLst>
          </p:cNvPr>
          <p:cNvPicPr>
            <a:picLocks noChangeAspect="1"/>
          </p:cNvPicPr>
          <p:nvPr/>
        </p:nvPicPr>
        <p:blipFill>
          <a:blip r:embed="rId2"/>
          <a:stretch>
            <a:fillRect/>
          </a:stretch>
        </p:blipFill>
        <p:spPr>
          <a:xfrm>
            <a:off x="533400" y="928065"/>
            <a:ext cx="8077200" cy="2377602"/>
          </a:xfrm>
          <a:prstGeom prst="rect">
            <a:avLst/>
          </a:prstGeom>
        </p:spPr>
      </p:pic>
      <p:sp>
        <p:nvSpPr>
          <p:cNvPr id="9" name="TextBox 8">
            <a:extLst>
              <a:ext uri="{FF2B5EF4-FFF2-40B4-BE49-F238E27FC236}">
                <a16:creationId xmlns:a16="http://schemas.microsoft.com/office/drawing/2014/main" id="{CBACEEFF-42A4-8BF7-A51B-2041DFE82342}"/>
              </a:ext>
            </a:extLst>
          </p:cNvPr>
          <p:cNvSpPr txBox="1"/>
          <p:nvPr/>
        </p:nvSpPr>
        <p:spPr>
          <a:xfrm>
            <a:off x="466436" y="3635278"/>
            <a:ext cx="8077200" cy="861774"/>
          </a:xfrm>
          <a:prstGeom prst="rect">
            <a:avLst/>
          </a:prstGeom>
          <a:noFill/>
        </p:spPr>
        <p:txBody>
          <a:bodyPr wrap="square" rtlCol="0">
            <a:spAutoFit/>
          </a:bodyPr>
          <a:lstStyle/>
          <a:p>
            <a:pPr marL="323850" marR="0" lvl="0" indent="-171450" algn="l" defTabSz="914400" rtl="0" eaLnBrk="1" fontAlgn="auto" latinLnBrk="0" hangingPunct="1">
              <a:lnSpc>
                <a:spcPct val="100000"/>
              </a:lnSpc>
              <a:spcBef>
                <a:spcPts val="0"/>
              </a:spcBef>
              <a:spcAft>
                <a:spcPts val="0"/>
              </a:spcAft>
              <a:buClr>
                <a:srgbClr val="CEF3F5"/>
              </a:buClr>
              <a:buSzPts val="1200"/>
              <a:buFont typeface="Arial" panose="020B0604020202020204" pitchFamily="34" charset="0"/>
              <a:buChar char="•"/>
              <a:tabLst/>
              <a:defRPr/>
            </a:pPr>
            <a:r>
              <a:rPr kumimoji="0" lang="en-US" sz="1200" b="0" i="0" u="none" strike="noStrike" kern="0" cap="none" spc="0" normalizeH="0" baseline="0" noProof="0">
                <a:ln>
                  <a:noFill/>
                </a:ln>
                <a:solidFill>
                  <a:srgbClr val="CEF3F5"/>
                </a:solidFill>
                <a:effectLst/>
                <a:uLnTx/>
                <a:uFillTx/>
                <a:latin typeface="Roboto"/>
                <a:ea typeface="Roboto"/>
                <a:sym typeface="Roboto"/>
              </a:rPr>
              <a:t>The most expensive apps shows a pattern with the </a:t>
            </a:r>
            <a:r>
              <a:rPr lang="en-US" sz="1200">
                <a:solidFill>
                  <a:srgbClr val="CEF3F5"/>
                </a:solidFill>
                <a:latin typeface="Roboto"/>
                <a:ea typeface="Roboto"/>
                <a:sym typeface="Roboto"/>
              </a:rPr>
              <a:t>keyword </a:t>
            </a:r>
            <a:r>
              <a:rPr kumimoji="0" lang="en-US" sz="1200" b="0" i="0" u="none" strike="noStrike" kern="0" cap="none" spc="0" normalizeH="0" baseline="0" noProof="0">
                <a:ln>
                  <a:noFill/>
                </a:ln>
                <a:solidFill>
                  <a:srgbClr val="CEF3F5"/>
                </a:solidFill>
                <a:effectLst/>
                <a:uLnTx/>
                <a:uFillTx/>
                <a:latin typeface="Roboto"/>
                <a:ea typeface="Roboto"/>
                <a:sym typeface="Roboto"/>
              </a:rPr>
              <a:t>“rich” in their names. Hence these apps aren’t real and should not be considered in the analysis.</a:t>
            </a:r>
          </a:p>
          <a:p>
            <a:pPr marL="323850" marR="0" lvl="0" indent="-171450" algn="l" defTabSz="914400" rtl="0" eaLnBrk="1" fontAlgn="auto" latinLnBrk="0" hangingPunct="1">
              <a:lnSpc>
                <a:spcPct val="100000"/>
              </a:lnSpc>
              <a:spcBef>
                <a:spcPts val="0"/>
              </a:spcBef>
              <a:spcAft>
                <a:spcPts val="0"/>
              </a:spcAft>
              <a:buClr>
                <a:srgbClr val="CEF3F5"/>
              </a:buClr>
              <a:buSzPts val="1200"/>
              <a:buFont typeface="Arial" panose="020B0604020202020204" pitchFamily="34" charset="0"/>
              <a:buChar char="•"/>
              <a:tabLst/>
              <a:defRPr/>
            </a:pPr>
            <a:r>
              <a:rPr lang="en-US" sz="1200">
                <a:solidFill>
                  <a:srgbClr val="CEF3F5"/>
                </a:solidFill>
                <a:latin typeface="Roboto"/>
                <a:ea typeface="Roboto"/>
                <a:sym typeface="Roboto"/>
              </a:rPr>
              <a:t>The apps with word “rich ” in their names are more expensive and the prices are more than $200.</a:t>
            </a:r>
          </a:p>
          <a:p>
            <a:pPr marL="323850" marR="0" lvl="0" indent="-171450" algn="l" defTabSz="914400" rtl="0" eaLnBrk="1" fontAlgn="auto" latinLnBrk="0" hangingPunct="1">
              <a:lnSpc>
                <a:spcPct val="100000"/>
              </a:lnSpc>
              <a:spcBef>
                <a:spcPts val="0"/>
              </a:spcBef>
              <a:spcAft>
                <a:spcPts val="0"/>
              </a:spcAft>
              <a:buClr>
                <a:srgbClr val="CEF3F5"/>
              </a:buClr>
              <a:buSzPts val="1200"/>
              <a:buFont typeface="Arial" panose="020B0604020202020204" pitchFamily="34" charset="0"/>
              <a:buChar char="•"/>
              <a:tabLst/>
              <a:defRPr/>
            </a:pPr>
            <a:r>
              <a:rPr lang="en-US" sz="1200">
                <a:solidFill>
                  <a:srgbClr val="CEF3F5"/>
                </a:solidFill>
                <a:latin typeface="Roboto"/>
                <a:ea typeface="Roboto"/>
                <a:sym typeface="Roboto"/>
              </a:rPr>
              <a:t>We have excluded the “rich” apps for this analysis and all the further analysis</a:t>
            </a:r>
            <a:endParaRPr lang="en-IN"/>
          </a:p>
        </p:txBody>
      </p:sp>
    </p:spTree>
    <p:extLst>
      <p:ext uri="{BB962C8B-B14F-4D97-AF65-F5344CB8AC3E}">
        <p14:creationId xmlns:p14="http://schemas.microsoft.com/office/powerpoint/2010/main" val="373690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24"/>
        <p:cNvGrpSpPr/>
        <p:nvPr/>
      </p:nvGrpSpPr>
      <p:grpSpPr>
        <a:xfrm>
          <a:off x="0" y="0"/>
          <a:ext cx="0" cy="0"/>
          <a:chOff x="0" y="0"/>
          <a:chExt cx="0" cy="0"/>
        </a:xfrm>
      </p:grpSpPr>
      <p:sp>
        <p:nvSpPr>
          <p:cNvPr id="825" name="Google Shape;825;p35"/>
          <p:cNvSpPr txBox="1">
            <a:spLocks noGrp="1"/>
          </p:cNvSpPr>
          <p:nvPr>
            <p:ph type="title"/>
          </p:nvPr>
        </p:nvSpPr>
        <p:spPr>
          <a:xfrm>
            <a:off x="3216900" y="1653325"/>
            <a:ext cx="2242943" cy="1226751"/>
          </a:xfrm>
          <a:prstGeom prst="rect">
            <a:avLst/>
          </a:prstGeom>
        </p:spPr>
        <p:txBody>
          <a:bodyPr spcFirstLastPara="1" wrap="square" lIns="91425" tIns="91425" rIns="91425" bIns="91425" anchor="ctr" anchorCtr="0">
            <a:noAutofit/>
          </a:bodyPr>
          <a:lstStyle/>
          <a:p>
            <a:r>
              <a:rPr lang="en" dirty="0"/>
              <a:t>Step1 </a:t>
            </a:r>
          </a:p>
        </p:txBody>
      </p:sp>
      <p:sp>
        <p:nvSpPr>
          <p:cNvPr id="826" name="Google Shape;826;p35"/>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r>
              <a:rPr lang="en" dirty="0"/>
              <a:t>Data overview</a:t>
            </a:r>
          </a:p>
        </p:txBody>
      </p:sp>
      <p:grpSp>
        <p:nvGrpSpPr>
          <p:cNvPr id="827" name="Google Shape;827;p35"/>
          <p:cNvGrpSpPr/>
          <p:nvPr/>
        </p:nvGrpSpPr>
        <p:grpSpPr>
          <a:xfrm>
            <a:off x="6275049" y="1382979"/>
            <a:ext cx="2377553" cy="2377553"/>
            <a:chOff x="6198197" y="1098851"/>
            <a:chExt cx="2945797" cy="2945797"/>
          </a:xfrm>
        </p:grpSpPr>
        <p:sp>
          <p:nvSpPr>
            <p:cNvPr id="828" name="Google Shape;828;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90"/>
        <p:cNvGrpSpPr/>
        <p:nvPr/>
      </p:nvGrpSpPr>
      <p:grpSpPr>
        <a:xfrm>
          <a:off x="0" y="0"/>
          <a:ext cx="0" cy="0"/>
          <a:chOff x="0" y="0"/>
          <a:chExt cx="0" cy="0"/>
        </a:xfrm>
      </p:grpSpPr>
      <p:sp>
        <p:nvSpPr>
          <p:cNvPr id="791" name="Google Shape;791;p33"/>
          <p:cNvSpPr txBox="1">
            <a:spLocks noGrp="1"/>
          </p:cNvSpPr>
          <p:nvPr>
            <p:ph type="title"/>
          </p:nvPr>
        </p:nvSpPr>
        <p:spPr>
          <a:xfrm>
            <a:off x="1552575" y="531500"/>
            <a:ext cx="4714800" cy="15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PICTURE IS WORTH A THOUSAND WORDS</a:t>
            </a:r>
            <a:endParaRPr/>
          </a:p>
        </p:txBody>
      </p:sp>
      <p:grpSp>
        <p:nvGrpSpPr>
          <p:cNvPr id="792" name="Google Shape;792;p33"/>
          <p:cNvGrpSpPr/>
          <p:nvPr/>
        </p:nvGrpSpPr>
        <p:grpSpPr>
          <a:xfrm>
            <a:off x="-77" y="3784091"/>
            <a:ext cx="2423582" cy="1357541"/>
            <a:chOff x="-77" y="3784091"/>
            <a:chExt cx="2423582" cy="1357541"/>
          </a:xfrm>
        </p:grpSpPr>
        <p:sp>
          <p:nvSpPr>
            <p:cNvPr id="793" name="Google Shape;793;p3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33"/>
          <p:cNvGrpSpPr/>
          <p:nvPr/>
        </p:nvGrpSpPr>
        <p:grpSpPr>
          <a:xfrm rot="10800000">
            <a:off x="6720423" y="-9"/>
            <a:ext cx="2423582" cy="1357541"/>
            <a:chOff x="-77" y="3784091"/>
            <a:chExt cx="2423582" cy="1357541"/>
          </a:xfrm>
        </p:grpSpPr>
        <p:sp>
          <p:nvSpPr>
            <p:cNvPr id="799" name="Google Shape;799;p3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92E0459-B6D5-B603-D572-6B7C43EFDD9C}"/>
              </a:ext>
            </a:extLst>
          </p:cNvPr>
          <p:cNvPicPr>
            <a:picLocks noChangeAspect="1"/>
          </p:cNvPicPr>
          <p:nvPr/>
        </p:nvPicPr>
        <p:blipFill>
          <a:blip r:embed="rId4"/>
          <a:stretch>
            <a:fillRect/>
          </a:stretch>
        </p:blipFill>
        <p:spPr>
          <a:xfrm>
            <a:off x="399865" y="1696069"/>
            <a:ext cx="3470586" cy="2655798"/>
          </a:xfrm>
          <a:prstGeom prst="rect">
            <a:avLst/>
          </a:prstGeom>
        </p:spPr>
      </p:pic>
      <p:pic>
        <p:nvPicPr>
          <p:cNvPr id="5" name="Picture 4">
            <a:extLst>
              <a:ext uri="{FF2B5EF4-FFF2-40B4-BE49-F238E27FC236}">
                <a16:creationId xmlns:a16="http://schemas.microsoft.com/office/drawing/2014/main" id="{E9B0B5BE-8184-4688-3F19-FB2DE2F873F4}"/>
              </a:ext>
            </a:extLst>
          </p:cNvPr>
          <p:cNvPicPr>
            <a:picLocks noChangeAspect="1"/>
          </p:cNvPicPr>
          <p:nvPr/>
        </p:nvPicPr>
        <p:blipFill>
          <a:blip r:embed="rId5"/>
          <a:stretch>
            <a:fillRect/>
          </a:stretch>
        </p:blipFill>
        <p:spPr>
          <a:xfrm>
            <a:off x="4219460" y="1696069"/>
            <a:ext cx="4403577" cy="268543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5257782-58DC-960B-82C9-E8EDF2DF1283}"/>
              </a:ext>
            </a:extLst>
          </p:cNvPr>
          <p:cNvSpPr txBox="1"/>
          <p:nvPr/>
        </p:nvSpPr>
        <p:spPr>
          <a:xfrm>
            <a:off x="167409" y="1573645"/>
            <a:ext cx="8077200" cy="276999"/>
          </a:xfrm>
          <a:prstGeom prst="rect">
            <a:avLst/>
          </a:prstGeom>
          <a:noFill/>
        </p:spPr>
        <p:txBody>
          <a:bodyPr wrap="square" rtlCol="0">
            <a:spAutoFit/>
          </a:bodyPr>
          <a:lstStyle/>
          <a:p>
            <a:pPr marL="323850" marR="0" lvl="0" indent="-171450" algn="l" defTabSz="914400" rtl="0" eaLnBrk="1" fontAlgn="auto" latinLnBrk="0" hangingPunct="1">
              <a:lnSpc>
                <a:spcPct val="100000"/>
              </a:lnSpc>
              <a:spcBef>
                <a:spcPts val="0"/>
              </a:spcBef>
              <a:spcAft>
                <a:spcPts val="0"/>
              </a:spcAft>
              <a:buClr>
                <a:srgbClr val="CEF3F5"/>
              </a:buClr>
              <a:buSzPts val="1200"/>
              <a:buFont typeface="Arial" panose="020B0604020202020204" pitchFamily="34" charset="0"/>
              <a:buChar char="•"/>
              <a:tabLst/>
              <a:defRPr/>
            </a:pPr>
            <a:r>
              <a:rPr kumimoji="0" lang="en-US" sz="1200" b="0" i="0" u="none" strike="noStrike" kern="0" cap="none" spc="0" normalizeH="0" baseline="0" noProof="0">
                <a:ln>
                  <a:noFill/>
                </a:ln>
                <a:solidFill>
                  <a:srgbClr val="CEF3F5"/>
                </a:solidFill>
                <a:effectLst/>
                <a:uLnTx/>
                <a:uFillTx/>
                <a:latin typeface="Roboto"/>
                <a:ea typeface="Roboto"/>
                <a:sym typeface="Roboto"/>
              </a:rPr>
              <a:t>Filtering the apps with prices less than or equal to $200 and finding the 5 most expensive apps .</a:t>
            </a:r>
          </a:p>
        </p:txBody>
      </p:sp>
      <p:pic>
        <p:nvPicPr>
          <p:cNvPr id="3" name="Picture 1">
            <a:extLst>
              <a:ext uri="{FF2B5EF4-FFF2-40B4-BE49-F238E27FC236}">
                <a16:creationId xmlns:a16="http://schemas.microsoft.com/office/drawing/2014/main" id="{B8F5C8E7-C617-F866-DC07-AB1834977FF8}"/>
              </a:ext>
            </a:extLst>
          </p:cNvPr>
          <p:cNvPicPr>
            <a:picLocks noChangeAspect="1"/>
          </p:cNvPicPr>
          <p:nvPr/>
        </p:nvPicPr>
        <p:blipFill>
          <a:blip r:embed="rId2"/>
          <a:stretch>
            <a:fillRect/>
          </a:stretch>
        </p:blipFill>
        <p:spPr>
          <a:xfrm>
            <a:off x="408563" y="2097209"/>
            <a:ext cx="8326874" cy="2182690"/>
          </a:xfrm>
          <a:prstGeom prst="rect">
            <a:avLst/>
          </a:prstGeom>
        </p:spPr>
      </p:pic>
      <p:pic>
        <p:nvPicPr>
          <p:cNvPr id="4" name="Picture 4">
            <a:extLst>
              <a:ext uri="{FF2B5EF4-FFF2-40B4-BE49-F238E27FC236}">
                <a16:creationId xmlns:a16="http://schemas.microsoft.com/office/drawing/2014/main" id="{3D36779B-D826-E8F3-4E7E-D8DD35736243}"/>
              </a:ext>
            </a:extLst>
          </p:cNvPr>
          <p:cNvPicPr>
            <a:picLocks noChangeAspect="1"/>
          </p:cNvPicPr>
          <p:nvPr/>
        </p:nvPicPr>
        <p:blipFill>
          <a:blip r:embed="rId3"/>
          <a:stretch>
            <a:fillRect/>
          </a:stretch>
        </p:blipFill>
        <p:spPr>
          <a:xfrm>
            <a:off x="408563" y="352016"/>
            <a:ext cx="5111704" cy="1031387"/>
          </a:xfrm>
          <a:prstGeom prst="rect">
            <a:avLst/>
          </a:prstGeom>
        </p:spPr>
      </p:pic>
    </p:spTree>
    <p:extLst>
      <p:ext uri="{BB962C8B-B14F-4D97-AF65-F5344CB8AC3E}">
        <p14:creationId xmlns:p14="http://schemas.microsoft.com/office/powerpoint/2010/main" val="936498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07B6-2246-87F0-B03E-ADB7B066AD7F}"/>
              </a:ext>
            </a:extLst>
          </p:cNvPr>
          <p:cNvSpPr>
            <a:spLocks noGrp="1"/>
          </p:cNvSpPr>
          <p:nvPr>
            <p:ph type="title"/>
          </p:nvPr>
        </p:nvSpPr>
        <p:spPr>
          <a:xfrm>
            <a:off x="1126400" y="514600"/>
            <a:ext cx="7704000" cy="572700"/>
          </a:xfrm>
        </p:spPr>
        <p:txBody>
          <a:bodyPr/>
          <a:lstStyle/>
          <a:p>
            <a:r>
              <a:rPr lang="en-IN"/>
              <a:t>5 Top </a:t>
            </a:r>
            <a:r>
              <a:rPr lang="en-IN" dirty="0"/>
              <a:t>most expensive apps with their prices</a:t>
            </a:r>
          </a:p>
        </p:txBody>
      </p:sp>
      <p:pic>
        <p:nvPicPr>
          <p:cNvPr id="4" name="Picture 2">
            <a:extLst>
              <a:ext uri="{FF2B5EF4-FFF2-40B4-BE49-F238E27FC236}">
                <a16:creationId xmlns:a16="http://schemas.microsoft.com/office/drawing/2014/main" id="{36B088ED-0E88-BC65-BED9-585884D01746}"/>
              </a:ext>
            </a:extLst>
          </p:cNvPr>
          <p:cNvPicPr>
            <a:picLocks noChangeAspect="1"/>
          </p:cNvPicPr>
          <p:nvPr/>
        </p:nvPicPr>
        <p:blipFill>
          <a:blip r:embed="rId2"/>
          <a:stretch>
            <a:fillRect/>
          </a:stretch>
        </p:blipFill>
        <p:spPr>
          <a:xfrm>
            <a:off x="1227667" y="1135599"/>
            <a:ext cx="5781874" cy="3727343"/>
          </a:xfrm>
          <a:prstGeom prst="rect">
            <a:avLst/>
          </a:prstGeom>
        </p:spPr>
      </p:pic>
    </p:spTree>
    <p:extLst>
      <p:ext uri="{BB962C8B-B14F-4D97-AF65-F5344CB8AC3E}">
        <p14:creationId xmlns:p14="http://schemas.microsoft.com/office/powerpoint/2010/main" val="1382842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449"/>
        <p:cNvGrpSpPr/>
        <p:nvPr/>
      </p:nvGrpSpPr>
      <p:grpSpPr>
        <a:xfrm>
          <a:off x="0" y="0"/>
          <a:ext cx="0" cy="0"/>
          <a:chOff x="0" y="0"/>
          <a:chExt cx="0" cy="0"/>
        </a:xfrm>
      </p:grpSpPr>
      <p:sp>
        <p:nvSpPr>
          <p:cNvPr id="1450" name="Google Shape;1450;p58"/>
          <p:cNvSpPr txBox="1">
            <a:spLocks noGrp="1"/>
          </p:cNvSpPr>
          <p:nvPr>
            <p:ph type="title"/>
          </p:nvPr>
        </p:nvSpPr>
        <p:spPr>
          <a:xfrm>
            <a:off x="2971018" y="178251"/>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5"/>
                </a:solidFill>
              </a:rPr>
              <a:t>Q4</a:t>
            </a:r>
          </a:p>
        </p:txBody>
      </p:sp>
      <p:sp>
        <p:nvSpPr>
          <p:cNvPr id="1451" name="Google Shape;1451;p58"/>
          <p:cNvSpPr txBox="1">
            <a:spLocks noGrp="1"/>
          </p:cNvSpPr>
          <p:nvPr>
            <p:ph type="title" idx="2"/>
          </p:nvPr>
        </p:nvSpPr>
        <p:spPr>
          <a:xfrm>
            <a:off x="3020154" y="1380659"/>
            <a:ext cx="2622000" cy="2109516"/>
          </a:xfrm>
          <a:prstGeom prst="rect">
            <a:avLst/>
          </a:prstGeom>
        </p:spPr>
        <p:txBody>
          <a:bodyPr spcFirstLastPara="1" wrap="square" lIns="91425" tIns="91425" rIns="91425" bIns="91425" anchor="ctr" anchorCtr="0">
            <a:noAutofit/>
          </a:bodyPr>
          <a:lstStyle/>
          <a:p>
            <a:r>
              <a:rPr lang="en">
                <a:solidFill>
                  <a:schemeClr val="accent5"/>
                </a:solidFill>
              </a:rPr>
              <a:t>What is the correlation between Installs and Reviews?</a:t>
            </a:r>
          </a:p>
        </p:txBody>
      </p:sp>
      <p:grpSp>
        <p:nvGrpSpPr>
          <p:cNvPr id="1452" name="Google Shape;1452;p58"/>
          <p:cNvGrpSpPr/>
          <p:nvPr/>
        </p:nvGrpSpPr>
        <p:grpSpPr>
          <a:xfrm>
            <a:off x="6293268" y="1146387"/>
            <a:ext cx="2850726" cy="2850726"/>
            <a:chOff x="1435250" y="482750"/>
            <a:chExt cx="4729925" cy="4729925"/>
          </a:xfrm>
        </p:grpSpPr>
        <p:sp>
          <p:nvSpPr>
            <p:cNvPr id="1453" name="Google Shape;1453;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9809E-CB00-1F5F-8D81-A41E40AF0D2B}"/>
              </a:ext>
            </a:extLst>
          </p:cNvPr>
          <p:cNvSpPr>
            <a:spLocks noGrp="1"/>
          </p:cNvSpPr>
          <p:nvPr>
            <p:ph type="title"/>
          </p:nvPr>
        </p:nvSpPr>
        <p:spPr/>
        <p:txBody>
          <a:bodyPr/>
          <a:lstStyle/>
          <a:p>
            <a:r>
              <a:rPr lang="en-IN"/>
              <a:t>Correlation between Installs and Reviews using raw data</a:t>
            </a:r>
          </a:p>
        </p:txBody>
      </p:sp>
      <p:pic>
        <p:nvPicPr>
          <p:cNvPr id="7" name="Picture 2">
            <a:extLst>
              <a:ext uri="{FF2B5EF4-FFF2-40B4-BE49-F238E27FC236}">
                <a16:creationId xmlns:a16="http://schemas.microsoft.com/office/drawing/2014/main" id="{F1BE544F-A1F0-87C8-02D0-E16A53FDA815}"/>
              </a:ext>
            </a:extLst>
          </p:cNvPr>
          <p:cNvPicPr>
            <a:picLocks noChangeAspect="1"/>
          </p:cNvPicPr>
          <p:nvPr/>
        </p:nvPicPr>
        <p:blipFill>
          <a:blip r:embed="rId2"/>
          <a:stretch>
            <a:fillRect/>
          </a:stretch>
        </p:blipFill>
        <p:spPr>
          <a:xfrm>
            <a:off x="1684867" y="1193134"/>
            <a:ext cx="5418667" cy="3739491"/>
          </a:xfrm>
          <a:prstGeom prst="rect">
            <a:avLst/>
          </a:prstGeom>
        </p:spPr>
      </p:pic>
    </p:spTree>
    <p:extLst>
      <p:ext uri="{BB962C8B-B14F-4D97-AF65-F5344CB8AC3E}">
        <p14:creationId xmlns:p14="http://schemas.microsoft.com/office/powerpoint/2010/main" val="3636810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FB37E5-1CBB-231F-A51F-E1D0D5839988}"/>
              </a:ext>
            </a:extLst>
          </p:cNvPr>
          <p:cNvSpPr txBox="1"/>
          <p:nvPr/>
        </p:nvSpPr>
        <p:spPr>
          <a:xfrm>
            <a:off x="826270" y="722745"/>
            <a:ext cx="7640397" cy="646331"/>
          </a:xfrm>
          <a:prstGeom prst="rect">
            <a:avLst/>
          </a:prstGeom>
          <a:noFill/>
        </p:spPr>
        <p:txBody>
          <a:bodyPr wrap="square" rtlCol="0">
            <a:spAutoFit/>
          </a:bodyPr>
          <a:lstStyle/>
          <a:p>
            <a:pPr marL="323850" indent="-171450">
              <a:buClr>
                <a:srgbClr val="CEF3F5"/>
              </a:buClr>
              <a:buSzPts val="1200"/>
              <a:buFont typeface="Arial" panose="020B0604020202020204" pitchFamily="34" charset="0"/>
              <a:buChar char="•"/>
              <a:defRPr/>
            </a:pPr>
            <a:r>
              <a:rPr kumimoji="0" lang="en-US" sz="1200" b="0" i="0" u="none" strike="noStrike" kern="0" cap="none" spc="0" normalizeH="0" baseline="0" noProof="0">
                <a:ln>
                  <a:noFill/>
                </a:ln>
                <a:solidFill>
                  <a:srgbClr val="CEF3F5"/>
                </a:solidFill>
                <a:effectLst/>
                <a:uLnTx/>
                <a:uFillTx/>
                <a:latin typeface="Roboto"/>
                <a:ea typeface="Roboto"/>
                <a:sym typeface="Roboto"/>
              </a:rPr>
              <a:t>After a lot of analysis on the data we found that the data had linear correlation when both the variables are in a </a:t>
            </a:r>
            <a:r>
              <a:rPr lang="en-US" sz="1200">
                <a:solidFill>
                  <a:srgbClr val="CEF3F5"/>
                </a:solidFill>
                <a:latin typeface="Roboto"/>
                <a:ea typeface="Roboto"/>
                <a:sym typeface="Roboto"/>
              </a:rPr>
              <a:t>logarithmic format.</a:t>
            </a:r>
          </a:p>
          <a:p>
            <a:pPr marL="323850" marR="0" lvl="0" indent="-171450" algn="l" defTabSz="914400" rtl="0" eaLnBrk="1" fontAlgn="auto" latinLnBrk="0" hangingPunct="1">
              <a:lnSpc>
                <a:spcPct val="100000"/>
              </a:lnSpc>
              <a:spcBef>
                <a:spcPts val="0"/>
              </a:spcBef>
              <a:spcAft>
                <a:spcPts val="0"/>
              </a:spcAft>
              <a:buClr>
                <a:srgbClr val="CEF3F5"/>
              </a:buClr>
              <a:buSzPts val="1200"/>
              <a:buFont typeface="Arial" panose="020B0604020202020204" pitchFamily="34" charset="0"/>
              <a:buChar char="•"/>
              <a:tabLst/>
              <a:defRPr/>
            </a:pPr>
            <a:r>
              <a:rPr lang="en-US" sz="1200">
                <a:solidFill>
                  <a:srgbClr val="CEF3F5"/>
                </a:solidFill>
                <a:latin typeface="Roboto"/>
                <a:ea typeface="Roboto"/>
                <a:sym typeface="Roboto"/>
              </a:rPr>
              <a:t>After transforming the data to logarithmic scale and plotting the log-log plot.</a:t>
            </a:r>
            <a:endParaRPr lang="en-IN"/>
          </a:p>
        </p:txBody>
      </p:sp>
      <p:pic>
        <p:nvPicPr>
          <p:cNvPr id="8" name="Picture 2">
            <a:extLst>
              <a:ext uri="{FF2B5EF4-FFF2-40B4-BE49-F238E27FC236}">
                <a16:creationId xmlns:a16="http://schemas.microsoft.com/office/drawing/2014/main" id="{C23A23AB-B074-8860-D213-D17626C70500}"/>
              </a:ext>
            </a:extLst>
          </p:cNvPr>
          <p:cNvPicPr>
            <a:picLocks noChangeAspect="1"/>
          </p:cNvPicPr>
          <p:nvPr/>
        </p:nvPicPr>
        <p:blipFill>
          <a:blip r:embed="rId2"/>
          <a:stretch>
            <a:fillRect/>
          </a:stretch>
        </p:blipFill>
        <p:spPr>
          <a:xfrm>
            <a:off x="1096434" y="1411409"/>
            <a:ext cx="6555701" cy="3576147"/>
          </a:xfrm>
          <a:prstGeom prst="rect">
            <a:avLst/>
          </a:prstGeom>
        </p:spPr>
      </p:pic>
    </p:spTree>
    <p:extLst>
      <p:ext uri="{BB962C8B-B14F-4D97-AF65-F5344CB8AC3E}">
        <p14:creationId xmlns:p14="http://schemas.microsoft.com/office/powerpoint/2010/main" val="971675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455F0F-5DD6-D5CE-4EE8-AF2D67E2AB82}"/>
              </a:ext>
            </a:extLst>
          </p:cNvPr>
          <p:cNvPicPr>
            <a:picLocks noChangeAspect="1"/>
          </p:cNvPicPr>
          <p:nvPr/>
        </p:nvPicPr>
        <p:blipFill>
          <a:blip r:embed="rId2"/>
          <a:stretch>
            <a:fillRect/>
          </a:stretch>
        </p:blipFill>
        <p:spPr>
          <a:xfrm>
            <a:off x="1295400" y="1250034"/>
            <a:ext cx="6096000" cy="3497819"/>
          </a:xfrm>
          <a:prstGeom prst="rect">
            <a:avLst/>
          </a:prstGeom>
        </p:spPr>
      </p:pic>
      <p:sp>
        <p:nvSpPr>
          <p:cNvPr id="8" name="Title 1">
            <a:extLst>
              <a:ext uri="{FF2B5EF4-FFF2-40B4-BE49-F238E27FC236}">
                <a16:creationId xmlns:a16="http://schemas.microsoft.com/office/drawing/2014/main" id="{1257291F-CF8F-C136-5BD5-CFE421CE51AD}"/>
              </a:ext>
            </a:extLst>
          </p:cNvPr>
          <p:cNvSpPr>
            <a:spLocks noGrp="1"/>
          </p:cNvSpPr>
          <p:nvPr>
            <p:ph type="title"/>
          </p:nvPr>
        </p:nvSpPr>
        <p:spPr>
          <a:xfrm>
            <a:off x="1244600" y="537634"/>
            <a:ext cx="7704000" cy="572700"/>
          </a:xfrm>
        </p:spPr>
        <p:txBody>
          <a:bodyPr/>
          <a:lstStyle/>
          <a:p>
            <a:r>
              <a:rPr lang="en-IN"/>
              <a:t>Fitting a linear regression line in a log-log plot</a:t>
            </a:r>
          </a:p>
        </p:txBody>
      </p:sp>
    </p:spTree>
    <p:extLst>
      <p:ext uri="{BB962C8B-B14F-4D97-AF65-F5344CB8AC3E}">
        <p14:creationId xmlns:p14="http://schemas.microsoft.com/office/powerpoint/2010/main" val="2879667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518"/>
        <p:cNvGrpSpPr/>
        <p:nvPr/>
      </p:nvGrpSpPr>
      <p:grpSpPr>
        <a:xfrm>
          <a:off x="0" y="0"/>
          <a:ext cx="0" cy="0"/>
          <a:chOff x="0" y="0"/>
          <a:chExt cx="0" cy="0"/>
        </a:xfrm>
      </p:grpSpPr>
      <p:sp>
        <p:nvSpPr>
          <p:cNvPr id="1519" name="Google Shape;1519;p60"/>
          <p:cNvSpPr txBox="1">
            <a:spLocks noGrp="1"/>
          </p:cNvSpPr>
          <p:nvPr>
            <p:ph type="title"/>
          </p:nvPr>
        </p:nvSpPr>
        <p:spPr>
          <a:xfrm>
            <a:off x="2973000" y="500540"/>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6"/>
                </a:solidFill>
              </a:rPr>
              <a:t>Q5</a:t>
            </a:r>
          </a:p>
        </p:txBody>
      </p:sp>
      <p:sp>
        <p:nvSpPr>
          <p:cNvPr id="1520" name="Google Shape;1520;p60"/>
          <p:cNvSpPr txBox="1">
            <a:spLocks noGrp="1"/>
          </p:cNvSpPr>
          <p:nvPr>
            <p:ph type="title" idx="2"/>
          </p:nvPr>
        </p:nvSpPr>
        <p:spPr>
          <a:xfrm>
            <a:off x="2973310" y="1436872"/>
            <a:ext cx="3652573" cy="2100147"/>
          </a:xfrm>
          <a:prstGeom prst="rect">
            <a:avLst/>
          </a:prstGeom>
        </p:spPr>
        <p:txBody>
          <a:bodyPr spcFirstLastPara="1" wrap="square" lIns="91425" tIns="91425" rIns="91425" bIns="91425" anchor="ctr" anchorCtr="0">
            <a:noAutofit/>
          </a:bodyPr>
          <a:lstStyle/>
          <a:p>
            <a:r>
              <a:rPr lang="en-US">
                <a:solidFill>
                  <a:schemeClr val="accent6"/>
                </a:solidFill>
              </a:rPr>
              <a:t>Can we consider Type and Content Rating are strongly correlated? </a:t>
            </a:r>
          </a:p>
        </p:txBody>
      </p:sp>
      <p:grpSp>
        <p:nvGrpSpPr>
          <p:cNvPr id="1521" name="Google Shape;1521;p60"/>
          <p:cNvGrpSpPr/>
          <p:nvPr/>
        </p:nvGrpSpPr>
        <p:grpSpPr>
          <a:xfrm>
            <a:off x="6846072" y="1383073"/>
            <a:ext cx="1828998" cy="2405007"/>
            <a:chOff x="1809575" y="238125"/>
            <a:chExt cx="3981275" cy="5219200"/>
          </a:xfrm>
        </p:grpSpPr>
        <p:sp>
          <p:nvSpPr>
            <p:cNvPr id="1522" name="Google Shape;1522;p60"/>
            <p:cNvSpPr/>
            <p:nvPr/>
          </p:nvSpPr>
          <p:spPr>
            <a:xfrm>
              <a:off x="1809575" y="238125"/>
              <a:ext cx="3981275" cy="5219200"/>
            </a:xfrm>
            <a:custGeom>
              <a:avLst/>
              <a:gdLst/>
              <a:ahLst/>
              <a:cxnLst/>
              <a:rect l="l" t="t" r="r" b="b"/>
              <a:pathLst>
                <a:path w="159251" h="208768" extrusionOk="0">
                  <a:moveTo>
                    <a:pt x="0" y="0"/>
                  </a:moveTo>
                  <a:lnTo>
                    <a:pt x="0" y="208767"/>
                  </a:lnTo>
                  <a:lnTo>
                    <a:pt x="159251" y="208767"/>
                  </a:lnTo>
                  <a:lnTo>
                    <a:pt x="159251" y="39633"/>
                  </a:lnTo>
                  <a:lnTo>
                    <a:pt x="120759" y="0"/>
                  </a:lnTo>
                  <a:close/>
                </a:path>
              </a:pathLst>
            </a:custGeom>
            <a:solidFill>
              <a:srgbClr val="D26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0"/>
            <p:cNvSpPr/>
            <p:nvPr/>
          </p:nvSpPr>
          <p:spPr>
            <a:xfrm>
              <a:off x="3805900" y="238125"/>
              <a:ext cx="1984950" cy="5219200"/>
            </a:xfrm>
            <a:custGeom>
              <a:avLst/>
              <a:gdLst/>
              <a:ahLst/>
              <a:cxnLst/>
              <a:rect l="l" t="t" r="r" b="b"/>
              <a:pathLst>
                <a:path w="79398" h="208768" extrusionOk="0">
                  <a:moveTo>
                    <a:pt x="1" y="0"/>
                  </a:moveTo>
                  <a:lnTo>
                    <a:pt x="1" y="208767"/>
                  </a:lnTo>
                  <a:lnTo>
                    <a:pt x="79398" y="208767"/>
                  </a:lnTo>
                  <a:lnTo>
                    <a:pt x="79398" y="39633"/>
                  </a:lnTo>
                  <a:lnTo>
                    <a:pt x="40906" y="0"/>
                  </a:lnTo>
                  <a:close/>
                </a:path>
              </a:pathLst>
            </a:custGeom>
            <a:solidFill>
              <a:srgbClr val="AB3F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0"/>
            <p:cNvSpPr/>
            <p:nvPr/>
          </p:nvSpPr>
          <p:spPr>
            <a:xfrm>
              <a:off x="4828550" y="238125"/>
              <a:ext cx="962300" cy="990850"/>
            </a:xfrm>
            <a:custGeom>
              <a:avLst/>
              <a:gdLst/>
              <a:ahLst/>
              <a:cxnLst/>
              <a:rect l="l" t="t" r="r" b="b"/>
              <a:pathLst>
                <a:path w="38492" h="39634" extrusionOk="0">
                  <a:moveTo>
                    <a:pt x="0" y="0"/>
                  </a:moveTo>
                  <a:lnTo>
                    <a:pt x="0" y="39633"/>
                  </a:lnTo>
                  <a:lnTo>
                    <a:pt x="38492" y="39633"/>
                  </a:lnTo>
                  <a:lnTo>
                    <a:pt x="0" y="0"/>
                  </a:lnTo>
                  <a:close/>
                </a:path>
              </a:pathLst>
            </a:custGeom>
            <a:solidFill>
              <a:srgbClr val="FFD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0"/>
            <p:cNvSpPr/>
            <p:nvPr/>
          </p:nvSpPr>
          <p:spPr>
            <a:xfrm>
              <a:off x="4828550" y="238125"/>
              <a:ext cx="962300" cy="990850"/>
            </a:xfrm>
            <a:custGeom>
              <a:avLst/>
              <a:gdLst/>
              <a:ahLst/>
              <a:cxnLst/>
              <a:rect l="l" t="t" r="r" b="b"/>
              <a:pathLst>
                <a:path w="38492" h="39634" extrusionOk="0">
                  <a:moveTo>
                    <a:pt x="0" y="0"/>
                  </a:moveTo>
                  <a:lnTo>
                    <a:pt x="0" y="39633"/>
                  </a:lnTo>
                  <a:lnTo>
                    <a:pt x="38492" y="39633"/>
                  </a:lnTo>
                  <a:lnTo>
                    <a:pt x="0" y="0"/>
                  </a:lnTo>
                  <a:close/>
                </a:path>
              </a:pathLst>
            </a:custGeom>
            <a:solidFill>
              <a:srgbClr val="D26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0"/>
            <p:cNvSpPr/>
            <p:nvPr/>
          </p:nvSpPr>
          <p:spPr>
            <a:xfrm>
              <a:off x="2479925" y="1950650"/>
              <a:ext cx="2654450" cy="1450800"/>
            </a:xfrm>
            <a:custGeom>
              <a:avLst/>
              <a:gdLst/>
              <a:ahLst/>
              <a:cxnLst/>
              <a:rect l="l" t="t" r="r" b="b"/>
              <a:pathLst>
                <a:path w="106178" h="58032" extrusionOk="0">
                  <a:moveTo>
                    <a:pt x="73395" y="1"/>
                  </a:moveTo>
                  <a:lnTo>
                    <a:pt x="73395" y="12233"/>
                  </a:lnTo>
                  <a:lnTo>
                    <a:pt x="85334" y="12233"/>
                  </a:lnTo>
                  <a:lnTo>
                    <a:pt x="56856" y="40743"/>
                  </a:lnTo>
                  <a:lnTo>
                    <a:pt x="30206" y="14092"/>
                  </a:lnTo>
                  <a:lnTo>
                    <a:pt x="0" y="44331"/>
                  </a:lnTo>
                  <a:lnTo>
                    <a:pt x="8644" y="52975"/>
                  </a:lnTo>
                  <a:lnTo>
                    <a:pt x="30206" y="31381"/>
                  </a:lnTo>
                  <a:lnTo>
                    <a:pt x="56856" y="58031"/>
                  </a:lnTo>
                  <a:lnTo>
                    <a:pt x="93945" y="20877"/>
                  </a:lnTo>
                  <a:lnTo>
                    <a:pt x="93945" y="32914"/>
                  </a:lnTo>
                  <a:lnTo>
                    <a:pt x="106178" y="32914"/>
                  </a:lnTo>
                  <a:lnTo>
                    <a:pt x="1061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0"/>
            <p:cNvSpPr/>
            <p:nvPr/>
          </p:nvSpPr>
          <p:spPr>
            <a:xfrm>
              <a:off x="2483175" y="3714575"/>
              <a:ext cx="2662625" cy="305025"/>
            </a:xfrm>
            <a:custGeom>
              <a:avLst/>
              <a:gdLst/>
              <a:ahLst/>
              <a:cxnLst/>
              <a:rect l="l" t="t" r="r" b="b"/>
              <a:pathLst>
                <a:path w="106505" h="12201" extrusionOk="0">
                  <a:moveTo>
                    <a:pt x="0" y="0"/>
                  </a:moveTo>
                  <a:lnTo>
                    <a:pt x="0" y="12200"/>
                  </a:lnTo>
                  <a:lnTo>
                    <a:pt x="106504" y="12200"/>
                  </a:lnTo>
                  <a:lnTo>
                    <a:pt x="106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0"/>
            <p:cNvSpPr/>
            <p:nvPr/>
          </p:nvSpPr>
          <p:spPr>
            <a:xfrm>
              <a:off x="2483175" y="4326200"/>
              <a:ext cx="2662625" cy="305025"/>
            </a:xfrm>
            <a:custGeom>
              <a:avLst/>
              <a:gdLst/>
              <a:ahLst/>
              <a:cxnLst/>
              <a:rect l="l" t="t" r="r" b="b"/>
              <a:pathLst>
                <a:path w="106505" h="12201" extrusionOk="0">
                  <a:moveTo>
                    <a:pt x="0" y="0"/>
                  </a:moveTo>
                  <a:lnTo>
                    <a:pt x="0" y="12200"/>
                  </a:lnTo>
                  <a:lnTo>
                    <a:pt x="106504" y="12200"/>
                  </a:lnTo>
                  <a:lnTo>
                    <a:pt x="106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0"/>
            <p:cNvSpPr/>
            <p:nvPr/>
          </p:nvSpPr>
          <p:spPr>
            <a:xfrm>
              <a:off x="3815700" y="1950650"/>
              <a:ext cx="1318675" cy="1450800"/>
            </a:xfrm>
            <a:custGeom>
              <a:avLst/>
              <a:gdLst/>
              <a:ahLst/>
              <a:cxnLst/>
              <a:rect l="l" t="t" r="r" b="b"/>
              <a:pathLst>
                <a:path w="52747" h="58032" extrusionOk="0">
                  <a:moveTo>
                    <a:pt x="19964" y="1"/>
                  </a:moveTo>
                  <a:lnTo>
                    <a:pt x="19964" y="12233"/>
                  </a:lnTo>
                  <a:lnTo>
                    <a:pt x="31903" y="12233"/>
                  </a:lnTo>
                  <a:lnTo>
                    <a:pt x="3425" y="40743"/>
                  </a:lnTo>
                  <a:lnTo>
                    <a:pt x="0" y="37318"/>
                  </a:lnTo>
                  <a:lnTo>
                    <a:pt x="0" y="54639"/>
                  </a:lnTo>
                  <a:lnTo>
                    <a:pt x="3425" y="58031"/>
                  </a:lnTo>
                  <a:lnTo>
                    <a:pt x="40514" y="20877"/>
                  </a:lnTo>
                  <a:lnTo>
                    <a:pt x="40514" y="32914"/>
                  </a:lnTo>
                  <a:lnTo>
                    <a:pt x="52747" y="32914"/>
                  </a:lnTo>
                  <a:lnTo>
                    <a:pt x="52747" y="1"/>
                  </a:lnTo>
                  <a:close/>
                </a:path>
              </a:pathLst>
            </a:custGeom>
            <a:solidFill>
              <a:srgbClr val="24A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0"/>
            <p:cNvSpPr/>
            <p:nvPr/>
          </p:nvSpPr>
          <p:spPr>
            <a:xfrm>
              <a:off x="3815700" y="3714575"/>
              <a:ext cx="1330100" cy="305025"/>
            </a:xfrm>
            <a:custGeom>
              <a:avLst/>
              <a:gdLst/>
              <a:ahLst/>
              <a:cxnLst/>
              <a:rect l="l" t="t" r="r" b="b"/>
              <a:pathLst>
                <a:path w="53204" h="12201" extrusionOk="0">
                  <a:moveTo>
                    <a:pt x="0" y="0"/>
                  </a:moveTo>
                  <a:lnTo>
                    <a:pt x="0" y="12200"/>
                  </a:lnTo>
                  <a:lnTo>
                    <a:pt x="53203" y="12200"/>
                  </a:lnTo>
                  <a:lnTo>
                    <a:pt x="53203" y="0"/>
                  </a:lnTo>
                  <a:close/>
                </a:path>
              </a:pathLst>
            </a:custGeom>
            <a:solidFill>
              <a:srgbClr val="6E3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0"/>
            <p:cNvSpPr/>
            <p:nvPr/>
          </p:nvSpPr>
          <p:spPr>
            <a:xfrm>
              <a:off x="3815700" y="4326200"/>
              <a:ext cx="1330100" cy="305025"/>
            </a:xfrm>
            <a:custGeom>
              <a:avLst/>
              <a:gdLst/>
              <a:ahLst/>
              <a:cxnLst/>
              <a:rect l="l" t="t" r="r" b="b"/>
              <a:pathLst>
                <a:path w="53204" h="12201" extrusionOk="0">
                  <a:moveTo>
                    <a:pt x="0" y="0"/>
                  </a:moveTo>
                  <a:lnTo>
                    <a:pt x="0" y="12200"/>
                  </a:lnTo>
                  <a:lnTo>
                    <a:pt x="53203" y="12200"/>
                  </a:lnTo>
                  <a:lnTo>
                    <a:pt x="53203" y="0"/>
                  </a:lnTo>
                  <a:close/>
                </a:path>
              </a:pathLst>
            </a:custGeom>
            <a:solidFill>
              <a:srgbClr val="6E3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F91A-5A8B-A783-E6C2-98AC4E939649}"/>
              </a:ext>
            </a:extLst>
          </p:cNvPr>
          <p:cNvSpPr>
            <a:spLocks noGrp="1"/>
          </p:cNvSpPr>
          <p:nvPr>
            <p:ph type="title"/>
          </p:nvPr>
        </p:nvSpPr>
        <p:spPr/>
        <p:txBody>
          <a:bodyPr/>
          <a:lstStyle/>
          <a:p>
            <a:r>
              <a:rPr lang="en-IN"/>
              <a:t>Proportions of Type and Content Rating</a:t>
            </a:r>
          </a:p>
        </p:txBody>
      </p:sp>
      <p:sp>
        <p:nvSpPr>
          <p:cNvPr id="3" name="Text Placeholder 2">
            <a:extLst>
              <a:ext uri="{FF2B5EF4-FFF2-40B4-BE49-F238E27FC236}">
                <a16:creationId xmlns:a16="http://schemas.microsoft.com/office/drawing/2014/main" id="{FE973525-6A4F-B701-4205-E624C5DEF331}"/>
              </a:ext>
            </a:extLst>
          </p:cNvPr>
          <p:cNvSpPr>
            <a:spLocks noGrp="1"/>
          </p:cNvSpPr>
          <p:nvPr>
            <p:ph type="body" idx="1"/>
          </p:nvPr>
        </p:nvSpPr>
        <p:spPr>
          <a:xfrm>
            <a:off x="524722" y="3185842"/>
            <a:ext cx="7535544" cy="607226"/>
          </a:xfrm>
        </p:spPr>
        <p:txBody>
          <a:bodyPr/>
          <a:lstStyle/>
          <a:p>
            <a:r>
              <a:rPr lang="en-US"/>
              <a:t>The reason why the adults only 18+ and unrated will be removed is because there are not representative enough.</a:t>
            </a:r>
            <a:endParaRPr lang="en-IN"/>
          </a:p>
        </p:txBody>
      </p:sp>
      <p:pic>
        <p:nvPicPr>
          <p:cNvPr id="7" name="Picture 6">
            <a:extLst>
              <a:ext uri="{FF2B5EF4-FFF2-40B4-BE49-F238E27FC236}">
                <a16:creationId xmlns:a16="http://schemas.microsoft.com/office/drawing/2014/main" id="{F7E4F391-5A04-DA82-C04C-6BCAD661E9CD}"/>
              </a:ext>
            </a:extLst>
          </p:cNvPr>
          <p:cNvPicPr>
            <a:picLocks noChangeAspect="1"/>
          </p:cNvPicPr>
          <p:nvPr/>
        </p:nvPicPr>
        <p:blipFill>
          <a:blip r:embed="rId2"/>
          <a:stretch>
            <a:fillRect/>
          </a:stretch>
        </p:blipFill>
        <p:spPr>
          <a:xfrm>
            <a:off x="804123" y="1354607"/>
            <a:ext cx="5202977" cy="1462327"/>
          </a:xfrm>
          <a:prstGeom prst="rect">
            <a:avLst/>
          </a:prstGeom>
        </p:spPr>
      </p:pic>
    </p:spTree>
    <p:extLst>
      <p:ext uri="{BB962C8B-B14F-4D97-AF65-F5344CB8AC3E}">
        <p14:creationId xmlns:p14="http://schemas.microsoft.com/office/powerpoint/2010/main" val="2015049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5CD0-EDE1-0D09-A7F8-63C146B6C9C6}"/>
              </a:ext>
            </a:extLst>
          </p:cNvPr>
          <p:cNvSpPr>
            <a:spLocks noGrp="1"/>
          </p:cNvSpPr>
          <p:nvPr>
            <p:ph type="title"/>
          </p:nvPr>
        </p:nvSpPr>
        <p:spPr>
          <a:xfrm>
            <a:off x="671899" y="321717"/>
            <a:ext cx="7704000" cy="572700"/>
          </a:xfrm>
        </p:spPr>
        <p:txBody>
          <a:bodyPr/>
          <a:lstStyle/>
          <a:p>
            <a:r>
              <a:rPr lang="en-IN"/>
              <a:t>Excluding the insignificant categories</a:t>
            </a:r>
          </a:p>
        </p:txBody>
      </p:sp>
      <p:sp>
        <p:nvSpPr>
          <p:cNvPr id="3" name="Text Placeholder 2">
            <a:extLst>
              <a:ext uri="{FF2B5EF4-FFF2-40B4-BE49-F238E27FC236}">
                <a16:creationId xmlns:a16="http://schemas.microsoft.com/office/drawing/2014/main" id="{35572823-A732-4DBE-695D-015B6A760F32}"/>
              </a:ext>
            </a:extLst>
          </p:cNvPr>
          <p:cNvSpPr>
            <a:spLocks noGrp="1"/>
          </p:cNvSpPr>
          <p:nvPr>
            <p:ph type="body" idx="1"/>
          </p:nvPr>
        </p:nvSpPr>
        <p:spPr>
          <a:xfrm>
            <a:off x="406734" y="2690549"/>
            <a:ext cx="6044867" cy="338136"/>
          </a:xfrm>
        </p:spPr>
        <p:txBody>
          <a:bodyPr/>
          <a:lstStyle/>
          <a:p>
            <a:r>
              <a:rPr lang="en-IN"/>
              <a:t>Finding the conditional percentages of the two way table</a:t>
            </a:r>
          </a:p>
        </p:txBody>
      </p:sp>
      <p:pic>
        <p:nvPicPr>
          <p:cNvPr id="5" name="Picture 4">
            <a:extLst>
              <a:ext uri="{FF2B5EF4-FFF2-40B4-BE49-F238E27FC236}">
                <a16:creationId xmlns:a16="http://schemas.microsoft.com/office/drawing/2014/main" id="{468A1E83-CA84-68EF-6E6F-9994744966BD}"/>
              </a:ext>
            </a:extLst>
          </p:cNvPr>
          <p:cNvPicPr>
            <a:picLocks noChangeAspect="1"/>
          </p:cNvPicPr>
          <p:nvPr/>
        </p:nvPicPr>
        <p:blipFill>
          <a:blip r:embed="rId2"/>
          <a:stretch>
            <a:fillRect/>
          </a:stretch>
        </p:blipFill>
        <p:spPr>
          <a:xfrm>
            <a:off x="720000" y="1112700"/>
            <a:ext cx="4280666" cy="1359567"/>
          </a:xfrm>
          <a:prstGeom prst="rect">
            <a:avLst/>
          </a:prstGeom>
        </p:spPr>
      </p:pic>
      <p:pic>
        <p:nvPicPr>
          <p:cNvPr id="9" name="Picture 3">
            <a:extLst>
              <a:ext uri="{FF2B5EF4-FFF2-40B4-BE49-F238E27FC236}">
                <a16:creationId xmlns:a16="http://schemas.microsoft.com/office/drawing/2014/main" id="{9E4B7C58-D27E-FF15-A027-4AA49461F9B2}"/>
              </a:ext>
            </a:extLst>
          </p:cNvPr>
          <p:cNvPicPr>
            <a:picLocks noChangeAspect="1"/>
          </p:cNvPicPr>
          <p:nvPr/>
        </p:nvPicPr>
        <p:blipFill>
          <a:blip r:embed="rId3"/>
          <a:stretch>
            <a:fillRect/>
          </a:stretch>
        </p:blipFill>
        <p:spPr>
          <a:xfrm>
            <a:off x="671899" y="3149601"/>
            <a:ext cx="4154102" cy="1629795"/>
          </a:xfrm>
          <a:prstGeom prst="rect">
            <a:avLst/>
          </a:prstGeom>
        </p:spPr>
      </p:pic>
    </p:spTree>
    <p:extLst>
      <p:ext uri="{BB962C8B-B14F-4D97-AF65-F5344CB8AC3E}">
        <p14:creationId xmlns:p14="http://schemas.microsoft.com/office/powerpoint/2010/main" val="412897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8AAE-6319-B713-E496-41CA4FDD7929}"/>
              </a:ext>
            </a:extLst>
          </p:cNvPr>
          <p:cNvSpPr>
            <a:spLocks noGrp="1"/>
          </p:cNvSpPr>
          <p:nvPr>
            <p:ph type="title"/>
          </p:nvPr>
        </p:nvSpPr>
        <p:spPr>
          <a:xfrm>
            <a:off x="1903250" y="1630680"/>
            <a:ext cx="5337600" cy="2247900"/>
          </a:xfrm>
        </p:spPr>
        <p:txBody>
          <a:bodyPr/>
          <a:lstStyle/>
          <a:p>
            <a:pPr fontAlgn="base"/>
            <a:r>
              <a:rPr lang="en-US" sz="1400"/>
              <a:t>“While many public datasets (on Kaggle and other sources) provide Apple App Store data, there are not many counterpart datasets available for Google Play Store apps anywhere on the web. On digging deeper, I found out that iTunes App Store page deploys a nicely indexed appendix-like structure to allow for simple and easy web scraping. On the other hand, Google Play Store uses sophisticated modern-day techniques (like dynamic page load) using </a:t>
            </a:r>
            <a:r>
              <a:rPr lang="en-US" sz="1400" err="1"/>
              <a:t>JQuery</a:t>
            </a:r>
            <a:r>
              <a:rPr lang="en-US" sz="1400"/>
              <a:t> making scraping more challenging.”</a:t>
            </a:r>
            <a:br>
              <a:rPr lang="en-US" sz="1400"/>
            </a:br>
            <a:r>
              <a:rPr lang="en-US" sz="1100"/>
              <a:t>-</a:t>
            </a:r>
            <a:r>
              <a:rPr lang="en-CA" sz="1100" b="1" i="0" u="none" strike="noStrike">
                <a:solidFill>
                  <a:schemeClr val="bg1"/>
                </a:solidFill>
                <a:effectLst/>
                <a:latin typeface="inherit"/>
              </a:rPr>
              <a:t>Lavanya</a:t>
            </a:r>
            <a:br>
              <a:rPr lang="en-CA" sz="1100" b="1" i="0" u="none" strike="noStrike">
                <a:solidFill>
                  <a:schemeClr val="bg1"/>
                </a:solidFill>
                <a:effectLst/>
                <a:latin typeface="zeitung"/>
              </a:rPr>
            </a:br>
            <a:r>
              <a:rPr lang="en-CA" sz="1100" b="0" i="0">
                <a:solidFill>
                  <a:schemeClr val="bg1"/>
                </a:solidFill>
                <a:effectLst/>
                <a:latin typeface="Inter"/>
              </a:rPr>
              <a:t>CS Grad (Language Technologies) at Carnegie Mellon University</a:t>
            </a:r>
            <a:br>
              <a:rPr lang="en-CA" sz="1100" b="0" i="0">
                <a:solidFill>
                  <a:schemeClr val="bg1"/>
                </a:solidFill>
                <a:effectLst/>
                <a:latin typeface="Inter"/>
              </a:rPr>
            </a:br>
            <a:br>
              <a:rPr lang="en-CA" sz="1100" b="0" i="0">
                <a:solidFill>
                  <a:srgbClr val="000000"/>
                </a:solidFill>
                <a:effectLst/>
                <a:latin typeface="Inter"/>
              </a:rPr>
            </a:br>
            <a:endParaRPr lang="en-US" sz="1100"/>
          </a:p>
        </p:txBody>
      </p:sp>
      <p:sp>
        <p:nvSpPr>
          <p:cNvPr id="4" name="TextBox 3">
            <a:extLst>
              <a:ext uri="{FF2B5EF4-FFF2-40B4-BE49-F238E27FC236}">
                <a16:creationId xmlns:a16="http://schemas.microsoft.com/office/drawing/2014/main" id="{778396E2-C997-DCED-30CC-F6A0093DD4C3}"/>
              </a:ext>
            </a:extLst>
          </p:cNvPr>
          <p:cNvSpPr txBox="1"/>
          <p:nvPr/>
        </p:nvSpPr>
        <p:spPr>
          <a:xfrm>
            <a:off x="1996440" y="1111031"/>
            <a:ext cx="4572000" cy="307777"/>
          </a:xfrm>
          <a:prstGeom prst="rect">
            <a:avLst/>
          </a:prstGeom>
          <a:noFill/>
        </p:spPr>
        <p:txBody>
          <a:bodyPr wrap="square">
            <a:spAutoFit/>
          </a:bodyPr>
          <a:lstStyle/>
          <a:p>
            <a:pPr algn="l" fontAlgn="base"/>
            <a:r>
              <a:rPr lang="en-CA" b="1" i="0">
                <a:solidFill>
                  <a:schemeClr val="bg1"/>
                </a:solidFill>
                <a:effectLst/>
                <a:latin typeface="zeitung"/>
              </a:rPr>
              <a:t>Google Play Store Apps</a:t>
            </a:r>
          </a:p>
        </p:txBody>
      </p:sp>
    </p:spTree>
    <p:extLst>
      <p:ext uri="{BB962C8B-B14F-4D97-AF65-F5344CB8AC3E}">
        <p14:creationId xmlns:p14="http://schemas.microsoft.com/office/powerpoint/2010/main" val="1531992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10BA6-B5E5-871F-2313-854EFEB948FF}"/>
              </a:ext>
            </a:extLst>
          </p:cNvPr>
          <p:cNvSpPr>
            <a:spLocks noGrp="1"/>
          </p:cNvSpPr>
          <p:nvPr>
            <p:ph type="title"/>
          </p:nvPr>
        </p:nvSpPr>
        <p:spPr>
          <a:xfrm>
            <a:off x="575733" y="532150"/>
            <a:ext cx="8379883" cy="572700"/>
          </a:xfrm>
        </p:spPr>
        <p:txBody>
          <a:bodyPr/>
          <a:lstStyle/>
          <a:p>
            <a:r>
              <a:rPr lang="en-IN"/>
              <a:t>Side by side bar plot of Type variable based on Content Rating</a:t>
            </a:r>
          </a:p>
        </p:txBody>
      </p:sp>
      <p:pic>
        <p:nvPicPr>
          <p:cNvPr id="5" name="Picture 4">
            <a:extLst>
              <a:ext uri="{FF2B5EF4-FFF2-40B4-BE49-F238E27FC236}">
                <a16:creationId xmlns:a16="http://schemas.microsoft.com/office/drawing/2014/main" id="{B6FFA1F6-0262-7E7E-1B56-11B60AF1210D}"/>
              </a:ext>
            </a:extLst>
          </p:cNvPr>
          <p:cNvPicPr>
            <a:picLocks noChangeAspect="1"/>
          </p:cNvPicPr>
          <p:nvPr/>
        </p:nvPicPr>
        <p:blipFill>
          <a:blip r:embed="rId2"/>
          <a:stretch>
            <a:fillRect/>
          </a:stretch>
        </p:blipFill>
        <p:spPr>
          <a:xfrm>
            <a:off x="1642532" y="1147182"/>
            <a:ext cx="5287435" cy="3588025"/>
          </a:xfrm>
          <a:prstGeom prst="rect">
            <a:avLst/>
          </a:prstGeom>
        </p:spPr>
      </p:pic>
    </p:spTree>
    <p:extLst>
      <p:ext uri="{BB962C8B-B14F-4D97-AF65-F5344CB8AC3E}">
        <p14:creationId xmlns:p14="http://schemas.microsoft.com/office/powerpoint/2010/main" val="3372341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E146-A28F-CE6A-70E5-C3C19E6FFA21}"/>
              </a:ext>
            </a:extLst>
          </p:cNvPr>
          <p:cNvSpPr>
            <a:spLocks noGrp="1"/>
          </p:cNvSpPr>
          <p:nvPr>
            <p:ph type="title"/>
          </p:nvPr>
        </p:nvSpPr>
        <p:spPr/>
        <p:txBody>
          <a:bodyPr/>
          <a:lstStyle/>
          <a:p>
            <a:r>
              <a:rPr lang="en-IN"/>
              <a:t>Chi Square test</a:t>
            </a:r>
          </a:p>
        </p:txBody>
      </p:sp>
      <p:sp>
        <p:nvSpPr>
          <p:cNvPr id="3" name="Text Placeholder 2">
            <a:extLst>
              <a:ext uri="{FF2B5EF4-FFF2-40B4-BE49-F238E27FC236}">
                <a16:creationId xmlns:a16="http://schemas.microsoft.com/office/drawing/2014/main" id="{BBEA26BC-50F1-DCD3-C992-FF03E17B700D}"/>
              </a:ext>
            </a:extLst>
          </p:cNvPr>
          <p:cNvSpPr>
            <a:spLocks noGrp="1"/>
          </p:cNvSpPr>
          <p:nvPr>
            <p:ph type="body" idx="1"/>
          </p:nvPr>
        </p:nvSpPr>
        <p:spPr>
          <a:xfrm>
            <a:off x="593571" y="3078280"/>
            <a:ext cx="7581900" cy="997050"/>
          </a:xfrm>
        </p:spPr>
        <p:txBody>
          <a:bodyPr/>
          <a:lstStyle/>
          <a:p>
            <a:pPr marL="152400" indent="0">
              <a:buNone/>
            </a:pPr>
            <a:r>
              <a:rPr lang="en-US"/>
              <a:t>Hypothesis :</a:t>
            </a:r>
          </a:p>
          <a:p>
            <a:r>
              <a:rPr lang="en-US"/>
              <a:t>H0 = The content rating and type are independent</a:t>
            </a:r>
          </a:p>
          <a:p>
            <a:r>
              <a:rPr lang="en-US"/>
              <a:t>H1 = The content rating and type are not independent (dependent)</a:t>
            </a:r>
          </a:p>
          <a:p>
            <a:r>
              <a:rPr lang="en-US"/>
              <a:t>After computing the chi-square, we can reject the null hypothesis as the value of X2 is </a:t>
            </a:r>
            <a:r>
              <a:rPr lang="en-US" dirty="0"/>
              <a:t>8.1507</a:t>
            </a:r>
            <a:r>
              <a:rPr lang="en-US"/>
              <a:t> which is greater than </a:t>
            </a:r>
            <a:r>
              <a:rPr lang="en-US" dirty="0"/>
              <a:t>the</a:t>
            </a:r>
            <a:r>
              <a:rPr lang="en-US"/>
              <a:t> decision point 5.99 with degree of freedom 2 and </a:t>
            </a:r>
            <a:r>
              <a:rPr lang="en-US" dirty="0"/>
              <a:t>level</a:t>
            </a:r>
            <a:r>
              <a:rPr lang="en-US"/>
              <a:t> of confidence 0.05 .We can conclude the variables are not independent. Also, as the content rating changes the type variable could change.</a:t>
            </a:r>
          </a:p>
          <a:p>
            <a:r>
              <a:rPr lang="en-US"/>
              <a:t>Also, as the content rating changes the type variable could change.</a:t>
            </a:r>
            <a:endParaRPr lang="en-IN"/>
          </a:p>
        </p:txBody>
      </p:sp>
      <p:pic>
        <p:nvPicPr>
          <p:cNvPr id="5" name="Picture 4">
            <a:extLst>
              <a:ext uri="{FF2B5EF4-FFF2-40B4-BE49-F238E27FC236}">
                <a16:creationId xmlns:a16="http://schemas.microsoft.com/office/drawing/2014/main" id="{16B8D7C1-3776-DEA1-5239-322B046C7BE3}"/>
              </a:ext>
            </a:extLst>
          </p:cNvPr>
          <p:cNvPicPr>
            <a:picLocks noChangeAspect="1"/>
          </p:cNvPicPr>
          <p:nvPr/>
        </p:nvPicPr>
        <p:blipFill>
          <a:blip r:embed="rId2"/>
          <a:stretch>
            <a:fillRect/>
          </a:stretch>
        </p:blipFill>
        <p:spPr>
          <a:xfrm>
            <a:off x="843338" y="1150866"/>
            <a:ext cx="5244195" cy="1889248"/>
          </a:xfrm>
          <a:prstGeom prst="rect">
            <a:avLst/>
          </a:prstGeom>
        </p:spPr>
      </p:pic>
    </p:spTree>
    <p:extLst>
      <p:ext uri="{BB962C8B-B14F-4D97-AF65-F5344CB8AC3E}">
        <p14:creationId xmlns:p14="http://schemas.microsoft.com/office/powerpoint/2010/main" val="1121441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11" name="Oval 10">
            <a:extLst>
              <a:ext uri="{FF2B5EF4-FFF2-40B4-BE49-F238E27FC236}">
                <a16:creationId xmlns:a16="http://schemas.microsoft.com/office/drawing/2014/main" id="{C66D350F-A09A-5344-B3CD-D3D984C44A88}"/>
              </a:ext>
            </a:extLst>
          </p:cNvPr>
          <p:cNvSpPr/>
          <p:nvPr/>
        </p:nvSpPr>
        <p:spPr>
          <a:xfrm>
            <a:off x="-471055" y="785687"/>
            <a:ext cx="2157846" cy="2839173"/>
          </a:xfrm>
          <a:custGeom>
            <a:avLst/>
            <a:gdLst>
              <a:gd name="connsiteX0" fmla="*/ 0 w 3373582"/>
              <a:gd name="connsiteY0" fmla="*/ 1419587 h 2839173"/>
              <a:gd name="connsiteX1" fmla="*/ 1686791 w 3373582"/>
              <a:gd name="connsiteY1" fmla="*/ 0 h 2839173"/>
              <a:gd name="connsiteX2" fmla="*/ 3373582 w 3373582"/>
              <a:gd name="connsiteY2" fmla="*/ 1419587 h 2839173"/>
              <a:gd name="connsiteX3" fmla="*/ 1686791 w 3373582"/>
              <a:gd name="connsiteY3" fmla="*/ 2839174 h 2839173"/>
              <a:gd name="connsiteX4" fmla="*/ 0 w 3373582"/>
              <a:gd name="connsiteY4" fmla="*/ 1419587 h 2839173"/>
              <a:gd name="connsiteX0" fmla="*/ 417941 w 1735895"/>
              <a:gd name="connsiteY0" fmla="*/ 1355935 h 2839446"/>
              <a:gd name="connsiteX1" fmla="*/ 49104 w 1735895"/>
              <a:gd name="connsiteY1" fmla="*/ 143 h 2839446"/>
              <a:gd name="connsiteX2" fmla="*/ 1735895 w 1735895"/>
              <a:gd name="connsiteY2" fmla="*/ 1419730 h 2839446"/>
              <a:gd name="connsiteX3" fmla="*/ 49104 w 1735895"/>
              <a:gd name="connsiteY3" fmla="*/ 2839317 h 2839446"/>
              <a:gd name="connsiteX4" fmla="*/ 417941 w 1735895"/>
              <a:gd name="connsiteY4" fmla="*/ 1355935 h 2839446"/>
              <a:gd name="connsiteX0" fmla="*/ 422653 w 1740607"/>
              <a:gd name="connsiteY0" fmla="*/ 1182723 h 2666234"/>
              <a:gd name="connsiteX1" fmla="*/ 469453 w 1740607"/>
              <a:gd name="connsiteY1" fmla="*/ 113 h 2666234"/>
              <a:gd name="connsiteX2" fmla="*/ 1740607 w 1740607"/>
              <a:gd name="connsiteY2" fmla="*/ 1246518 h 2666234"/>
              <a:gd name="connsiteX3" fmla="*/ 53816 w 1740607"/>
              <a:gd name="connsiteY3" fmla="*/ 2666105 h 2666234"/>
              <a:gd name="connsiteX4" fmla="*/ 422653 w 1740607"/>
              <a:gd name="connsiteY4" fmla="*/ 1182723 h 2666234"/>
              <a:gd name="connsiteX0" fmla="*/ 139269 w 1457223"/>
              <a:gd name="connsiteY0" fmla="*/ 1182719 h 2534644"/>
              <a:gd name="connsiteX1" fmla="*/ 186069 w 1457223"/>
              <a:gd name="connsiteY1" fmla="*/ 109 h 2534644"/>
              <a:gd name="connsiteX2" fmla="*/ 1457223 w 1457223"/>
              <a:gd name="connsiteY2" fmla="*/ 1246514 h 2534644"/>
              <a:gd name="connsiteX3" fmla="*/ 89086 w 1457223"/>
              <a:gd name="connsiteY3" fmla="*/ 2534483 h 2534644"/>
              <a:gd name="connsiteX4" fmla="*/ 139269 w 1457223"/>
              <a:gd name="connsiteY4" fmla="*/ 1182719 h 2534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223" h="2534644">
                <a:moveTo>
                  <a:pt x="139269" y="1182719"/>
                </a:moveTo>
                <a:cubicBezTo>
                  <a:pt x="155433" y="760323"/>
                  <a:pt x="-33590" y="-10524"/>
                  <a:pt x="186069" y="109"/>
                </a:cubicBezTo>
                <a:cubicBezTo>
                  <a:pt x="405728" y="10742"/>
                  <a:pt x="1457223" y="462498"/>
                  <a:pt x="1457223" y="1246514"/>
                </a:cubicBezTo>
                <a:cubicBezTo>
                  <a:pt x="1457223" y="2030530"/>
                  <a:pt x="308745" y="2545116"/>
                  <a:pt x="89086" y="2534483"/>
                </a:cubicBezTo>
                <a:cubicBezTo>
                  <a:pt x="-130573" y="2523851"/>
                  <a:pt x="123105" y="1605115"/>
                  <a:pt x="139269" y="118271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92" name="Google Shape;892;p38"/>
          <p:cNvSpPr txBox="1">
            <a:spLocks noGrp="1"/>
          </p:cNvSpPr>
          <p:nvPr>
            <p:ph type="title"/>
          </p:nvPr>
        </p:nvSpPr>
        <p:spPr>
          <a:xfrm>
            <a:off x="660734" y="27766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893" name="Google Shape;893;p38"/>
          <p:cNvSpPr txBox="1">
            <a:spLocks noGrp="1"/>
          </p:cNvSpPr>
          <p:nvPr>
            <p:ph type="subTitle" idx="1"/>
          </p:nvPr>
        </p:nvSpPr>
        <p:spPr>
          <a:xfrm>
            <a:off x="3526780" y="3211630"/>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Selection Bias</a:t>
            </a:r>
            <a:endParaRPr dirty="0"/>
          </a:p>
        </p:txBody>
      </p:sp>
      <p:sp>
        <p:nvSpPr>
          <p:cNvPr id="19" name="Google Shape;1230;p49">
            <a:extLst>
              <a:ext uri="{FF2B5EF4-FFF2-40B4-BE49-F238E27FC236}">
                <a16:creationId xmlns:a16="http://schemas.microsoft.com/office/drawing/2014/main" id="{92CC4128-22A8-B0AE-FE80-8D2C9F16D9DB}"/>
              </a:ext>
            </a:extLst>
          </p:cNvPr>
          <p:cNvSpPr/>
          <p:nvPr/>
        </p:nvSpPr>
        <p:spPr>
          <a:xfrm>
            <a:off x="6721186" y="2702935"/>
            <a:ext cx="510886" cy="510886"/>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F944C7E3-7A84-5F83-ED31-7B4BCF1BE466}"/>
              </a:ext>
            </a:extLst>
          </p:cNvPr>
          <p:cNvSpPr txBox="1"/>
          <p:nvPr/>
        </p:nvSpPr>
        <p:spPr>
          <a:xfrm>
            <a:off x="1062029" y="3624860"/>
            <a:ext cx="4572000" cy="500137"/>
          </a:xfrm>
          <a:prstGeom prst="rect">
            <a:avLst/>
          </a:prstGeom>
          <a:noFill/>
        </p:spPr>
        <p:txBody>
          <a:bodyPr wrap="square">
            <a:spAutoFit/>
          </a:bodyPr>
          <a:lstStyle/>
          <a:p>
            <a:r>
              <a:rPr lang="en-US" sz="1400" b="1" err="1">
                <a:solidFill>
                  <a:schemeClr val="bg1"/>
                </a:solidFill>
              </a:rPr>
              <a:t>Jquery</a:t>
            </a:r>
            <a:r>
              <a:rPr lang="en-US" b="1">
                <a:solidFill>
                  <a:schemeClr val="bg1"/>
                </a:solidFill>
              </a:rPr>
              <a:t> </a:t>
            </a:r>
            <a:r>
              <a:rPr lang="en-US" sz="1600" b="1">
                <a:solidFill>
                  <a:schemeClr val="bg1"/>
                </a:solidFill>
              </a:rPr>
              <a:t>making scraping</a:t>
            </a:r>
            <a:r>
              <a:rPr lang="en-US" sz="1600" b="1" dirty="0">
                <a:solidFill>
                  <a:schemeClr val="bg1"/>
                </a:solidFill>
              </a:rPr>
              <a:t> </a:t>
            </a:r>
            <a:endParaRPr lang="en-US" b="1" dirty="0">
              <a:solidFill>
                <a:schemeClr val="bg1"/>
              </a:solidFill>
            </a:endParaRPr>
          </a:p>
          <a:p>
            <a:r>
              <a:rPr lang="en-US" sz="1050" b="1" dirty="0">
                <a:solidFill>
                  <a:schemeClr val="bg1"/>
                </a:solidFill>
              </a:rPr>
              <a:t>More challenging</a:t>
            </a:r>
            <a:endParaRPr lang="en-CA" sz="1050" dirty="0"/>
          </a:p>
        </p:txBody>
      </p:sp>
      <p:sp>
        <p:nvSpPr>
          <p:cNvPr id="2" name="TextBox 1">
            <a:extLst>
              <a:ext uri="{FF2B5EF4-FFF2-40B4-BE49-F238E27FC236}">
                <a16:creationId xmlns:a16="http://schemas.microsoft.com/office/drawing/2014/main" id="{BB436C99-88BD-58E6-94CF-3D83D030749F}"/>
              </a:ext>
            </a:extLst>
          </p:cNvPr>
          <p:cNvSpPr txBox="1"/>
          <p:nvPr/>
        </p:nvSpPr>
        <p:spPr>
          <a:xfrm>
            <a:off x="4340095" y="3624860"/>
            <a:ext cx="1503885" cy="307777"/>
          </a:xfrm>
          <a:prstGeom prst="rect">
            <a:avLst/>
          </a:prstGeom>
          <a:noFill/>
        </p:spPr>
        <p:txBody>
          <a:bodyPr wrap="square">
            <a:spAutoFit/>
          </a:bodyPr>
          <a:lstStyle/>
          <a:p>
            <a:r>
              <a:rPr lang="en-US" b="1" dirty="0">
                <a:solidFill>
                  <a:schemeClr val="bg1"/>
                </a:solidFill>
              </a:rPr>
              <a:t>Region</a:t>
            </a:r>
            <a:endParaRPr lang="en-CA" sz="1050" dirty="0"/>
          </a:p>
        </p:txBody>
      </p:sp>
      <p:sp>
        <p:nvSpPr>
          <p:cNvPr id="5" name="Google Shape;893;p38">
            <a:extLst>
              <a:ext uri="{FF2B5EF4-FFF2-40B4-BE49-F238E27FC236}">
                <a16:creationId xmlns:a16="http://schemas.microsoft.com/office/drawing/2014/main" id="{0BD2F40C-20D5-4EEA-42E2-C8C600CD7034}"/>
              </a:ext>
            </a:extLst>
          </p:cNvPr>
          <p:cNvSpPr txBox="1">
            <a:spLocks/>
          </p:cNvSpPr>
          <p:nvPr/>
        </p:nvSpPr>
        <p:spPr>
          <a:xfrm>
            <a:off x="857646" y="3171354"/>
            <a:ext cx="23172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2pPr>
            <a:lvl3pPr marL="1371600" marR="0" lvl="2"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3pPr>
            <a:lvl4pPr marL="1828800" marR="0" lvl="3"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4pPr>
            <a:lvl5pPr marL="2286000" marR="0" lvl="4"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5pPr>
            <a:lvl6pPr marL="2743200" marR="0" lvl="5"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6pPr>
            <a:lvl7pPr marL="3200400" marR="0" lvl="6"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7pPr>
            <a:lvl8pPr marL="3657600" marR="0" lvl="7"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8pPr>
            <a:lvl9pPr marL="4114800" marR="0" lvl="8" indent="-317500" algn="l" rtl="0">
              <a:lnSpc>
                <a:spcPct val="100000"/>
              </a:lnSpc>
              <a:spcBef>
                <a:spcPts val="1600"/>
              </a:spcBef>
              <a:spcAft>
                <a:spcPts val="1600"/>
              </a:spcAft>
              <a:buClr>
                <a:schemeClr val="dk1"/>
              </a:buClr>
              <a:buSzPts val="1800"/>
              <a:buFont typeface="Oswald"/>
              <a:buNone/>
              <a:defRPr sz="1800" b="0" i="0" u="none" strike="noStrike" cap="none">
                <a:solidFill>
                  <a:schemeClr val="dk1"/>
                </a:solidFill>
                <a:latin typeface="Oswald"/>
                <a:ea typeface="Oswald"/>
                <a:cs typeface="Oswald"/>
                <a:sym typeface="Oswald"/>
              </a:defRPr>
            </a:lvl9pPr>
          </a:lstStyle>
          <a:p>
            <a:pPr marL="0" indent="0"/>
            <a:r>
              <a:rPr lang="en-CA" dirty="0"/>
              <a:t>Data access</a:t>
            </a:r>
          </a:p>
        </p:txBody>
      </p:sp>
      <p:pic>
        <p:nvPicPr>
          <p:cNvPr id="7" name="Graphic 6" descr="Bar chart outline">
            <a:extLst>
              <a:ext uri="{FF2B5EF4-FFF2-40B4-BE49-F238E27FC236}">
                <a16:creationId xmlns:a16="http://schemas.microsoft.com/office/drawing/2014/main" id="{74D8EBA0-4A65-21DF-5E5F-1A168BAE80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42654" y="2571750"/>
            <a:ext cx="510886" cy="510886"/>
          </a:xfrm>
          <a:prstGeom prst="rect">
            <a:avLst/>
          </a:prstGeom>
        </p:spPr>
      </p:pic>
      <p:sp>
        <p:nvSpPr>
          <p:cNvPr id="10" name="TextBox 9">
            <a:extLst>
              <a:ext uri="{FF2B5EF4-FFF2-40B4-BE49-F238E27FC236}">
                <a16:creationId xmlns:a16="http://schemas.microsoft.com/office/drawing/2014/main" id="{FC052FA3-D6B0-B9CE-91B9-AB398242E17D}"/>
              </a:ext>
            </a:extLst>
          </p:cNvPr>
          <p:cNvSpPr txBox="1"/>
          <p:nvPr/>
        </p:nvSpPr>
        <p:spPr>
          <a:xfrm>
            <a:off x="6279238" y="3593684"/>
            <a:ext cx="1503885" cy="338554"/>
          </a:xfrm>
          <a:prstGeom prst="rect">
            <a:avLst/>
          </a:prstGeom>
          <a:noFill/>
        </p:spPr>
        <p:txBody>
          <a:bodyPr wrap="square">
            <a:spAutoFit/>
          </a:bodyPr>
          <a:lstStyle/>
          <a:p>
            <a:r>
              <a:rPr lang="en-US" sz="1600" b="1" dirty="0">
                <a:solidFill>
                  <a:schemeClr val="bg1"/>
                </a:solidFill>
              </a:rPr>
              <a:t>Sample size</a:t>
            </a:r>
            <a:endParaRPr lang="en-CA" sz="1600" b="1" dirty="0">
              <a:solidFill>
                <a:schemeClr val="bg1"/>
              </a:solidFill>
            </a:endParaRPr>
          </a:p>
        </p:txBody>
      </p:sp>
      <p:pic>
        <p:nvPicPr>
          <p:cNvPr id="6" name="Graphic 5" descr="Lost with solid fill">
            <a:extLst>
              <a:ext uri="{FF2B5EF4-FFF2-40B4-BE49-F238E27FC236}">
                <a16:creationId xmlns:a16="http://schemas.microsoft.com/office/drawing/2014/main" id="{FBF0C090-01F1-D692-C3A2-686A2C3992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67578" y="2615884"/>
            <a:ext cx="595746" cy="595746"/>
          </a:xfrm>
          <a:prstGeom prst="rect">
            <a:avLst/>
          </a:prstGeom>
        </p:spPr>
      </p:pic>
      <p:sp>
        <p:nvSpPr>
          <p:cNvPr id="8" name="Google Shape;893;p38">
            <a:extLst>
              <a:ext uri="{FF2B5EF4-FFF2-40B4-BE49-F238E27FC236}">
                <a16:creationId xmlns:a16="http://schemas.microsoft.com/office/drawing/2014/main" id="{9BC451EF-77ED-0F64-6F73-FEEB35E03B7C}"/>
              </a:ext>
            </a:extLst>
          </p:cNvPr>
          <p:cNvSpPr txBox="1">
            <a:spLocks/>
          </p:cNvSpPr>
          <p:nvPr/>
        </p:nvSpPr>
        <p:spPr>
          <a:xfrm>
            <a:off x="-552477" y="1836146"/>
            <a:ext cx="23172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2pPr>
            <a:lvl3pPr marL="1371600" marR="0" lvl="2"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3pPr>
            <a:lvl4pPr marL="1828800" marR="0" lvl="3"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4pPr>
            <a:lvl5pPr marL="2286000" marR="0" lvl="4"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5pPr>
            <a:lvl6pPr marL="2743200" marR="0" lvl="5"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6pPr>
            <a:lvl7pPr marL="3200400" marR="0" lvl="6"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7pPr>
            <a:lvl8pPr marL="3657600" marR="0" lvl="7"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8pPr>
            <a:lvl9pPr marL="4114800" marR="0" lvl="8" indent="-317500" algn="l" rtl="0">
              <a:lnSpc>
                <a:spcPct val="100000"/>
              </a:lnSpc>
              <a:spcBef>
                <a:spcPts val="1600"/>
              </a:spcBef>
              <a:spcAft>
                <a:spcPts val="1600"/>
              </a:spcAft>
              <a:buClr>
                <a:schemeClr val="dk1"/>
              </a:buClr>
              <a:buSzPts val="1800"/>
              <a:buFont typeface="Oswald"/>
              <a:buNone/>
              <a:defRPr sz="1800" b="0" i="0" u="none" strike="noStrike" cap="none">
                <a:solidFill>
                  <a:schemeClr val="dk1"/>
                </a:solidFill>
                <a:latin typeface="Oswald"/>
                <a:ea typeface="Oswald"/>
                <a:cs typeface="Oswald"/>
                <a:sym typeface="Oswald"/>
              </a:defRPr>
            </a:lvl9pPr>
          </a:lstStyle>
          <a:p>
            <a:pPr marL="0" indent="0"/>
            <a:r>
              <a:rPr lang="en-CA" dirty="0">
                <a:solidFill>
                  <a:schemeClr val="bg1"/>
                </a:solidFill>
              </a:rPr>
              <a:t>Population</a:t>
            </a:r>
          </a:p>
        </p:txBody>
      </p:sp>
    </p:spTree>
    <p:extLst>
      <p:ext uri="{BB962C8B-B14F-4D97-AF65-F5344CB8AC3E}">
        <p14:creationId xmlns:p14="http://schemas.microsoft.com/office/powerpoint/2010/main" val="248059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893" name="Google Shape;893;p38"/>
          <p:cNvSpPr txBox="1">
            <a:spLocks noGrp="1"/>
          </p:cNvSpPr>
          <p:nvPr>
            <p:ph type="subTitle" idx="1"/>
          </p:nvPr>
        </p:nvSpPr>
        <p:spPr>
          <a:xfrm>
            <a:off x="4719817" y="2455680"/>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Sample Size</a:t>
            </a:r>
            <a:endParaRPr dirty="0"/>
          </a:p>
        </p:txBody>
      </p:sp>
      <p:sp>
        <p:nvSpPr>
          <p:cNvPr id="19" name="Google Shape;1230;p49">
            <a:extLst>
              <a:ext uri="{FF2B5EF4-FFF2-40B4-BE49-F238E27FC236}">
                <a16:creationId xmlns:a16="http://schemas.microsoft.com/office/drawing/2014/main" id="{92CC4128-22A8-B0AE-FE80-8D2C9F16D9DB}"/>
              </a:ext>
            </a:extLst>
          </p:cNvPr>
          <p:cNvSpPr/>
          <p:nvPr/>
        </p:nvSpPr>
        <p:spPr>
          <a:xfrm>
            <a:off x="5674981" y="2094417"/>
            <a:ext cx="406871" cy="404753"/>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892;p38">
            <a:extLst>
              <a:ext uri="{FF2B5EF4-FFF2-40B4-BE49-F238E27FC236}">
                <a16:creationId xmlns:a16="http://schemas.microsoft.com/office/drawing/2014/main" id="{678DB55F-F5E1-A584-2B23-101DC3C2F547}"/>
              </a:ext>
            </a:extLst>
          </p:cNvPr>
          <p:cNvSpPr txBox="1">
            <a:spLocks/>
          </p:cNvSpPr>
          <p:nvPr/>
        </p:nvSpPr>
        <p:spPr>
          <a:xfrm>
            <a:off x="720000" y="53978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a:t>Conclusions</a:t>
            </a:r>
          </a:p>
        </p:txBody>
      </p:sp>
      <p:sp>
        <p:nvSpPr>
          <p:cNvPr id="4" name="Google Shape;892;p38">
            <a:extLst>
              <a:ext uri="{FF2B5EF4-FFF2-40B4-BE49-F238E27FC236}">
                <a16:creationId xmlns:a16="http://schemas.microsoft.com/office/drawing/2014/main" id="{9F87BBA5-8959-A60F-E71A-10E36ACC8E7A}"/>
              </a:ext>
            </a:extLst>
          </p:cNvPr>
          <p:cNvSpPr txBox="1">
            <a:spLocks/>
          </p:cNvSpPr>
          <p:nvPr/>
        </p:nvSpPr>
        <p:spPr>
          <a:xfrm>
            <a:off x="5194695" y="3642260"/>
            <a:ext cx="739876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4800" dirty="0">
                <a:solidFill>
                  <a:schemeClr val="bg1">
                    <a:lumMod val="75000"/>
                  </a:schemeClr>
                </a:solidFill>
              </a:rPr>
              <a:t>0.4% </a:t>
            </a:r>
            <a:r>
              <a:rPr lang="en" dirty="0">
                <a:solidFill>
                  <a:schemeClr val="bg1">
                    <a:lumMod val="75000"/>
                  </a:schemeClr>
                </a:solidFill>
              </a:rPr>
              <a:t>of population</a:t>
            </a:r>
            <a:endParaRPr lang="en-CA" sz="1800" dirty="0">
              <a:solidFill>
                <a:schemeClr val="bg1">
                  <a:lumMod val="75000"/>
                </a:schemeClr>
              </a:solidFill>
            </a:endParaRPr>
          </a:p>
        </p:txBody>
      </p:sp>
      <p:pic>
        <p:nvPicPr>
          <p:cNvPr id="5" name="Picture 13" descr="Chart, histogram&#10;&#10;Description automatically generated">
            <a:extLst>
              <a:ext uri="{FF2B5EF4-FFF2-40B4-BE49-F238E27FC236}">
                <a16:creationId xmlns:a16="http://schemas.microsoft.com/office/drawing/2014/main" id="{56C7D6B5-AC65-F454-7D6E-469B07A174EA}"/>
              </a:ext>
            </a:extLst>
          </p:cNvPr>
          <p:cNvPicPr>
            <a:picLocks noChangeAspect="1"/>
          </p:cNvPicPr>
          <p:nvPr/>
        </p:nvPicPr>
        <p:blipFill>
          <a:blip r:embed="rId3"/>
          <a:stretch>
            <a:fillRect/>
          </a:stretch>
        </p:blipFill>
        <p:spPr>
          <a:xfrm>
            <a:off x="720000" y="2039977"/>
            <a:ext cx="3999817" cy="2971864"/>
          </a:xfrm>
          <a:prstGeom prst="rect">
            <a:avLst/>
          </a:prstGeom>
        </p:spPr>
      </p:pic>
      <p:sp>
        <p:nvSpPr>
          <p:cNvPr id="6" name="Google Shape;892;p38">
            <a:extLst>
              <a:ext uri="{FF2B5EF4-FFF2-40B4-BE49-F238E27FC236}">
                <a16:creationId xmlns:a16="http://schemas.microsoft.com/office/drawing/2014/main" id="{9CC60557-F2BA-1641-B93C-DC8CA5F75292}"/>
              </a:ext>
            </a:extLst>
          </p:cNvPr>
          <p:cNvSpPr txBox="1">
            <a:spLocks/>
          </p:cNvSpPr>
          <p:nvPr/>
        </p:nvSpPr>
        <p:spPr>
          <a:xfrm>
            <a:off x="6492660" y="1936446"/>
            <a:ext cx="739876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4800" dirty="0">
                <a:solidFill>
                  <a:schemeClr val="accent3"/>
                </a:solidFill>
              </a:rPr>
              <a:t>10829</a:t>
            </a:r>
            <a:r>
              <a:rPr lang="en-CA" sz="1800" dirty="0"/>
              <a:t>rows</a:t>
            </a:r>
          </a:p>
        </p:txBody>
      </p:sp>
      <p:sp>
        <p:nvSpPr>
          <p:cNvPr id="3" name="Oval 10">
            <a:extLst>
              <a:ext uri="{FF2B5EF4-FFF2-40B4-BE49-F238E27FC236}">
                <a16:creationId xmlns:a16="http://schemas.microsoft.com/office/drawing/2014/main" id="{CF599648-B049-4A48-1577-CCED7A30BEE1}"/>
              </a:ext>
            </a:extLst>
          </p:cNvPr>
          <p:cNvSpPr/>
          <p:nvPr/>
        </p:nvSpPr>
        <p:spPr>
          <a:xfrm>
            <a:off x="135295" y="1162504"/>
            <a:ext cx="792593" cy="744531"/>
          </a:xfrm>
          <a:custGeom>
            <a:avLst/>
            <a:gdLst>
              <a:gd name="connsiteX0" fmla="*/ 0 w 3373582"/>
              <a:gd name="connsiteY0" fmla="*/ 1419587 h 2839173"/>
              <a:gd name="connsiteX1" fmla="*/ 1686791 w 3373582"/>
              <a:gd name="connsiteY1" fmla="*/ 0 h 2839173"/>
              <a:gd name="connsiteX2" fmla="*/ 3373582 w 3373582"/>
              <a:gd name="connsiteY2" fmla="*/ 1419587 h 2839173"/>
              <a:gd name="connsiteX3" fmla="*/ 1686791 w 3373582"/>
              <a:gd name="connsiteY3" fmla="*/ 2839174 h 2839173"/>
              <a:gd name="connsiteX4" fmla="*/ 0 w 3373582"/>
              <a:gd name="connsiteY4" fmla="*/ 1419587 h 2839173"/>
              <a:gd name="connsiteX0" fmla="*/ 417941 w 1735895"/>
              <a:gd name="connsiteY0" fmla="*/ 1355935 h 2839446"/>
              <a:gd name="connsiteX1" fmla="*/ 49104 w 1735895"/>
              <a:gd name="connsiteY1" fmla="*/ 143 h 2839446"/>
              <a:gd name="connsiteX2" fmla="*/ 1735895 w 1735895"/>
              <a:gd name="connsiteY2" fmla="*/ 1419730 h 2839446"/>
              <a:gd name="connsiteX3" fmla="*/ 49104 w 1735895"/>
              <a:gd name="connsiteY3" fmla="*/ 2839317 h 2839446"/>
              <a:gd name="connsiteX4" fmla="*/ 417941 w 1735895"/>
              <a:gd name="connsiteY4" fmla="*/ 1355935 h 2839446"/>
              <a:gd name="connsiteX0" fmla="*/ 422653 w 1740607"/>
              <a:gd name="connsiteY0" fmla="*/ 1182723 h 2666234"/>
              <a:gd name="connsiteX1" fmla="*/ 469453 w 1740607"/>
              <a:gd name="connsiteY1" fmla="*/ 113 h 2666234"/>
              <a:gd name="connsiteX2" fmla="*/ 1740607 w 1740607"/>
              <a:gd name="connsiteY2" fmla="*/ 1246518 h 2666234"/>
              <a:gd name="connsiteX3" fmla="*/ 53816 w 1740607"/>
              <a:gd name="connsiteY3" fmla="*/ 2666105 h 2666234"/>
              <a:gd name="connsiteX4" fmla="*/ 422653 w 1740607"/>
              <a:gd name="connsiteY4" fmla="*/ 1182723 h 2666234"/>
              <a:gd name="connsiteX0" fmla="*/ 139269 w 1457223"/>
              <a:gd name="connsiteY0" fmla="*/ 1182719 h 2534644"/>
              <a:gd name="connsiteX1" fmla="*/ 186069 w 1457223"/>
              <a:gd name="connsiteY1" fmla="*/ 109 h 2534644"/>
              <a:gd name="connsiteX2" fmla="*/ 1457223 w 1457223"/>
              <a:gd name="connsiteY2" fmla="*/ 1246514 h 2534644"/>
              <a:gd name="connsiteX3" fmla="*/ 89086 w 1457223"/>
              <a:gd name="connsiteY3" fmla="*/ 2534483 h 2534644"/>
              <a:gd name="connsiteX4" fmla="*/ 139269 w 1457223"/>
              <a:gd name="connsiteY4" fmla="*/ 1182719 h 2534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223" h="2534644">
                <a:moveTo>
                  <a:pt x="139269" y="1182719"/>
                </a:moveTo>
                <a:cubicBezTo>
                  <a:pt x="155433" y="760323"/>
                  <a:pt x="-33590" y="-10524"/>
                  <a:pt x="186069" y="109"/>
                </a:cubicBezTo>
                <a:cubicBezTo>
                  <a:pt x="405728" y="10742"/>
                  <a:pt x="1457223" y="462498"/>
                  <a:pt x="1457223" y="1246514"/>
                </a:cubicBezTo>
                <a:cubicBezTo>
                  <a:pt x="1457223" y="2030530"/>
                  <a:pt x="308745" y="2545116"/>
                  <a:pt x="89086" y="2534483"/>
                </a:cubicBezTo>
                <a:cubicBezTo>
                  <a:pt x="-130573" y="2523851"/>
                  <a:pt x="123105" y="1605115"/>
                  <a:pt x="139269" y="118271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Google Shape;893;p38">
            <a:extLst>
              <a:ext uri="{FF2B5EF4-FFF2-40B4-BE49-F238E27FC236}">
                <a16:creationId xmlns:a16="http://schemas.microsoft.com/office/drawing/2014/main" id="{28E9EC69-C087-263B-A39F-323FCF858B02}"/>
              </a:ext>
            </a:extLst>
          </p:cNvPr>
          <p:cNvSpPr txBox="1">
            <a:spLocks/>
          </p:cNvSpPr>
          <p:nvPr/>
        </p:nvSpPr>
        <p:spPr>
          <a:xfrm>
            <a:off x="-627009" y="1330126"/>
            <a:ext cx="23172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2pPr>
            <a:lvl3pPr marL="1371600" marR="0" lvl="2"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3pPr>
            <a:lvl4pPr marL="1828800" marR="0" lvl="3"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4pPr>
            <a:lvl5pPr marL="2286000" marR="0" lvl="4"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5pPr>
            <a:lvl6pPr marL="2743200" marR="0" lvl="5"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6pPr>
            <a:lvl7pPr marL="3200400" marR="0" lvl="6"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7pPr>
            <a:lvl8pPr marL="3657600" marR="0" lvl="7"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8pPr>
            <a:lvl9pPr marL="4114800" marR="0" lvl="8" indent="-317500" algn="l" rtl="0">
              <a:lnSpc>
                <a:spcPct val="100000"/>
              </a:lnSpc>
              <a:spcBef>
                <a:spcPts val="1600"/>
              </a:spcBef>
              <a:spcAft>
                <a:spcPts val="1600"/>
              </a:spcAft>
              <a:buClr>
                <a:schemeClr val="dk1"/>
              </a:buClr>
              <a:buSzPts val="1800"/>
              <a:buFont typeface="Oswald"/>
              <a:buNone/>
              <a:defRPr sz="1800" b="0" i="0" u="none" strike="noStrike" cap="none">
                <a:solidFill>
                  <a:schemeClr val="dk1"/>
                </a:solidFill>
                <a:latin typeface="Oswald"/>
                <a:ea typeface="Oswald"/>
                <a:cs typeface="Oswald"/>
                <a:sym typeface="Oswald"/>
              </a:defRPr>
            </a:lvl9pPr>
          </a:lstStyle>
          <a:p>
            <a:pPr marL="0" indent="0"/>
            <a:r>
              <a:rPr lang="en-CA" sz="1200" dirty="0">
                <a:solidFill>
                  <a:schemeClr val="bg1"/>
                </a:solidFill>
              </a:rPr>
              <a:t>Sample</a:t>
            </a:r>
            <a:endParaRPr lang="en-CA" sz="900" dirty="0">
              <a:solidFill>
                <a:schemeClr val="bg1"/>
              </a:solidFill>
            </a:endParaRPr>
          </a:p>
        </p:txBody>
      </p:sp>
      <p:sp>
        <p:nvSpPr>
          <p:cNvPr id="8" name="Google Shape;893;p38">
            <a:extLst>
              <a:ext uri="{FF2B5EF4-FFF2-40B4-BE49-F238E27FC236}">
                <a16:creationId xmlns:a16="http://schemas.microsoft.com/office/drawing/2014/main" id="{C2E0998B-9C3A-A0D0-0FFA-5ECC0E536796}"/>
              </a:ext>
            </a:extLst>
          </p:cNvPr>
          <p:cNvSpPr txBox="1">
            <a:spLocks/>
          </p:cNvSpPr>
          <p:nvPr/>
        </p:nvSpPr>
        <p:spPr>
          <a:xfrm>
            <a:off x="402708" y="1329507"/>
            <a:ext cx="23172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2pPr>
            <a:lvl3pPr marL="1371600" marR="0" lvl="2"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3pPr>
            <a:lvl4pPr marL="1828800" marR="0" lvl="3"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4pPr>
            <a:lvl5pPr marL="2286000" marR="0" lvl="4"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5pPr>
            <a:lvl6pPr marL="2743200" marR="0" lvl="5"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6pPr>
            <a:lvl7pPr marL="3200400" marR="0" lvl="6"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7pPr>
            <a:lvl8pPr marL="3657600" marR="0" lvl="7"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8pPr>
            <a:lvl9pPr marL="4114800" marR="0" lvl="8" indent="-317500" algn="l" rtl="0">
              <a:lnSpc>
                <a:spcPct val="100000"/>
              </a:lnSpc>
              <a:spcBef>
                <a:spcPts val="1600"/>
              </a:spcBef>
              <a:spcAft>
                <a:spcPts val="1600"/>
              </a:spcAft>
              <a:buClr>
                <a:schemeClr val="dk1"/>
              </a:buClr>
              <a:buSzPts val="1800"/>
              <a:buFont typeface="Oswald"/>
              <a:buNone/>
              <a:defRPr sz="1800" b="0" i="0" u="none" strike="noStrike" cap="none">
                <a:solidFill>
                  <a:schemeClr val="dk1"/>
                </a:solidFill>
                <a:latin typeface="Oswald"/>
                <a:ea typeface="Oswald"/>
                <a:cs typeface="Oswald"/>
                <a:sym typeface="Oswald"/>
              </a:defRPr>
            </a:lvl9pPr>
          </a:lstStyle>
          <a:p>
            <a:pPr marL="0" indent="0"/>
            <a:r>
              <a:rPr lang="en-CA" sz="1200" dirty="0">
                <a:solidFill>
                  <a:schemeClr val="bg1"/>
                </a:solidFill>
              </a:rPr>
              <a:t>Not random sampling</a:t>
            </a:r>
            <a:endParaRPr lang="en-CA" sz="900" dirty="0">
              <a:solidFill>
                <a:schemeClr val="bg1"/>
              </a:solidFill>
            </a:endParaRPr>
          </a:p>
        </p:txBody>
      </p:sp>
    </p:spTree>
    <p:extLst>
      <p:ext uri="{BB962C8B-B14F-4D97-AF65-F5344CB8AC3E}">
        <p14:creationId xmlns:p14="http://schemas.microsoft.com/office/powerpoint/2010/main" val="32182153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893" name="Google Shape;893;p38"/>
          <p:cNvSpPr>
            <a:spLocks noGrp="1"/>
          </p:cNvSpPr>
          <p:nvPr>
            <p:ph type="subTitle" idx="1"/>
          </p:nvPr>
        </p:nvSpPr>
        <p:spPr>
          <a:xfrm>
            <a:off x="1246171" y="2002826"/>
            <a:ext cx="6408463" cy="1266845"/>
          </a:xfrm>
          <a:prstGeom prst="rect">
            <a:avLst/>
          </a:prstGeom>
        </p:spPr>
        <p:txBody>
          <a:bodyPr/>
          <a:lstStyle/>
          <a:p>
            <a:pPr marL="425450" indent="-285750">
              <a:buFont typeface="Arial" panose="020B0604020202020204" pitchFamily="34" charset="0"/>
              <a:buChar char="•"/>
            </a:pPr>
            <a:r>
              <a:rPr lang="en-CA"/>
              <a:t>Data Quality (null, empty and data transformation) </a:t>
            </a:r>
          </a:p>
          <a:p>
            <a:pPr marL="425450" indent="-285750">
              <a:buFont typeface="Arial" panose="020B0604020202020204" pitchFamily="34" charset="0"/>
              <a:buChar char="•"/>
            </a:pPr>
            <a:r>
              <a:rPr lang="en-CA"/>
              <a:t>Identify Data not representative enough (new apps and meme apps)</a:t>
            </a:r>
          </a:p>
          <a:p>
            <a:pPr marL="425450" indent="-285750">
              <a:buFont typeface="Arial" panose="020B0604020202020204" pitchFamily="34" charset="0"/>
              <a:buChar char="•"/>
            </a:pPr>
            <a:r>
              <a:rPr lang="en-CA"/>
              <a:t>Distribution of Rating is left-skewed</a:t>
            </a:r>
          </a:p>
          <a:p>
            <a:pPr>
              <a:buFont typeface="Arial" panose="020B0604020202020204" pitchFamily="34" charset="0"/>
              <a:buChar char="•"/>
            </a:pPr>
            <a:r>
              <a:rPr lang="en-CA"/>
              <a:t>Distribution of Price is right-skewed </a:t>
            </a:r>
          </a:p>
          <a:p>
            <a:pPr>
              <a:buFont typeface="Arial" panose="020B0604020202020204" pitchFamily="34" charset="0"/>
              <a:buChar char="•"/>
            </a:pPr>
            <a:r>
              <a:rPr lang="en-CA"/>
              <a:t>Positive correlation between Installs and reviews</a:t>
            </a:r>
          </a:p>
          <a:p>
            <a:pPr>
              <a:buFont typeface="Arial" panose="020B0604020202020204" pitchFamily="34" charset="0"/>
              <a:buChar char="•"/>
            </a:pPr>
            <a:r>
              <a:rPr lang="en-CA"/>
              <a:t>Type app and content rating are statistically associated </a:t>
            </a:r>
          </a:p>
        </p:txBody>
      </p:sp>
      <p:sp>
        <p:nvSpPr>
          <p:cNvPr id="7" name="Oval 10">
            <a:extLst>
              <a:ext uri="{FF2B5EF4-FFF2-40B4-BE49-F238E27FC236}">
                <a16:creationId xmlns:a16="http://schemas.microsoft.com/office/drawing/2014/main" id="{EB564D5B-CA24-4096-B7F4-B88F97E3EFBD}"/>
              </a:ext>
            </a:extLst>
          </p:cNvPr>
          <p:cNvSpPr/>
          <p:nvPr/>
        </p:nvSpPr>
        <p:spPr>
          <a:xfrm>
            <a:off x="135295" y="1162504"/>
            <a:ext cx="792593" cy="744531"/>
          </a:xfrm>
          <a:custGeom>
            <a:avLst/>
            <a:gdLst>
              <a:gd name="connsiteX0" fmla="*/ 0 w 3373582"/>
              <a:gd name="connsiteY0" fmla="*/ 1419587 h 2839173"/>
              <a:gd name="connsiteX1" fmla="*/ 1686791 w 3373582"/>
              <a:gd name="connsiteY1" fmla="*/ 0 h 2839173"/>
              <a:gd name="connsiteX2" fmla="*/ 3373582 w 3373582"/>
              <a:gd name="connsiteY2" fmla="*/ 1419587 h 2839173"/>
              <a:gd name="connsiteX3" fmla="*/ 1686791 w 3373582"/>
              <a:gd name="connsiteY3" fmla="*/ 2839174 h 2839173"/>
              <a:gd name="connsiteX4" fmla="*/ 0 w 3373582"/>
              <a:gd name="connsiteY4" fmla="*/ 1419587 h 2839173"/>
              <a:gd name="connsiteX0" fmla="*/ 417941 w 1735895"/>
              <a:gd name="connsiteY0" fmla="*/ 1355935 h 2839446"/>
              <a:gd name="connsiteX1" fmla="*/ 49104 w 1735895"/>
              <a:gd name="connsiteY1" fmla="*/ 143 h 2839446"/>
              <a:gd name="connsiteX2" fmla="*/ 1735895 w 1735895"/>
              <a:gd name="connsiteY2" fmla="*/ 1419730 h 2839446"/>
              <a:gd name="connsiteX3" fmla="*/ 49104 w 1735895"/>
              <a:gd name="connsiteY3" fmla="*/ 2839317 h 2839446"/>
              <a:gd name="connsiteX4" fmla="*/ 417941 w 1735895"/>
              <a:gd name="connsiteY4" fmla="*/ 1355935 h 2839446"/>
              <a:gd name="connsiteX0" fmla="*/ 422653 w 1740607"/>
              <a:gd name="connsiteY0" fmla="*/ 1182723 h 2666234"/>
              <a:gd name="connsiteX1" fmla="*/ 469453 w 1740607"/>
              <a:gd name="connsiteY1" fmla="*/ 113 h 2666234"/>
              <a:gd name="connsiteX2" fmla="*/ 1740607 w 1740607"/>
              <a:gd name="connsiteY2" fmla="*/ 1246518 h 2666234"/>
              <a:gd name="connsiteX3" fmla="*/ 53816 w 1740607"/>
              <a:gd name="connsiteY3" fmla="*/ 2666105 h 2666234"/>
              <a:gd name="connsiteX4" fmla="*/ 422653 w 1740607"/>
              <a:gd name="connsiteY4" fmla="*/ 1182723 h 2666234"/>
              <a:gd name="connsiteX0" fmla="*/ 139269 w 1457223"/>
              <a:gd name="connsiteY0" fmla="*/ 1182719 h 2534644"/>
              <a:gd name="connsiteX1" fmla="*/ 186069 w 1457223"/>
              <a:gd name="connsiteY1" fmla="*/ 109 h 2534644"/>
              <a:gd name="connsiteX2" fmla="*/ 1457223 w 1457223"/>
              <a:gd name="connsiteY2" fmla="*/ 1246514 h 2534644"/>
              <a:gd name="connsiteX3" fmla="*/ 89086 w 1457223"/>
              <a:gd name="connsiteY3" fmla="*/ 2534483 h 2534644"/>
              <a:gd name="connsiteX4" fmla="*/ 139269 w 1457223"/>
              <a:gd name="connsiteY4" fmla="*/ 1182719 h 2534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223" h="2534644">
                <a:moveTo>
                  <a:pt x="139269" y="1182719"/>
                </a:moveTo>
                <a:cubicBezTo>
                  <a:pt x="155433" y="760323"/>
                  <a:pt x="-33590" y="-10524"/>
                  <a:pt x="186069" y="109"/>
                </a:cubicBezTo>
                <a:cubicBezTo>
                  <a:pt x="405728" y="10742"/>
                  <a:pt x="1457223" y="462498"/>
                  <a:pt x="1457223" y="1246514"/>
                </a:cubicBezTo>
                <a:cubicBezTo>
                  <a:pt x="1457223" y="2030530"/>
                  <a:pt x="308745" y="2545116"/>
                  <a:pt x="89086" y="2534483"/>
                </a:cubicBezTo>
                <a:cubicBezTo>
                  <a:pt x="-130573" y="2523851"/>
                  <a:pt x="123105" y="1605115"/>
                  <a:pt x="139269" y="118271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Google Shape;893;p38">
            <a:extLst>
              <a:ext uri="{FF2B5EF4-FFF2-40B4-BE49-F238E27FC236}">
                <a16:creationId xmlns:a16="http://schemas.microsoft.com/office/drawing/2014/main" id="{A75ABAFE-EBDC-4E45-BD1C-90CB5DB1DA82}"/>
              </a:ext>
            </a:extLst>
          </p:cNvPr>
          <p:cNvSpPr txBox="1">
            <a:spLocks/>
          </p:cNvSpPr>
          <p:nvPr/>
        </p:nvSpPr>
        <p:spPr>
          <a:xfrm>
            <a:off x="-627009" y="1330126"/>
            <a:ext cx="23172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2pPr>
            <a:lvl3pPr marL="1371600" marR="0" lvl="2"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3pPr>
            <a:lvl4pPr marL="1828800" marR="0" lvl="3"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4pPr>
            <a:lvl5pPr marL="2286000" marR="0" lvl="4"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5pPr>
            <a:lvl6pPr marL="2743200" marR="0" lvl="5"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6pPr>
            <a:lvl7pPr marL="3200400" marR="0" lvl="6"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7pPr>
            <a:lvl8pPr marL="3657600" marR="0" lvl="7"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8pPr>
            <a:lvl9pPr marL="4114800" marR="0" lvl="8" indent="-317500" algn="l" rtl="0">
              <a:lnSpc>
                <a:spcPct val="100000"/>
              </a:lnSpc>
              <a:spcBef>
                <a:spcPts val="1600"/>
              </a:spcBef>
              <a:spcAft>
                <a:spcPts val="1600"/>
              </a:spcAft>
              <a:buClr>
                <a:schemeClr val="dk1"/>
              </a:buClr>
              <a:buSzPts val="1800"/>
              <a:buFont typeface="Oswald"/>
              <a:buNone/>
              <a:defRPr sz="1800" b="0" i="0" u="none" strike="noStrike" cap="none">
                <a:solidFill>
                  <a:schemeClr val="dk1"/>
                </a:solidFill>
                <a:latin typeface="Oswald"/>
                <a:ea typeface="Oswald"/>
                <a:cs typeface="Oswald"/>
                <a:sym typeface="Oswald"/>
              </a:defRPr>
            </a:lvl9pPr>
          </a:lstStyle>
          <a:p>
            <a:pPr marL="0" indent="0"/>
            <a:r>
              <a:rPr lang="en-CA" sz="1200" dirty="0">
                <a:solidFill>
                  <a:schemeClr val="bg1"/>
                </a:solidFill>
              </a:rPr>
              <a:t>Sample</a:t>
            </a:r>
            <a:endParaRPr lang="en-CA" sz="900" dirty="0">
              <a:solidFill>
                <a:schemeClr val="bg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893" name="Google Shape;893;p38"/>
          <p:cNvSpPr txBox="1">
            <a:spLocks noGrp="1"/>
          </p:cNvSpPr>
          <p:nvPr>
            <p:ph type="subTitle" idx="1"/>
          </p:nvPr>
        </p:nvSpPr>
        <p:spPr>
          <a:xfrm>
            <a:off x="1262395" y="3806082"/>
            <a:ext cx="2644426" cy="4537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Sample Size</a:t>
            </a:r>
            <a:endParaRPr dirty="0"/>
          </a:p>
        </p:txBody>
      </p:sp>
      <p:sp>
        <p:nvSpPr>
          <p:cNvPr id="19" name="Google Shape;1230;p49">
            <a:extLst>
              <a:ext uri="{FF2B5EF4-FFF2-40B4-BE49-F238E27FC236}">
                <a16:creationId xmlns:a16="http://schemas.microsoft.com/office/drawing/2014/main" id="{92CC4128-22A8-B0AE-FE80-8D2C9F16D9DB}"/>
              </a:ext>
            </a:extLst>
          </p:cNvPr>
          <p:cNvSpPr/>
          <p:nvPr/>
        </p:nvSpPr>
        <p:spPr>
          <a:xfrm>
            <a:off x="2328429" y="3391434"/>
            <a:ext cx="512358" cy="466854"/>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892;p38">
            <a:extLst>
              <a:ext uri="{FF2B5EF4-FFF2-40B4-BE49-F238E27FC236}">
                <a16:creationId xmlns:a16="http://schemas.microsoft.com/office/drawing/2014/main" id="{678DB55F-F5E1-A584-2B23-101DC3C2F547}"/>
              </a:ext>
            </a:extLst>
          </p:cNvPr>
          <p:cNvSpPr txBox="1">
            <a:spLocks/>
          </p:cNvSpPr>
          <p:nvPr/>
        </p:nvSpPr>
        <p:spPr>
          <a:xfrm>
            <a:off x="720000" y="53978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a:t>Conclusions</a:t>
            </a:r>
          </a:p>
        </p:txBody>
      </p:sp>
      <p:sp>
        <p:nvSpPr>
          <p:cNvPr id="3" name="Google Shape;893;p38">
            <a:extLst>
              <a:ext uri="{FF2B5EF4-FFF2-40B4-BE49-F238E27FC236}">
                <a16:creationId xmlns:a16="http://schemas.microsoft.com/office/drawing/2014/main" id="{3A19067B-D17D-B78D-D216-F2CE7A60A3CF}"/>
              </a:ext>
            </a:extLst>
          </p:cNvPr>
          <p:cNvSpPr txBox="1">
            <a:spLocks/>
          </p:cNvSpPr>
          <p:nvPr/>
        </p:nvSpPr>
        <p:spPr>
          <a:xfrm>
            <a:off x="4430278" y="3959261"/>
            <a:ext cx="1926366" cy="2327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2pPr>
            <a:lvl3pPr marL="1371600" marR="0" lvl="2"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3pPr>
            <a:lvl4pPr marL="1828800" marR="0" lvl="3"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4pPr>
            <a:lvl5pPr marL="2286000" marR="0" lvl="4"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5pPr>
            <a:lvl6pPr marL="2743200" marR="0" lvl="5"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6pPr>
            <a:lvl7pPr marL="3200400" marR="0" lvl="6"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7pPr>
            <a:lvl8pPr marL="3657600" marR="0" lvl="7"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8pPr>
            <a:lvl9pPr marL="4114800" marR="0" lvl="8" indent="-317500" algn="l" rtl="0">
              <a:lnSpc>
                <a:spcPct val="100000"/>
              </a:lnSpc>
              <a:spcBef>
                <a:spcPts val="1600"/>
              </a:spcBef>
              <a:spcAft>
                <a:spcPts val="1600"/>
              </a:spcAft>
              <a:buClr>
                <a:schemeClr val="dk1"/>
              </a:buClr>
              <a:buSzPts val="1800"/>
              <a:buFont typeface="Oswald"/>
              <a:buNone/>
              <a:defRPr sz="1800" b="0" i="0" u="none" strike="noStrike" cap="none">
                <a:solidFill>
                  <a:schemeClr val="dk1"/>
                </a:solidFill>
                <a:latin typeface="Oswald"/>
                <a:ea typeface="Oswald"/>
                <a:cs typeface="Oswald"/>
                <a:sym typeface="Oswald"/>
              </a:defRPr>
            </a:lvl9pPr>
          </a:lstStyle>
          <a:p>
            <a:pPr marL="0" indent="0"/>
            <a:r>
              <a:rPr lang="en-CA" dirty="0"/>
              <a:t>Selection Bias</a:t>
            </a:r>
          </a:p>
        </p:txBody>
      </p:sp>
      <p:pic>
        <p:nvPicPr>
          <p:cNvPr id="9" name="Graphic 8" descr="Lost with solid fill">
            <a:extLst>
              <a:ext uri="{FF2B5EF4-FFF2-40B4-BE49-F238E27FC236}">
                <a16:creationId xmlns:a16="http://schemas.microsoft.com/office/drawing/2014/main" id="{8048240F-73A8-F18E-EF64-FB111753DE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36288" y="3295058"/>
            <a:ext cx="659606" cy="659606"/>
          </a:xfrm>
          <a:prstGeom prst="rect">
            <a:avLst/>
          </a:prstGeom>
        </p:spPr>
      </p:pic>
      <p:sp>
        <p:nvSpPr>
          <p:cNvPr id="10" name="Oval 10">
            <a:extLst>
              <a:ext uri="{FF2B5EF4-FFF2-40B4-BE49-F238E27FC236}">
                <a16:creationId xmlns:a16="http://schemas.microsoft.com/office/drawing/2014/main" id="{8FD3F8CD-9595-FFC5-BB12-194ED57392A5}"/>
              </a:ext>
            </a:extLst>
          </p:cNvPr>
          <p:cNvSpPr/>
          <p:nvPr/>
        </p:nvSpPr>
        <p:spPr>
          <a:xfrm>
            <a:off x="2936903" y="539784"/>
            <a:ext cx="1457223" cy="2534644"/>
          </a:xfrm>
          <a:custGeom>
            <a:avLst/>
            <a:gdLst>
              <a:gd name="connsiteX0" fmla="*/ 0 w 3373582"/>
              <a:gd name="connsiteY0" fmla="*/ 1419587 h 2839173"/>
              <a:gd name="connsiteX1" fmla="*/ 1686791 w 3373582"/>
              <a:gd name="connsiteY1" fmla="*/ 0 h 2839173"/>
              <a:gd name="connsiteX2" fmla="*/ 3373582 w 3373582"/>
              <a:gd name="connsiteY2" fmla="*/ 1419587 h 2839173"/>
              <a:gd name="connsiteX3" fmla="*/ 1686791 w 3373582"/>
              <a:gd name="connsiteY3" fmla="*/ 2839174 h 2839173"/>
              <a:gd name="connsiteX4" fmla="*/ 0 w 3373582"/>
              <a:gd name="connsiteY4" fmla="*/ 1419587 h 2839173"/>
              <a:gd name="connsiteX0" fmla="*/ 417941 w 1735895"/>
              <a:gd name="connsiteY0" fmla="*/ 1355935 h 2839446"/>
              <a:gd name="connsiteX1" fmla="*/ 49104 w 1735895"/>
              <a:gd name="connsiteY1" fmla="*/ 143 h 2839446"/>
              <a:gd name="connsiteX2" fmla="*/ 1735895 w 1735895"/>
              <a:gd name="connsiteY2" fmla="*/ 1419730 h 2839446"/>
              <a:gd name="connsiteX3" fmla="*/ 49104 w 1735895"/>
              <a:gd name="connsiteY3" fmla="*/ 2839317 h 2839446"/>
              <a:gd name="connsiteX4" fmla="*/ 417941 w 1735895"/>
              <a:gd name="connsiteY4" fmla="*/ 1355935 h 2839446"/>
              <a:gd name="connsiteX0" fmla="*/ 422653 w 1740607"/>
              <a:gd name="connsiteY0" fmla="*/ 1182723 h 2666234"/>
              <a:gd name="connsiteX1" fmla="*/ 469453 w 1740607"/>
              <a:gd name="connsiteY1" fmla="*/ 113 h 2666234"/>
              <a:gd name="connsiteX2" fmla="*/ 1740607 w 1740607"/>
              <a:gd name="connsiteY2" fmla="*/ 1246518 h 2666234"/>
              <a:gd name="connsiteX3" fmla="*/ 53816 w 1740607"/>
              <a:gd name="connsiteY3" fmla="*/ 2666105 h 2666234"/>
              <a:gd name="connsiteX4" fmla="*/ 422653 w 1740607"/>
              <a:gd name="connsiteY4" fmla="*/ 1182723 h 2666234"/>
              <a:gd name="connsiteX0" fmla="*/ 139269 w 1457223"/>
              <a:gd name="connsiteY0" fmla="*/ 1182719 h 2534644"/>
              <a:gd name="connsiteX1" fmla="*/ 186069 w 1457223"/>
              <a:gd name="connsiteY1" fmla="*/ 109 h 2534644"/>
              <a:gd name="connsiteX2" fmla="*/ 1457223 w 1457223"/>
              <a:gd name="connsiteY2" fmla="*/ 1246514 h 2534644"/>
              <a:gd name="connsiteX3" fmla="*/ 89086 w 1457223"/>
              <a:gd name="connsiteY3" fmla="*/ 2534483 h 2534644"/>
              <a:gd name="connsiteX4" fmla="*/ 139269 w 1457223"/>
              <a:gd name="connsiteY4" fmla="*/ 1182719 h 2534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223" h="2534644">
                <a:moveTo>
                  <a:pt x="139269" y="1182719"/>
                </a:moveTo>
                <a:cubicBezTo>
                  <a:pt x="155433" y="760323"/>
                  <a:pt x="-33590" y="-10524"/>
                  <a:pt x="186069" y="109"/>
                </a:cubicBezTo>
                <a:cubicBezTo>
                  <a:pt x="405728" y="10742"/>
                  <a:pt x="1457223" y="462498"/>
                  <a:pt x="1457223" y="1246514"/>
                </a:cubicBezTo>
                <a:cubicBezTo>
                  <a:pt x="1457223" y="2030530"/>
                  <a:pt x="308745" y="2545116"/>
                  <a:pt x="89086" y="2534483"/>
                </a:cubicBezTo>
                <a:cubicBezTo>
                  <a:pt x="-130573" y="2523851"/>
                  <a:pt x="123105" y="1605115"/>
                  <a:pt x="139269" y="118271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Google Shape;893;p38">
            <a:extLst>
              <a:ext uri="{FF2B5EF4-FFF2-40B4-BE49-F238E27FC236}">
                <a16:creationId xmlns:a16="http://schemas.microsoft.com/office/drawing/2014/main" id="{3383E828-6756-D2C5-94F3-6C84B6D8C37F}"/>
              </a:ext>
            </a:extLst>
          </p:cNvPr>
          <p:cNvSpPr txBox="1">
            <a:spLocks/>
          </p:cNvSpPr>
          <p:nvPr/>
        </p:nvSpPr>
        <p:spPr>
          <a:xfrm>
            <a:off x="2506633" y="1591447"/>
            <a:ext cx="23172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2pPr>
            <a:lvl3pPr marL="1371600" marR="0" lvl="2"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3pPr>
            <a:lvl4pPr marL="1828800" marR="0" lvl="3"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4pPr>
            <a:lvl5pPr marL="2286000" marR="0" lvl="4"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5pPr>
            <a:lvl6pPr marL="2743200" marR="0" lvl="5"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6pPr>
            <a:lvl7pPr marL="3200400" marR="0" lvl="6"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7pPr>
            <a:lvl8pPr marL="3657600" marR="0" lvl="7"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8pPr>
            <a:lvl9pPr marL="4114800" marR="0" lvl="8" indent="-317500" algn="l" rtl="0">
              <a:lnSpc>
                <a:spcPct val="100000"/>
              </a:lnSpc>
              <a:spcBef>
                <a:spcPts val="1600"/>
              </a:spcBef>
              <a:spcAft>
                <a:spcPts val="1600"/>
              </a:spcAft>
              <a:buClr>
                <a:schemeClr val="dk1"/>
              </a:buClr>
              <a:buSzPts val="1800"/>
              <a:buFont typeface="Oswald"/>
              <a:buNone/>
              <a:defRPr sz="1800" b="0" i="0" u="none" strike="noStrike" cap="none">
                <a:solidFill>
                  <a:schemeClr val="dk1"/>
                </a:solidFill>
                <a:latin typeface="Oswald"/>
                <a:ea typeface="Oswald"/>
                <a:cs typeface="Oswald"/>
                <a:sym typeface="Oswald"/>
              </a:defRPr>
            </a:lvl9pPr>
          </a:lstStyle>
          <a:p>
            <a:pPr marL="0" indent="0"/>
            <a:r>
              <a:rPr lang="en-CA" dirty="0">
                <a:solidFill>
                  <a:schemeClr val="bg1"/>
                </a:solidFill>
              </a:rPr>
              <a:t>Population</a:t>
            </a:r>
          </a:p>
          <a:p>
            <a:pPr marL="0" indent="0"/>
            <a:r>
              <a:rPr lang="en-CA" sz="1100" dirty="0">
                <a:solidFill>
                  <a:schemeClr val="bg1"/>
                </a:solidFill>
              </a:rPr>
              <a:t>App store</a:t>
            </a:r>
          </a:p>
        </p:txBody>
      </p:sp>
      <p:sp>
        <p:nvSpPr>
          <p:cNvPr id="12" name="Oval 10">
            <a:extLst>
              <a:ext uri="{FF2B5EF4-FFF2-40B4-BE49-F238E27FC236}">
                <a16:creationId xmlns:a16="http://schemas.microsoft.com/office/drawing/2014/main" id="{D15D4912-2FF5-C8E5-C3C7-5E55FD632BA2}"/>
              </a:ext>
            </a:extLst>
          </p:cNvPr>
          <p:cNvSpPr/>
          <p:nvPr/>
        </p:nvSpPr>
        <p:spPr>
          <a:xfrm>
            <a:off x="5412010" y="1582444"/>
            <a:ext cx="335687" cy="332034"/>
          </a:xfrm>
          <a:custGeom>
            <a:avLst/>
            <a:gdLst>
              <a:gd name="connsiteX0" fmla="*/ 0 w 3373582"/>
              <a:gd name="connsiteY0" fmla="*/ 1419587 h 2839173"/>
              <a:gd name="connsiteX1" fmla="*/ 1686791 w 3373582"/>
              <a:gd name="connsiteY1" fmla="*/ 0 h 2839173"/>
              <a:gd name="connsiteX2" fmla="*/ 3373582 w 3373582"/>
              <a:gd name="connsiteY2" fmla="*/ 1419587 h 2839173"/>
              <a:gd name="connsiteX3" fmla="*/ 1686791 w 3373582"/>
              <a:gd name="connsiteY3" fmla="*/ 2839174 h 2839173"/>
              <a:gd name="connsiteX4" fmla="*/ 0 w 3373582"/>
              <a:gd name="connsiteY4" fmla="*/ 1419587 h 2839173"/>
              <a:gd name="connsiteX0" fmla="*/ 417941 w 1735895"/>
              <a:gd name="connsiteY0" fmla="*/ 1355935 h 2839446"/>
              <a:gd name="connsiteX1" fmla="*/ 49104 w 1735895"/>
              <a:gd name="connsiteY1" fmla="*/ 143 h 2839446"/>
              <a:gd name="connsiteX2" fmla="*/ 1735895 w 1735895"/>
              <a:gd name="connsiteY2" fmla="*/ 1419730 h 2839446"/>
              <a:gd name="connsiteX3" fmla="*/ 49104 w 1735895"/>
              <a:gd name="connsiteY3" fmla="*/ 2839317 h 2839446"/>
              <a:gd name="connsiteX4" fmla="*/ 417941 w 1735895"/>
              <a:gd name="connsiteY4" fmla="*/ 1355935 h 2839446"/>
              <a:gd name="connsiteX0" fmla="*/ 422653 w 1740607"/>
              <a:gd name="connsiteY0" fmla="*/ 1182723 h 2666234"/>
              <a:gd name="connsiteX1" fmla="*/ 469453 w 1740607"/>
              <a:gd name="connsiteY1" fmla="*/ 113 h 2666234"/>
              <a:gd name="connsiteX2" fmla="*/ 1740607 w 1740607"/>
              <a:gd name="connsiteY2" fmla="*/ 1246518 h 2666234"/>
              <a:gd name="connsiteX3" fmla="*/ 53816 w 1740607"/>
              <a:gd name="connsiteY3" fmla="*/ 2666105 h 2666234"/>
              <a:gd name="connsiteX4" fmla="*/ 422653 w 1740607"/>
              <a:gd name="connsiteY4" fmla="*/ 1182723 h 2666234"/>
              <a:gd name="connsiteX0" fmla="*/ 139269 w 1457223"/>
              <a:gd name="connsiteY0" fmla="*/ 1182719 h 2534644"/>
              <a:gd name="connsiteX1" fmla="*/ 186069 w 1457223"/>
              <a:gd name="connsiteY1" fmla="*/ 109 h 2534644"/>
              <a:gd name="connsiteX2" fmla="*/ 1457223 w 1457223"/>
              <a:gd name="connsiteY2" fmla="*/ 1246514 h 2534644"/>
              <a:gd name="connsiteX3" fmla="*/ 89086 w 1457223"/>
              <a:gd name="connsiteY3" fmla="*/ 2534483 h 2534644"/>
              <a:gd name="connsiteX4" fmla="*/ 139269 w 1457223"/>
              <a:gd name="connsiteY4" fmla="*/ 1182719 h 2534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223" h="2534644">
                <a:moveTo>
                  <a:pt x="139269" y="1182719"/>
                </a:moveTo>
                <a:cubicBezTo>
                  <a:pt x="155433" y="760323"/>
                  <a:pt x="-33590" y="-10524"/>
                  <a:pt x="186069" y="109"/>
                </a:cubicBezTo>
                <a:cubicBezTo>
                  <a:pt x="405728" y="10742"/>
                  <a:pt x="1457223" y="462498"/>
                  <a:pt x="1457223" y="1246514"/>
                </a:cubicBezTo>
                <a:cubicBezTo>
                  <a:pt x="1457223" y="2030530"/>
                  <a:pt x="308745" y="2545116"/>
                  <a:pt x="89086" y="2534483"/>
                </a:cubicBezTo>
                <a:cubicBezTo>
                  <a:pt x="-130573" y="2523851"/>
                  <a:pt x="123105" y="1605115"/>
                  <a:pt x="139269" y="1182719"/>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Google Shape;893;p38">
            <a:extLst>
              <a:ext uri="{FF2B5EF4-FFF2-40B4-BE49-F238E27FC236}">
                <a16:creationId xmlns:a16="http://schemas.microsoft.com/office/drawing/2014/main" id="{12D9CB4D-0C8A-16B5-C70F-8A13D97003F3}"/>
              </a:ext>
            </a:extLst>
          </p:cNvPr>
          <p:cNvSpPr txBox="1">
            <a:spLocks/>
          </p:cNvSpPr>
          <p:nvPr/>
        </p:nvSpPr>
        <p:spPr>
          <a:xfrm>
            <a:off x="4405735" y="1539697"/>
            <a:ext cx="23172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2pPr>
            <a:lvl3pPr marL="1371600" marR="0" lvl="2"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3pPr>
            <a:lvl4pPr marL="1828800" marR="0" lvl="3"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4pPr>
            <a:lvl5pPr marL="2286000" marR="0" lvl="4"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5pPr>
            <a:lvl6pPr marL="2743200" marR="0" lvl="5"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6pPr>
            <a:lvl7pPr marL="3200400" marR="0" lvl="6"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7pPr>
            <a:lvl8pPr marL="3657600" marR="0" lvl="7"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8pPr>
            <a:lvl9pPr marL="4114800" marR="0" lvl="8" indent="-317500" algn="l" rtl="0">
              <a:lnSpc>
                <a:spcPct val="100000"/>
              </a:lnSpc>
              <a:spcBef>
                <a:spcPts val="1600"/>
              </a:spcBef>
              <a:spcAft>
                <a:spcPts val="1600"/>
              </a:spcAft>
              <a:buClr>
                <a:schemeClr val="dk1"/>
              </a:buClr>
              <a:buSzPts val="1800"/>
              <a:buFont typeface="Oswald"/>
              <a:buNone/>
              <a:defRPr sz="1800" b="0" i="0" u="none" strike="noStrike" cap="none">
                <a:solidFill>
                  <a:schemeClr val="dk1"/>
                </a:solidFill>
                <a:latin typeface="Oswald"/>
                <a:ea typeface="Oswald"/>
                <a:cs typeface="Oswald"/>
                <a:sym typeface="Oswald"/>
              </a:defRPr>
            </a:lvl9pPr>
          </a:lstStyle>
          <a:p>
            <a:pPr marL="0" indent="0"/>
            <a:r>
              <a:rPr lang="en-CA" sz="800" dirty="0">
                <a:solidFill>
                  <a:schemeClr val="bg1"/>
                </a:solidFill>
              </a:rPr>
              <a:t>Sample</a:t>
            </a:r>
            <a:endParaRPr lang="en-CA" sz="900" dirty="0">
              <a:solidFill>
                <a:schemeClr val="bg1"/>
              </a:solidFill>
            </a:endParaRPr>
          </a:p>
        </p:txBody>
      </p:sp>
      <p:sp>
        <p:nvSpPr>
          <p:cNvPr id="14" name="Google Shape;893;p38">
            <a:extLst>
              <a:ext uri="{FF2B5EF4-FFF2-40B4-BE49-F238E27FC236}">
                <a16:creationId xmlns:a16="http://schemas.microsoft.com/office/drawing/2014/main" id="{8B25AE6F-30C9-A26C-B435-D923F043F8D8}"/>
              </a:ext>
            </a:extLst>
          </p:cNvPr>
          <p:cNvSpPr txBox="1">
            <a:spLocks/>
          </p:cNvSpPr>
          <p:nvPr/>
        </p:nvSpPr>
        <p:spPr>
          <a:xfrm>
            <a:off x="4351255" y="1528120"/>
            <a:ext cx="968374"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2pPr>
            <a:lvl3pPr marL="1371600" marR="0" lvl="2"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3pPr>
            <a:lvl4pPr marL="1828800" marR="0" lvl="3"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4pPr>
            <a:lvl5pPr marL="2286000" marR="0" lvl="4"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5pPr>
            <a:lvl6pPr marL="2743200" marR="0" lvl="5"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6pPr>
            <a:lvl7pPr marL="3200400" marR="0" lvl="6"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7pPr>
            <a:lvl8pPr marL="3657600" marR="0" lvl="7" indent="-317500" algn="l" rtl="0">
              <a:lnSpc>
                <a:spcPct val="100000"/>
              </a:lnSpc>
              <a:spcBef>
                <a:spcPts val="1600"/>
              </a:spcBef>
              <a:spcAft>
                <a:spcPts val="0"/>
              </a:spcAft>
              <a:buClr>
                <a:schemeClr val="dk1"/>
              </a:buClr>
              <a:buSzPts val="1800"/>
              <a:buFont typeface="Oswald"/>
              <a:buNone/>
              <a:defRPr sz="1800" b="0" i="0" u="none" strike="noStrike" cap="none">
                <a:solidFill>
                  <a:schemeClr val="dk1"/>
                </a:solidFill>
                <a:latin typeface="Oswald"/>
                <a:ea typeface="Oswald"/>
                <a:cs typeface="Oswald"/>
                <a:sym typeface="Oswald"/>
              </a:defRPr>
            </a:lvl8pPr>
            <a:lvl9pPr marL="4114800" marR="0" lvl="8" indent="-317500" algn="l" rtl="0">
              <a:lnSpc>
                <a:spcPct val="100000"/>
              </a:lnSpc>
              <a:spcBef>
                <a:spcPts val="1600"/>
              </a:spcBef>
              <a:spcAft>
                <a:spcPts val="1600"/>
              </a:spcAft>
              <a:buClr>
                <a:schemeClr val="dk1"/>
              </a:buClr>
              <a:buSzPts val="1800"/>
              <a:buFont typeface="Oswald"/>
              <a:buNone/>
              <a:defRPr sz="1800" b="0" i="0" u="none" strike="noStrike" cap="none">
                <a:solidFill>
                  <a:schemeClr val="dk1"/>
                </a:solidFill>
                <a:latin typeface="Oswald"/>
                <a:ea typeface="Oswald"/>
                <a:cs typeface="Oswald"/>
                <a:sym typeface="Oswald"/>
              </a:defRPr>
            </a:lvl9pPr>
          </a:lstStyle>
          <a:p>
            <a:pPr marL="0" indent="0"/>
            <a:r>
              <a:rPr lang="en-CA" sz="2800" dirty="0">
                <a:solidFill>
                  <a:schemeClr val="bg1"/>
                </a:solidFill>
              </a:rPr>
              <a:t>&lt;&gt;</a:t>
            </a:r>
            <a:endParaRPr lang="en-CA" sz="1600" dirty="0">
              <a:solidFill>
                <a:schemeClr val="bg1"/>
              </a:solidFill>
            </a:endParaRPr>
          </a:p>
        </p:txBody>
      </p:sp>
    </p:spTree>
    <p:extLst>
      <p:ext uri="{BB962C8B-B14F-4D97-AF65-F5344CB8AC3E}">
        <p14:creationId xmlns:p14="http://schemas.microsoft.com/office/powerpoint/2010/main" val="526035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60"/>
        <p:cNvGrpSpPr/>
        <p:nvPr/>
      </p:nvGrpSpPr>
      <p:grpSpPr>
        <a:xfrm>
          <a:off x="0" y="0"/>
          <a:ext cx="0" cy="0"/>
          <a:chOff x="0" y="0"/>
          <a:chExt cx="0" cy="0"/>
        </a:xfrm>
      </p:grpSpPr>
      <p:sp>
        <p:nvSpPr>
          <p:cNvPr id="961" name="Google Shape;961;p43"/>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THANK YOU</a:t>
            </a:r>
            <a:endParaRPr dirty="0">
              <a:solidFill>
                <a:schemeClr val="accent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EC66D0-F416-CFFE-FF54-D82B4AE641EF}"/>
              </a:ext>
            </a:extLst>
          </p:cNvPr>
          <p:cNvSpPr>
            <a:spLocks noGrp="1"/>
          </p:cNvSpPr>
          <p:nvPr>
            <p:ph type="body" idx="1"/>
          </p:nvPr>
        </p:nvSpPr>
        <p:spPr>
          <a:xfrm>
            <a:off x="1325415" y="574288"/>
            <a:ext cx="6493169" cy="4569212"/>
          </a:xfrm>
        </p:spPr>
        <p:txBody>
          <a:bodyPr/>
          <a:lstStyle/>
          <a:p>
            <a:pPr algn="just" rtl="0" fontAlgn="base">
              <a:buFont typeface="+mj-lt"/>
              <a:buAutoNum type="arabicPeriod" startAt="2"/>
            </a:pPr>
            <a:r>
              <a:rPr lang="en-US" sz="1400" b="1" i="0">
                <a:solidFill>
                  <a:schemeClr val="bg1"/>
                </a:solidFill>
                <a:effectLst/>
                <a:latin typeface="Calibri" panose="020F0502020204030204" pitchFamily="34" charset="0"/>
              </a:rPr>
              <a:t>Variables: </a:t>
            </a:r>
            <a:r>
              <a:rPr lang="en-US" sz="1400" b="0" i="0">
                <a:solidFill>
                  <a:schemeClr val="bg1"/>
                </a:solidFill>
                <a:effectLst/>
                <a:latin typeface="Calibri" panose="020F0502020204030204" pitchFamily="34" charset="0"/>
              </a:rPr>
              <a:t> </a:t>
            </a:r>
          </a:p>
          <a:p>
            <a:pPr marL="139700" indent="0" algn="just" rtl="0" fontAlgn="base">
              <a:buNone/>
            </a:pPr>
            <a:endParaRPr lang="en-US" sz="1400" b="0" i="0">
              <a:solidFill>
                <a:schemeClr val="bg1"/>
              </a:solidFill>
              <a:effectLst/>
              <a:latin typeface="Calibri" panose="020F0502020204030204" pitchFamily="34" charset="0"/>
            </a:endParaRPr>
          </a:p>
          <a:p>
            <a:pPr marL="139700" indent="0" algn="just" rtl="0" fontAlgn="base">
              <a:buNone/>
            </a:pPr>
            <a:r>
              <a:rPr lang="en-US" sz="1400" b="1" i="0" u="sng">
                <a:solidFill>
                  <a:schemeClr val="bg1"/>
                </a:solidFill>
                <a:effectLst/>
                <a:latin typeface="Calibri" panose="020F0502020204030204" pitchFamily="34" charset="0"/>
              </a:rPr>
              <a:t>Categorical: </a:t>
            </a:r>
            <a:r>
              <a:rPr lang="en-US" sz="1400" b="0" i="0">
                <a:solidFill>
                  <a:schemeClr val="bg1"/>
                </a:solidFill>
                <a:effectLst/>
                <a:latin typeface="Calibri" panose="020F0502020204030204" pitchFamily="34" charset="0"/>
              </a:rPr>
              <a:t> </a:t>
            </a:r>
          </a:p>
          <a:p>
            <a:pPr algn="l" rtl="0" fontAlgn="base">
              <a:buFont typeface="Arial" panose="020B0604020202020204" pitchFamily="34" charset="0"/>
              <a:buChar char="•"/>
            </a:pPr>
            <a:r>
              <a:rPr lang="en-US" sz="1400" b="1" i="0">
                <a:solidFill>
                  <a:schemeClr val="bg1"/>
                </a:solidFill>
                <a:effectLst/>
                <a:latin typeface="Calibri" panose="020F0502020204030204" pitchFamily="34" charset="0"/>
              </a:rPr>
              <a:t>Genres:</a:t>
            </a:r>
            <a:r>
              <a:rPr lang="en-US" sz="1400" b="0" i="0">
                <a:solidFill>
                  <a:schemeClr val="bg1"/>
                </a:solidFill>
                <a:effectLst/>
                <a:latin typeface="Calibri" panose="020F0502020204030204" pitchFamily="34" charset="0"/>
              </a:rPr>
              <a:t> An app can belong to multiple genres (apart from its main category). For e.g., a musical family game will belong to. </a:t>
            </a:r>
          </a:p>
          <a:p>
            <a:pPr algn="l" rtl="0" fontAlgn="base">
              <a:buFont typeface="Arial" panose="020B0604020202020204" pitchFamily="34" charset="0"/>
              <a:buChar char="•"/>
            </a:pPr>
            <a:r>
              <a:rPr lang="en-US" sz="1400" b="1" i="0">
                <a:solidFill>
                  <a:schemeClr val="bg1"/>
                </a:solidFill>
                <a:effectLst/>
                <a:latin typeface="Calibri" panose="020F0502020204030204" pitchFamily="34" charset="0"/>
              </a:rPr>
              <a:t>Category:</a:t>
            </a:r>
            <a:r>
              <a:rPr lang="en-US" sz="1400" b="0" i="0">
                <a:solidFill>
                  <a:schemeClr val="bg1"/>
                </a:solidFill>
                <a:effectLst/>
                <a:latin typeface="Calibri" panose="020F0502020204030204" pitchFamily="34" charset="0"/>
              </a:rPr>
              <a:t> Category the app belongs to  </a:t>
            </a:r>
          </a:p>
          <a:p>
            <a:pPr algn="l" rtl="0" fontAlgn="base">
              <a:buFont typeface="Arial" panose="020B0604020202020204" pitchFamily="34" charset="0"/>
              <a:buChar char="•"/>
            </a:pPr>
            <a:r>
              <a:rPr lang="en-US" sz="1400" b="1" i="0">
                <a:solidFill>
                  <a:schemeClr val="bg1"/>
                </a:solidFill>
                <a:effectLst/>
                <a:latin typeface="Calibri" panose="020F0502020204030204" pitchFamily="34" charset="0"/>
              </a:rPr>
              <a:t>Type:</a:t>
            </a:r>
            <a:r>
              <a:rPr lang="en-US" sz="1400" b="0" i="0">
                <a:solidFill>
                  <a:schemeClr val="bg1"/>
                </a:solidFill>
                <a:effectLst/>
                <a:latin typeface="Calibri" panose="020F0502020204030204" pitchFamily="34" charset="0"/>
              </a:rPr>
              <a:t> Paid or Free  </a:t>
            </a:r>
          </a:p>
          <a:p>
            <a:pPr algn="l" rtl="0" fontAlgn="base">
              <a:buFont typeface="Arial" panose="020B0604020202020204" pitchFamily="34" charset="0"/>
              <a:buChar char="•"/>
            </a:pPr>
            <a:r>
              <a:rPr lang="en-US" sz="1400" b="1" i="0">
                <a:solidFill>
                  <a:schemeClr val="bg1"/>
                </a:solidFill>
                <a:effectLst/>
                <a:latin typeface="Calibri" panose="020F0502020204030204" pitchFamily="34" charset="0"/>
              </a:rPr>
              <a:t>Content Rating:</a:t>
            </a:r>
            <a:r>
              <a:rPr lang="en-US" sz="1400" b="0" i="0">
                <a:solidFill>
                  <a:schemeClr val="bg1"/>
                </a:solidFill>
                <a:effectLst/>
                <a:latin typeface="Calibri" panose="020F0502020204030204" pitchFamily="34" charset="0"/>
              </a:rPr>
              <a:t> Age group the app is targeted at - Children / Mature 21+ / Adults. </a:t>
            </a:r>
          </a:p>
          <a:p>
            <a:pPr marL="139700" indent="0" algn="just" rtl="0" fontAlgn="base">
              <a:buNone/>
            </a:pPr>
            <a:r>
              <a:rPr lang="en-US" sz="1400" b="1" i="0">
                <a:solidFill>
                  <a:schemeClr val="bg1"/>
                </a:solidFill>
                <a:effectLst/>
                <a:latin typeface="Calibri" panose="020F0502020204030204" pitchFamily="34" charset="0"/>
              </a:rPr>
              <a:t> </a:t>
            </a:r>
            <a:r>
              <a:rPr lang="en-US" sz="1400" b="0" i="0">
                <a:solidFill>
                  <a:schemeClr val="bg1"/>
                </a:solidFill>
                <a:effectLst/>
                <a:latin typeface="Calibri" panose="020F0502020204030204" pitchFamily="34" charset="0"/>
              </a:rPr>
              <a:t> </a:t>
            </a:r>
          </a:p>
          <a:p>
            <a:pPr marL="139700" indent="0" algn="just" rtl="0" fontAlgn="base">
              <a:buNone/>
            </a:pPr>
            <a:r>
              <a:rPr lang="en-US" sz="1400" b="1" i="0" u="sng">
                <a:solidFill>
                  <a:schemeClr val="bg1"/>
                </a:solidFill>
                <a:effectLst/>
                <a:latin typeface="Calibri" panose="020F0502020204030204" pitchFamily="34" charset="0"/>
              </a:rPr>
              <a:t>Numerical: </a:t>
            </a:r>
            <a:r>
              <a:rPr lang="en-US" sz="1400" b="0" i="0">
                <a:solidFill>
                  <a:schemeClr val="bg1"/>
                </a:solidFill>
                <a:effectLst/>
                <a:latin typeface="Calibri" panose="020F0502020204030204" pitchFamily="34" charset="0"/>
              </a:rPr>
              <a:t> </a:t>
            </a:r>
          </a:p>
          <a:p>
            <a:pPr algn="l" rtl="0" fontAlgn="base">
              <a:buFont typeface="Arial" panose="020B0604020202020204" pitchFamily="34" charset="0"/>
              <a:buChar char="•"/>
            </a:pPr>
            <a:r>
              <a:rPr lang="en-US" sz="1400" b="1" i="0">
                <a:solidFill>
                  <a:schemeClr val="bg1"/>
                </a:solidFill>
                <a:effectLst/>
                <a:latin typeface="Calibri" panose="020F0502020204030204" pitchFamily="34" charset="0"/>
              </a:rPr>
              <a:t>Price:</a:t>
            </a:r>
            <a:r>
              <a:rPr lang="en-US" sz="1400" b="0" i="0">
                <a:solidFill>
                  <a:schemeClr val="bg1"/>
                </a:solidFill>
                <a:effectLst/>
                <a:latin typeface="Calibri" panose="020F0502020204030204" pitchFamily="34" charset="0"/>
              </a:rPr>
              <a:t> Price of the app (as when scraped)  </a:t>
            </a:r>
          </a:p>
          <a:p>
            <a:pPr algn="l" rtl="0" fontAlgn="base">
              <a:buFont typeface="Arial" panose="020B0604020202020204" pitchFamily="34" charset="0"/>
              <a:buChar char="•"/>
            </a:pPr>
            <a:r>
              <a:rPr lang="en-US" sz="1400" b="1" i="0">
                <a:solidFill>
                  <a:schemeClr val="bg1"/>
                </a:solidFill>
                <a:effectLst/>
                <a:latin typeface="Calibri" panose="020F0502020204030204" pitchFamily="34" charset="0"/>
              </a:rPr>
              <a:t>Size:</a:t>
            </a:r>
            <a:r>
              <a:rPr lang="en-US" sz="1400" b="0" i="0">
                <a:solidFill>
                  <a:schemeClr val="bg1"/>
                </a:solidFill>
                <a:effectLst/>
                <a:latin typeface="Calibri" panose="020F0502020204030204" pitchFamily="34" charset="0"/>
              </a:rPr>
              <a:t> Size of the app (as when scraped)  </a:t>
            </a:r>
          </a:p>
          <a:p>
            <a:pPr algn="l" rtl="0" fontAlgn="base">
              <a:buFont typeface="Arial" panose="020B0604020202020204" pitchFamily="34" charset="0"/>
              <a:buChar char="•"/>
            </a:pPr>
            <a:r>
              <a:rPr lang="en-US" sz="1400" b="1" i="0">
                <a:solidFill>
                  <a:schemeClr val="bg1"/>
                </a:solidFill>
                <a:effectLst/>
                <a:latin typeface="Calibri" panose="020F0502020204030204" pitchFamily="34" charset="0"/>
              </a:rPr>
              <a:t>Rating:</a:t>
            </a:r>
            <a:r>
              <a:rPr lang="en-US" sz="1400" b="0" i="0">
                <a:solidFill>
                  <a:schemeClr val="bg1"/>
                </a:solidFill>
                <a:effectLst/>
                <a:latin typeface="Calibri" panose="020F0502020204030204" pitchFamily="34" charset="0"/>
              </a:rPr>
              <a:t> Overall user rating of the app (as when scraped) </a:t>
            </a:r>
          </a:p>
          <a:p>
            <a:pPr algn="l" rtl="0" fontAlgn="base">
              <a:buFont typeface="Arial" panose="020B0604020202020204" pitchFamily="34" charset="0"/>
              <a:buChar char="•"/>
            </a:pPr>
            <a:r>
              <a:rPr lang="en-US" sz="1400" b="1" i="0">
                <a:solidFill>
                  <a:schemeClr val="bg1"/>
                </a:solidFill>
                <a:effectLst/>
                <a:latin typeface="Calibri" panose="020F0502020204030204" pitchFamily="34" charset="0"/>
              </a:rPr>
              <a:t>Installs</a:t>
            </a:r>
            <a:r>
              <a:rPr lang="en-US" sz="1400" b="0" i="0">
                <a:solidFill>
                  <a:schemeClr val="bg1"/>
                </a:solidFill>
                <a:effectLst/>
                <a:latin typeface="Calibri" panose="020F0502020204030204" pitchFamily="34" charset="0"/>
              </a:rPr>
              <a:t>: Number of user downloads/installs for the app (as when scraped) </a:t>
            </a:r>
          </a:p>
          <a:p>
            <a:endParaRPr lang="en-CA"/>
          </a:p>
        </p:txBody>
      </p:sp>
    </p:spTree>
    <p:extLst>
      <p:ext uri="{BB962C8B-B14F-4D97-AF65-F5344CB8AC3E}">
        <p14:creationId xmlns:p14="http://schemas.microsoft.com/office/powerpoint/2010/main" val="122387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C77133F-DE3B-BE74-CF92-726917E99080}"/>
              </a:ext>
            </a:extLst>
          </p:cNvPr>
          <p:cNvPicPr>
            <a:picLocks noChangeAspect="1"/>
          </p:cNvPicPr>
          <p:nvPr/>
        </p:nvPicPr>
        <p:blipFill>
          <a:blip r:embed="rId2"/>
          <a:stretch>
            <a:fillRect/>
          </a:stretch>
        </p:blipFill>
        <p:spPr>
          <a:xfrm>
            <a:off x="1035667" y="1299212"/>
            <a:ext cx="7536833" cy="1402202"/>
          </a:xfrm>
          <a:prstGeom prst="rect">
            <a:avLst/>
          </a:prstGeom>
        </p:spPr>
      </p:pic>
      <p:pic>
        <p:nvPicPr>
          <p:cNvPr id="11" name="Picture 10">
            <a:extLst>
              <a:ext uri="{FF2B5EF4-FFF2-40B4-BE49-F238E27FC236}">
                <a16:creationId xmlns:a16="http://schemas.microsoft.com/office/drawing/2014/main" id="{FB19CDD2-68FC-7413-EA83-3A9D764C04B0}"/>
              </a:ext>
            </a:extLst>
          </p:cNvPr>
          <p:cNvPicPr>
            <a:picLocks noChangeAspect="1"/>
          </p:cNvPicPr>
          <p:nvPr/>
        </p:nvPicPr>
        <p:blipFill>
          <a:blip r:embed="rId3"/>
          <a:stretch>
            <a:fillRect/>
          </a:stretch>
        </p:blipFill>
        <p:spPr>
          <a:xfrm>
            <a:off x="1043288" y="2945067"/>
            <a:ext cx="7529212" cy="1447925"/>
          </a:xfrm>
          <a:prstGeom prst="rect">
            <a:avLst/>
          </a:prstGeom>
        </p:spPr>
      </p:pic>
    </p:spTree>
    <p:extLst>
      <p:ext uri="{BB962C8B-B14F-4D97-AF65-F5344CB8AC3E}">
        <p14:creationId xmlns:p14="http://schemas.microsoft.com/office/powerpoint/2010/main" val="117349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6"/>
        <p:cNvGrpSpPr/>
        <p:nvPr/>
      </p:nvGrpSpPr>
      <p:grpSpPr>
        <a:xfrm>
          <a:off x="0" y="0"/>
          <a:ext cx="0" cy="0"/>
          <a:chOff x="0" y="0"/>
          <a:chExt cx="0" cy="0"/>
        </a:xfrm>
      </p:grpSpPr>
      <p:sp>
        <p:nvSpPr>
          <p:cNvPr id="737" name="Google Shape;737;p31"/>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p>
            <a:r>
              <a:rPr lang="en"/>
              <a:t>Data Quality </a:t>
            </a:r>
          </a:p>
        </p:txBody>
      </p:sp>
      <p:grpSp>
        <p:nvGrpSpPr>
          <p:cNvPr id="739" name="Google Shape;739;p31"/>
          <p:cNvGrpSpPr/>
          <p:nvPr/>
        </p:nvGrpSpPr>
        <p:grpSpPr>
          <a:xfrm>
            <a:off x="1845914" y="1864668"/>
            <a:ext cx="1600177" cy="1414164"/>
            <a:chOff x="-3137650" y="2787000"/>
            <a:chExt cx="291450" cy="257575"/>
          </a:xfrm>
        </p:grpSpPr>
        <p:sp>
          <p:nvSpPr>
            <p:cNvPr id="740" name="Google Shape;740;p3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31"/>
          <p:cNvGrpSpPr/>
          <p:nvPr/>
        </p:nvGrpSpPr>
        <p:grpSpPr>
          <a:xfrm>
            <a:off x="0" y="4569046"/>
            <a:ext cx="1022509" cy="572747"/>
            <a:chOff x="-77" y="3784091"/>
            <a:chExt cx="2423582" cy="1357541"/>
          </a:xfrm>
        </p:grpSpPr>
        <p:sp>
          <p:nvSpPr>
            <p:cNvPr id="749" name="Google Shape;749;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31"/>
          <p:cNvGrpSpPr/>
          <p:nvPr/>
        </p:nvGrpSpPr>
        <p:grpSpPr>
          <a:xfrm rot="10800000">
            <a:off x="8121500" y="-4"/>
            <a:ext cx="1022509" cy="572747"/>
            <a:chOff x="-77" y="3784091"/>
            <a:chExt cx="2423582" cy="1357541"/>
          </a:xfrm>
        </p:grpSpPr>
        <p:sp>
          <p:nvSpPr>
            <p:cNvPr id="755" name="Google Shape;755;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72ABAB-DC3F-A974-3CB5-D10982C10328}"/>
              </a:ext>
            </a:extLst>
          </p:cNvPr>
          <p:cNvSpPr>
            <a:spLocks noGrp="1"/>
          </p:cNvSpPr>
          <p:nvPr>
            <p:ph type="body" idx="1"/>
          </p:nvPr>
        </p:nvSpPr>
        <p:spPr>
          <a:xfrm>
            <a:off x="55320" y="767164"/>
            <a:ext cx="4095600" cy="353100"/>
          </a:xfrm>
        </p:spPr>
        <p:txBody>
          <a:bodyPr/>
          <a:lstStyle/>
          <a:p>
            <a:pPr marL="139700" indent="0">
              <a:buNone/>
            </a:pPr>
            <a:r>
              <a:rPr lang="en-CA" sz="2000">
                <a:solidFill>
                  <a:schemeClr val="bg1"/>
                </a:solidFill>
              </a:rPr>
              <a:t>Remove NULL Values</a:t>
            </a:r>
          </a:p>
        </p:txBody>
      </p:sp>
      <p:pic>
        <p:nvPicPr>
          <p:cNvPr id="11" name="Picture 10">
            <a:extLst>
              <a:ext uri="{FF2B5EF4-FFF2-40B4-BE49-F238E27FC236}">
                <a16:creationId xmlns:a16="http://schemas.microsoft.com/office/drawing/2014/main" id="{36362A0A-346D-0720-3DF4-64D700727E38}"/>
              </a:ext>
            </a:extLst>
          </p:cNvPr>
          <p:cNvPicPr>
            <a:picLocks noChangeAspect="1"/>
          </p:cNvPicPr>
          <p:nvPr/>
        </p:nvPicPr>
        <p:blipFill>
          <a:blip r:embed="rId2"/>
          <a:stretch>
            <a:fillRect/>
          </a:stretch>
        </p:blipFill>
        <p:spPr>
          <a:xfrm>
            <a:off x="0" y="1800314"/>
            <a:ext cx="9144000" cy="1771471"/>
          </a:xfrm>
          <a:prstGeom prst="rect">
            <a:avLst/>
          </a:prstGeom>
        </p:spPr>
      </p:pic>
    </p:spTree>
    <p:extLst>
      <p:ext uri="{BB962C8B-B14F-4D97-AF65-F5344CB8AC3E}">
        <p14:creationId xmlns:p14="http://schemas.microsoft.com/office/powerpoint/2010/main" val="2648394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16C2D5-EE4E-873C-5AF5-78DDA84E4A86}"/>
              </a:ext>
            </a:extLst>
          </p:cNvPr>
          <p:cNvSpPr>
            <a:spLocks noGrp="1"/>
          </p:cNvSpPr>
          <p:nvPr>
            <p:ph type="body" idx="1"/>
          </p:nvPr>
        </p:nvSpPr>
        <p:spPr>
          <a:xfrm>
            <a:off x="398220" y="540035"/>
            <a:ext cx="4095600" cy="353100"/>
          </a:xfrm>
        </p:spPr>
        <p:txBody>
          <a:bodyPr/>
          <a:lstStyle/>
          <a:p>
            <a:pPr marL="139700" indent="0">
              <a:buNone/>
            </a:pPr>
            <a:r>
              <a:rPr lang="en-CA"/>
              <a:t>Replace the missing values </a:t>
            </a:r>
          </a:p>
        </p:txBody>
      </p:sp>
      <p:pic>
        <p:nvPicPr>
          <p:cNvPr id="15" name="Picture 14">
            <a:extLst>
              <a:ext uri="{FF2B5EF4-FFF2-40B4-BE49-F238E27FC236}">
                <a16:creationId xmlns:a16="http://schemas.microsoft.com/office/drawing/2014/main" id="{3C38CB54-A3B0-C3E1-F0BB-5A5EE7B7C126}"/>
              </a:ext>
            </a:extLst>
          </p:cNvPr>
          <p:cNvPicPr>
            <a:picLocks noChangeAspect="1"/>
          </p:cNvPicPr>
          <p:nvPr/>
        </p:nvPicPr>
        <p:blipFill rotWithShape="1">
          <a:blip r:embed="rId3"/>
          <a:srcRect r="76851"/>
          <a:stretch/>
        </p:blipFill>
        <p:spPr>
          <a:xfrm>
            <a:off x="15160" y="1798096"/>
            <a:ext cx="2887569" cy="571723"/>
          </a:xfrm>
          <a:prstGeom prst="rect">
            <a:avLst/>
          </a:prstGeom>
        </p:spPr>
      </p:pic>
      <p:pic>
        <p:nvPicPr>
          <p:cNvPr id="19" name="Picture 18">
            <a:extLst>
              <a:ext uri="{FF2B5EF4-FFF2-40B4-BE49-F238E27FC236}">
                <a16:creationId xmlns:a16="http://schemas.microsoft.com/office/drawing/2014/main" id="{8774FDE0-F303-B452-8568-CC7D8C1BDB80}"/>
              </a:ext>
            </a:extLst>
          </p:cNvPr>
          <p:cNvPicPr>
            <a:picLocks noChangeAspect="1"/>
          </p:cNvPicPr>
          <p:nvPr/>
        </p:nvPicPr>
        <p:blipFill>
          <a:blip r:embed="rId4"/>
          <a:stretch>
            <a:fillRect/>
          </a:stretch>
        </p:blipFill>
        <p:spPr>
          <a:xfrm>
            <a:off x="0" y="2378766"/>
            <a:ext cx="9144000" cy="385967"/>
          </a:xfrm>
          <a:prstGeom prst="rect">
            <a:avLst/>
          </a:prstGeom>
        </p:spPr>
      </p:pic>
    </p:spTree>
    <p:extLst>
      <p:ext uri="{BB962C8B-B14F-4D97-AF65-F5344CB8AC3E}">
        <p14:creationId xmlns:p14="http://schemas.microsoft.com/office/powerpoint/2010/main" val="3235489798"/>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4A8489FF24D7A4886A723CD7F89A185" ma:contentTypeVersion="6" ma:contentTypeDescription="Create a new document." ma:contentTypeScope="" ma:versionID="c4054ba5d8c17f132edf575ff17ee67e">
  <xsd:schema xmlns:xsd="http://www.w3.org/2001/XMLSchema" xmlns:xs="http://www.w3.org/2001/XMLSchema" xmlns:p="http://schemas.microsoft.com/office/2006/metadata/properties" xmlns:ns3="e37f578a-ad01-4eaf-adf5-3037a3ff535f" xmlns:ns4="81f0b10c-c9c8-4b75-bddf-bbe30334b9d5" targetNamespace="http://schemas.microsoft.com/office/2006/metadata/properties" ma:root="true" ma:fieldsID="bfd4e464ed9b152795990c263a35abc4" ns3:_="" ns4:_="">
    <xsd:import namespace="e37f578a-ad01-4eaf-adf5-3037a3ff535f"/>
    <xsd:import namespace="81f0b10c-c9c8-4b75-bddf-bbe30334b9d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f578a-ad01-4eaf-adf5-3037a3ff535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f0b10c-c9c8-4b75-bddf-bbe30334b9d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F9A482-D438-4C00-BA39-F74533CE71A6}">
  <ds:schemaRefs>
    <ds:schemaRef ds:uri="http://schemas.microsoft.com/sharepoint/v3/contenttype/forms"/>
  </ds:schemaRefs>
</ds:datastoreItem>
</file>

<file path=customXml/itemProps2.xml><?xml version="1.0" encoding="utf-8"?>
<ds:datastoreItem xmlns:ds="http://schemas.openxmlformats.org/officeDocument/2006/customXml" ds:itemID="{939BCD31-226B-4031-BE0B-E929F371723C}">
  <ds:schemaRefs>
    <ds:schemaRef ds:uri="81f0b10c-c9c8-4b75-bddf-bbe30334b9d5"/>
    <ds:schemaRef ds:uri="e37f578a-ad01-4eaf-adf5-3037a3ff53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90AF984-DD27-4EFD-8F25-C68A34874D1B}">
  <ds:schemaRefs>
    <ds:schemaRef ds:uri="e37f578a-ad01-4eaf-adf5-3037a3ff535f"/>
    <ds:schemaRef ds:uri="81f0b10c-c9c8-4b75-bddf-bbe30334b9d5"/>
    <ds:schemaRef ds:uri="http://schemas.microsoft.com/office/2006/metadata/properties"/>
    <ds:schemaRef ds:uri="http://purl.org/dc/dcmitype/"/>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1607</Words>
  <Application>Microsoft Office PowerPoint</Application>
  <PresentationFormat>On-screen Show (16:9)</PresentationFormat>
  <Paragraphs>219</Paragraphs>
  <Slides>46</Slides>
  <Notes>16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46</vt:i4>
      </vt:variant>
    </vt:vector>
  </HeadingPairs>
  <TitlesOfParts>
    <vt:vector size="59" baseType="lpstr">
      <vt:lpstr>Arial</vt:lpstr>
      <vt:lpstr>Calibri</vt:lpstr>
      <vt:lpstr>inherit</vt:lpstr>
      <vt:lpstr>Raleway</vt:lpstr>
      <vt:lpstr>Roboto</vt:lpstr>
      <vt:lpstr>Inter</vt:lpstr>
      <vt:lpstr>Consolas</vt:lpstr>
      <vt:lpstr>zeitung</vt:lpstr>
      <vt:lpstr>Wingdings</vt:lpstr>
      <vt:lpstr>Roboto Condensed Light</vt:lpstr>
      <vt:lpstr>Oswald</vt:lpstr>
      <vt:lpstr>Livvic</vt:lpstr>
      <vt:lpstr>Software Development Bussines Plan by Slidesgo</vt:lpstr>
      <vt:lpstr>Google Play Store Apps </vt:lpstr>
      <vt:lpstr>AGENDA </vt:lpstr>
      <vt:lpstr>Step1 </vt:lpstr>
      <vt:lpstr>“While many public datasets (on Kaggle and other sources) provide Apple App Store data, there are not many counterpart datasets available for Google Play Store apps anywhere on the web. On digging deeper, I found out that iTunes App Store page deploys a nicely indexed appendix-like structure to allow for simple and easy web scraping. On the other hand, Google Play Store uses sophisticated modern-day techniques (like dynamic page load) using JQuery making scraping more challenging.” -Lavanya CS Grad (Language Technologies) at Carnegie Mellon University  </vt:lpstr>
      <vt:lpstr>PowerPoint Presentation</vt:lpstr>
      <vt:lpstr>PowerPoint Presentation</vt:lpstr>
      <vt:lpstr>Data Quality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 </vt:lpstr>
      <vt:lpstr>Q1</vt:lpstr>
      <vt:lpstr>PowerPoint Presentation</vt:lpstr>
      <vt:lpstr>PowerPoint Presentation</vt:lpstr>
      <vt:lpstr>Q2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Q3</vt:lpstr>
      <vt:lpstr>PowerPoint Presentation</vt:lpstr>
      <vt:lpstr>A PICTURE IS WORTH A THOUSAND WORDS</vt:lpstr>
      <vt:lpstr>PowerPoint Presentation</vt:lpstr>
      <vt:lpstr>5 Top most expensive apps with their prices</vt:lpstr>
      <vt:lpstr>Q4</vt:lpstr>
      <vt:lpstr>Correlation between Installs and Reviews using raw data</vt:lpstr>
      <vt:lpstr>PowerPoint Presentation</vt:lpstr>
      <vt:lpstr>Fitting a linear regression line in a log-log plot</vt:lpstr>
      <vt:lpstr>Q5</vt:lpstr>
      <vt:lpstr>Proportions of Type and Content Rating</vt:lpstr>
      <vt:lpstr>Excluding the insignificant categories</vt:lpstr>
      <vt:lpstr>Side by side bar plot of Type variable based on Content Rating</vt:lpstr>
      <vt:lpstr>Chi Square test</vt:lpstr>
      <vt:lpstr>Conclusions</vt:lpstr>
      <vt:lpstr>Conclusions</vt:lpstr>
      <vt:lpstr>Conclusions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BUSINESS PLAN</dc:title>
  <dc:creator>Andres C V Garcia</dc:creator>
  <cp:lastModifiedBy>Andres Viloria Garcia</cp:lastModifiedBy>
  <cp:revision>86</cp:revision>
  <dcterms:modified xsi:type="dcterms:W3CDTF">2022-11-28T08:23:19Z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0x01010014A8489FF24D7A4886A723CD7F89A185</vt:lpwstr>
  </property>
</Properties>
</file>