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39"/>
  </p:notesMasterIdLst>
  <p:sldIdLst>
    <p:sldId id="256" r:id="rId3"/>
    <p:sldId id="257" r:id="rId4"/>
    <p:sldId id="259" r:id="rId5"/>
    <p:sldId id="313" r:id="rId6"/>
    <p:sldId id="341" r:id="rId7"/>
    <p:sldId id="314" r:id="rId8"/>
    <p:sldId id="321" r:id="rId9"/>
    <p:sldId id="346" r:id="rId10"/>
    <p:sldId id="312" r:id="rId11"/>
    <p:sldId id="323" r:id="rId12"/>
    <p:sldId id="318" r:id="rId13"/>
    <p:sldId id="319" r:id="rId14"/>
    <p:sldId id="315" r:id="rId15"/>
    <p:sldId id="316" r:id="rId16"/>
    <p:sldId id="317" r:id="rId17"/>
    <p:sldId id="320" r:id="rId18"/>
    <p:sldId id="324" r:id="rId19"/>
    <p:sldId id="328" r:id="rId20"/>
    <p:sldId id="325" r:id="rId21"/>
    <p:sldId id="338" r:id="rId22"/>
    <p:sldId id="339" r:id="rId23"/>
    <p:sldId id="340" r:id="rId24"/>
    <p:sldId id="342" r:id="rId25"/>
    <p:sldId id="343" r:id="rId26"/>
    <p:sldId id="348" r:id="rId27"/>
    <p:sldId id="329" r:id="rId28"/>
    <p:sldId id="344" r:id="rId29"/>
    <p:sldId id="334" r:id="rId30"/>
    <p:sldId id="333" r:id="rId31"/>
    <p:sldId id="330" r:id="rId32"/>
    <p:sldId id="331" r:id="rId33"/>
    <p:sldId id="332" r:id="rId34"/>
    <p:sldId id="336" r:id="rId35"/>
    <p:sldId id="347" r:id="rId36"/>
    <p:sldId id="345" r:id="rId37"/>
    <p:sldId id="309" r:id="rId38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9C019A-FF84-4353-BB5F-EBAC6F20B722}">
  <a:tblStyle styleId="{3D9C019A-FF84-4353-BB5F-EBAC6F20B722}" styleName="Table_0"/>
  <a:tblStyle styleId="{A27F209B-C58D-4D48-A787-D465046E40A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2402" autoAdjust="0"/>
  </p:normalViewPr>
  <p:slideViewPr>
    <p:cSldViewPr snapToGrid="0">
      <p:cViewPr>
        <p:scale>
          <a:sx n="89" d="100"/>
          <a:sy n="89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5587" cy="39989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" name="Shape 42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76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07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02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034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4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642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494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3" name="Shape 473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3" name="Shape 63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5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3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2413" cy="3998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650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97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18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5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51799" cy="371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51799" cy="363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15112" cy="14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39750" y="6557961"/>
            <a:ext cx="6615112" cy="142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39750" y="4910137"/>
            <a:ext cx="8051799" cy="371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39750" y="6135687"/>
            <a:ext cx="8061324" cy="1587"/>
          </a:xfrm>
          <a:prstGeom prst="straightConnector1">
            <a:avLst/>
          </a:prstGeom>
          <a:noFill/>
          <a:ln w="9525" cap="flat" cmpd="sng">
            <a:solidFill>
              <a:srgbClr val="71717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0487" y="539750"/>
            <a:ext cx="2160586" cy="12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286000"/>
            <a:ext cx="8604249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0075" cy="3967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2650" y="539750"/>
            <a:ext cx="13684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39750"/>
            <a:ext cx="695007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51799" cy="371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51799" cy="363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15112" cy="14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539750" y="6557961"/>
            <a:ext cx="6615112" cy="142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25000"/>
              <a:buFont typeface="Arial"/>
              <a:buNone/>
            </a:pPr>
            <a:r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idx="4294967295"/>
          </p:nvPr>
        </p:nvSpPr>
        <p:spPr>
          <a:xfrm>
            <a:off x="539750" y="5075237"/>
            <a:ext cx="8061324" cy="358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Hybrid System - Benchmark</a:t>
            </a:r>
            <a:endParaRPr lang="en-US" sz="2400" b="0" i="0" u="none" strike="noStrike" cap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539750" y="5434012"/>
            <a:ext cx="8061324" cy="576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Jeyhun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Karimov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group   </a:t>
            </a:r>
            <a:r>
              <a:rPr lang="en-US" dirty="0"/>
              <a:t>Andres </a:t>
            </a:r>
            <a:r>
              <a:rPr lang="en-US" dirty="0" err="1"/>
              <a:t>Vivanco</a:t>
            </a:r>
            <a:r>
              <a:rPr lang="en-US" dirty="0"/>
              <a:t> – Patrick Lehmann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rgbClr val="1C1C1C"/>
                </a:solidFill>
              </a:rPr>
              <a:t>System setup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length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Batchfile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size 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Conclusions</a:t>
            </a:r>
          </a:p>
          <a:p>
            <a:pPr marL="914400" marR="0" lvl="1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pic>
        <p:nvPicPr>
          <p:cNvPr id="4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16" y="3097862"/>
            <a:ext cx="1784780" cy="94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4472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/>
              <a:t>Batchfilesize - </a:t>
            </a:r>
            <a:r>
              <a:rPr lang="de-DE" sz="2000" dirty="0" err="1"/>
              <a:t>Latency</a:t>
            </a:r>
            <a:endParaRPr lang="de-DE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69" y="2349500"/>
            <a:ext cx="6762751" cy="45085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69" y="2349500"/>
            <a:ext cx="6762751" cy="45085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68" y="2089148"/>
            <a:ext cx="6792929" cy="47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/>
              <a:t>Batchfilesize - </a:t>
            </a:r>
            <a:r>
              <a:rPr lang="de-DE" sz="2000" dirty="0" err="1"/>
              <a:t>Thoughput</a:t>
            </a:r>
            <a:endParaRPr lang="de-DE" sz="2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69" y="2089149"/>
            <a:ext cx="6583686" cy="47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 err="1"/>
              <a:t>Throughput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experiment</a:t>
            </a:r>
            <a:endParaRPr lang="de-DE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69" y="2349500"/>
            <a:ext cx="6762751" cy="45085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69" y="2356643"/>
            <a:ext cx="6762751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 err="1"/>
              <a:t>Latency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experiment</a:t>
            </a:r>
            <a:endParaRPr lang="de-DE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69" y="2349500"/>
            <a:ext cx="6762751" cy="45085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69" y="2349500"/>
            <a:ext cx="6762751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4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 err="1"/>
              <a:t>Workload</a:t>
            </a:r>
            <a:r>
              <a:rPr lang="de-DE" sz="2000" dirty="0"/>
              <a:t> - </a:t>
            </a:r>
            <a:r>
              <a:rPr lang="de-DE" sz="2000" dirty="0" err="1"/>
              <a:t>Latency</a:t>
            </a:r>
            <a:endParaRPr lang="de-DE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69" y="2349500"/>
            <a:ext cx="6762751" cy="45085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69" y="2349500"/>
            <a:ext cx="6762751" cy="45085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69" y="2089148"/>
            <a:ext cx="6416708" cy="47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8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 err="1"/>
              <a:t>Windowsize</a:t>
            </a:r>
            <a:r>
              <a:rPr lang="de-DE" sz="2000" dirty="0"/>
              <a:t> - </a:t>
            </a:r>
            <a:r>
              <a:rPr lang="de-DE" sz="2000" dirty="0" err="1"/>
              <a:t>Latency</a:t>
            </a:r>
            <a:endParaRPr lang="de-DE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69" y="2349500"/>
            <a:ext cx="6762751" cy="45085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69" y="2349500"/>
            <a:ext cx="6762751" cy="45085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69" y="2089148"/>
            <a:ext cx="6559832" cy="476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2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System setup</a:t>
            </a:r>
            <a:endParaRPr lang="en-US" sz="2000" b="1" dirty="0">
              <a:solidFill>
                <a:srgbClr val="00B050"/>
              </a:solidFill>
            </a:endParaRP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length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Batchfile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size 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Conclusions</a:t>
            </a:r>
          </a:p>
          <a:p>
            <a:pPr marL="914400" marR="0" lvl="1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pic>
        <p:nvPicPr>
          <p:cNvPr id="4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16" y="3097862"/>
            <a:ext cx="1784780" cy="94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19968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 err="1"/>
              <a:t>Conclusion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Spark </a:t>
            </a:r>
            <a:r>
              <a:rPr lang="de-DE" dirty="0" err="1"/>
              <a:t>needs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Batchfilesize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performance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Works </a:t>
            </a:r>
            <a:r>
              <a:rPr lang="de-DE" dirty="0" err="1"/>
              <a:t>decent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delay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43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State of the Art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System setup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length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Batch file size (Side Input on Flink)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Conclusions</a:t>
            </a:r>
          </a:p>
          <a:p>
            <a:pPr marL="914400" marR="0" lvl="1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pic>
        <p:nvPicPr>
          <p:cNvPr id="4" name="Picture 4" descr="https://flink.apache.org/img/navbar-brand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19" y="3242645"/>
            <a:ext cx="1680084" cy="8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97313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/>
              <a:t>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roup presentation - Objectives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Individual presentatio</a:t>
            </a:r>
            <a:r>
              <a:rPr lang="en-US" sz="2000" dirty="0"/>
              <a:t>n</a:t>
            </a:r>
          </a:p>
          <a:p>
            <a:pPr marL="1482725" lvl="1" indent="-568325"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1 - </a:t>
            </a:r>
            <a:r>
              <a:rPr lang="en-US" sz="2000" dirty="0"/>
              <a:t>Patrick</a:t>
            </a:r>
          </a:p>
          <a:p>
            <a:pPr marL="1482725" lvl="1" indent="-568325"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2 - </a:t>
            </a:r>
            <a:r>
              <a:rPr lang="en-US" sz="2000" dirty="0"/>
              <a:t>Andres</a:t>
            </a:r>
          </a:p>
          <a:p>
            <a:pPr marL="1482725" marR="0" lvl="1" indent="-568325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411432" y="21790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State of the Art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ight Arrow 5"/>
          <p:cNvSpPr/>
          <p:nvPr/>
        </p:nvSpPr>
        <p:spPr>
          <a:xfrm rot="2082533">
            <a:off x="3770627" y="1794645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2148" y="27583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7307" y="145158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Batch Data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2450" y="147166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901" y="2134647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Join (into Windows Stream) 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4134530" y="2415390"/>
            <a:ext cx="304287" cy="431553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690291">
            <a:off x="4373083" y="1803478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53"/>
          <p:cNvSpPr txBox="1"/>
          <p:nvPr/>
        </p:nvSpPr>
        <p:spPr>
          <a:xfrm>
            <a:off x="1101160" y="2225594"/>
            <a:ext cx="812481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Goal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224726" y="1471665"/>
            <a:ext cx="461913" cy="1656021"/>
          </a:xfrm>
          <a:prstGeom prst="lef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02148" y="3520056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Latest stable release (v1.2.0)</a:t>
            </a:r>
          </a:p>
        </p:txBody>
      </p:sp>
      <p:pic>
        <p:nvPicPr>
          <p:cNvPr id="1026" name="Picture 2" descr="https://svn.apache.org/repos/asf/flink/img/logo/png/1000/flink1000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70" y="3197432"/>
            <a:ext cx="815424" cy="113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 rot="2082533">
            <a:off x="1815768" y="4878781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47289" y="584249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9034" y="45456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7591" y="45558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4042" y="5218783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Join (into Windows Stream) </a:t>
            </a:r>
          </a:p>
        </p:txBody>
      </p:sp>
      <p:sp>
        <p:nvSpPr>
          <p:cNvPr id="24" name="Right Arrow 23"/>
          <p:cNvSpPr/>
          <p:nvPr/>
        </p:nvSpPr>
        <p:spPr>
          <a:xfrm rot="5400000">
            <a:off x="2179671" y="5499526"/>
            <a:ext cx="304287" cy="431553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8690291">
            <a:off x="2418224" y="4887614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533">
            <a:off x="6032731" y="4878781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64252" y="584249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52897" y="456067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4554" y="45558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1005" y="521878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Join (into Windows Stream) 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6396634" y="5499526"/>
            <a:ext cx="304287" cy="431553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690291">
            <a:off x="6635187" y="4887614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5681" y="4545644"/>
            <a:ext cx="650450" cy="5920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4496641" y="4476457"/>
            <a:ext cx="650450" cy="5920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618403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411432" y="21790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State of the Art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ight Arrow 5"/>
          <p:cNvSpPr/>
          <p:nvPr/>
        </p:nvSpPr>
        <p:spPr>
          <a:xfrm rot="2082533">
            <a:off x="3770627" y="1794645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2148" y="27583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7307" y="145158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Batch Data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2450" y="147166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901" y="2134647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Join (into Windows Stream) 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4134530" y="2415390"/>
            <a:ext cx="304287" cy="431553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690291">
            <a:off x="4373083" y="1803478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53"/>
          <p:cNvSpPr txBox="1"/>
          <p:nvPr/>
        </p:nvSpPr>
        <p:spPr>
          <a:xfrm>
            <a:off x="1101160" y="2225594"/>
            <a:ext cx="812481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Goal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224726" y="1471665"/>
            <a:ext cx="461913" cy="1656021"/>
          </a:xfrm>
          <a:prstGeom prst="lef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vn.apache.org/repos/asf/flink/img/logo/png/1000/flink1000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70" y="3197432"/>
            <a:ext cx="815424" cy="113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 rot="2082533">
            <a:off x="1815768" y="4878781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47289" y="584249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9034" y="45456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7591" y="45558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4042" y="5218783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Join (into Windows Stream) </a:t>
            </a:r>
          </a:p>
        </p:txBody>
      </p:sp>
      <p:sp>
        <p:nvSpPr>
          <p:cNvPr id="24" name="Right Arrow 23"/>
          <p:cNvSpPr/>
          <p:nvPr/>
        </p:nvSpPr>
        <p:spPr>
          <a:xfrm rot="5400000">
            <a:off x="2179671" y="5499526"/>
            <a:ext cx="304287" cy="431553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8690291">
            <a:off x="2418224" y="4887614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533">
            <a:off x="6032731" y="4878781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64252" y="584249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52897" y="456067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4554" y="45558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Stream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1005" y="521878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Join (into Windows Stream) 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6396634" y="5499526"/>
            <a:ext cx="304287" cy="431553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690291">
            <a:off x="6635187" y="4887614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5681" y="4545644"/>
            <a:ext cx="650450" cy="5920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4496641" y="4476457"/>
            <a:ext cx="650450" cy="5920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pic>
        <p:nvPicPr>
          <p:cNvPr id="2050" name="Picture 2" descr="https://img.clipartfest.com/0c9b88ac241820c3201e689cc0ee6ca2_red-wrong-cross-clip-art-at-clipart-wrong_298-29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18" y="4032201"/>
            <a:ext cx="2696224" cy="266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img.clipartfest.com/0c9b88ac241820c3201e689cc0ee6ca2_red-wrong-cross-clip-art-at-clipart-wrong_298-29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53" y="3979713"/>
            <a:ext cx="2696224" cy="266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702148" y="3520056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Latest stable release (v1.2.0)</a:t>
            </a:r>
          </a:p>
        </p:txBody>
      </p:sp>
    </p:spTree>
    <p:extLst>
      <p:ext uri="{BB962C8B-B14F-4D97-AF65-F5344CB8AC3E}">
        <p14:creationId xmlns:p14="http://schemas.microsoft.com/office/powerpoint/2010/main" val="333645104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411432" y="21790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State of the Art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svn.apache.org/repos/asf/flink/img/logo/png/1000/flink1000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11" y="1292657"/>
            <a:ext cx="815424" cy="113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7932"/>
            <a:ext cx="4454411" cy="23633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b="35643"/>
          <a:stretch/>
        </p:blipFill>
        <p:spPr>
          <a:xfrm>
            <a:off x="4650212" y="4116511"/>
            <a:ext cx="4160803" cy="2286221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2082533">
            <a:off x="4841857" y="2167528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8690291">
            <a:off x="3481245" y="2213788"/>
            <a:ext cx="398166" cy="348605"/>
          </a:xfrm>
          <a:prstGeom prst="rightArrow">
            <a:avLst>
              <a:gd name="adj1" fmla="val 4203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image.jimcdn.com/app/cms/image/transf/dimension=176x10000:format=jpg/path/s293afedef7b6d099/image/i4ea696050cd44212/version/1465221787/imag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25234" r="11436" b="21345"/>
          <a:stretch/>
        </p:blipFill>
        <p:spPr bwMode="auto">
          <a:xfrm>
            <a:off x="5224989" y="2130943"/>
            <a:ext cx="1244338" cy="89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2846445" y="2598477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FLIP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40940" y="3060142"/>
            <a:ext cx="3507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333333"/>
                </a:solidFill>
                <a:latin typeface="Helvetica Neue"/>
              </a:rPr>
              <a:t>Scalable Online ML for predictive analytics and real time interactive visualization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8915" y="6475390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https://www.proteus-bigdata.com/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4926" y="3107372"/>
            <a:ext cx="3507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333333"/>
                </a:solidFill>
                <a:latin typeface="Helvetica Neue"/>
              </a:rPr>
              <a:t>FLIP-17 Side Inputs for DataStream API</a:t>
            </a:r>
          </a:p>
          <a:p>
            <a:endParaRPr lang="en-US" sz="1800" i="1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12" y="6321296"/>
            <a:ext cx="4201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https://cwiki.apache.org/confluence/display/FLINK/Flink+Improvement+Proposals</a:t>
            </a:r>
          </a:p>
        </p:txBody>
      </p:sp>
    </p:spTree>
    <p:extLst>
      <p:ext uri="{BB962C8B-B14F-4D97-AF65-F5344CB8AC3E}">
        <p14:creationId xmlns:p14="http://schemas.microsoft.com/office/powerpoint/2010/main" val="414246143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323032" y="133743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</a:p>
        </p:txBody>
      </p:sp>
      <p:sp>
        <p:nvSpPr>
          <p:cNvPr id="6" name="Shape 53"/>
          <p:cNvSpPr txBox="1"/>
          <p:nvPr/>
        </p:nvSpPr>
        <p:spPr>
          <a:xfrm>
            <a:off x="117132" y="1302842"/>
            <a:ext cx="3333078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Side Input (DataStream)</a:t>
            </a:r>
          </a:p>
        </p:txBody>
      </p:sp>
      <p:sp>
        <p:nvSpPr>
          <p:cNvPr id="7" name="Shape 53"/>
          <p:cNvSpPr txBox="1"/>
          <p:nvPr/>
        </p:nvSpPr>
        <p:spPr>
          <a:xfrm>
            <a:off x="117132" y="3459054"/>
            <a:ext cx="3333078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Kafka DataStream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5648"/>
          <a:stretch/>
        </p:blipFill>
        <p:spPr>
          <a:xfrm>
            <a:off x="-28870" y="1652092"/>
            <a:ext cx="9201150" cy="1722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2862"/>
            <a:ext cx="8467725" cy="29527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2046" y="2948450"/>
            <a:ext cx="8808577" cy="369484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973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323032" y="133743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</a:p>
        </p:txBody>
      </p:sp>
      <p:sp>
        <p:nvSpPr>
          <p:cNvPr id="6" name="Shape 53"/>
          <p:cNvSpPr txBox="1"/>
          <p:nvPr/>
        </p:nvSpPr>
        <p:spPr>
          <a:xfrm>
            <a:off x="117132" y="1302842"/>
            <a:ext cx="3333078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Side Input (DataStream)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5005"/>
            <a:ext cx="9121143" cy="3640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19337" y="3721750"/>
            <a:ext cx="8583295" cy="369484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3032" y="5462876"/>
            <a:ext cx="3315714" cy="330205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101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State of the Art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System setup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length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Batch file size (Side Input on Flink)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Conclusions</a:t>
            </a:r>
          </a:p>
          <a:p>
            <a:pPr marL="914400" marR="0" lvl="1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pic>
        <p:nvPicPr>
          <p:cNvPr id="4" name="Picture 4" descr="https://flink.apache.org/img/navbar-brand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19" y="3242645"/>
            <a:ext cx="1680084" cy="8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85954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2201" y="2192931"/>
            <a:ext cx="8051799" cy="371474"/>
          </a:xfrm>
        </p:spPr>
        <p:txBody>
          <a:bodyPr/>
          <a:lstStyle/>
          <a:p>
            <a:pPr algn="l"/>
            <a:r>
              <a:rPr lang="de-DE" sz="2000" b="1" dirty="0"/>
              <a:t>Batchfilesize(</a:t>
            </a:r>
            <a:r>
              <a:rPr lang="de-DE" sz="2000" b="1" dirty="0" err="1"/>
              <a:t>DataStream</a:t>
            </a:r>
            <a:r>
              <a:rPr lang="de-DE" sz="2000" b="1" dirty="0"/>
              <a:t> on Flink) - </a:t>
            </a:r>
            <a:r>
              <a:rPr lang="de-DE" sz="2000" b="1" dirty="0" err="1"/>
              <a:t>Latency</a:t>
            </a:r>
            <a:endParaRPr lang="de-DE" sz="2000" b="1" dirty="0"/>
          </a:p>
        </p:txBody>
      </p:sp>
      <p:sp>
        <p:nvSpPr>
          <p:cNvPr id="7" name="Shape 52"/>
          <p:cNvSpPr txBox="1">
            <a:spLocks noGrp="1"/>
          </p:cNvSpPr>
          <p:nvPr>
            <p:ph type="body" idx="1"/>
          </p:nvPr>
        </p:nvSpPr>
        <p:spPr>
          <a:xfrm>
            <a:off x="72900" y="1424143"/>
            <a:ext cx="2792628" cy="360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Type:</a:t>
            </a:r>
            <a:r>
              <a:rPr lang="en-US" sz="1800" dirty="0"/>
              <a:t> Tumbling</a:t>
            </a:r>
          </a:p>
        </p:txBody>
      </p:sp>
      <p:sp>
        <p:nvSpPr>
          <p:cNvPr id="8" name="Shape 52"/>
          <p:cNvSpPr txBox="1">
            <a:spLocks/>
          </p:cNvSpPr>
          <p:nvPr/>
        </p:nvSpPr>
        <p:spPr>
          <a:xfrm>
            <a:off x="3278436" y="1394385"/>
            <a:ext cx="3509607" cy="33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Workload Speed:</a:t>
            </a:r>
            <a:r>
              <a:rPr lang="en-US" sz="1800" dirty="0"/>
              <a:t> 5000elem/sec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dirty="0"/>
          </a:p>
        </p:txBody>
      </p:sp>
      <p:sp>
        <p:nvSpPr>
          <p:cNvPr id="9" name="Shape 52"/>
          <p:cNvSpPr txBox="1">
            <a:spLocks/>
          </p:cNvSpPr>
          <p:nvPr/>
        </p:nvSpPr>
        <p:spPr>
          <a:xfrm>
            <a:off x="72900" y="1726984"/>
            <a:ext cx="3205536" cy="315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Size:</a:t>
            </a:r>
            <a:r>
              <a:rPr lang="en-US" sz="1800" dirty="0"/>
              <a:t> 2000ms</a:t>
            </a:r>
          </a:p>
        </p:txBody>
      </p:sp>
      <p:sp>
        <p:nvSpPr>
          <p:cNvPr id="10" name="Shape 52"/>
          <p:cNvSpPr txBox="1">
            <a:spLocks/>
          </p:cNvSpPr>
          <p:nvPr/>
        </p:nvSpPr>
        <p:spPr>
          <a:xfrm>
            <a:off x="3278436" y="1734850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Cluster Size:</a:t>
            </a:r>
            <a:r>
              <a:rPr lang="en-US" sz="1800" dirty="0">
                <a:solidFill>
                  <a:srgbClr val="1C1C1C"/>
                </a:solidFill>
              </a:rPr>
              <a:t> 1</a:t>
            </a:r>
            <a:r>
              <a:rPr lang="en-US" sz="1800" dirty="0"/>
              <a:t>p</a:t>
            </a:r>
          </a:p>
        </p:txBody>
      </p:sp>
      <p:sp>
        <p:nvSpPr>
          <p:cNvPr id="11" name="Shape 52"/>
          <p:cNvSpPr txBox="1">
            <a:spLocks/>
          </p:cNvSpPr>
          <p:nvPr/>
        </p:nvSpPr>
        <p:spPr>
          <a:xfrm>
            <a:off x="5772023" y="1728008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Historical Data:</a:t>
            </a:r>
            <a:r>
              <a:rPr lang="en-US" sz="1800" dirty="0">
                <a:solidFill>
                  <a:srgbClr val="1C1C1C"/>
                </a:solidFill>
              </a:rPr>
              <a:t> Variable</a:t>
            </a:r>
            <a:endParaRPr lang="en-US" sz="1800" dirty="0"/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1" dirty="0"/>
          </a:p>
        </p:txBody>
      </p:sp>
      <p:sp>
        <p:nvSpPr>
          <p:cNvPr id="12" name="Shape 53"/>
          <p:cNvSpPr txBox="1"/>
          <p:nvPr/>
        </p:nvSpPr>
        <p:spPr>
          <a:xfrm>
            <a:off x="323032" y="133743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Latency for One Experiment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4" y="2564405"/>
            <a:ext cx="8359073" cy="42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06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2201" y="2192931"/>
            <a:ext cx="8051799" cy="371474"/>
          </a:xfrm>
        </p:spPr>
        <p:txBody>
          <a:bodyPr/>
          <a:lstStyle/>
          <a:p>
            <a:pPr algn="l"/>
            <a:r>
              <a:rPr lang="de-DE" sz="2000" b="1" dirty="0"/>
              <a:t>Batchfilesize(</a:t>
            </a:r>
            <a:r>
              <a:rPr lang="de-DE" sz="2000" b="1" dirty="0" err="1"/>
              <a:t>DataStream</a:t>
            </a:r>
            <a:r>
              <a:rPr lang="de-DE" sz="2000" b="1" dirty="0"/>
              <a:t> on Flink) - </a:t>
            </a:r>
            <a:r>
              <a:rPr lang="de-DE" sz="2000" b="1" dirty="0" err="1"/>
              <a:t>Latency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3" y="2574372"/>
            <a:ext cx="7126743" cy="4283628"/>
          </a:xfrm>
          <a:prstGeom prst="rect">
            <a:avLst/>
          </a:prstGeom>
        </p:spPr>
      </p:pic>
      <p:sp>
        <p:nvSpPr>
          <p:cNvPr id="7" name="Shape 52"/>
          <p:cNvSpPr txBox="1">
            <a:spLocks noGrp="1"/>
          </p:cNvSpPr>
          <p:nvPr>
            <p:ph type="body" idx="1"/>
          </p:nvPr>
        </p:nvSpPr>
        <p:spPr>
          <a:xfrm>
            <a:off x="72900" y="1424143"/>
            <a:ext cx="2792628" cy="360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Type:</a:t>
            </a:r>
            <a:r>
              <a:rPr lang="en-US" sz="1800" dirty="0"/>
              <a:t> Tumbling</a:t>
            </a:r>
          </a:p>
        </p:txBody>
      </p:sp>
      <p:sp>
        <p:nvSpPr>
          <p:cNvPr id="8" name="Shape 52"/>
          <p:cNvSpPr txBox="1">
            <a:spLocks/>
          </p:cNvSpPr>
          <p:nvPr/>
        </p:nvSpPr>
        <p:spPr>
          <a:xfrm>
            <a:off x="3278436" y="1394385"/>
            <a:ext cx="3509607" cy="33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Workload Speed:</a:t>
            </a:r>
            <a:r>
              <a:rPr lang="en-US" sz="1800" dirty="0"/>
              <a:t> 5000elem/sec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dirty="0"/>
          </a:p>
        </p:txBody>
      </p:sp>
      <p:sp>
        <p:nvSpPr>
          <p:cNvPr id="9" name="Shape 52"/>
          <p:cNvSpPr txBox="1">
            <a:spLocks/>
          </p:cNvSpPr>
          <p:nvPr/>
        </p:nvSpPr>
        <p:spPr>
          <a:xfrm>
            <a:off x="72900" y="1726984"/>
            <a:ext cx="3205536" cy="315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Size:</a:t>
            </a:r>
            <a:r>
              <a:rPr lang="en-US" sz="1800" dirty="0"/>
              <a:t> 1000ms</a:t>
            </a:r>
          </a:p>
        </p:txBody>
      </p:sp>
      <p:sp>
        <p:nvSpPr>
          <p:cNvPr id="10" name="Shape 52"/>
          <p:cNvSpPr txBox="1">
            <a:spLocks/>
          </p:cNvSpPr>
          <p:nvPr/>
        </p:nvSpPr>
        <p:spPr>
          <a:xfrm>
            <a:off x="3278436" y="1734850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Cluster Size:</a:t>
            </a:r>
            <a:r>
              <a:rPr lang="en-US" sz="1800" dirty="0">
                <a:solidFill>
                  <a:srgbClr val="1C1C1C"/>
                </a:solidFill>
              </a:rPr>
              <a:t> 1</a:t>
            </a:r>
            <a:r>
              <a:rPr lang="en-US" sz="1800" dirty="0"/>
              <a:t>p</a:t>
            </a:r>
          </a:p>
        </p:txBody>
      </p:sp>
      <p:sp>
        <p:nvSpPr>
          <p:cNvPr id="11" name="Shape 52"/>
          <p:cNvSpPr txBox="1">
            <a:spLocks/>
          </p:cNvSpPr>
          <p:nvPr/>
        </p:nvSpPr>
        <p:spPr>
          <a:xfrm>
            <a:off x="5772023" y="1728008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Historical Data:</a:t>
            </a:r>
            <a:r>
              <a:rPr lang="en-US" sz="1800" dirty="0">
                <a:solidFill>
                  <a:srgbClr val="1C1C1C"/>
                </a:solidFill>
              </a:rPr>
              <a:t> Variable</a:t>
            </a:r>
            <a:endParaRPr lang="en-US" sz="1800" dirty="0"/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9841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2748" y="2130626"/>
            <a:ext cx="8051799" cy="371474"/>
          </a:xfrm>
        </p:spPr>
        <p:txBody>
          <a:bodyPr/>
          <a:lstStyle/>
          <a:p>
            <a:pPr algn="l"/>
            <a:r>
              <a:rPr lang="de-DE" sz="2000" b="1" dirty="0"/>
              <a:t>Batchfilesize(</a:t>
            </a:r>
            <a:r>
              <a:rPr lang="de-DE" sz="2000" b="1" dirty="0" err="1"/>
              <a:t>DataStream</a:t>
            </a:r>
            <a:r>
              <a:rPr lang="de-DE" sz="2000" b="1" dirty="0"/>
              <a:t> on Flink) - </a:t>
            </a:r>
            <a:r>
              <a:rPr lang="de-DE" sz="2000" b="1" dirty="0" err="1"/>
              <a:t>Latency</a:t>
            </a:r>
            <a:endParaRPr lang="de-DE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68" y="2527238"/>
            <a:ext cx="7205161" cy="4330762"/>
          </a:xfrm>
          <a:prstGeom prst="rect">
            <a:avLst/>
          </a:prstGeom>
        </p:spPr>
      </p:pic>
      <p:sp>
        <p:nvSpPr>
          <p:cNvPr id="5" name="Shape 52"/>
          <p:cNvSpPr txBox="1">
            <a:spLocks noGrp="1"/>
          </p:cNvSpPr>
          <p:nvPr>
            <p:ph type="body" idx="1"/>
          </p:nvPr>
        </p:nvSpPr>
        <p:spPr>
          <a:xfrm>
            <a:off x="72900" y="1424143"/>
            <a:ext cx="2792628" cy="360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Type:</a:t>
            </a:r>
            <a:r>
              <a:rPr lang="en-US" sz="1800" dirty="0"/>
              <a:t> Tumbling</a:t>
            </a:r>
          </a:p>
        </p:txBody>
      </p:sp>
      <p:sp>
        <p:nvSpPr>
          <p:cNvPr id="7" name="Shape 52"/>
          <p:cNvSpPr txBox="1">
            <a:spLocks/>
          </p:cNvSpPr>
          <p:nvPr/>
        </p:nvSpPr>
        <p:spPr>
          <a:xfrm>
            <a:off x="3278436" y="1394385"/>
            <a:ext cx="3509607" cy="33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Workload Speed:</a:t>
            </a:r>
            <a:r>
              <a:rPr lang="en-US" sz="1800" dirty="0"/>
              <a:t> 5000elem/sec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dirty="0"/>
          </a:p>
        </p:txBody>
      </p:sp>
      <p:sp>
        <p:nvSpPr>
          <p:cNvPr id="8" name="Shape 52"/>
          <p:cNvSpPr txBox="1">
            <a:spLocks/>
          </p:cNvSpPr>
          <p:nvPr/>
        </p:nvSpPr>
        <p:spPr>
          <a:xfrm>
            <a:off x="72900" y="1726984"/>
            <a:ext cx="3205536" cy="315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Size:</a:t>
            </a:r>
            <a:r>
              <a:rPr lang="en-US" sz="1800" dirty="0"/>
              <a:t> 1000ms</a:t>
            </a:r>
          </a:p>
        </p:txBody>
      </p:sp>
      <p:sp>
        <p:nvSpPr>
          <p:cNvPr id="9" name="Shape 52"/>
          <p:cNvSpPr txBox="1">
            <a:spLocks/>
          </p:cNvSpPr>
          <p:nvPr/>
        </p:nvSpPr>
        <p:spPr>
          <a:xfrm>
            <a:off x="3278436" y="1734850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Cluster Size:</a:t>
            </a:r>
            <a:r>
              <a:rPr lang="en-US" sz="1800" dirty="0">
                <a:solidFill>
                  <a:srgbClr val="1C1C1C"/>
                </a:solidFill>
              </a:rPr>
              <a:t> 1</a:t>
            </a:r>
            <a:r>
              <a:rPr lang="en-US" sz="1800" dirty="0"/>
              <a:t>p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1" dirty="0"/>
              <a:t> </a:t>
            </a:r>
          </a:p>
        </p:txBody>
      </p:sp>
      <p:sp>
        <p:nvSpPr>
          <p:cNvPr id="10" name="Shape 52"/>
          <p:cNvSpPr txBox="1">
            <a:spLocks/>
          </p:cNvSpPr>
          <p:nvPr/>
        </p:nvSpPr>
        <p:spPr>
          <a:xfrm>
            <a:off x="5772023" y="1728008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Historical Data:</a:t>
            </a:r>
            <a:r>
              <a:rPr lang="en-US" sz="1800" dirty="0">
                <a:solidFill>
                  <a:srgbClr val="1C1C1C"/>
                </a:solidFill>
              </a:rPr>
              <a:t> Variable</a:t>
            </a:r>
            <a:endParaRPr lang="en-US" sz="1800" dirty="0"/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1403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379" y="2240605"/>
            <a:ext cx="8051799" cy="371474"/>
          </a:xfrm>
        </p:spPr>
        <p:txBody>
          <a:bodyPr/>
          <a:lstStyle/>
          <a:p>
            <a:pPr algn="l"/>
            <a:r>
              <a:rPr lang="de-DE" sz="2000" b="1" dirty="0" err="1"/>
              <a:t>Workload</a:t>
            </a:r>
            <a:r>
              <a:rPr lang="de-DE" sz="2000" b="1" dirty="0"/>
              <a:t> – </a:t>
            </a:r>
            <a:r>
              <a:rPr lang="de-DE" sz="2000" b="1" dirty="0" err="1"/>
              <a:t>Latency</a:t>
            </a:r>
            <a:r>
              <a:rPr lang="de-DE" sz="2000" b="1" dirty="0"/>
              <a:t>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25" y="2612079"/>
            <a:ext cx="7064009" cy="4245921"/>
          </a:xfrm>
          <a:prstGeom prst="rect">
            <a:avLst/>
          </a:prstGeom>
        </p:spPr>
      </p:pic>
      <p:sp>
        <p:nvSpPr>
          <p:cNvPr id="5" name="Shape 52"/>
          <p:cNvSpPr txBox="1">
            <a:spLocks noGrp="1"/>
          </p:cNvSpPr>
          <p:nvPr>
            <p:ph type="body" idx="1"/>
          </p:nvPr>
        </p:nvSpPr>
        <p:spPr>
          <a:xfrm>
            <a:off x="72900" y="1424143"/>
            <a:ext cx="2792628" cy="360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Type:</a:t>
            </a:r>
            <a:r>
              <a:rPr lang="en-US" sz="1800" dirty="0"/>
              <a:t> Tumbling</a:t>
            </a:r>
          </a:p>
        </p:txBody>
      </p:sp>
      <p:sp>
        <p:nvSpPr>
          <p:cNvPr id="6" name="Shape 52"/>
          <p:cNvSpPr txBox="1">
            <a:spLocks/>
          </p:cNvSpPr>
          <p:nvPr/>
        </p:nvSpPr>
        <p:spPr>
          <a:xfrm>
            <a:off x="3278436" y="1394385"/>
            <a:ext cx="3509607" cy="33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Workload Speed:</a:t>
            </a:r>
            <a:r>
              <a:rPr lang="en-US" sz="1800" dirty="0"/>
              <a:t> Variable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dirty="0"/>
          </a:p>
        </p:txBody>
      </p:sp>
      <p:sp>
        <p:nvSpPr>
          <p:cNvPr id="7" name="Shape 52"/>
          <p:cNvSpPr txBox="1">
            <a:spLocks/>
          </p:cNvSpPr>
          <p:nvPr/>
        </p:nvSpPr>
        <p:spPr>
          <a:xfrm>
            <a:off x="72900" y="1726984"/>
            <a:ext cx="3205536" cy="315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Size:</a:t>
            </a:r>
            <a:r>
              <a:rPr lang="en-US" sz="1800" dirty="0"/>
              <a:t> 1000ms</a:t>
            </a:r>
          </a:p>
        </p:txBody>
      </p:sp>
      <p:sp>
        <p:nvSpPr>
          <p:cNvPr id="8" name="Shape 52"/>
          <p:cNvSpPr txBox="1">
            <a:spLocks/>
          </p:cNvSpPr>
          <p:nvPr/>
        </p:nvSpPr>
        <p:spPr>
          <a:xfrm>
            <a:off x="3278436" y="1734850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Cluster Size:</a:t>
            </a:r>
            <a:r>
              <a:rPr lang="en-US" sz="1800" dirty="0">
                <a:solidFill>
                  <a:srgbClr val="1C1C1C"/>
                </a:solidFill>
              </a:rPr>
              <a:t> 1</a:t>
            </a:r>
            <a:r>
              <a:rPr lang="en-US" sz="1800" dirty="0"/>
              <a:t>p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1" dirty="0"/>
          </a:p>
        </p:txBody>
      </p:sp>
      <p:sp>
        <p:nvSpPr>
          <p:cNvPr id="9" name="Shape 52"/>
          <p:cNvSpPr txBox="1">
            <a:spLocks/>
          </p:cNvSpPr>
          <p:nvPr/>
        </p:nvSpPr>
        <p:spPr>
          <a:xfrm>
            <a:off x="5772023" y="1728008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Historical Data:</a:t>
            </a:r>
            <a:r>
              <a:rPr lang="en-US" sz="1800" dirty="0">
                <a:solidFill>
                  <a:srgbClr val="1C1C1C"/>
                </a:solidFill>
              </a:rPr>
              <a:t> 200000 elements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68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57200" y="1414502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Group presentation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000">
                <a:solidFill>
                  <a:srgbClr val="717171"/>
                </a:solidFill>
                <a:cs typeface="DejaVu Sans" charset="0"/>
              </a:rPr>
              <a:t>Seite </a:t>
            </a:r>
            <a:fld id="{0D9F0931-F66B-4A0A-9595-83B62684BD51}" type="slidenum">
              <a:rPr lang="en-US" altLang="en-US" sz="1000">
                <a:solidFill>
                  <a:srgbClr val="717171"/>
                </a:solidFill>
                <a:cs typeface="DejaVu Sans" charset="0"/>
              </a:rPr>
              <a:pPr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717171"/>
              </a:solidFill>
              <a:cs typeface="DejaVu Sans" charset="0"/>
            </a:endParaRPr>
          </a:p>
        </p:txBody>
      </p:sp>
      <p:sp>
        <p:nvSpPr>
          <p:cNvPr id="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96652" y="1397075"/>
            <a:ext cx="1955133" cy="45960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rgbClr val="C50E1F"/>
                </a:solidFill>
              </a:rPr>
              <a:t>Objectives</a:t>
            </a:r>
            <a:endParaRPr lang="de-DE" altLang="en-US" sz="2400" dirty="0">
              <a:solidFill>
                <a:srgbClr val="C50E1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062" y="2072270"/>
            <a:ext cx="7467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Project aims to analyze the behavior in hybrid systems of: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028700" lvl="1">
              <a:lnSpc>
                <a:spcPct val="20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028700" lvl="1">
              <a:lnSpc>
                <a:spcPct val="20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Experiments are expected to conduct with different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window length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batchfile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size (Side Input on Flink)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1" name="Picture 4" descr="https://flink.apache.org/img/navbar-brand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24" y="3016402"/>
            <a:ext cx="1680084" cy="8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13" y="3352304"/>
            <a:ext cx="1299143" cy="6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atic1.comicvine.com/uploads/original/13/135592/5270582-4644160274-vs.p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57" y="3298465"/>
            <a:ext cx="935455" cy="79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0457" y="2255005"/>
            <a:ext cx="8051799" cy="371474"/>
          </a:xfrm>
        </p:spPr>
        <p:txBody>
          <a:bodyPr/>
          <a:lstStyle/>
          <a:p>
            <a:pPr algn="l"/>
            <a:r>
              <a:rPr lang="de-DE" sz="2000" b="1" dirty="0" err="1"/>
              <a:t>Workload</a:t>
            </a:r>
            <a:r>
              <a:rPr lang="de-DE" sz="2000" b="1" dirty="0"/>
              <a:t> – </a:t>
            </a:r>
            <a:r>
              <a:rPr lang="de-DE" sz="2000" b="1" dirty="0" err="1"/>
              <a:t>Latency</a:t>
            </a:r>
            <a:r>
              <a:rPr lang="de-DE" sz="2000" b="1" dirty="0"/>
              <a:t> (2) High-</a:t>
            </a:r>
            <a:r>
              <a:rPr lang="de-DE" sz="2000" b="1" dirty="0" err="1"/>
              <a:t>throughput</a:t>
            </a:r>
            <a:endParaRPr lang="de-DE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3" y="2557476"/>
            <a:ext cx="7154853" cy="4300524"/>
          </a:xfrm>
          <a:prstGeom prst="rect">
            <a:avLst/>
          </a:prstGeom>
        </p:spPr>
      </p:pic>
      <p:sp>
        <p:nvSpPr>
          <p:cNvPr id="7" name="Shape 52"/>
          <p:cNvSpPr txBox="1">
            <a:spLocks noGrp="1"/>
          </p:cNvSpPr>
          <p:nvPr>
            <p:ph type="body" idx="1"/>
          </p:nvPr>
        </p:nvSpPr>
        <p:spPr>
          <a:xfrm>
            <a:off x="72900" y="1424143"/>
            <a:ext cx="2792628" cy="360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Type:</a:t>
            </a:r>
            <a:r>
              <a:rPr lang="en-US" sz="1800" dirty="0"/>
              <a:t> Tumbling</a:t>
            </a:r>
          </a:p>
        </p:txBody>
      </p:sp>
      <p:sp>
        <p:nvSpPr>
          <p:cNvPr id="8" name="Shape 52"/>
          <p:cNvSpPr txBox="1">
            <a:spLocks/>
          </p:cNvSpPr>
          <p:nvPr/>
        </p:nvSpPr>
        <p:spPr>
          <a:xfrm>
            <a:off x="3278436" y="1394385"/>
            <a:ext cx="3509607" cy="33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Workload Speed:</a:t>
            </a:r>
            <a:r>
              <a:rPr lang="en-US" sz="1800" dirty="0"/>
              <a:t> Variable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dirty="0"/>
          </a:p>
        </p:txBody>
      </p:sp>
      <p:sp>
        <p:nvSpPr>
          <p:cNvPr id="9" name="Shape 52"/>
          <p:cNvSpPr txBox="1">
            <a:spLocks/>
          </p:cNvSpPr>
          <p:nvPr/>
        </p:nvSpPr>
        <p:spPr>
          <a:xfrm>
            <a:off x="72900" y="1726984"/>
            <a:ext cx="3205536" cy="315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Size:</a:t>
            </a:r>
            <a:r>
              <a:rPr lang="en-US" sz="1800" dirty="0"/>
              <a:t> 1000ms</a:t>
            </a:r>
          </a:p>
        </p:txBody>
      </p:sp>
      <p:sp>
        <p:nvSpPr>
          <p:cNvPr id="10" name="Shape 52"/>
          <p:cNvSpPr txBox="1">
            <a:spLocks/>
          </p:cNvSpPr>
          <p:nvPr/>
        </p:nvSpPr>
        <p:spPr>
          <a:xfrm>
            <a:off x="3278436" y="1734850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Cluster Size:</a:t>
            </a:r>
            <a:r>
              <a:rPr lang="en-US" sz="1800" dirty="0">
                <a:solidFill>
                  <a:srgbClr val="1C1C1C"/>
                </a:solidFill>
              </a:rPr>
              <a:t> 1</a:t>
            </a:r>
            <a:r>
              <a:rPr lang="en-US" sz="1800" dirty="0"/>
              <a:t>p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1" dirty="0"/>
          </a:p>
        </p:txBody>
      </p:sp>
      <p:sp>
        <p:nvSpPr>
          <p:cNvPr id="11" name="Shape 52"/>
          <p:cNvSpPr txBox="1">
            <a:spLocks/>
          </p:cNvSpPr>
          <p:nvPr/>
        </p:nvSpPr>
        <p:spPr>
          <a:xfrm>
            <a:off x="5772023" y="1728008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Historical Data:</a:t>
            </a:r>
            <a:r>
              <a:rPr lang="en-US" sz="1800" dirty="0">
                <a:solidFill>
                  <a:srgbClr val="1C1C1C"/>
                </a:solidFill>
              </a:rPr>
              <a:t> 200000 elements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192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297" y="2278314"/>
            <a:ext cx="8051799" cy="371474"/>
          </a:xfrm>
        </p:spPr>
        <p:txBody>
          <a:bodyPr/>
          <a:lstStyle/>
          <a:p>
            <a:pPr algn="l"/>
            <a:r>
              <a:rPr lang="de-DE" sz="2000" b="1" dirty="0" err="1"/>
              <a:t>Windowsize</a:t>
            </a:r>
            <a:r>
              <a:rPr lang="de-DE" sz="2000" b="1" dirty="0"/>
              <a:t> (N </a:t>
            </a:r>
            <a:r>
              <a:rPr lang="de-DE" sz="2000" b="1" dirty="0" err="1"/>
              <a:t>elements</a:t>
            </a:r>
            <a:r>
              <a:rPr lang="de-DE" sz="2000" b="1" dirty="0"/>
              <a:t>) - </a:t>
            </a:r>
            <a:r>
              <a:rPr lang="de-DE" sz="2000" b="1" dirty="0" err="1"/>
              <a:t>Latency</a:t>
            </a:r>
            <a:endParaRPr lang="de-DE" sz="2000" b="1" dirty="0"/>
          </a:p>
        </p:txBody>
      </p:sp>
      <p:sp>
        <p:nvSpPr>
          <p:cNvPr id="7" name="Shape 52"/>
          <p:cNvSpPr txBox="1">
            <a:spLocks noGrp="1"/>
          </p:cNvSpPr>
          <p:nvPr>
            <p:ph type="body" idx="1"/>
          </p:nvPr>
        </p:nvSpPr>
        <p:spPr>
          <a:xfrm>
            <a:off x="72900" y="1424143"/>
            <a:ext cx="2792628" cy="360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Type:</a:t>
            </a:r>
            <a:r>
              <a:rPr lang="en-US" sz="1800" dirty="0"/>
              <a:t> Tumbling</a:t>
            </a:r>
          </a:p>
        </p:txBody>
      </p:sp>
      <p:sp>
        <p:nvSpPr>
          <p:cNvPr id="8" name="Shape 52"/>
          <p:cNvSpPr txBox="1">
            <a:spLocks/>
          </p:cNvSpPr>
          <p:nvPr/>
        </p:nvSpPr>
        <p:spPr>
          <a:xfrm>
            <a:off x="3278436" y="1394385"/>
            <a:ext cx="4168739" cy="33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Workload Speed:</a:t>
            </a:r>
            <a:r>
              <a:rPr lang="en-US" sz="1800" dirty="0"/>
              <a:t> 5000 elements /sec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dirty="0"/>
          </a:p>
        </p:txBody>
      </p:sp>
      <p:sp>
        <p:nvSpPr>
          <p:cNvPr id="9" name="Shape 52"/>
          <p:cNvSpPr txBox="1">
            <a:spLocks/>
          </p:cNvSpPr>
          <p:nvPr/>
        </p:nvSpPr>
        <p:spPr>
          <a:xfrm>
            <a:off x="72900" y="1726984"/>
            <a:ext cx="3205536" cy="315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Size:</a:t>
            </a:r>
            <a:r>
              <a:rPr lang="en-US" sz="1800" dirty="0"/>
              <a:t> Variable</a:t>
            </a:r>
          </a:p>
        </p:txBody>
      </p:sp>
      <p:sp>
        <p:nvSpPr>
          <p:cNvPr id="10" name="Shape 52"/>
          <p:cNvSpPr txBox="1">
            <a:spLocks/>
          </p:cNvSpPr>
          <p:nvPr/>
        </p:nvSpPr>
        <p:spPr>
          <a:xfrm>
            <a:off x="3278436" y="1734850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Cluster Size:</a:t>
            </a:r>
            <a:r>
              <a:rPr lang="en-US" sz="1800" dirty="0">
                <a:solidFill>
                  <a:srgbClr val="1C1C1C"/>
                </a:solidFill>
              </a:rPr>
              <a:t> 1</a:t>
            </a:r>
            <a:r>
              <a:rPr lang="en-US" sz="1800" dirty="0"/>
              <a:t>p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1" dirty="0"/>
          </a:p>
        </p:txBody>
      </p:sp>
      <p:sp>
        <p:nvSpPr>
          <p:cNvPr id="11" name="Shape 52"/>
          <p:cNvSpPr txBox="1">
            <a:spLocks/>
          </p:cNvSpPr>
          <p:nvPr/>
        </p:nvSpPr>
        <p:spPr>
          <a:xfrm>
            <a:off x="5772023" y="1728008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Historical Data:</a:t>
            </a:r>
            <a:r>
              <a:rPr lang="en-US" sz="1800" dirty="0">
                <a:solidFill>
                  <a:srgbClr val="1C1C1C"/>
                </a:solidFill>
              </a:rPr>
              <a:t> 200000 elements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97" y="2649788"/>
            <a:ext cx="6381775" cy="38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21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1610" y="2113601"/>
            <a:ext cx="8051799" cy="371474"/>
          </a:xfrm>
        </p:spPr>
        <p:txBody>
          <a:bodyPr/>
          <a:lstStyle/>
          <a:p>
            <a:pPr algn="l"/>
            <a:r>
              <a:rPr lang="de-DE" sz="2000" b="1" dirty="0" err="1"/>
              <a:t>Windowsize</a:t>
            </a:r>
            <a:r>
              <a:rPr lang="de-DE" sz="2000" b="1" dirty="0"/>
              <a:t>  - </a:t>
            </a:r>
            <a:r>
              <a:rPr lang="de-DE" sz="2000" b="1" dirty="0" err="1"/>
              <a:t>Latency</a:t>
            </a:r>
            <a:endParaRPr lang="de-DE" sz="2000" b="1" dirty="0"/>
          </a:p>
        </p:txBody>
      </p:sp>
      <p:sp>
        <p:nvSpPr>
          <p:cNvPr id="9" name="Shape 52"/>
          <p:cNvSpPr txBox="1">
            <a:spLocks noGrp="1"/>
          </p:cNvSpPr>
          <p:nvPr>
            <p:ph type="body" idx="1"/>
          </p:nvPr>
        </p:nvSpPr>
        <p:spPr>
          <a:xfrm>
            <a:off x="72900" y="1424143"/>
            <a:ext cx="2792628" cy="360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Type:</a:t>
            </a:r>
            <a:r>
              <a:rPr lang="en-US" sz="1800" dirty="0"/>
              <a:t> Tumbling</a:t>
            </a:r>
          </a:p>
        </p:txBody>
      </p:sp>
      <p:sp>
        <p:nvSpPr>
          <p:cNvPr id="10" name="Shape 52"/>
          <p:cNvSpPr txBox="1">
            <a:spLocks/>
          </p:cNvSpPr>
          <p:nvPr/>
        </p:nvSpPr>
        <p:spPr>
          <a:xfrm>
            <a:off x="3278436" y="1394385"/>
            <a:ext cx="4168739" cy="33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Workload Speed:</a:t>
            </a:r>
            <a:r>
              <a:rPr lang="en-US" sz="1800" dirty="0"/>
              <a:t> 5000 elements /sec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dirty="0"/>
          </a:p>
        </p:txBody>
      </p:sp>
      <p:sp>
        <p:nvSpPr>
          <p:cNvPr id="11" name="Shape 52"/>
          <p:cNvSpPr txBox="1">
            <a:spLocks/>
          </p:cNvSpPr>
          <p:nvPr/>
        </p:nvSpPr>
        <p:spPr>
          <a:xfrm>
            <a:off x="72900" y="1726984"/>
            <a:ext cx="3205536" cy="315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Size:</a:t>
            </a:r>
            <a:r>
              <a:rPr lang="en-US" sz="1800" dirty="0"/>
              <a:t> Variable</a:t>
            </a:r>
          </a:p>
        </p:txBody>
      </p:sp>
      <p:sp>
        <p:nvSpPr>
          <p:cNvPr id="12" name="Shape 52"/>
          <p:cNvSpPr txBox="1">
            <a:spLocks/>
          </p:cNvSpPr>
          <p:nvPr/>
        </p:nvSpPr>
        <p:spPr>
          <a:xfrm>
            <a:off x="3278436" y="1734850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Cluster Size:</a:t>
            </a:r>
            <a:r>
              <a:rPr lang="en-US" sz="1800" dirty="0">
                <a:solidFill>
                  <a:srgbClr val="1C1C1C"/>
                </a:solidFill>
              </a:rPr>
              <a:t> 1</a:t>
            </a:r>
            <a:r>
              <a:rPr lang="en-US" sz="1800" dirty="0"/>
              <a:t>p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1" dirty="0"/>
          </a:p>
        </p:txBody>
      </p:sp>
      <p:sp>
        <p:nvSpPr>
          <p:cNvPr id="13" name="Shape 52"/>
          <p:cNvSpPr txBox="1">
            <a:spLocks/>
          </p:cNvSpPr>
          <p:nvPr/>
        </p:nvSpPr>
        <p:spPr>
          <a:xfrm>
            <a:off x="5772023" y="1728008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Historical Data:</a:t>
            </a:r>
            <a:r>
              <a:rPr lang="en-US" sz="1800" dirty="0">
                <a:solidFill>
                  <a:srgbClr val="1C1C1C"/>
                </a:solidFill>
              </a:rPr>
              <a:t> 200000 elements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14" y="2485075"/>
            <a:ext cx="7016959" cy="42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23360" y="2320684"/>
            <a:ext cx="8051799" cy="371474"/>
          </a:xfrm>
        </p:spPr>
        <p:txBody>
          <a:bodyPr/>
          <a:lstStyle/>
          <a:p>
            <a:pPr algn="l"/>
            <a:r>
              <a:rPr lang="de-DE" sz="2000" b="1" dirty="0" err="1"/>
              <a:t>Parallelization</a:t>
            </a:r>
            <a:r>
              <a:rPr lang="de-DE" sz="2000" b="1" dirty="0"/>
              <a:t> (N Cores)  - </a:t>
            </a:r>
            <a:r>
              <a:rPr lang="de-DE" sz="2000" b="1" dirty="0" err="1"/>
              <a:t>Latency</a:t>
            </a:r>
            <a:endParaRPr lang="de-DE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25" y="2659213"/>
            <a:ext cx="6985592" cy="4198787"/>
          </a:xfrm>
          <a:prstGeom prst="rect">
            <a:avLst/>
          </a:prstGeom>
        </p:spPr>
      </p:pic>
      <p:sp>
        <p:nvSpPr>
          <p:cNvPr id="6" name="Shape 52"/>
          <p:cNvSpPr txBox="1">
            <a:spLocks noGrp="1"/>
          </p:cNvSpPr>
          <p:nvPr>
            <p:ph type="body" idx="1"/>
          </p:nvPr>
        </p:nvSpPr>
        <p:spPr>
          <a:xfrm>
            <a:off x="72900" y="1424143"/>
            <a:ext cx="2792628" cy="360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Type:</a:t>
            </a:r>
            <a:r>
              <a:rPr lang="en-US" sz="1800" dirty="0"/>
              <a:t> Tumbling</a:t>
            </a:r>
          </a:p>
        </p:txBody>
      </p:sp>
      <p:sp>
        <p:nvSpPr>
          <p:cNvPr id="7" name="Shape 52"/>
          <p:cNvSpPr txBox="1">
            <a:spLocks/>
          </p:cNvSpPr>
          <p:nvPr/>
        </p:nvSpPr>
        <p:spPr>
          <a:xfrm>
            <a:off x="3278436" y="1394385"/>
            <a:ext cx="4168739" cy="33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Workload Speed:</a:t>
            </a:r>
            <a:r>
              <a:rPr lang="en-US" sz="1800" dirty="0"/>
              <a:t> 5000 elements /sec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dirty="0"/>
          </a:p>
        </p:txBody>
      </p:sp>
      <p:sp>
        <p:nvSpPr>
          <p:cNvPr id="8" name="Shape 52"/>
          <p:cNvSpPr txBox="1">
            <a:spLocks/>
          </p:cNvSpPr>
          <p:nvPr/>
        </p:nvSpPr>
        <p:spPr>
          <a:xfrm>
            <a:off x="72900" y="1726984"/>
            <a:ext cx="3205536" cy="315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/>
              <a:t>Windows Size:</a:t>
            </a:r>
            <a:r>
              <a:rPr lang="en-US" sz="1800" dirty="0"/>
              <a:t> 1000</a:t>
            </a:r>
          </a:p>
        </p:txBody>
      </p:sp>
      <p:sp>
        <p:nvSpPr>
          <p:cNvPr id="9" name="Shape 52"/>
          <p:cNvSpPr txBox="1">
            <a:spLocks/>
          </p:cNvSpPr>
          <p:nvPr/>
        </p:nvSpPr>
        <p:spPr>
          <a:xfrm>
            <a:off x="3278436" y="1734850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Cluster Size:</a:t>
            </a:r>
            <a:r>
              <a:rPr lang="en-US" sz="1800" dirty="0">
                <a:solidFill>
                  <a:srgbClr val="1C1C1C"/>
                </a:solidFill>
              </a:rPr>
              <a:t> </a:t>
            </a:r>
            <a:r>
              <a:rPr lang="en-US" sz="1800" dirty="0" err="1">
                <a:solidFill>
                  <a:srgbClr val="1C1C1C"/>
                </a:solidFill>
              </a:rPr>
              <a:t>Var</a:t>
            </a:r>
            <a:endParaRPr lang="en-US" sz="1800" dirty="0"/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1" dirty="0"/>
          </a:p>
        </p:txBody>
      </p:sp>
      <p:sp>
        <p:nvSpPr>
          <p:cNvPr id="10" name="Shape 52"/>
          <p:cNvSpPr txBox="1">
            <a:spLocks/>
          </p:cNvSpPr>
          <p:nvPr/>
        </p:nvSpPr>
        <p:spPr>
          <a:xfrm>
            <a:off x="5772023" y="1728008"/>
            <a:ext cx="2770824" cy="384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1C1C1C"/>
                </a:solidFill>
              </a:rPr>
              <a:t>Historical Data:</a:t>
            </a:r>
            <a:r>
              <a:rPr lang="en-US" sz="1800" dirty="0">
                <a:solidFill>
                  <a:srgbClr val="1C1C1C"/>
                </a:solidFill>
              </a:rPr>
              <a:t> 200000 elements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2777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State of the Art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System setup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length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Batch file size (Side Input on Flink)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Conclusions</a:t>
            </a:r>
          </a:p>
          <a:p>
            <a:pPr marL="914400" marR="0" lvl="1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pic>
        <p:nvPicPr>
          <p:cNvPr id="4" name="Picture 4" descr="https://flink.apache.org/img/navbar-brand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19" y="3242645"/>
            <a:ext cx="1680084" cy="8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5494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 err="1"/>
              <a:t>Conclusion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Side Input </a:t>
            </a:r>
            <a:r>
              <a:rPr lang="de-DE" dirty="0" err="1"/>
              <a:t>Api</a:t>
            </a:r>
            <a:r>
              <a:rPr lang="de-DE" dirty="0"/>
              <a:t> on Flink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new</a:t>
            </a:r>
            <a:r>
              <a:rPr lang="de-DE" dirty="0"/>
              <a:t> Side Input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List (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/>
              <a:t>Data Stream)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functionallity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released</a:t>
            </a:r>
            <a:r>
              <a:rPr lang="de-DE" dirty="0"/>
              <a:t> on Flink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50 000 </a:t>
            </a:r>
            <a:r>
              <a:rPr lang="de-DE" dirty="0" err="1"/>
              <a:t>elements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crashed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Hybrid </a:t>
            </a:r>
            <a:r>
              <a:rPr lang="de-DE" dirty="0" err="1"/>
              <a:t>benchmarking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Windows Benchmarking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157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539750" y="6372225"/>
            <a:ext cx="6624637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539750" y="6557961"/>
            <a:ext cx="6624637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25000"/>
              <a:buFont typeface="Arial"/>
              <a:buNone/>
            </a:pPr>
            <a:r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000" b="0" i="0" u="none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2228906" y="3658802"/>
            <a:ext cx="4614000" cy="6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/>
              <a:t>Thank you for your attention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Joining windowed streams with large historical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Historical data = preprocessed taxi ride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Windowed stream = same taxi rides events received from </a:t>
            </a:r>
            <a:r>
              <a:rPr lang="en-US" dirty="0" err="1"/>
              <a:t>kafka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Join based on ID of each taxi ride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Intersection of join = 100 percent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8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320462"/>
            <a:ext cx="3144420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Benchmarking Design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53"/>
          <p:cNvSpPr txBox="1"/>
          <p:nvPr/>
        </p:nvSpPr>
        <p:spPr>
          <a:xfrm>
            <a:off x="599405" y="1581146"/>
            <a:ext cx="3144420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000" dirty="0">
                <a:solidFill>
                  <a:srgbClr val="002060"/>
                </a:solidFill>
              </a:rPr>
              <a:t>Architecture</a:t>
            </a:r>
            <a:endParaRPr lang="en-US" sz="2000" b="0" i="0" u="none" dirty="0">
              <a:solidFill>
                <a:srgbClr val="002060"/>
              </a:solidFill>
              <a:sym typeface="Arial"/>
            </a:endParaRPr>
          </a:p>
        </p:txBody>
      </p:sp>
      <p:grpSp>
        <p:nvGrpSpPr>
          <p:cNvPr id="6" name="Canvas 147"/>
          <p:cNvGrpSpPr/>
          <p:nvPr/>
        </p:nvGrpSpPr>
        <p:grpSpPr>
          <a:xfrm>
            <a:off x="279105" y="1581146"/>
            <a:ext cx="8642350" cy="4818380"/>
            <a:chOff x="0" y="0"/>
            <a:chExt cx="8642350" cy="481838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8642350" cy="4818380"/>
            </a:xfrm>
            <a:prstGeom prst="rect">
              <a:avLst/>
            </a:prstGeom>
          </p:spPr>
        </p:sp>
        <p:sp>
          <p:nvSpPr>
            <p:cNvPr id="8" name="Rounded Rectangle 7"/>
            <p:cNvSpPr/>
            <p:nvPr/>
          </p:nvSpPr>
          <p:spPr>
            <a:xfrm>
              <a:off x="3261784" y="1242060"/>
              <a:ext cx="1905000" cy="339852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Cylinder 32"/>
            <p:cNvSpPr/>
            <p:nvPr/>
          </p:nvSpPr>
          <p:spPr>
            <a:xfrm rot="17432575" flipV="1">
              <a:off x="1932630" y="701235"/>
              <a:ext cx="454306" cy="1481560"/>
            </a:xfrm>
            <a:prstGeom prst="ca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373902">
              <a:off x="1485714" y="1276670"/>
              <a:ext cx="1255078" cy="32987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21448" y="1285425"/>
              <a:ext cx="1028692" cy="615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Simple Kafka Producer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" name="Arrow: Right 59"/>
            <p:cNvSpPr/>
            <p:nvPr/>
          </p:nvSpPr>
          <p:spPr>
            <a:xfrm rot="1369526">
              <a:off x="910074" y="742133"/>
              <a:ext cx="581114" cy="51977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3" name="Arrow: Right 60"/>
            <p:cNvSpPr/>
            <p:nvPr/>
          </p:nvSpPr>
          <p:spPr>
            <a:xfrm rot="939596">
              <a:off x="2919954" y="1505954"/>
              <a:ext cx="421648" cy="5194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77632" y="3775168"/>
              <a:ext cx="1589405" cy="9829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</a:rPr>
                <a:t>Join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28600" marR="0" indent="-22860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</a:rPr>
                <a:t>Do Aggregations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28600" marR="0" indent="-22860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</a:rPr>
                <a:t>Calculate Latency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74556" y="803644"/>
              <a:ext cx="2669828" cy="962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</a:rPr>
                <a:t>Batch File on Spark / </a:t>
              </a:r>
            </a:p>
            <a:p>
              <a:pPr marL="228600" marR="0" indent="-22860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</a:rPr>
                <a:t>Side Input (Data Stream on Flink)</a:t>
              </a:r>
              <a:endPara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42894" y="621737"/>
              <a:ext cx="2964140" cy="50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Hybrid Computation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27586" y="2633259"/>
              <a:ext cx="245324" cy="789104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01785" y="2692346"/>
              <a:ext cx="245307" cy="788581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91849" y="2762766"/>
              <a:ext cx="245307" cy="788581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7628" y="2844046"/>
              <a:ext cx="245307" cy="788581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21919" y="2903101"/>
              <a:ext cx="245307" cy="788035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2085" y="2973586"/>
              <a:ext cx="245307" cy="788035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7827" y="2600206"/>
              <a:ext cx="245307" cy="788581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52118" y="2659261"/>
              <a:ext cx="245307" cy="788035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42284" y="2729746"/>
              <a:ext cx="245307" cy="788035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46844" y="2857593"/>
              <a:ext cx="245307" cy="788581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21135" y="2916648"/>
              <a:ext cx="245307" cy="788035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1301" y="2987133"/>
              <a:ext cx="245307" cy="788035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77870" y="2214119"/>
              <a:ext cx="1245590" cy="436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Windows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836" y="609200"/>
              <a:ext cx="536494" cy="555483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994" y="1492343"/>
              <a:ext cx="856623" cy="122035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3913690" y="1429555"/>
              <a:ext cx="436304" cy="1215596"/>
            </a:xfrm>
            <a:prstGeom prst="rect">
              <a:avLst/>
            </a:prstGeom>
          </p:spPr>
        </p:pic>
        <p:sp>
          <p:nvSpPr>
            <p:cNvPr id="33" name="Arrow: Right 60"/>
            <p:cNvSpPr/>
            <p:nvPr/>
          </p:nvSpPr>
          <p:spPr>
            <a:xfrm rot="8349917">
              <a:off x="4965360" y="2288540"/>
              <a:ext cx="421005" cy="5194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34" name="Picture 3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459480" y="1391580"/>
              <a:ext cx="661419" cy="292440"/>
            </a:xfrm>
            <a:prstGeom prst="rect">
              <a:avLst/>
            </a:prstGeom>
          </p:spPr>
        </p:pic>
        <p:pic>
          <p:nvPicPr>
            <p:cNvPr id="35" name="Picture 34" descr="http://spark.apache.org/images/spark-logo-trademark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272" y="1370868"/>
              <a:ext cx="650388" cy="345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 35"/>
          <p:cNvSpPr/>
          <p:nvPr/>
        </p:nvSpPr>
        <p:spPr>
          <a:xfrm rot="1297422">
            <a:off x="1695761" y="3218386"/>
            <a:ext cx="1155141" cy="38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marR="0" indent="-22860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</a:rPr>
              <a:t>Data </a:t>
            </a:r>
            <a:r>
              <a:rPr lang="en-US" dirty="0">
                <a:effectLst/>
                <a:ea typeface="Calibri" panose="020F0502020204030204" pitchFamily="34" charset="0"/>
              </a:rPr>
              <a:t>Stream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2312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/>
              <a:t>Programm </a:t>
            </a:r>
            <a:r>
              <a:rPr lang="de-DE" sz="2000" dirty="0" err="1"/>
              <a:t>skeleton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Read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Kafka </a:t>
            </a:r>
            <a:r>
              <a:rPr lang="de-DE" dirty="0" err="1"/>
              <a:t>connection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rides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Kafka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receiving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stream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windowed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( </a:t>
            </a:r>
            <a:r>
              <a:rPr lang="de-DE" dirty="0" err="1"/>
              <a:t>current</a:t>
            </a:r>
            <a:r>
              <a:rPr lang="de-DE" dirty="0"/>
              <a:t> time – </a:t>
            </a:r>
            <a:r>
              <a:rPr lang="de-DE" dirty="0" err="1"/>
              <a:t>timestamp</a:t>
            </a:r>
            <a:r>
              <a:rPr lang="de-DE" dirty="0"/>
              <a:t> 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29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System setup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length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Batchfile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size </a:t>
            </a:r>
          </a:p>
          <a:p>
            <a:pPr lvl="0">
              <a:lnSpc>
                <a:spcPct val="104999"/>
              </a:lnSpc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Conclusions</a:t>
            </a:r>
          </a:p>
          <a:p>
            <a:pPr marL="914400" marR="0" lvl="1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pic>
        <p:nvPicPr>
          <p:cNvPr id="4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16" y="3097862"/>
            <a:ext cx="1784780" cy="94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98171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/>
              <a:t>Hybrid </a:t>
            </a:r>
            <a:r>
              <a:rPr lang="de-DE" sz="2000" dirty="0" err="1"/>
              <a:t>system</a:t>
            </a:r>
            <a:r>
              <a:rPr lang="de-DE" sz="2000" dirty="0"/>
              <a:t> in Spark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Streaming build on </a:t>
            </a:r>
            <a:r>
              <a:rPr lang="en-US" dirty="0" err="1"/>
              <a:t>DStreams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DStream</a:t>
            </a:r>
            <a:r>
              <a:rPr lang="en-US" dirty="0"/>
              <a:t> is represented as a sequence of RDDs.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RDDs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microbatches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000" dirty="0"/>
              <a:t>Source: http://spark.apache.org/docs/latest/streaming-programming-guide.html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0278" t="22000" r="49913" b="64857"/>
          <a:stretch/>
        </p:blipFill>
        <p:spPr>
          <a:xfrm>
            <a:off x="539750" y="4860567"/>
            <a:ext cx="7425468" cy="11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3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000" dirty="0"/>
              <a:t>Hybrid System in Spark (2)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transformToPair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Called</a:t>
            </a:r>
            <a:r>
              <a:rPr lang="de-DE" dirty="0"/>
              <a:t> on </a:t>
            </a:r>
            <a:r>
              <a:rPr lang="de-DE" dirty="0" err="1"/>
              <a:t>every</a:t>
            </a:r>
            <a:r>
              <a:rPr lang="de-DE" dirty="0"/>
              <a:t> RDD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RDD </a:t>
            </a:r>
            <a:r>
              <a:rPr lang="de-DE" dirty="0" err="1"/>
              <a:t>to</a:t>
            </a:r>
            <a:r>
              <a:rPr lang="de-DE" dirty="0"/>
              <a:t> RDD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Join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RDD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batchfile</a:t>
            </a:r>
            <a:endParaRPr lang="de-DE" dirty="0"/>
          </a:p>
          <a:p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3"/>
          <a:srcRect l="19921" t="43195" r="40675" b="36885"/>
          <a:stretch/>
        </p:blipFill>
        <p:spPr>
          <a:xfrm>
            <a:off x="88872" y="4333461"/>
            <a:ext cx="8959713" cy="2409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18609" y="4682985"/>
            <a:ext cx="6008816" cy="20010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3978"/>
      </p:ext>
    </p:extLst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874</Words>
  <Application>Microsoft Office PowerPoint</Application>
  <PresentationFormat>On-screen Show (4:3)</PresentationFormat>
  <Paragraphs>233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DejaVu Sans</vt:lpstr>
      <vt:lpstr>Helvetica Neue</vt:lpstr>
      <vt:lpstr>Noto Sans Symbols</vt:lpstr>
      <vt:lpstr>Times New Roman</vt:lpstr>
      <vt:lpstr>Wingdings</vt:lpstr>
      <vt:lpstr>POI_THEME_TEMPLATE_DESIGN</vt:lpstr>
      <vt:lpstr>POI_THEME_TEMPLATE_DESIGN</vt:lpstr>
      <vt:lpstr>Hybrid System - Benchmark</vt:lpstr>
      <vt:lpstr>PowerPoint Presentation</vt:lpstr>
      <vt:lpstr>Objectives</vt:lpstr>
      <vt:lpstr>Use case</vt:lpstr>
      <vt:lpstr>PowerPoint Presentation</vt:lpstr>
      <vt:lpstr>Programm skeleton</vt:lpstr>
      <vt:lpstr>PowerPoint Presentation</vt:lpstr>
      <vt:lpstr>Hybrid system in Spark</vt:lpstr>
      <vt:lpstr>Hybrid System in Spark (2)</vt:lpstr>
      <vt:lpstr>PowerPoint Presentation</vt:lpstr>
      <vt:lpstr>Batchfilesize - Latency</vt:lpstr>
      <vt:lpstr>Batchfilesize - Thoughput</vt:lpstr>
      <vt:lpstr>Throughput for one experiment</vt:lpstr>
      <vt:lpstr>Latency for one experiment</vt:lpstr>
      <vt:lpstr>Workload - Latency</vt:lpstr>
      <vt:lpstr>Windowsize - Latency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Batchfilesize(DataStream on Flink) - Latency</vt:lpstr>
      <vt:lpstr>Batchfilesize(DataStream on Flink) - Latency</vt:lpstr>
      <vt:lpstr>Batchfilesize(DataStream on Flink) - Latency</vt:lpstr>
      <vt:lpstr>Workload – Latency (1)</vt:lpstr>
      <vt:lpstr>Workload – Latency (2) High-throughput</vt:lpstr>
      <vt:lpstr>Windowsize (N elements) - Latency</vt:lpstr>
      <vt:lpstr>Windowsize  - Latency</vt:lpstr>
      <vt:lpstr>Parallelization (N Cores)  - Latency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graph processing systems</dc:title>
  <dc:creator>andresviv</dc:creator>
  <cp:lastModifiedBy>Andrés Vivanco Villamar OM MANI PADME HUM</cp:lastModifiedBy>
  <cp:revision>49</cp:revision>
  <dcterms:modified xsi:type="dcterms:W3CDTF">2017-03-20T16:57:55Z</dcterms:modified>
</cp:coreProperties>
</file>