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66AF26-F2D5-4F42-8066-FFFA706DE7EC}" v="155" dt="2025-04-07T20:13:26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E508-9D40-438F-91A5-C27573CAB279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E1D45-CAC4-477B-9261-B2ABE93758E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733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E1D45-CAC4-477B-9261-B2ABE93758E9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4074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E1D45-CAC4-477B-9261-B2ABE93758E9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62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99BCA-5352-AE69-2CA1-BA85F6489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402AD-2014-61F8-16E7-D136BE147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B8AA3-6248-F866-76BE-D7DD28AA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2C9A7-7A9A-264D-AD91-1BB41693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A4569-1598-4343-DA31-2BD9189C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4740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46264-855B-63D0-202C-1AFBD341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A8A27-BF2C-F7C7-6FFD-C05A771C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FD3D5-0B45-333F-8F8D-3A4DB1DE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F42A6-9911-E489-CA44-619EACC4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D210F-EFD4-7D71-4854-22CDBC56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836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C84E2C-EF7B-ED19-32AA-D1744DCCE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100511-3E03-8855-406A-2F57EAF5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E669E-D50E-EF7B-AD04-7774B242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73B3B-4924-8A9C-651B-34D35331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AC06C-2CF0-122D-47FE-C4E5D92E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681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0C8E8-3B18-1252-95D0-281A88C6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FA951-53C3-29E9-3256-862DC3481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EA6574-057B-128B-6FAE-3691DB2E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FC8559-C417-E22A-BDF3-FFBF831D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2B97BB-7EFD-5EF1-B06C-6CDF87FB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41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1E28C-38B0-C17B-26CE-C0CBD2AA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F5FA7-A4CC-0DF1-742D-F63C9CBC4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DA71E5-9BF9-1C15-FDA0-B823A471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186E0-115C-5DD2-5B04-55D75311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43B7B-1B6C-A471-DC54-8B0E12C0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0856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AB4FD-D166-0596-6016-1E126955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B3AEFB-BBAB-3AF1-1728-2BEADA2DC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493B9-D8F0-0277-D8DE-347F04AD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753646-D096-153A-55A1-D06478A8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176130-6E50-F975-1EFB-24E28A4B2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D488F-0E32-86CC-581B-F126CB1A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399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67983-BE44-9679-F24C-837E0818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4233F0-BD78-162E-0AF7-292B36CA5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4CC4C-4B3E-E384-3DD8-73D2531F2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3A88CF-CDA0-F254-340E-98E71D63A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CA0DFA-F650-5711-9EEC-F82A5B1E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B1C46B-C3B7-BD68-3EDC-64B68E97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974696-FE2A-AB5A-E9CD-5193137B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D51D75-B042-38E9-C502-EB4ACBB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9831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B8EC9-C345-4592-34E0-F5C24DE6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298F3E-3BB0-966B-BA8B-1FAA6C0D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C2224A-BE01-4FE2-F5E3-37139C22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D38334-5002-9614-5318-2B21BC3B1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284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5941AE-2CAF-473E-5ACA-0C11E6A9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622194-6EFB-A719-1A42-AEB9BD0B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F316DE-EBD4-A334-FA3F-8A99F404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7940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BF22F-9145-609A-2F8A-75E0940C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46588F-B473-715D-EA4C-A33C6415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0DD9F4-C2E8-4444-8275-AD782140D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91C059-EEDA-0C5A-2E45-DBA6B642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F90204-9760-F267-9018-F2C323E7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B28DF9-7358-EEB2-6D34-CBB95AF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901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690CA-CDF3-89B5-5C60-0F956AFA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F6AB36-FF14-A3A2-14C8-ED98D0DB7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5CF054-C46F-C2C2-C4C8-590660FE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538FD2-D526-3B1E-90BA-DA3F16C0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DB077B-D774-20BB-E9AE-48A4F7E7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C149E-8639-F817-24B5-DAD86E99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945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DE2D31-65C9-9C16-D137-A715ABB5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4574A6-7A5E-F381-0D64-3B298522D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FC497-3429-C690-CBED-B2C74B09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EF79E-8459-4082-B75A-2AD6A4F3930F}" type="datetimeFigureOut">
              <a:rPr lang="es-EC" smtClean="0"/>
              <a:t>7/4/2025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535726-443E-BEC4-6EC4-984103862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4DA79-772E-0777-B6FE-E13327653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C0CCA8-A9F6-4968-9A9A-C0B5C000965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7081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ipse 40">
            <a:extLst>
              <a:ext uri="{FF2B5EF4-FFF2-40B4-BE49-F238E27FC236}">
                <a16:creationId xmlns:a16="http://schemas.microsoft.com/office/drawing/2014/main" id="{53E8D9CE-A92E-0177-B337-F14D0DEB30DF}"/>
              </a:ext>
            </a:extLst>
          </p:cNvPr>
          <p:cNvSpPr/>
          <p:nvPr/>
        </p:nvSpPr>
        <p:spPr>
          <a:xfrm>
            <a:off x="6126494" y="2690081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16394E5-E4FF-8E9B-9C8D-8A57A875906A}"/>
              </a:ext>
            </a:extLst>
          </p:cNvPr>
          <p:cNvSpPr/>
          <p:nvPr/>
        </p:nvSpPr>
        <p:spPr>
          <a:xfrm>
            <a:off x="9722088" y="1824925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7B38B25-F2FE-8606-2643-AE16D1098EA7}"/>
              </a:ext>
            </a:extLst>
          </p:cNvPr>
          <p:cNvSpPr/>
          <p:nvPr/>
        </p:nvSpPr>
        <p:spPr>
          <a:xfrm>
            <a:off x="1882390" y="1761796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8246FC-FB91-401B-EF9A-AE15393AF94A}"/>
              </a:ext>
            </a:extLst>
          </p:cNvPr>
          <p:cNvSpPr txBox="1"/>
          <p:nvPr/>
        </p:nvSpPr>
        <p:spPr>
          <a:xfrm>
            <a:off x="3296253" y="407560"/>
            <a:ext cx="6415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Modelo de Contexto –  Arquitectura C4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7C731FA-DC9D-CB77-B735-11032C77852E}"/>
              </a:ext>
            </a:extLst>
          </p:cNvPr>
          <p:cNvSpPr/>
          <p:nvPr/>
        </p:nvSpPr>
        <p:spPr>
          <a:xfrm>
            <a:off x="6085888" y="1173140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471249-70C9-2661-0AC4-9E3694818E7E}"/>
              </a:ext>
            </a:extLst>
          </p:cNvPr>
          <p:cNvSpPr txBox="1"/>
          <p:nvPr/>
        </p:nvSpPr>
        <p:spPr>
          <a:xfrm>
            <a:off x="6052349" y="1285256"/>
            <a:ext cx="8558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Cliente</a:t>
            </a:r>
          </a:p>
          <a:p>
            <a:pPr algn="ctr"/>
            <a:r>
              <a:rPr lang="es-MX" sz="1300" dirty="0"/>
              <a:t>(Usuario)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D5E535-273E-E5CF-06DC-A5FA7A4F6ECA}"/>
              </a:ext>
            </a:extLst>
          </p:cNvPr>
          <p:cNvSpPr txBox="1"/>
          <p:nvPr/>
        </p:nvSpPr>
        <p:spPr>
          <a:xfrm>
            <a:off x="1996231" y="1886888"/>
            <a:ext cx="571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SPA Web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1886F0C-56A3-A803-7258-F21253007E61}"/>
              </a:ext>
            </a:extLst>
          </p:cNvPr>
          <p:cNvSpPr txBox="1"/>
          <p:nvPr/>
        </p:nvSpPr>
        <p:spPr>
          <a:xfrm>
            <a:off x="9824234" y="1941310"/>
            <a:ext cx="5773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App</a:t>
            </a:r>
          </a:p>
          <a:p>
            <a:pPr algn="ctr"/>
            <a:r>
              <a:rPr lang="es-MX" sz="1300" dirty="0"/>
              <a:t>Móvil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C1F9AB-B8F9-C0CA-F21E-5D340ABDDFC2}"/>
              </a:ext>
            </a:extLst>
          </p:cNvPr>
          <p:cNvSpPr txBox="1"/>
          <p:nvPr/>
        </p:nvSpPr>
        <p:spPr>
          <a:xfrm>
            <a:off x="6123619" y="2798836"/>
            <a:ext cx="8100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API</a:t>
            </a:r>
          </a:p>
          <a:p>
            <a:pPr algn="ctr"/>
            <a:r>
              <a:rPr lang="es-MX" sz="1300" dirty="0"/>
              <a:t>Gateway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9874717-856E-1486-2DAF-FD32EE4A329B}"/>
              </a:ext>
            </a:extLst>
          </p:cNvPr>
          <p:cNvCxnSpPr>
            <a:cxnSpLocks/>
            <a:stCxn id="5" idx="2"/>
            <a:endCxn id="35" idx="6"/>
          </p:cNvCxnSpPr>
          <p:nvPr/>
        </p:nvCxnSpPr>
        <p:spPr>
          <a:xfrm flipH="1">
            <a:off x="2664052" y="1544454"/>
            <a:ext cx="3421836" cy="58865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083684E-4987-A30E-8EFD-3F6020BDDFEC}"/>
              </a:ext>
            </a:extLst>
          </p:cNvPr>
          <p:cNvCxnSpPr>
            <a:cxnSpLocks/>
            <a:stCxn id="35" idx="6"/>
            <a:endCxn id="41" idx="1"/>
          </p:cNvCxnSpPr>
          <p:nvPr/>
        </p:nvCxnSpPr>
        <p:spPr>
          <a:xfrm>
            <a:off x="2664052" y="2133110"/>
            <a:ext cx="3576914" cy="66572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796B792-1A6E-DA2F-B59A-23475D312253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6867550" y="2196239"/>
            <a:ext cx="2854538" cy="61856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D1D5D470-235B-CBAE-3848-03511A0A55A5}"/>
              </a:ext>
            </a:extLst>
          </p:cNvPr>
          <p:cNvCxnSpPr>
            <a:cxnSpLocks/>
            <a:stCxn id="5" idx="6"/>
            <a:endCxn id="37" idx="2"/>
          </p:cNvCxnSpPr>
          <p:nvPr/>
        </p:nvCxnSpPr>
        <p:spPr>
          <a:xfrm>
            <a:off x="6867550" y="1544454"/>
            <a:ext cx="2854538" cy="65178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37A6BB0-F1A1-86A8-1642-3B00680B289B}"/>
              </a:ext>
            </a:extLst>
          </p:cNvPr>
          <p:cNvSpPr txBox="1"/>
          <p:nvPr/>
        </p:nvSpPr>
        <p:spPr>
          <a:xfrm rot="20861958">
            <a:off x="7721638" y="2312053"/>
            <a:ext cx="771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REST API</a:t>
            </a:r>
            <a:endParaRPr lang="es-EC" sz="1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C51255-D593-1084-12C0-CC8BB1712218}"/>
              </a:ext>
            </a:extLst>
          </p:cNvPr>
          <p:cNvSpPr txBox="1"/>
          <p:nvPr/>
        </p:nvSpPr>
        <p:spPr>
          <a:xfrm rot="21021033">
            <a:off x="4144827" y="1547814"/>
            <a:ext cx="1178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HTTP + OAuth2</a:t>
            </a:r>
            <a:endParaRPr lang="es-EC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C9E2B8D-19A4-0466-C4EA-AA9FA206CF08}"/>
              </a:ext>
            </a:extLst>
          </p:cNvPr>
          <p:cNvSpPr txBox="1"/>
          <p:nvPr/>
        </p:nvSpPr>
        <p:spPr>
          <a:xfrm rot="801827">
            <a:off x="7603335" y="1615349"/>
            <a:ext cx="1178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HTTP + OAuth2</a:t>
            </a:r>
            <a:endParaRPr lang="es-EC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FB9E282-8FB5-90DA-8748-CF50764A4F33}"/>
              </a:ext>
            </a:extLst>
          </p:cNvPr>
          <p:cNvSpPr txBox="1"/>
          <p:nvPr/>
        </p:nvSpPr>
        <p:spPr>
          <a:xfrm rot="402890">
            <a:off x="4255755" y="2256912"/>
            <a:ext cx="771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REST API</a:t>
            </a:r>
            <a:endParaRPr lang="es-EC" sz="1200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4F191A7-4F37-70E1-BEE0-68A6EC7FEDD4}"/>
              </a:ext>
            </a:extLst>
          </p:cNvPr>
          <p:cNvSpPr/>
          <p:nvPr/>
        </p:nvSpPr>
        <p:spPr>
          <a:xfrm>
            <a:off x="507746" y="3564313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40B796A-1500-108C-874C-273B74469206}"/>
              </a:ext>
            </a:extLst>
          </p:cNvPr>
          <p:cNvSpPr/>
          <p:nvPr/>
        </p:nvSpPr>
        <p:spPr>
          <a:xfrm>
            <a:off x="2647461" y="3564313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436FAACF-9642-D05F-B838-23DEE37958D2}"/>
              </a:ext>
            </a:extLst>
          </p:cNvPr>
          <p:cNvSpPr/>
          <p:nvPr/>
        </p:nvSpPr>
        <p:spPr>
          <a:xfrm>
            <a:off x="6126494" y="4071159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5857BF1-F307-87F1-FB57-67E1245D402C}"/>
              </a:ext>
            </a:extLst>
          </p:cNvPr>
          <p:cNvSpPr/>
          <p:nvPr/>
        </p:nvSpPr>
        <p:spPr>
          <a:xfrm>
            <a:off x="8930386" y="3564313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F4B681EF-1306-BC31-DE14-53A49E0A702A}"/>
              </a:ext>
            </a:extLst>
          </p:cNvPr>
          <p:cNvSpPr/>
          <p:nvPr/>
        </p:nvSpPr>
        <p:spPr>
          <a:xfrm>
            <a:off x="11070101" y="3564313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45AED4E3-944F-DAD3-154E-1E6EF86D0A79}"/>
              </a:ext>
            </a:extLst>
          </p:cNvPr>
          <p:cNvSpPr/>
          <p:nvPr/>
        </p:nvSpPr>
        <p:spPr>
          <a:xfrm>
            <a:off x="1403249" y="5675015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05286C7-137A-0A66-8E06-A05944A83D0E}"/>
              </a:ext>
            </a:extLst>
          </p:cNvPr>
          <p:cNvSpPr/>
          <p:nvPr/>
        </p:nvSpPr>
        <p:spPr>
          <a:xfrm>
            <a:off x="8940426" y="5675015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A8B65535-FB45-6A74-3A83-B8651960206C}"/>
              </a:ext>
            </a:extLst>
          </p:cNvPr>
          <p:cNvSpPr/>
          <p:nvPr/>
        </p:nvSpPr>
        <p:spPr>
          <a:xfrm>
            <a:off x="11070101" y="5613246"/>
            <a:ext cx="781662" cy="74262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1BB66C39-8AD1-C856-3CBC-4DA2B9CAC457}"/>
              </a:ext>
            </a:extLst>
          </p:cNvPr>
          <p:cNvCxnSpPr>
            <a:cxnSpLocks/>
            <a:stCxn id="52" idx="0"/>
            <a:endCxn id="41" idx="2"/>
          </p:cNvCxnSpPr>
          <p:nvPr/>
        </p:nvCxnSpPr>
        <p:spPr>
          <a:xfrm flipV="1">
            <a:off x="898577" y="3061395"/>
            <a:ext cx="5227917" cy="50291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72720615-CB74-0C7F-D51B-93AB8224C3EA}"/>
              </a:ext>
            </a:extLst>
          </p:cNvPr>
          <p:cNvCxnSpPr>
            <a:cxnSpLocks/>
            <a:stCxn id="53" idx="7"/>
            <a:endCxn id="41" idx="3"/>
          </p:cNvCxnSpPr>
          <p:nvPr/>
        </p:nvCxnSpPr>
        <p:spPr>
          <a:xfrm flipV="1">
            <a:off x="3314651" y="3323954"/>
            <a:ext cx="2926315" cy="34911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FF169CDD-0558-308B-D587-C857983F057C}"/>
              </a:ext>
            </a:extLst>
          </p:cNvPr>
          <p:cNvCxnSpPr>
            <a:cxnSpLocks/>
            <a:stCxn id="41" idx="5"/>
            <a:endCxn id="55" idx="1"/>
          </p:cNvCxnSpPr>
          <p:nvPr/>
        </p:nvCxnSpPr>
        <p:spPr>
          <a:xfrm>
            <a:off x="6793684" y="3323954"/>
            <a:ext cx="2251174" cy="349114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3F6F75E8-BFB5-41A1-6CDF-E2E78ECF0239}"/>
              </a:ext>
            </a:extLst>
          </p:cNvPr>
          <p:cNvCxnSpPr>
            <a:cxnSpLocks/>
            <a:stCxn id="41" idx="6"/>
            <a:endCxn id="56" idx="0"/>
          </p:cNvCxnSpPr>
          <p:nvPr/>
        </p:nvCxnSpPr>
        <p:spPr>
          <a:xfrm>
            <a:off x="6908156" y="3061395"/>
            <a:ext cx="4552776" cy="50291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99F1CBA1-8B5A-30A2-0A73-B141A99848EB}"/>
              </a:ext>
            </a:extLst>
          </p:cNvPr>
          <p:cNvCxnSpPr>
            <a:cxnSpLocks/>
            <a:stCxn id="41" idx="4"/>
            <a:endCxn id="54" idx="0"/>
          </p:cNvCxnSpPr>
          <p:nvPr/>
        </p:nvCxnSpPr>
        <p:spPr>
          <a:xfrm>
            <a:off x="6517325" y="3432709"/>
            <a:ext cx="0" cy="63845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FFFB521F-1D50-ECA6-DECF-D4CA9B5C0390}"/>
              </a:ext>
            </a:extLst>
          </p:cNvPr>
          <p:cNvCxnSpPr>
            <a:cxnSpLocks/>
            <a:stCxn id="52" idx="4"/>
            <a:endCxn id="57" idx="1"/>
          </p:cNvCxnSpPr>
          <p:nvPr/>
        </p:nvCxnSpPr>
        <p:spPr>
          <a:xfrm>
            <a:off x="898577" y="4306941"/>
            <a:ext cx="619144" cy="1476829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3414C34-8197-49BE-ABF4-1058A98F3725}"/>
              </a:ext>
            </a:extLst>
          </p:cNvPr>
          <p:cNvCxnSpPr>
            <a:cxnSpLocks/>
            <a:stCxn id="53" idx="3"/>
            <a:endCxn id="57" idx="0"/>
          </p:cNvCxnSpPr>
          <p:nvPr/>
        </p:nvCxnSpPr>
        <p:spPr>
          <a:xfrm flipH="1">
            <a:off x="1794080" y="4198186"/>
            <a:ext cx="967853" cy="1476829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887179F8-F266-58FD-AE05-353AC99807A8}"/>
              </a:ext>
            </a:extLst>
          </p:cNvPr>
          <p:cNvCxnSpPr>
            <a:cxnSpLocks/>
            <a:stCxn id="55" idx="3"/>
            <a:endCxn id="57" idx="6"/>
          </p:cNvCxnSpPr>
          <p:nvPr/>
        </p:nvCxnSpPr>
        <p:spPr>
          <a:xfrm flipH="1">
            <a:off x="2184911" y="4198186"/>
            <a:ext cx="6859947" cy="1848143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D92F4FC1-60B7-3385-5947-C157F4E398B1}"/>
              </a:ext>
            </a:extLst>
          </p:cNvPr>
          <p:cNvCxnSpPr>
            <a:cxnSpLocks/>
            <a:stCxn id="55" idx="4"/>
            <a:endCxn id="58" idx="0"/>
          </p:cNvCxnSpPr>
          <p:nvPr/>
        </p:nvCxnSpPr>
        <p:spPr>
          <a:xfrm>
            <a:off x="9321217" y="4306941"/>
            <a:ext cx="10040" cy="1368074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2FF420E6-9C89-A21E-4F69-C4D533860574}"/>
              </a:ext>
            </a:extLst>
          </p:cNvPr>
          <p:cNvCxnSpPr>
            <a:cxnSpLocks/>
            <a:stCxn id="56" idx="4"/>
            <a:endCxn id="59" idx="0"/>
          </p:cNvCxnSpPr>
          <p:nvPr/>
        </p:nvCxnSpPr>
        <p:spPr>
          <a:xfrm>
            <a:off x="11460932" y="4306941"/>
            <a:ext cx="0" cy="130630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138C684-CF10-72C2-9C10-70C8DE438F93}"/>
              </a:ext>
            </a:extLst>
          </p:cNvPr>
          <p:cNvSpPr txBox="1"/>
          <p:nvPr/>
        </p:nvSpPr>
        <p:spPr>
          <a:xfrm>
            <a:off x="181311" y="3589378"/>
            <a:ext cx="13098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Microservicio de Autenticación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B44A6AE-41A6-FCB6-863E-1AE4CCE42AA2}"/>
              </a:ext>
            </a:extLst>
          </p:cNvPr>
          <p:cNvSpPr txBox="1"/>
          <p:nvPr/>
        </p:nvSpPr>
        <p:spPr>
          <a:xfrm>
            <a:off x="2322658" y="3596863"/>
            <a:ext cx="13098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Microservicio de Movimientos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E227B221-55FF-0C78-3177-95818801D9CD}"/>
              </a:ext>
            </a:extLst>
          </p:cNvPr>
          <p:cNvSpPr txBox="1"/>
          <p:nvPr/>
        </p:nvSpPr>
        <p:spPr>
          <a:xfrm>
            <a:off x="5887727" y="4198186"/>
            <a:ext cx="1309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Servicio de Auditoría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7756334-BA1D-3E26-5EFF-38E219694D1F}"/>
              </a:ext>
            </a:extLst>
          </p:cNvPr>
          <p:cNvSpPr txBox="1"/>
          <p:nvPr/>
        </p:nvSpPr>
        <p:spPr>
          <a:xfrm>
            <a:off x="8676342" y="3617056"/>
            <a:ext cx="13098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Microservicio de Transferencias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CF575892-6F76-9BE1-D883-010CFC848B03}"/>
              </a:ext>
            </a:extLst>
          </p:cNvPr>
          <p:cNvSpPr txBox="1"/>
          <p:nvPr/>
        </p:nvSpPr>
        <p:spPr>
          <a:xfrm>
            <a:off x="8767349" y="5809291"/>
            <a:ext cx="11278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Plataforma de Pagos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DCAC0337-EC5B-044C-3A6F-EEF5C891AC25}"/>
              </a:ext>
            </a:extLst>
          </p:cNvPr>
          <p:cNvSpPr txBox="1"/>
          <p:nvPr/>
        </p:nvSpPr>
        <p:spPr>
          <a:xfrm>
            <a:off x="10806017" y="3622632"/>
            <a:ext cx="130982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Microservicio de Notificaciones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70975A8A-0ACA-1100-CAB9-842DCCE2C319}"/>
              </a:ext>
            </a:extLst>
          </p:cNvPr>
          <p:cNvSpPr txBox="1"/>
          <p:nvPr/>
        </p:nvSpPr>
        <p:spPr>
          <a:xfrm>
            <a:off x="10897024" y="5738338"/>
            <a:ext cx="11278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Proveedor de SMS/Email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9C9F1478-015B-3E4F-B65A-FED028FAD6B8}"/>
              </a:ext>
            </a:extLst>
          </p:cNvPr>
          <p:cNvSpPr txBox="1"/>
          <p:nvPr/>
        </p:nvSpPr>
        <p:spPr>
          <a:xfrm>
            <a:off x="1346013" y="5750153"/>
            <a:ext cx="896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Core </a:t>
            </a:r>
          </a:p>
          <a:p>
            <a:pPr algn="ctr"/>
            <a:r>
              <a:rPr lang="es-MX" sz="1300" dirty="0"/>
              <a:t>Bancario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AC833F4A-A392-140C-5865-ACC777454CE2}"/>
              </a:ext>
            </a:extLst>
          </p:cNvPr>
          <p:cNvSpPr txBox="1"/>
          <p:nvPr/>
        </p:nvSpPr>
        <p:spPr>
          <a:xfrm rot="21299286">
            <a:off x="2235661" y="3107674"/>
            <a:ext cx="1537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Validar credenciales</a:t>
            </a:r>
            <a:endParaRPr lang="es-EC" sz="1200" dirty="0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EE41BD3-1730-4BB4-59A7-33E45C637403}"/>
              </a:ext>
            </a:extLst>
          </p:cNvPr>
          <p:cNvSpPr txBox="1"/>
          <p:nvPr/>
        </p:nvSpPr>
        <p:spPr>
          <a:xfrm rot="4019032">
            <a:off x="740353" y="4886003"/>
            <a:ext cx="1131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Validar cliente</a:t>
            </a:r>
            <a:endParaRPr lang="es-EC" sz="1200" dirty="0"/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347BA1D9-1622-4AD2-C73E-7FDE6229A016}"/>
              </a:ext>
            </a:extLst>
          </p:cNvPr>
          <p:cNvSpPr txBox="1"/>
          <p:nvPr/>
        </p:nvSpPr>
        <p:spPr>
          <a:xfrm rot="18206917">
            <a:off x="1524404" y="4805735"/>
            <a:ext cx="1289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Consulta cuenta</a:t>
            </a:r>
            <a:endParaRPr lang="es-EC" sz="1200" dirty="0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E3EEB20A-BCE8-EBC5-7813-45853D5BEE6E}"/>
              </a:ext>
            </a:extLst>
          </p:cNvPr>
          <p:cNvSpPr txBox="1"/>
          <p:nvPr/>
        </p:nvSpPr>
        <p:spPr>
          <a:xfrm rot="20685934">
            <a:off x="4785995" y="4885425"/>
            <a:ext cx="1605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Transacción bancaria</a:t>
            </a:r>
            <a:endParaRPr lang="es-EC" sz="1200" dirty="0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E6F4260-1486-5569-8A54-68CD41EF2F7F}"/>
              </a:ext>
            </a:extLst>
          </p:cNvPr>
          <p:cNvSpPr txBox="1"/>
          <p:nvPr/>
        </p:nvSpPr>
        <p:spPr>
          <a:xfrm rot="21168220">
            <a:off x="3678962" y="3268881"/>
            <a:ext cx="21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Consulta saldo/movimientos</a:t>
            </a:r>
            <a:endParaRPr lang="es-EC" sz="1200" dirty="0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C1D07791-9AED-1E2D-2725-75B64438EE93}"/>
              </a:ext>
            </a:extLst>
          </p:cNvPr>
          <p:cNvSpPr txBox="1"/>
          <p:nvPr/>
        </p:nvSpPr>
        <p:spPr>
          <a:xfrm>
            <a:off x="5965393" y="3687484"/>
            <a:ext cx="1179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Log de eventos</a:t>
            </a:r>
            <a:endParaRPr lang="es-EC" sz="1200" dirty="0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1B64FBCE-4B73-2CFD-E5A9-F28E0573858A}"/>
              </a:ext>
            </a:extLst>
          </p:cNvPr>
          <p:cNvSpPr txBox="1"/>
          <p:nvPr/>
        </p:nvSpPr>
        <p:spPr>
          <a:xfrm rot="402890">
            <a:off x="8654096" y="3067699"/>
            <a:ext cx="101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Enviar alerta</a:t>
            </a:r>
            <a:endParaRPr lang="es-EC" sz="1200" dirty="0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D49A67EB-B080-5B46-77E1-51FF8F61C78D}"/>
              </a:ext>
            </a:extLst>
          </p:cNvPr>
          <p:cNvSpPr txBox="1"/>
          <p:nvPr/>
        </p:nvSpPr>
        <p:spPr>
          <a:xfrm rot="473747">
            <a:off x="7349094" y="3244238"/>
            <a:ext cx="1171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Ejecutar pagos</a:t>
            </a:r>
            <a:endParaRPr lang="es-EC" sz="12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2BFFF1D2-3C61-6F1B-D69E-D6DBA5C97856}"/>
              </a:ext>
            </a:extLst>
          </p:cNvPr>
          <p:cNvSpPr txBox="1"/>
          <p:nvPr/>
        </p:nvSpPr>
        <p:spPr>
          <a:xfrm rot="5400000">
            <a:off x="8882585" y="4821594"/>
            <a:ext cx="1079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Interbancario</a:t>
            </a:r>
            <a:endParaRPr lang="es-EC" sz="1200" dirty="0"/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721879B1-3EEC-06CE-4FFA-A880C0C2EE2C}"/>
              </a:ext>
            </a:extLst>
          </p:cNvPr>
          <p:cNvSpPr txBox="1"/>
          <p:nvPr/>
        </p:nvSpPr>
        <p:spPr>
          <a:xfrm rot="5400000">
            <a:off x="10939565" y="4849222"/>
            <a:ext cx="1198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Enviar mensaje</a:t>
            </a:r>
            <a:endParaRPr lang="es-EC" sz="1200" dirty="0"/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CACB6C46-432F-FF2D-9EC8-698863A85019}"/>
              </a:ext>
            </a:extLst>
          </p:cNvPr>
          <p:cNvSpPr/>
          <p:nvPr/>
        </p:nvSpPr>
        <p:spPr>
          <a:xfrm>
            <a:off x="59322" y="85035"/>
            <a:ext cx="11986054" cy="663557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805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8246FC-FB91-401B-EF9A-AE15393AF94A}"/>
              </a:ext>
            </a:extLst>
          </p:cNvPr>
          <p:cNvSpPr txBox="1"/>
          <p:nvPr/>
        </p:nvSpPr>
        <p:spPr>
          <a:xfrm>
            <a:off x="2980179" y="248050"/>
            <a:ext cx="6231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Modelo de Componentes –  Arquitectura C4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D6547988-FBD2-CBDA-3DA6-2390BB11B241}"/>
              </a:ext>
            </a:extLst>
          </p:cNvPr>
          <p:cNvSpPr/>
          <p:nvPr/>
        </p:nvSpPr>
        <p:spPr>
          <a:xfrm>
            <a:off x="1904027" y="1058379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339786-DBA9-086E-F00D-AC5AB08E1B98}"/>
              </a:ext>
            </a:extLst>
          </p:cNvPr>
          <p:cNvSpPr txBox="1"/>
          <p:nvPr/>
        </p:nvSpPr>
        <p:spPr>
          <a:xfrm>
            <a:off x="1841673" y="1117890"/>
            <a:ext cx="795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300" dirty="0"/>
              <a:t>Transfer Service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82905CDF-5A33-F007-2A51-E159E9746181}"/>
              </a:ext>
            </a:extLst>
          </p:cNvPr>
          <p:cNvSpPr/>
          <p:nvPr/>
        </p:nvSpPr>
        <p:spPr>
          <a:xfrm>
            <a:off x="5759116" y="1088858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87D941AC-7282-8B7E-067D-C833DA1E8C24}"/>
              </a:ext>
            </a:extLst>
          </p:cNvPr>
          <p:cNvSpPr/>
          <p:nvPr/>
        </p:nvSpPr>
        <p:spPr>
          <a:xfrm>
            <a:off x="9921605" y="1053091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A5BD413F-C782-6971-5CE4-0F797EA34100}"/>
              </a:ext>
            </a:extLst>
          </p:cNvPr>
          <p:cNvSpPr/>
          <p:nvPr/>
        </p:nvSpPr>
        <p:spPr>
          <a:xfrm>
            <a:off x="268660" y="2626400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F1328950-AD56-9D78-9A46-FDAE84FAE5C2}"/>
              </a:ext>
            </a:extLst>
          </p:cNvPr>
          <p:cNvSpPr/>
          <p:nvPr/>
        </p:nvSpPr>
        <p:spPr>
          <a:xfrm>
            <a:off x="1301918" y="2627716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28B695A6-E518-E22B-7017-2A0668DA039D}"/>
              </a:ext>
            </a:extLst>
          </p:cNvPr>
          <p:cNvSpPr/>
          <p:nvPr/>
        </p:nvSpPr>
        <p:spPr>
          <a:xfrm>
            <a:off x="2475784" y="2626399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2E5E8B89-4AE7-BC87-5FEE-6CC740B28DEC}"/>
              </a:ext>
            </a:extLst>
          </p:cNvPr>
          <p:cNvSpPr/>
          <p:nvPr/>
        </p:nvSpPr>
        <p:spPr>
          <a:xfrm>
            <a:off x="5046375" y="2565441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0F06FE39-44C3-C88F-F19A-FD542652849E}"/>
              </a:ext>
            </a:extLst>
          </p:cNvPr>
          <p:cNvSpPr/>
          <p:nvPr/>
        </p:nvSpPr>
        <p:spPr>
          <a:xfrm>
            <a:off x="5759116" y="4150400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09A9FA8F-5229-38F8-B8BF-967C1EE4D02A}"/>
              </a:ext>
            </a:extLst>
          </p:cNvPr>
          <p:cNvSpPr/>
          <p:nvPr/>
        </p:nvSpPr>
        <p:spPr>
          <a:xfrm>
            <a:off x="6464985" y="2575579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D2FCD564-BC2A-F7DF-DCDA-7F7A5EADC402}"/>
              </a:ext>
            </a:extLst>
          </p:cNvPr>
          <p:cNvSpPr/>
          <p:nvPr/>
        </p:nvSpPr>
        <p:spPr>
          <a:xfrm>
            <a:off x="9307217" y="2616235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9AC8FB56-8EBC-0BB6-2C02-2CA24E14496D}"/>
              </a:ext>
            </a:extLst>
          </p:cNvPr>
          <p:cNvSpPr/>
          <p:nvPr/>
        </p:nvSpPr>
        <p:spPr>
          <a:xfrm>
            <a:off x="10226576" y="2616235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95CD0D50-A50A-80A8-3E58-EA6A3EEB5B78}"/>
              </a:ext>
            </a:extLst>
          </p:cNvPr>
          <p:cNvSpPr/>
          <p:nvPr/>
        </p:nvSpPr>
        <p:spPr>
          <a:xfrm>
            <a:off x="11145935" y="2626400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D6BFD690-C39D-43AB-17AD-7AFD4683B80C}"/>
              </a:ext>
            </a:extLst>
          </p:cNvPr>
          <p:cNvSpPr/>
          <p:nvPr/>
        </p:nvSpPr>
        <p:spPr>
          <a:xfrm>
            <a:off x="4035529" y="3635271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095BEB59-1AB0-AB5B-8AF3-5EDFD7A0BCC1}"/>
              </a:ext>
            </a:extLst>
          </p:cNvPr>
          <p:cNvSpPr/>
          <p:nvPr/>
        </p:nvSpPr>
        <p:spPr>
          <a:xfrm>
            <a:off x="3464805" y="4665238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Diagrama de flujo: conector 19">
            <a:extLst>
              <a:ext uri="{FF2B5EF4-FFF2-40B4-BE49-F238E27FC236}">
                <a16:creationId xmlns:a16="http://schemas.microsoft.com/office/drawing/2014/main" id="{A0CB2244-436E-02AA-1F8E-81EE7B750751}"/>
              </a:ext>
            </a:extLst>
          </p:cNvPr>
          <p:cNvSpPr/>
          <p:nvPr/>
        </p:nvSpPr>
        <p:spPr>
          <a:xfrm>
            <a:off x="4608922" y="4665237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2D5FC218-7DE4-3921-0F86-CA2C9E5817E4}"/>
              </a:ext>
            </a:extLst>
          </p:cNvPr>
          <p:cNvSpPr/>
          <p:nvPr/>
        </p:nvSpPr>
        <p:spPr>
          <a:xfrm>
            <a:off x="4026991" y="5726958"/>
            <a:ext cx="673768" cy="595563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7F902EB-2D85-106B-4118-5B397BBA46A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605544" y="1356161"/>
            <a:ext cx="1298483" cy="127023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C074687-E669-3E55-30D5-987BF91AC4E4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1638802" y="1566724"/>
            <a:ext cx="363896" cy="106099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230DCE7-990D-303F-880F-F4517838B1CB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2240911" y="1653942"/>
            <a:ext cx="571757" cy="97245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9BA5FC7D-A420-1DA1-73D4-F74AEA1E5D3C}"/>
              </a:ext>
            </a:extLst>
          </p:cNvPr>
          <p:cNvCxnSpPr>
            <a:cxnSpLocks/>
            <a:stCxn id="5" idx="5"/>
            <a:endCxn id="18" idx="0"/>
          </p:cNvCxnSpPr>
          <p:nvPr/>
        </p:nvCxnSpPr>
        <p:spPr>
          <a:xfrm>
            <a:off x="2479124" y="1566724"/>
            <a:ext cx="1893289" cy="206854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C7595271-FE55-05FF-4169-256146FC5F5A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2577795" y="1356161"/>
            <a:ext cx="3279992" cy="288145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3790CEC2-D5AD-029C-9328-B40B46A0E7CB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>
            <a:off x="6096000" y="1684421"/>
            <a:ext cx="0" cy="246597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EF715587-1E0D-BF7B-F23C-703540BC32C9}"/>
              </a:ext>
            </a:extLst>
          </p:cNvPr>
          <p:cNvCxnSpPr>
            <a:cxnSpLocks/>
            <a:stCxn id="7" idx="3"/>
            <a:endCxn id="12" idx="0"/>
          </p:cNvCxnSpPr>
          <p:nvPr/>
        </p:nvCxnSpPr>
        <p:spPr>
          <a:xfrm flipH="1">
            <a:off x="5383259" y="1597203"/>
            <a:ext cx="474528" cy="968238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CF46A88C-CCCF-C75B-A207-4C33CDE3B85F}"/>
              </a:ext>
            </a:extLst>
          </p:cNvPr>
          <p:cNvCxnSpPr>
            <a:cxnSpLocks/>
            <a:stCxn id="7" idx="5"/>
            <a:endCxn id="14" idx="0"/>
          </p:cNvCxnSpPr>
          <p:nvPr/>
        </p:nvCxnSpPr>
        <p:spPr>
          <a:xfrm>
            <a:off x="6334213" y="1597203"/>
            <a:ext cx="467656" cy="97837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2A05D19F-4563-ED76-BD82-DA22A529C627}"/>
              </a:ext>
            </a:extLst>
          </p:cNvPr>
          <p:cNvCxnSpPr>
            <a:cxnSpLocks/>
            <a:stCxn id="8" idx="2"/>
            <a:endCxn id="13" idx="7"/>
          </p:cNvCxnSpPr>
          <p:nvPr/>
        </p:nvCxnSpPr>
        <p:spPr>
          <a:xfrm flipH="1">
            <a:off x="6334213" y="1350873"/>
            <a:ext cx="3587392" cy="288674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1FD75B27-1F9F-BC6B-5747-731D02039807}"/>
              </a:ext>
            </a:extLst>
          </p:cNvPr>
          <p:cNvCxnSpPr>
            <a:cxnSpLocks/>
            <a:stCxn id="8" idx="3"/>
            <a:endCxn id="15" idx="0"/>
          </p:cNvCxnSpPr>
          <p:nvPr/>
        </p:nvCxnSpPr>
        <p:spPr>
          <a:xfrm flipH="1">
            <a:off x="9644101" y="1561436"/>
            <a:ext cx="376175" cy="105479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91AE74FD-25C2-43B7-176E-CFC8D627A514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>
            <a:off x="10258489" y="1648654"/>
            <a:ext cx="304971" cy="96758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9DD66E2E-7AD3-118D-1BA7-D0218935D9FB}"/>
              </a:ext>
            </a:extLst>
          </p:cNvPr>
          <p:cNvCxnSpPr>
            <a:cxnSpLocks/>
            <a:stCxn id="8" idx="5"/>
            <a:endCxn id="17" idx="0"/>
          </p:cNvCxnSpPr>
          <p:nvPr/>
        </p:nvCxnSpPr>
        <p:spPr>
          <a:xfrm>
            <a:off x="10496702" y="1561436"/>
            <a:ext cx="986117" cy="106496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091263FB-298E-6736-6CA8-D21085A07FAF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 flipH="1">
            <a:off x="4363875" y="4230834"/>
            <a:ext cx="8538" cy="149612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1321AFB7-3A70-EAA6-0A3C-7C1195EB7B66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 flipH="1">
            <a:off x="3801689" y="4143616"/>
            <a:ext cx="332511" cy="521622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2C688CA-A5FA-A9C0-2B0C-CDC9D24C248F}"/>
              </a:ext>
            </a:extLst>
          </p:cNvPr>
          <p:cNvCxnSpPr>
            <a:cxnSpLocks/>
            <a:stCxn id="18" idx="5"/>
            <a:endCxn id="20" idx="0"/>
          </p:cNvCxnSpPr>
          <p:nvPr/>
        </p:nvCxnSpPr>
        <p:spPr>
          <a:xfrm>
            <a:off x="4610626" y="4143616"/>
            <a:ext cx="335180" cy="521621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40643222-3015-45F9-060E-49AB45626AB8}"/>
              </a:ext>
            </a:extLst>
          </p:cNvPr>
          <p:cNvSpPr txBox="1"/>
          <p:nvPr/>
        </p:nvSpPr>
        <p:spPr>
          <a:xfrm>
            <a:off x="115830" y="2719355"/>
            <a:ext cx="9889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Validación de Fondos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628D0F16-FD4E-D7D5-3614-C433E66BCF54}"/>
              </a:ext>
            </a:extLst>
          </p:cNvPr>
          <p:cNvSpPr txBox="1"/>
          <p:nvPr/>
        </p:nvSpPr>
        <p:spPr>
          <a:xfrm>
            <a:off x="1052869" y="2719817"/>
            <a:ext cx="1165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Procesamiento de Pagos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3A41EB9-3508-5FE6-B2C1-559C319FECAB}"/>
              </a:ext>
            </a:extLst>
          </p:cNvPr>
          <p:cNvSpPr txBox="1"/>
          <p:nvPr/>
        </p:nvSpPr>
        <p:spPr>
          <a:xfrm>
            <a:off x="2270516" y="2730116"/>
            <a:ext cx="1084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Auditoría de Transacciones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53021C4F-F3F3-A941-8AA4-E963EE7379EA}"/>
              </a:ext>
            </a:extLst>
          </p:cNvPr>
          <p:cNvSpPr txBox="1"/>
          <p:nvPr/>
        </p:nvSpPr>
        <p:spPr>
          <a:xfrm>
            <a:off x="4984200" y="2626399"/>
            <a:ext cx="81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Consulta de Saldos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283B05C-B7E2-7AC9-0464-D34ED1B5B552}"/>
              </a:ext>
            </a:extLst>
          </p:cNvPr>
          <p:cNvSpPr txBox="1"/>
          <p:nvPr/>
        </p:nvSpPr>
        <p:spPr>
          <a:xfrm>
            <a:off x="5613186" y="4284189"/>
            <a:ext cx="9656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Historial de Movimientos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74118A8E-8EBC-A907-6BCA-DC6DC0E8A243}"/>
              </a:ext>
            </a:extLst>
          </p:cNvPr>
          <p:cNvSpPr txBox="1"/>
          <p:nvPr/>
        </p:nvSpPr>
        <p:spPr>
          <a:xfrm>
            <a:off x="6394105" y="2657918"/>
            <a:ext cx="81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Cliente Redis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FEF8BD8B-D088-9421-7522-5734E4377752}"/>
              </a:ext>
            </a:extLst>
          </p:cNvPr>
          <p:cNvSpPr txBox="1"/>
          <p:nvPr/>
        </p:nvSpPr>
        <p:spPr>
          <a:xfrm>
            <a:off x="9210023" y="2730115"/>
            <a:ext cx="81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OAuth 2.0 Handler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6C704C0B-E6B2-F960-7197-B99AC7275AC2}"/>
              </a:ext>
            </a:extLst>
          </p:cNvPr>
          <p:cNvSpPr txBox="1"/>
          <p:nvPr/>
        </p:nvSpPr>
        <p:spPr>
          <a:xfrm>
            <a:off x="9850543" y="1088858"/>
            <a:ext cx="81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Auth</a:t>
            </a:r>
          </a:p>
          <a:p>
            <a:pPr algn="ctr"/>
            <a:r>
              <a:rPr lang="es-MX" sz="1100" dirty="0"/>
              <a:t>Service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B3C0455F-64F1-480F-5737-56C23654193A}"/>
              </a:ext>
            </a:extLst>
          </p:cNvPr>
          <p:cNvSpPr txBox="1"/>
          <p:nvPr/>
        </p:nvSpPr>
        <p:spPr>
          <a:xfrm>
            <a:off x="5697684" y="1186639"/>
            <a:ext cx="81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Account Service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749AF566-3D0F-5AC6-3251-70D7865B4CA7}"/>
              </a:ext>
            </a:extLst>
          </p:cNvPr>
          <p:cNvSpPr txBox="1"/>
          <p:nvPr/>
        </p:nvSpPr>
        <p:spPr>
          <a:xfrm>
            <a:off x="10169509" y="2730115"/>
            <a:ext cx="81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MFA </a:t>
            </a:r>
            <a:r>
              <a:rPr lang="es-MX" sz="1100" dirty="0" err="1"/>
              <a:t>Validator</a:t>
            </a:r>
            <a:endParaRPr lang="es-MX" sz="1100" dirty="0"/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3B8D2F5A-0353-3586-A377-C7BFA142034A}"/>
              </a:ext>
            </a:extLst>
          </p:cNvPr>
          <p:cNvSpPr txBox="1"/>
          <p:nvPr/>
        </p:nvSpPr>
        <p:spPr>
          <a:xfrm>
            <a:off x="11042104" y="2730115"/>
            <a:ext cx="944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Integración con Core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45D3991A-F34C-F928-DF60-EB35177A7007}"/>
              </a:ext>
            </a:extLst>
          </p:cNvPr>
          <p:cNvSpPr txBox="1"/>
          <p:nvPr/>
        </p:nvSpPr>
        <p:spPr>
          <a:xfrm>
            <a:off x="3956111" y="3689117"/>
            <a:ext cx="815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Audit Service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0FECE54-3790-9A2F-ABF3-0D5EBC0CB168}"/>
              </a:ext>
            </a:extLst>
          </p:cNvPr>
          <p:cNvSpPr txBox="1"/>
          <p:nvPr/>
        </p:nvSpPr>
        <p:spPr>
          <a:xfrm>
            <a:off x="3345487" y="4767842"/>
            <a:ext cx="912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Registro de Eventos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D09A1C50-B8E2-A93B-08F4-7681C715AC88}"/>
              </a:ext>
            </a:extLst>
          </p:cNvPr>
          <p:cNvSpPr txBox="1"/>
          <p:nvPr/>
        </p:nvSpPr>
        <p:spPr>
          <a:xfrm>
            <a:off x="4489604" y="4745963"/>
            <a:ext cx="912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Generador de Reportes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9FD879A0-2F19-859E-3B6D-03E47FD875B2}"/>
              </a:ext>
            </a:extLst>
          </p:cNvPr>
          <p:cNvSpPr txBox="1"/>
          <p:nvPr/>
        </p:nvSpPr>
        <p:spPr>
          <a:xfrm>
            <a:off x="3916211" y="5835764"/>
            <a:ext cx="912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PostgreSQL Auditoría</a:t>
            </a: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0FE87328-8942-1186-95C2-9169929EF556}"/>
              </a:ext>
            </a:extLst>
          </p:cNvPr>
          <p:cNvSpPr/>
          <p:nvPr/>
        </p:nvSpPr>
        <p:spPr>
          <a:xfrm>
            <a:off x="59322" y="85035"/>
            <a:ext cx="11986054" cy="663557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494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F8246FC-FB91-401B-EF9A-AE15393AF94A}"/>
              </a:ext>
            </a:extLst>
          </p:cNvPr>
          <p:cNvSpPr txBox="1"/>
          <p:nvPr/>
        </p:nvSpPr>
        <p:spPr>
          <a:xfrm>
            <a:off x="2980179" y="248050"/>
            <a:ext cx="6239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Modelo de Contenedores –  Arquitectura C4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A46FC5ED-5089-A7A5-95AE-84FCCB61619E}"/>
              </a:ext>
            </a:extLst>
          </p:cNvPr>
          <p:cNvSpPr/>
          <p:nvPr/>
        </p:nvSpPr>
        <p:spPr>
          <a:xfrm>
            <a:off x="964203" y="803637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438A8E8-DAFE-6BBE-17B4-A8687B2190AB}"/>
              </a:ext>
            </a:extLst>
          </p:cNvPr>
          <p:cNvSpPr txBox="1"/>
          <p:nvPr/>
        </p:nvSpPr>
        <p:spPr>
          <a:xfrm>
            <a:off x="1066861" y="860352"/>
            <a:ext cx="50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SPA Web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D4CFFD3-5D5F-77E5-E9C6-65BD00631504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1678405" y="1091185"/>
            <a:ext cx="4328885" cy="186176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66B9B1D-50A3-7F13-9B24-33BCDCDB1841}"/>
              </a:ext>
            </a:extLst>
          </p:cNvPr>
          <p:cNvCxnSpPr>
            <a:cxnSpLocks/>
            <a:stCxn id="23" idx="2"/>
            <a:endCxn id="5" idx="7"/>
          </p:cNvCxnSpPr>
          <p:nvPr/>
        </p:nvCxnSpPr>
        <p:spPr>
          <a:xfrm flipH="1">
            <a:off x="6512308" y="1002033"/>
            <a:ext cx="4148030" cy="275328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2C6826AA-0FF0-F7A0-51DB-0B026B1E9A32}"/>
              </a:ext>
            </a:extLst>
          </p:cNvPr>
          <p:cNvSpPr/>
          <p:nvPr/>
        </p:nvSpPr>
        <p:spPr>
          <a:xfrm>
            <a:off x="5902698" y="1193140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FE8B9FF2-36F8-FF8D-F0AB-692DD058FE0C}"/>
              </a:ext>
            </a:extLst>
          </p:cNvPr>
          <p:cNvSpPr/>
          <p:nvPr/>
        </p:nvSpPr>
        <p:spPr>
          <a:xfrm>
            <a:off x="10660338" y="714485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54BC05D1-E999-669C-616E-C998C9371807}"/>
              </a:ext>
            </a:extLst>
          </p:cNvPr>
          <p:cNvSpPr/>
          <p:nvPr/>
        </p:nvSpPr>
        <p:spPr>
          <a:xfrm>
            <a:off x="908724" y="2802778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26CF667C-0869-7C4B-B6DF-4A917B38C976}"/>
              </a:ext>
            </a:extLst>
          </p:cNvPr>
          <p:cNvSpPr/>
          <p:nvPr/>
        </p:nvSpPr>
        <p:spPr>
          <a:xfrm>
            <a:off x="4286523" y="2527450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C1C3EFEF-00B1-11A5-B365-0C6106D32564}"/>
              </a:ext>
            </a:extLst>
          </p:cNvPr>
          <p:cNvSpPr/>
          <p:nvPr/>
        </p:nvSpPr>
        <p:spPr>
          <a:xfrm>
            <a:off x="8007421" y="3396175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5" name="Diagrama de flujo: conector 34">
            <a:extLst>
              <a:ext uri="{FF2B5EF4-FFF2-40B4-BE49-F238E27FC236}">
                <a16:creationId xmlns:a16="http://schemas.microsoft.com/office/drawing/2014/main" id="{F8287D86-3944-4AB0-F72A-CDF795D97F2B}"/>
              </a:ext>
            </a:extLst>
          </p:cNvPr>
          <p:cNvSpPr/>
          <p:nvPr/>
        </p:nvSpPr>
        <p:spPr>
          <a:xfrm>
            <a:off x="10660338" y="2527450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8" name="Diagrama de flujo: conector 37">
            <a:extLst>
              <a:ext uri="{FF2B5EF4-FFF2-40B4-BE49-F238E27FC236}">
                <a16:creationId xmlns:a16="http://schemas.microsoft.com/office/drawing/2014/main" id="{D94A0830-1CFE-0F34-B486-AD88C9B7ECB4}"/>
              </a:ext>
            </a:extLst>
          </p:cNvPr>
          <p:cNvSpPr/>
          <p:nvPr/>
        </p:nvSpPr>
        <p:spPr>
          <a:xfrm>
            <a:off x="5910710" y="2355429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5D64B6E8-78C8-6E3D-8FCB-DDE6DDAD0F85}"/>
              </a:ext>
            </a:extLst>
          </p:cNvPr>
          <p:cNvSpPr/>
          <p:nvPr/>
        </p:nvSpPr>
        <p:spPr>
          <a:xfrm>
            <a:off x="5917396" y="3821665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1" name="Diagrama de flujo: conector 40">
            <a:extLst>
              <a:ext uri="{FF2B5EF4-FFF2-40B4-BE49-F238E27FC236}">
                <a16:creationId xmlns:a16="http://schemas.microsoft.com/office/drawing/2014/main" id="{578C5486-DC1E-6D6B-2444-65DB6FC90832}"/>
              </a:ext>
            </a:extLst>
          </p:cNvPr>
          <p:cNvSpPr/>
          <p:nvPr/>
        </p:nvSpPr>
        <p:spPr>
          <a:xfrm>
            <a:off x="1678405" y="5629638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2" name="Diagrama de flujo: conector 41">
            <a:extLst>
              <a:ext uri="{FF2B5EF4-FFF2-40B4-BE49-F238E27FC236}">
                <a16:creationId xmlns:a16="http://schemas.microsoft.com/office/drawing/2014/main" id="{79F9938B-A5FA-758A-9335-7A749889DBF6}"/>
              </a:ext>
            </a:extLst>
          </p:cNvPr>
          <p:cNvSpPr/>
          <p:nvPr/>
        </p:nvSpPr>
        <p:spPr>
          <a:xfrm>
            <a:off x="1956146" y="4004675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EE8C02EC-F5FC-3DEE-80CF-5E6729F468C1}"/>
              </a:ext>
            </a:extLst>
          </p:cNvPr>
          <p:cNvSpPr/>
          <p:nvPr/>
        </p:nvSpPr>
        <p:spPr>
          <a:xfrm>
            <a:off x="3572321" y="4004675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2DDEFCFD-CE2D-3DB2-EF29-CF43B21F0717}"/>
              </a:ext>
            </a:extLst>
          </p:cNvPr>
          <p:cNvSpPr/>
          <p:nvPr/>
        </p:nvSpPr>
        <p:spPr>
          <a:xfrm>
            <a:off x="8007421" y="5149977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1E0DA110-5108-C272-AA20-2253849A29C1}"/>
              </a:ext>
            </a:extLst>
          </p:cNvPr>
          <p:cNvSpPr/>
          <p:nvPr/>
        </p:nvSpPr>
        <p:spPr>
          <a:xfrm>
            <a:off x="10660338" y="4579771"/>
            <a:ext cx="714202" cy="575096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F55D387-C646-9E33-B15B-A19290742324}"/>
              </a:ext>
            </a:extLst>
          </p:cNvPr>
          <p:cNvCxnSpPr>
            <a:cxnSpLocks/>
            <a:stCxn id="27" idx="7"/>
            <a:endCxn id="5" idx="2"/>
          </p:cNvCxnSpPr>
          <p:nvPr/>
        </p:nvCxnSpPr>
        <p:spPr>
          <a:xfrm flipV="1">
            <a:off x="1518334" y="1480688"/>
            <a:ext cx="4384364" cy="1406311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2CAF991-866E-8D32-88FC-01A24717124F}"/>
              </a:ext>
            </a:extLst>
          </p:cNvPr>
          <p:cNvCxnSpPr>
            <a:cxnSpLocks/>
            <a:stCxn id="31" idx="0"/>
            <a:endCxn id="5" idx="3"/>
          </p:cNvCxnSpPr>
          <p:nvPr/>
        </p:nvCxnSpPr>
        <p:spPr>
          <a:xfrm flipV="1">
            <a:off x="4643624" y="1684015"/>
            <a:ext cx="1363666" cy="843435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9E9634BD-24D8-31BA-E611-186A903D469F}"/>
              </a:ext>
            </a:extLst>
          </p:cNvPr>
          <p:cNvCxnSpPr>
            <a:cxnSpLocks/>
            <a:stCxn id="38" idx="0"/>
            <a:endCxn id="5" idx="4"/>
          </p:cNvCxnSpPr>
          <p:nvPr/>
        </p:nvCxnSpPr>
        <p:spPr>
          <a:xfrm flipH="1" flipV="1">
            <a:off x="6259799" y="1768236"/>
            <a:ext cx="8012" cy="58719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9AF8F9B-9C6D-CFF9-3570-6DC758C3BDE2}"/>
              </a:ext>
            </a:extLst>
          </p:cNvPr>
          <p:cNvCxnSpPr>
            <a:cxnSpLocks/>
            <a:stCxn id="33" idx="0"/>
            <a:endCxn id="5" idx="5"/>
          </p:cNvCxnSpPr>
          <p:nvPr/>
        </p:nvCxnSpPr>
        <p:spPr>
          <a:xfrm flipH="1" flipV="1">
            <a:off x="6512308" y="1684015"/>
            <a:ext cx="1852214" cy="171216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AB2B3DEB-C1FF-A33F-7208-B9ED84970AD4}"/>
              </a:ext>
            </a:extLst>
          </p:cNvPr>
          <p:cNvCxnSpPr>
            <a:cxnSpLocks/>
            <a:stCxn id="35" idx="1"/>
            <a:endCxn id="5" idx="6"/>
          </p:cNvCxnSpPr>
          <p:nvPr/>
        </p:nvCxnSpPr>
        <p:spPr>
          <a:xfrm flipH="1" flipV="1">
            <a:off x="6616900" y="1480688"/>
            <a:ext cx="4148030" cy="1130983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BA77CBC4-819E-F3B5-684C-0E3AE4FDCEB6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11017439" y="3102546"/>
            <a:ext cx="0" cy="1477225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51FA6558-7B1E-1565-FDEE-BAC8DD6FAA3B}"/>
              </a:ext>
            </a:extLst>
          </p:cNvPr>
          <p:cNvCxnSpPr>
            <a:cxnSpLocks/>
            <a:stCxn id="45" idx="0"/>
            <a:endCxn id="33" idx="4"/>
          </p:cNvCxnSpPr>
          <p:nvPr/>
        </p:nvCxnSpPr>
        <p:spPr>
          <a:xfrm flipV="1">
            <a:off x="8364522" y="3971271"/>
            <a:ext cx="0" cy="1178706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8DD1E03C-78FE-C8E0-F740-FDA7120BA463}"/>
              </a:ext>
            </a:extLst>
          </p:cNvPr>
          <p:cNvCxnSpPr>
            <a:cxnSpLocks/>
            <a:stCxn id="43" idx="0"/>
            <a:endCxn id="31" idx="3"/>
          </p:cNvCxnSpPr>
          <p:nvPr/>
        </p:nvCxnSpPr>
        <p:spPr>
          <a:xfrm flipV="1">
            <a:off x="3929422" y="3018325"/>
            <a:ext cx="461693" cy="98635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1DE361E8-56E9-D8E5-51B7-9FAC2C565673}"/>
              </a:ext>
            </a:extLst>
          </p:cNvPr>
          <p:cNvCxnSpPr>
            <a:cxnSpLocks/>
            <a:stCxn id="42" idx="0"/>
            <a:endCxn id="31" idx="2"/>
          </p:cNvCxnSpPr>
          <p:nvPr/>
        </p:nvCxnSpPr>
        <p:spPr>
          <a:xfrm flipV="1">
            <a:off x="2313247" y="2814998"/>
            <a:ext cx="1973276" cy="1189677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AE187661-A853-B250-56BB-05EA550E837E}"/>
              </a:ext>
            </a:extLst>
          </p:cNvPr>
          <p:cNvCxnSpPr>
            <a:cxnSpLocks/>
            <a:stCxn id="41" idx="1"/>
            <a:endCxn id="27" idx="4"/>
          </p:cNvCxnSpPr>
          <p:nvPr/>
        </p:nvCxnSpPr>
        <p:spPr>
          <a:xfrm flipH="1" flipV="1">
            <a:off x="1265825" y="3377874"/>
            <a:ext cx="517172" cy="2335985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15B4078B-5DB2-84DB-5173-CE3F845DFB0F}"/>
              </a:ext>
            </a:extLst>
          </p:cNvPr>
          <p:cNvCxnSpPr>
            <a:cxnSpLocks/>
            <a:stCxn id="39" idx="0"/>
            <a:endCxn id="38" idx="4"/>
          </p:cNvCxnSpPr>
          <p:nvPr/>
        </p:nvCxnSpPr>
        <p:spPr>
          <a:xfrm flipH="1" flipV="1">
            <a:off x="6267811" y="2930525"/>
            <a:ext cx="6686" cy="891140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C0667729-0DC6-C067-2D5D-9FB2076B6D6D}"/>
              </a:ext>
            </a:extLst>
          </p:cNvPr>
          <p:cNvCxnSpPr>
            <a:cxnSpLocks/>
            <a:stCxn id="33" idx="3"/>
            <a:endCxn id="41" idx="7"/>
          </p:cNvCxnSpPr>
          <p:nvPr/>
        </p:nvCxnSpPr>
        <p:spPr>
          <a:xfrm flipH="1">
            <a:off x="2288015" y="3887050"/>
            <a:ext cx="5823998" cy="1826809"/>
          </a:xfrm>
          <a:prstGeom prst="straightConnector1">
            <a:avLst/>
          </a:prstGeom>
          <a:ln>
            <a:solidFill>
              <a:schemeClr val="accent6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01077DBF-EBB4-274B-E99D-AA33E07A7D9F}"/>
              </a:ext>
            </a:extLst>
          </p:cNvPr>
          <p:cNvSpPr txBox="1"/>
          <p:nvPr/>
        </p:nvSpPr>
        <p:spPr>
          <a:xfrm>
            <a:off x="5736604" y="1249198"/>
            <a:ext cx="108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API Gateway</a:t>
            </a:r>
          </a:p>
          <a:p>
            <a:pPr algn="ctr"/>
            <a:r>
              <a:rPr lang="es-MX" sz="1200" i="1" dirty="0"/>
              <a:t>(Kong/Nginx)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55557927-2495-0CED-C14F-7BB271C2BC53}"/>
              </a:ext>
            </a:extLst>
          </p:cNvPr>
          <p:cNvSpPr txBox="1"/>
          <p:nvPr/>
        </p:nvSpPr>
        <p:spPr>
          <a:xfrm>
            <a:off x="10471798" y="786888"/>
            <a:ext cx="108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App Móvil</a:t>
            </a:r>
          </a:p>
          <a:p>
            <a:pPr algn="ctr"/>
            <a:r>
              <a:rPr lang="es-MX" sz="1200" i="1" dirty="0"/>
              <a:t>(Flutter)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0586308-D455-5744-CB91-9EB1AF2D27B2}"/>
              </a:ext>
            </a:extLst>
          </p:cNvPr>
          <p:cNvSpPr txBox="1"/>
          <p:nvPr/>
        </p:nvSpPr>
        <p:spPr>
          <a:xfrm>
            <a:off x="626953" y="2871713"/>
            <a:ext cx="123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Auth Service</a:t>
            </a:r>
          </a:p>
          <a:p>
            <a:pPr algn="ctr"/>
            <a:r>
              <a:rPr lang="es-MX" sz="1200" i="1" dirty="0"/>
              <a:t>(OAuth2/PKCE)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03383F04-07B5-5DBD-4E42-041ABCAE6330}"/>
              </a:ext>
            </a:extLst>
          </p:cNvPr>
          <p:cNvSpPr txBox="1"/>
          <p:nvPr/>
        </p:nvSpPr>
        <p:spPr>
          <a:xfrm>
            <a:off x="1494525" y="5697447"/>
            <a:ext cx="117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Core Bancario</a:t>
            </a:r>
          </a:p>
          <a:p>
            <a:pPr algn="ctr"/>
            <a:r>
              <a:rPr lang="es-MX" sz="1200" i="1" dirty="0"/>
              <a:t>(SOAP/REST)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2ECABC4B-E605-8981-1AC3-2B51C5FD297E}"/>
              </a:ext>
            </a:extLst>
          </p:cNvPr>
          <p:cNvSpPr txBox="1"/>
          <p:nvPr/>
        </p:nvSpPr>
        <p:spPr>
          <a:xfrm>
            <a:off x="1794967" y="4151427"/>
            <a:ext cx="1081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Redis Cache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C056A96F-0696-82AA-5513-FB1957B29C2C}"/>
              </a:ext>
            </a:extLst>
          </p:cNvPr>
          <p:cNvSpPr txBox="1"/>
          <p:nvPr/>
        </p:nvSpPr>
        <p:spPr>
          <a:xfrm>
            <a:off x="3763116" y="2586753"/>
            <a:ext cx="175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Account Service</a:t>
            </a:r>
          </a:p>
          <a:p>
            <a:pPr algn="ctr"/>
            <a:r>
              <a:rPr lang="es-MX" sz="1200" i="1" dirty="0"/>
              <a:t>(Movimientos/Cuentas)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A5F9D058-19DC-43D9-4060-FCDB1E7DED24}"/>
              </a:ext>
            </a:extLst>
          </p:cNvPr>
          <p:cNvSpPr txBox="1"/>
          <p:nvPr/>
        </p:nvSpPr>
        <p:spPr>
          <a:xfrm>
            <a:off x="3347551" y="4072633"/>
            <a:ext cx="1151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PostgreSQL</a:t>
            </a:r>
          </a:p>
          <a:p>
            <a:pPr algn="ctr"/>
            <a:r>
              <a:rPr lang="es-MX" sz="1200" dirty="0"/>
              <a:t>Transaccional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E0B3F9FE-788A-EE8A-EC87-30036D53D2A0}"/>
              </a:ext>
            </a:extLst>
          </p:cNvPr>
          <p:cNvSpPr txBox="1"/>
          <p:nvPr/>
        </p:nvSpPr>
        <p:spPr>
          <a:xfrm>
            <a:off x="5556949" y="2460152"/>
            <a:ext cx="144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Audit Service</a:t>
            </a:r>
          </a:p>
          <a:p>
            <a:pPr algn="ctr"/>
            <a:r>
              <a:rPr lang="es-MX" sz="1200" i="1" dirty="0"/>
              <a:t>(eventos/registros)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069833E3-77D8-27FA-C1C6-71AFD3DC772E}"/>
              </a:ext>
            </a:extLst>
          </p:cNvPr>
          <p:cNvSpPr txBox="1"/>
          <p:nvPr/>
        </p:nvSpPr>
        <p:spPr>
          <a:xfrm>
            <a:off x="7627604" y="3470921"/>
            <a:ext cx="1473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Transfer </a:t>
            </a:r>
            <a:r>
              <a:rPr lang="es-MX" sz="1200" dirty="0" err="1"/>
              <a:t>Services</a:t>
            </a:r>
            <a:endParaRPr lang="es-MX" sz="1200" dirty="0"/>
          </a:p>
          <a:p>
            <a:pPr algn="ctr"/>
            <a:r>
              <a:rPr lang="es-MX" sz="1200" i="1" dirty="0"/>
              <a:t>(pagos, validación)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233DDE4B-B038-1674-D03A-E04559BA4AFD}"/>
              </a:ext>
            </a:extLst>
          </p:cNvPr>
          <p:cNvSpPr txBox="1"/>
          <p:nvPr/>
        </p:nvSpPr>
        <p:spPr>
          <a:xfrm>
            <a:off x="5741212" y="3898000"/>
            <a:ext cx="108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PostgreSQL</a:t>
            </a:r>
          </a:p>
          <a:p>
            <a:pPr algn="ctr"/>
            <a:r>
              <a:rPr lang="es-MX" sz="1200" dirty="0"/>
              <a:t>Auditoría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8283CF3D-27D9-B4FF-E8F8-5A76969F0C16}"/>
              </a:ext>
            </a:extLst>
          </p:cNvPr>
          <p:cNvSpPr txBox="1"/>
          <p:nvPr/>
        </p:nvSpPr>
        <p:spPr>
          <a:xfrm>
            <a:off x="7568753" y="5224070"/>
            <a:ext cx="159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Plataforma de Pagos</a:t>
            </a:r>
          </a:p>
          <a:p>
            <a:pPr algn="ctr"/>
            <a:r>
              <a:rPr lang="es-MX" sz="1200" i="1" dirty="0"/>
              <a:t>(</a:t>
            </a:r>
            <a:r>
              <a:rPr lang="es-MX" sz="1200" i="1" dirty="0" err="1"/>
              <a:t>VisaNet</a:t>
            </a:r>
            <a:r>
              <a:rPr lang="es-MX" sz="1200" i="1" dirty="0"/>
              <a:t>/ACH)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3D6861FC-8C3F-BCF9-FFA8-448C46A11817}"/>
              </a:ext>
            </a:extLst>
          </p:cNvPr>
          <p:cNvSpPr txBox="1"/>
          <p:nvPr/>
        </p:nvSpPr>
        <p:spPr>
          <a:xfrm>
            <a:off x="10237086" y="2611671"/>
            <a:ext cx="15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Notification Service</a:t>
            </a:r>
          </a:p>
          <a:p>
            <a:pPr algn="ctr"/>
            <a:r>
              <a:rPr lang="es-MX" sz="1200" i="1" dirty="0"/>
              <a:t>(SMS/Email/Push)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6BED86FB-083C-C00E-1385-C1F90CE325A3}"/>
              </a:ext>
            </a:extLst>
          </p:cNvPr>
          <p:cNvSpPr txBox="1"/>
          <p:nvPr/>
        </p:nvSpPr>
        <p:spPr>
          <a:xfrm>
            <a:off x="10288143" y="4534298"/>
            <a:ext cx="144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Servicio de Notificaciones</a:t>
            </a:r>
          </a:p>
          <a:p>
            <a:pPr algn="ctr"/>
            <a:r>
              <a:rPr lang="es-MX" sz="1200" i="1" dirty="0"/>
              <a:t>(TWILIO/FCM)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BF96E8C3-17E7-67AD-3ED4-0E883AE55BDE}"/>
              </a:ext>
            </a:extLst>
          </p:cNvPr>
          <p:cNvSpPr txBox="1"/>
          <p:nvPr/>
        </p:nvSpPr>
        <p:spPr>
          <a:xfrm rot="168611">
            <a:off x="3159493" y="994586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REST + OAuth2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3F5E89C-EFE4-A7BD-C870-05FD28A10618}"/>
              </a:ext>
            </a:extLst>
          </p:cNvPr>
          <p:cNvSpPr txBox="1"/>
          <p:nvPr/>
        </p:nvSpPr>
        <p:spPr>
          <a:xfrm rot="21382677">
            <a:off x="8494539" y="928793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REST + PKCE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1490FCB5-A0D9-3A22-EE39-08F5EAE36422}"/>
              </a:ext>
            </a:extLst>
          </p:cNvPr>
          <p:cNvSpPr txBox="1"/>
          <p:nvPr/>
        </p:nvSpPr>
        <p:spPr>
          <a:xfrm rot="20543095">
            <a:off x="3184233" y="2037789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JWT/Token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9B3340D8-EB6D-8BE5-91CC-8877E36A4B47}"/>
              </a:ext>
            </a:extLst>
          </p:cNvPr>
          <p:cNvSpPr txBox="1"/>
          <p:nvPr/>
        </p:nvSpPr>
        <p:spPr>
          <a:xfrm rot="4649369">
            <a:off x="958378" y="4455976"/>
            <a:ext cx="12907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Verificación usuario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4E0BEED2-F869-06A7-2B0F-EAC1FF636331}"/>
              </a:ext>
            </a:extLst>
          </p:cNvPr>
          <p:cNvSpPr txBox="1"/>
          <p:nvPr/>
        </p:nvSpPr>
        <p:spPr>
          <a:xfrm rot="19787066">
            <a:off x="2515660" y="3295752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Lectura optimizada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DB167181-137A-8BE0-74E6-E66F3E9DD537}"/>
              </a:ext>
            </a:extLst>
          </p:cNvPr>
          <p:cNvSpPr txBox="1"/>
          <p:nvPr/>
        </p:nvSpPr>
        <p:spPr>
          <a:xfrm rot="2656263">
            <a:off x="7069549" y="2200758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9CB19B27-FE6A-83D2-FBCB-B9A9D53F2B4B}"/>
              </a:ext>
            </a:extLst>
          </p:cNvPr>
          <p:cNvSpPr txBox="1"/>
          <p:nvPr/>
        </p:nvSpPr>
        <p:spPr>
          <a:xfrm rot="19734488">
            <a:off x="5061597" y="1938721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REST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07B90081-75E0-C857-9C3F-B21D825D49BD}"/>
              </a:ext>
            </a:extLst>
          </p:cNvPr>
          <p:cNvSpPr txBox="1"/>
          <p:nvPr/>
        </p:nvSpPr>
        <p:spPr>
          <a:xfrm rot="5400000">
            <a:off x="5960716" y="1846024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Eventos</a:t>
            </a:r>
          </a:p>
          <a:p>
            <a:pPr algn="ctr"/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App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50FC6E6A-89B7-15DB-AD4D-96F66103E229}"/>
              </a:ext>
            </a:extLst>
          </p:cNvPr>
          <p:cNvSpPr txBox="1"/>
          <p:nvPr/>
        </p:nvSpPr>
        <p:spPr>
          <a:xfrm rot="5400000">
            <a:off x="5851519" y="3195025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Persistencia</a:t>
            </a:r>
          </a:p>
          <a:p>
            <a:pPr algn="ctr"/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Segura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7831ADF5-864A-8D4A-03B0-CBF06B28BB4F}"/>
              </a:ext>
            </a:extLst>
          </p:cNvPr>
          <p:cNvSpPr txBox="1"/>
          <p:nvPr/>
        </p:nvSpPr>
        <p:spPr>
          <a:xfrm rot="20607345">
            <a:off x="4592121" y="4609965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Validación cargo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67540732-9CBA-0B1A-A427-9430914B3665}"/>
              </a:ext>
            </a:extLst>
          </p:cNvPr>
          <p:cNvSpPr txBox="1"/>
          <p:nvPr/>
        </p:nvSpPr>
        <p:spPr>
          <a:xfrm rot="5400000">
            <a:off x="7971890" y="4486237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Transferencia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77DD2E95-3656-6DAE-F4FF-243C82E0D7BF}"/>
              </a:ext>
            </a:extLst>
          </p:cNvPr>
          <p:cNvSpPr txBox="1"/>
          <p:nvPr/>
        </p:nvSpPr>
        <p:spPr>
          <a:xfrm rot="5400000">
            <a:off x="10722117" y="388837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API externa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D0F2224F-E40D-D755-F510-7726FCA30B90}"/>
              </a:ext>
            </a:extLst>
          </p:cNvPr>
          <p:cNvSpPr txBox="1"/>
          <p:nvPr/>
        </p:nvSpPr>
        <p:spPr>
          <a:xfrm rot="875789">
            <a:off x="8647312" y="1955735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POST/</a:t>
            </a:r>
            <a:r>
              <a:rPr lang="es-MX" sz="1000" i="1" dirty="0" err="1">
                <a:solidFill>
                  <a:schemeClr val="accent6">
                    <a:lumMod val="75000"/>
                  </a:schemeClr>
                </a:solidFill>
              </a:rPr>
              <a:t>notify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297A4A60-A45F-6998-4D0C-5E15ABDDF92C}"/>
              </a:ext>
            </a:extLst>
          </p:cNvPr>
          <p:cNvSpPr txBox="1"/>
          <p:nvPr/>
        </p:nvSpPr>
        <p:spPr>
          <a:xfrm rot="17737331">
            <a:off x="3640830" y="340330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i="1" dirty="0">
                <a:solidFill>
                  <a:schemeClr val="accent6">
                    <a:lumMod val="75000"/>
                  </a:schemeClr>
                </a:solidFill>
              </a:rPr>
              <a:t>Query/Write</a:t>
            </a:r>
            <a:endParaRPr lang="es-EC" sz="1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FCFBF240-A940-BB6C-DF24-E23C3B063E73}"/>
              </a:ext>
            </a:extLst>
          </p:cNvPr>
          <p:cNvSpPr/>
          <p:nvPr/>
        </p:nvSpPr>
        <p:spPr>
          <a:xfrm>
            <a:off x="93812" y="101073"/>
            <a:ext cx="11986054" cy="663557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04502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270B3044B8BD44B9C4672C5DAF510C" ma:contentTypeVersion="14" ma:contentTypeDescription="Create a new document." ma:contentTypeScope="" ma:versionID="5d19df6765210d5ea99f466ec2c4e219">
  <xsd:schema xmlns:xsd="http://www.w3.org/2001/XMLSchema" xmlns:xs="http://www.w3.org/2001/XMLSchema" xmlns:p="http://schemas.microsoft.com/office/2006/metadata/properties" xmlns:ns3="bf7b21d4-d052-4cf9-882d-876ea39084fc" xmlns:ns4="98984509-3347-4a88-80e8-91738c8a8cd8" targetNamespace="http://schemas.microsoft.com/office/2006/metadata/properties" ma:root="true" ma:fieldsID="77ecbf9a1d97ecfe62225abc37af26b2" ns3:_="" ns4:_="">
    <xsd:import namespace="bf7b21d4-d052-4cf9-882d-876ea39084fc"/>
    <xsd:import namespace="98984509-3347-4a88-80e8-91738c8a8c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b21d4-d052-4cf9-882d-876ea39084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84509-3347-4a88-80e8-91738c8a8cd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7b21d4-d052-4cf9-882d-876ea39084f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D59C5C-DA2E-4C42-A1D4-ECCA2E987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7b21d4-d052-4cf9-882d-876ea39084fc"/>
    <ds:schemaRef ds:uri="98984509-3347-4a88-80e8-91738c8a8c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B0CAF-762D-4924-9B99-4BE042415EE7}">
  <ds:schemaRefs>
    <ds:schemaRef ds:uri="http://schemas.microsoft.com/office/2006/metadata/properties"/>
    <ds:schemaRef ds:uri="http://purl.org/dc/elements/1.1/"/>
    <ds:schemaRef ds:uri="http://purl.org/dc/dcmitype/"/>
    <ds:schemaRef ds:uri="bf7b21d4-d052-4cf9-882d-876ea39084f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8984509-3347-4a88-80e8-91738c8a8cd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E8010DF-6E68-4E81-80AA-5870D87F2F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238</Words>
  <Application>Microsoft Office PowerPoint</Application>
  <PresentationFormat>Panorámica</PresentationFormat>
  <Paragraphs>94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(Estudiante) Andres William Banda Celin</dc:creator>
  <cp:lastModifiedBy>(Estudiante) Andres William Banda Celin</cp:lastModifiedBy>
  <cp:revision>2</cp:revision>
  <dcterms:created xsi:type="dcterms:W3CDTF">2025-03-17T19:28:58Z</dcterms:created>
  <dcterms:modified xsi:type="dcterms:W3CDTF">2025-04-08T00:48:42Z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0x010100F4270B3044B8BD44B9C4672C5DAF510C</vt:lpwstr>
  </property>
</Properties>
</file>