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783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11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5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988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862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0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19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438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696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23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D554-E9F2-415B-9634-CC0F84E4830E}" type="datetimeFigureOut">
              <a:rPr lang="es-AR" smtClean="0"/>
              <a:t>26/8/2022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F6D3-7816-4E57-AA35-18E2368C9E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15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LENGUAJE R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244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NRO 3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¿Cual es la diferencia entre *, %*% y </a:t>
            </a:r>
            <a:r>
              <a:rPr lang="es-MX" dirty="0" err="1" smtClean="0"/>
              <a:t>outer</a:t>
            </a:r>
            <a:r>
              <a:rPr lang="es-MX" dirty="0" smtClean="0"/>
              <a:t>() ?</a:t>
            </a:r>
          </a:p>
          <a:p>
            <a:r>
              <a:rPr lang="es-MX" dirty="0" smtClean="0"/>
              <a:t> </a:t>
            </a:r>
            <a:r>
              <a:rPr lang="es-MX" dirty="0" err="1" smtClean="0"/>
              <a:t>Compruebalo</a:t>
            </a:r>
            <a:r>
              <a:rPr lang="es-MX" dirty="0" smtClean="0"/>
              <a:t> con las matrices </a:t>
            </a:r>
          </a:p>
          <a:p>
            <a:r>
              <a:rPr lang="es-MX" dirty="0" smtClean="0"/>
              <a:t>A = 2 3 1 4 (ES DE 2X2)</a:t>
            </a:r>
          </a:p>
          <a:p>
            <a:r>
              <a:rPr lang="es-MX" dirty="0" smtClean="0"/>
              <a:t>B =  3 8 (ES DE 1X2)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84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NRO 4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Sean A una matriz 2 × 3, B una matriz 3 × 4 y C una matriz 2 × 3. ¿De que tipo y </a:t>
            </a:r>
            <a:r>
              <a:rPr lang="es-MX" dirty="0" err="1" smtClean="0"/>
              <a:t>dimension</a:t>
            </a:r>
            <a:r>
              <a:rPr lang="es-MX" dirty="0" smtClean="0"/>
              <a:t> </a:t>
            </a:r>
            <a:r>
              <a:rPr lang="es-MX" dirty="0" err="1" smtClean="0"/>
              <a:t>seran</a:t>
            </a:r>
            <a:r>
              <a:rPr lang="es-MX" dirty="0" smtClean="0"/>
              <a:t> los objetos obtenidos de los siguientes comandos de R? ¿Alguno de los comandos produce mensajes de error? ¿Por que?</a:t>
            </a:r>
          </a:p>
          <a:p>
            <a:r>
              <a:rPr lang="es-AR" dirty="0" smtClean="0"/>
              <a:t>a) A*B </a:t>
            </a:r>
          </a:p>
          <a:p>
            <a:r>
              <a:rPr lang="es-AR" dirty="0" smtClean="0"/>
              <a:t>b) </a:t>
            </a:r>
            <a:r>
              <a:rPr lang="es-AR" dirty="0" err="1" smtClean="0"/>
              <a:t>outer</a:t>
            </a:r>
            <a:r>
              <a:rPr lang="es-AR" dirty="0" smtClean="0"/>
              <a:t>(A,B) </a:t>
            </a:r>
          </a:p>
          <a:p>
            <a:r>
              <a:rPr lang="es-AR" dirty="0" smtClean="0"/>
              <a:t>c) A+2 </a:t>
            </a:r>
          </a:p>
          <a:p>
            <a:r>
              <a:rPr lang="es-AR" dirty="0" smtClean="0"/>
              <a:t>d) A%*%B </a:t>
            </a:r>
          </a:p>
          <a:p>
            <a:r>
              <a:rPr lang="es-AR" dirty="0" smtClean="0"/>
              <a:t>e) </a:t>
            </a:r>
            <a:r>
              <a:rPr lang="es-AR" dirty="0" err="1" smtClean="0"/>
              <a:t>exp</a:t>
            </a:r>
            <a:r>
              <a:rPr lang="es-AR" dirty="0" smtClean="0"/>
              <a:t>(B). Nota: </a:t>
            </a:r>
            <a:r>
              <a:rPr lang="es-AR" dirty="0" err="1" smtClean="0"/>
              <a:t>exp</a:t>
            </a:r>
            <a:r>
              <a:rPr lang="es-AR" dirty="0" smtClean="0"/>
              <a:t>() es la </a:t>
            </a:r>
            <a:r>
              <a:rPr lang="es-AR" dirty="0" err="1" smtClean="0"/>
              <a:t>funcion</a:t>
            </a:r>
            <a:r>
              <a:rPr lang="es-AR" dirty="0" smtClean="0"/>
              <a:t> exponencial. </a:t>
            </a:r>
          </a:p>
          <a:p>
            <a:r>
              <a:rPr lang="es-AR" dirty="0" smtClean="0"/>
              <a:t>f ) A*C </a:t>
            </a:r>
          </a:p>
          <a:p>
            <a:r>
              <a:rPr lang="es-AR" dirty="0" smtClean="0"/>
              <a:t>g) A%*%C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883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NRO 5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grupo de amigos esta formado por Ana de 23 anos, Luis de 24 anos, Pedro de 22, Juan de 24, Eva de 21 y Jorge de 22 anos. Crea los vectores correspondientes a nombre, edad y sexo.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504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NRO 6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 los datos anteriores hemos creado el </a:t>
            </a:r>
            <a:r>
              <a:rPr lang="es-MX" dirty="0" err="1" smtClean="0"/>
              <a:t>dataframe</a:t>
            </a:r>
            <a:r>
              <a:rPr lang="es-MX" dirty="0" smtClean="0"/>
              <a:t> amigos. </a:t>
            </a:r>
          </a:p>
          <a:p>
            <a:r>
              <a:rPr lang="es-MX" dirty="0" smtClean="0"/>
              <a:t>El resultado es: </a:t>
            </a:r>
          </a:p>
          <a:p>
            <a:r>
              <a:rPr lang="es-MX" dirty="0" smtClean="0"/>
              <a:t>&gt; amigos nombre edad </a:t>
            </a:r>
          </a:p>
          <a:p>
            <a:r>
              <a:rPr lang="es-MX" dirty="0" smtClean="0"/>
              <a:t>sexo 1 Ana 23 M ;2 Luis 24 H; 3 Pedro 22 H; 4 Juan 24 H ;5 Eva 21 M ;6 Jorge 22 H </a:t>
            </a:r>
          </a:p>
          <a:p>
            <a:r>
              <a:rPr lang="es-MX" dirty="0" smtClean="0"/>
              <a:t>¿Cual es el </a:t>
            </a:r>
            <a:r>
              <a:rPr lang="es-MX" dirty="0" err="1" smtClean="0"/>
              <a:t>codigo</a:t>
            </a:r>
            <a:r>
              <a:rPr lang="es-MX" dirty="0" smtClean="0"/>
              <a:t> de R da como resultado esta salida?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733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NRO 7: GRAFICOS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Queremos representar </a:t>
            </a:r>
            <a:r>
              <a:rPr lang="es-MX" dirty="0" err="1" smtClean="0"/>
              <a:t>graficamente</a:t>
            </a:r>
            <a:r>
              <a:rPr lang="es-MX" dirty="0" smtClean="0"/>
              <a:t> la </a:t>
            </a:r>
            <a:r>
              <a:rPr lang="es-MX" dirty="0" err="1" smtClean="0"/>
              <a:t>funcion</a:t>
            </a:r>
            <a:r>
              <a:rPr lang="es-MX" dirty="0" smtClean="0"/>
              <a:t> coseno en el intervalo [0, 2π]. </a:t>
            </a:r>
          </a:p>
          <a:p>
            <a:r>
              <a:rPr lang="es-MX" dirty="0" smtClean="0"/>
              <a:t>Para ello creamos el vector x de la siguiente forma: </a:t>
            </a:r>
          </a:p>
          <a:p>
            <a:r>
              <a:rPr lang="es-MX" dirty="0" smtClean="0"/>
              <a:t>x&lt;-</a:t>
            </a:r>
            <a:r>
              <a:rPr lang="es-MX" dirty="0" err="1" smtClean="0"/>
              <a:t>seq</a:t>
            </a:r>
            <a:r>
              <a:rPr lang="es-MX" dirty="0" smtClean="0"/>
              <a:t>(0,2*</a:t>
            </a:r>
            <a:r>
              <a:rPr lang="es-MX" dirty="0" err="1" smtClean="0"/>
              <a:t>pi,length</a:t>
            </a:r>
            <a:r>
              <a:rPr lang="es-MX" dirty="0" smtClean="0"/>
              <a:t>=100). </a:t>
            </a:r>
          </a:p>
          <a:p>
            <a:r>
              <a:rPr lang="es-MX" dirty="0" smtClean="0"/>
              <a:t>¿Cual es la diferencia entre las graficas obtenidas por los siguientes comandos? </a:t>
            </a:r>
          </a:p>
          <a:p>
            <a:r>
              <a:rPr lang="es-MX" dirty="0" smtClean="0"/>
              <a:t>&gt;</a:t>
            </a:r>
            <a:r>
              <a:rPr lang="es-MX" dirty="0" err="1" smtClean="0"/>
              <a:t>plot</a:t>
            </a:r>
            <a:r>
              <a:rPr lang="es-MX" dirty="0" smtClean="0"/>
              <a:t>(</a:t>
            </a:r>
            <a:r>
              <a:rPr lang="es-MX" dirty="0" err="1" smtClean="0"/>
              <a:t>cos</a:t>
            </a:r>
            <a:r>
              <a:rPr lang="es-MX" dirty="0" smtClean="0"/>
              <a:t>(x)) y &gt;</a:t>
            </a:r>
            <a:r>
              <a:rPr lang="es-MX" dirty="0" err="1" smtClean="0"/>
              <a:t>plot</a:t>
            </a:r>
            <a:r>
              <a:rPr lang="es-MX" dirty="0" smtClean="0"/>
              <a:t>(</a:t>
            </a:r>
            <a:r>
              <a:rPr lang="es-MX" dirty="0" err="1" smtClean="0"/>
              <a:t>x,cos</a:t>
            </a:r>
            <a:r>
              <a:rPr lang="es-MX" dirty="0" smtClean="0"/>
              <a:t>(x))</a:t>
            </a:r>
          </a:p>
          <a:p>
            <a:r>
              <a:rPr lang="es-MX" dirty="0" smtClean="0"/>
              <a:t>Intenta reproducir en lo posible las siguientes </a:t>
            </a:r>
            <a:r>
              <a:rPr lang="es-MX" dirty="0" err="1" smtClean="0"/>
              <a:t>gr´aficas</a:t>
            </a:r>
            <a:r>
              <a:rPr lang="es-MX" dirty="0" smtClean="0"/>
              <a:t>. Si tienes cualquier duda consulta la ayuda de las funciones </a:t>
            </a:r>
            <a:r>
              <a:rPr lang="es-MX" dirty="0" err="1" smtClean="0"/>
              <a:t>plot</a:t>
            </a:r>
            <a:r>
              <a:rPr lang="es-MX" dirty="0" smtClean="0"/>
              <a:t> y par.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16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 de frecuencia y </a:t>
            </a:r>
            <a:r>
              <a:rPr lang="es-MX" dirty="0" err="1" smtClean="0"/>
              <a:t>graficos</a:t>
            </a:r>
            <a:r>
              <a:rPr lang="es-MX" dirty="0" smtClean="0"/>
              <a:t> para variables cualitativas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Empezamos con las variables cualitativas. Vemos en primer lugar como obtener las frecuencias absolutas de la variable Equipo. Para ello vamos a utilizar las variables del conjunto de datos utilizando el comando </a:t>
            </a:r>
            <a:r>
              <a:rPr lang="es-MX" dirty="0" err="1" smtClean="0"/>
              <a:t>attach</a:t>
            </a:r>
            <a:r>
              <a:rPr lang="es-MX" dirty="0" smtClean="0"/>
              <a:t>: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attach</a:t>
            </a:r>
            <a:r>
              <a:rPr lang="es-AR" dirty="0" smtClean="0"/>
              <a:t>(</a:t>
            </a:r>
            <a:r>
              <a:rPr lang="es-AR" dirty="0" err="1" smtClean="0"/>
              <a:t>datos.alumnos</a:t>
            </a:r>
            <a:r>
              <a:rPr lang="es-AR" dirty="0" smtClean="0"/>
              <a:t>) </a:t>
            </a:r>
          </a:p>
          <a:p>
            <a:r>
              <a:rPr lang="es-AR" dirty="0" smtClean="0"/>
              <a:t>&gt; Altura </a:t>
            </a:r>
          </a:p>
          <a:p>
            <a:r>
              <a:rPr lang="es-AR" dirty="0" smtClean="0"/>
              <a:t>&gt; Peso </a:t>
            </a:r>
          </a:p>
          <a:p>
            <a:r>
              <a:rPr lang="es-AR" dirty="0" smtClean="0"/>
              <a:t>&gt; Hermanos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332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</a:t>
            </a:r>
            <a:r>
              <a:rPr lang="es-MX" dirty="0" err="1" smtClean="0"/>
              <a:t>continuacion</a:t>
            </a:r>
            <a:r>
              <a:rPr lang="es-MX" dirty="0" smtClean="0"/>
              <a:t>, para obtener las frecuencias absolutas utilizamos la </a:t>
            </a:r>
            <a:r>
              <a:rPr lang="es-MX" dirty="0" err="1" smtClean="0"/>
              <a:t>funcion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, como sigue: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fabs</a:t>
            </a:r>
            <a:r>
              <a:rPr lang="es-AR" dirty="0" smtClean="0"/>
              <a:t> &lt;-</a:t>
            </a:r>
            <a:r>
              <a:rPr lang="es-AR" dirty="0" err="1" smtClean="0"/>
              <a:t>table</a:t>
            </a:r>
            <a:r>
              <a:rPr lang="es-AR" dirty="0" smtClean="0"/>
              <a:t>(Equipo) 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fabs</a:t>
            </a:r>
            <a:r>
              <a:rPr lang="es-AR" dirty="0" smtClean="0"/>
              <a:t> </a:t>
            </a:r>
          </a:p>
          <a:p>
            <a:r>
              <a:rPr lang="es-AR" dirty="0" smtClean="0"/>
              <a:t>Equipo </a:t>
            </a:r>
          </a:p>
          <a:p>
            <a:r>
              <a:rPr lang="es-AR" dirty="0" smtClean="0"/>
              <a:t>BAR CEL DEP NIN RMA VAL </a:t>
            </a:r>
          </a:p>
          <a:p>
            <a:r>
              <a:rPr lang="es-AR" dirty="0" smtClean="0"/>
              <a:t>    3     4    13   15     8      1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class</a:t>
            </a:r>
            <a:r>
              <a:rPr lang="es-AR" dirty="0" smtClean="0"/>
              <a:t>(</a:t>
            </a:r>
            <a:r>
              <a:rPr lang="es-AR" dirty="0" err="1" smtClean="0"/>
              <a:t>fabs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31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Las frecuencias relativas las podemos obtener simplemente dividiendo la variable </a:t>
            </a:r>
            <a:r>
              <a:rPr lang="es-MX" dirty="0" err="1" smtClean="0"/>
              <a:t>fabs</a:t>
            </a:r>
            <a:r>
              <a:rPr lang="es-MX" dirty="0" smtClean="0"/>
              <a:t> por el numero de individuos de la muestra </a:t>
            </a:r>
            <a:r>
              <a:rPr lang="es-MX" dirty="0" err="1" smtClean="0"/>
              <a:t>n.ind</a:t>
            </a:r>
            <a:r>
              <a:rPr lang="es-MX" dirty="0" smtClean="0"/>
              <a:t>:</a:t>
            </a:r>
          </a:p>
          <a:p>
            <a:r>
              <a:rPr lang="es-MX" dirty="0" smtClean="0"/>
              <a:t>&gt; </a:t>
            </a:r>
            <a:r>
              <a:rPr lang="es-MX" dirty="0" err="1" smtClean="0"/>
              <a:t>frel</a:t>
            </a:r>
            <a:r>
              <a:rPr lang="es-MX" dirty="0" smtClean="0"/>
              <a:t>&lt;-</a:t>
            </a:r>
            <a:r>
              <a:rPr lang="es-MX" dirty="0" err="1" smtClean="0"/>
              <a:t>fabs</a:t>
            </a:r>
            <a:r>
              <a:rPr lang="es-MX" dirty="0" smtClean="0"/>
              <a:t>/</a:t>
            </a:r>
            <a:r>
              <a:rPr lang="es-MX" dirty="0" err="1" smtClean="0"/>
              <a:t>n.ind</a:t>
            </a:r>
            <a:r>
              <a:rPr lang="es-MX" dirty="0" smtClean="0"/>
              <a:t> </a:t>
            </a:r>
          </a:p>
          <a:p>
            <a:r>
              <a:rPr lang="es-MX" dirty="0" smtClean="0"/>
              <a:t>Equipo </a:t>
            </a:r>
          </a:p>
          <a:p>
            <a:r>
              <a:rPr lang="es-MX" dirty="0" smtClean="0"/>
              <a:t>BAR               CEL                DEP               NIN               RMA  </a:t>
            </a:r>
          </a:p>
          <a:p>
            <a:r>
              <a:rPr lang="es-MX" dirty="0" smtClean="0"/>
              <a:t>0.06818182 0.09090909 0.29545455 0.34090909 0.18181818 </a:t>
            </a:r>
          </a:p>
          <a:p>
            <a:r>
              <a:rPr lang="es-MX" dirty="0" smtClean="0"/>
              <a:t>VAL</a:t>
            </a:r>
          </a:p>
          <a:p>
            <a:r>
              <a:rPr lang="es-MX" dirty="0" smtClean="0"/>
              <a:t>0.02272727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180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Obtenemos </a:t>
            </a:r>
            <a:r>
              <a:rPr lang="es-MX" dirty="0" err="1" smtClean="0"/>
              <a:t>ası</a:t>
            </a:r>
            <a:r>
              <a:rPr lang="es-MX" dirty="0" smtClean="0"/>
              <a:t> las frecuencias relativas de cada uno de los equipos de la muestra. Una vez que tenemos estas frecuencias podemos empezar a hacer </a:t>
            </a:r>
            <a:r>
              <a:rPr lang="es-MX" dirty="0" err="1" smtClean="0"/>
              <a:t>resumenes</a:t>
            </a:r>
            <a:r>
              <a:rPr lang="es-MX" dirty="0" smtClean="0"/>
              <a:t> </a:t>
            </a:r>
            <a:r>
              <a:rPr lang="es-MX" dirty="0" err="1" smtClean="0"/>
              <a:t>graficos</a:t>
            </a:r>
            <a:r>
              <a:rPr lang="es-MX" dirty="0" smtClean="0"/>
              <a:t> para variables cualitativas. Por ejemplo, para hacer un diagrama de barras, podemos escribir: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barplot</a:t>
            </a:r>
            <a:r>
              <a:rPr lang="es-AR" dirty="0" smtClean="0"/>
              <a:t>(</a:t>
            </a:r>
            <a:r>
              <a:rPr lang="es-AR" dirty="0" err="1" smtClean="0"/>
              <a:t>fabs,ylab</a:t>
            </a:r>
            <a:r>
              <a:rPr lang="es-AR" dirty="0" smtClean="0"/>
              <a:t>="Frecuencias absolutas",</a:t>
            </a:r>
            <a:r>
              <a:rPr lang="es-AR" dirty="0" err="1" smtClean="0"/>
              <a:t>main</a:t>
            </a:r>
            <a:r>
              <a:rPr lang="es-AR" dirty="0" smtClean="0"/>
              <a:t>="Diagrama de barras de Equipo")</a:t>
            </a:r>
          </a:p>
          <a:p>
            <a:r>
              <a:rPr lang="es-MX" dirty="0" smtClean="0"/>
              <a:t>Las opciones del </a:t>
            </a:r>
            <a:r>
              <a:rPr lang="es-MX" dirty="0" err="1" smtClean="0"/>
              <a:t>gr´afico</a:t>
            </a:r>
            <a:r>
              <a:rPr lang="es-MX" dirty="0" smtClean="0"/>
              <a:t> son </a:t>
            </a:r>
            <a:r>
              <a:rPr lang="es-MX" dirty="0" err="1" smtClean="0"/>
              <a:t>m´ultiples</a:t>
            </a:r>
            <a:r>
              <a:rPr lang="es-MX" dirty="0" smtClean="0"/>
              <a:t> y las podemos comprobar utilizando la ayuda: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help</a:t>
            </a:r>
            <a:r>
              <a:rPr lang="es-AR" dirty="0" smtClean="0"/>
              <a:t>("</a:t>
            </a:r>
            <a:r>
              <a:rPr lang="es-AR" dirty="0" err="1" smtClean="0"/>
              <a:t>barplot</a:t>
            </a:r>
            <a:r>
              <a:rPr lang="es-AR" dirty="0" smtClean="0"/>
              <a:t>")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735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Ver que </a:t>
            </a:r>
            <a:r>
              <a:rPr lang="es-MX" dirty="0" err="1" smtClean="0"/>
              <a:t>tambien</a:t>
            </a:r>
            <a:r>
              <a:rPr lang="es-MX" dirty="0" smtClean="0"/>
              <a:t> podemos hacer un diagrama de barras de la variable Equipo utilizando las frecuencias relativas: </a:t>
            </a:r>
          </a:p>
          <a:p>
            <a:r>
              <a:rPr lang="es-MX" dirty="0" smtClean="0"/>
              <a:t>&gt; </a:t>
            </a:r>
            <a:r>
              <a:rPr lang="es-MX" dirty="0" err="1" smtClean="0"/>
              <a:t>barplot</a:t>
            </a:r>
            <a:r>
              <a:rPr lang="es-MX" dirty="0" smtClean="0"/>
              <a:t>(</a:t>
            </a:r>
            <a:r>
              <a:rPr lang="es-MX" dirty="0" err="1" smtClean="0"/>
              <a:t>frel,ylab</a:t>
            </a:r>
            <a:r>
              <a:rPr lang="es-MX" dirty="0" smtClean="0"/>
              <a:t>="Frecuencias relativas",</a:t>
            </a:r>
            <a:r>
              <a:rPr lang="es-MX" dirty="0" err="1" smtClean="0"/>
              <a:t>main</a:t>
            </a:r>
            <a:r>
              <a:rPr lang="es-MX" dirty="0" smtClean="0"/>
              <a:t>="Diagrama de barras de Equipo")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974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LENGUAJE 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s-MX" dirty="0" smtClean="0"/>
              <a:t>R </a:t>
            </a:r>
            <a:r>
              <a:rPr lang="es-MX" dirty="0"/>
              <a:t>es un software creado en 1993 por Robert Gentleman y Ross </a:t>
            </a:r>
            <a:r>
              <a:rPr lang="es-MX" dirty="0" err="1"/>
              <a:t>Ihaka</a:t>
            </a:r>
            <a:r>
              <a:rPr lang="es-MX" dirty="0"/>
              <a:t>, que </a:t>
            </a:r>
            <a:r>
              <a:rPr lang="es-MX" b="1" dirty="0"/>
              <a:t>respeta la libertad de los usuarios</a:t>
            </a:r>
            <a:r>
              <a:rPr lang="es-MX" dirty="0"/>
              <a:t> y es similar al lenguaje y entorno S, creado en Bell </a:t>
            </a:r>
            <a:r>
              <a:rPr lang="es-MX" dirty="0" err="1"/>
              <a:t>Laboratories</a:t>
            </a:r>
            <a:r>
              <a:rPr lang="es-MX" dirty="0"/>
              <a:t> (antes AT&amp;T, ahora </a:t>
            </a:r>
            <a:r>
              <a:rPr lang="es-MX" dirty="0" err="1"/>
              <a:t>Lucent</a:t>
            </a:r>
            <a:r>
              <a:rPr lang="es-MX" dirty="0"/>
              <a:t> Technologies) por John </a:t>
            </a:r>
            <a:r>
              <a:rPr lang="es-MX" dirty="0" err="1"/>
              <a:t>Chambers</a:t>
            </a:r>
            <a:r>
              <a:rPr lang="es-MX" dirty="0"/>
              <a:t> y algunos colegas, a finales de los 70.</a:t>
            </a:r>
          </a:p>
          <a:p>
            <a:pPr fontAlgn="base"/>
            <a:r>
              <a:rPr lang="es-MX" dirty="0"/>
              <a:t>Si bien R guarda algunas diferencias importantes respecto a S, gran parte del código escrito para S se ejecuta sin cambios en R. Es por eso que se afirma naturalmente que R viene de S.</a:t>
            </a:r>
          </a:p>
          <a:p>
            <a:pPr fontAlgn="base"/>
            <a:r>
              <a:rPr lang="es-MX" dirty="0"/>
              <a:t>Con el software libre </a:t>
            </a:r>
            <a:r>
              <a:rPr lang="es-MX" b="1" dirty="0"/>
              <a:t>R</a:t>
            </a:r>
            <a:r>
              <a:rPr lang="es-MX" dirty="0"/>
              <a:t> se puede hacer modelos de regresión lineal y logísticos, análisis de series de tiempo, pruebas estadísticas clásicas, agrupamientos, </a:t>
            </a:r>
            <a:r>
              <a:rPr lang="es-MX" dirty="0" err="1"/>
              <a:t>clustering</a:t>
            </a:r>
            <a:r>
              <a:rPr lang="es-MX" dirty="0"/>
              <a:t>, clasificaciones y aplicar muchas otras </a:t>
            </a:r>
            <a:r>
              <a:rPr lang="es-MX" b="1" dirty="0"/>
              <a:t>técnicas estadísticas</a:t>
            </a:r>
            <a:r>
              <a:rPr lang="es-MX" dirty="0"/>
              <a:t>.</a:t>
            </a:r>
          </a:p>
          <a:p>
            <a:pPr fontAlgn="base"/>
            <a:r>
              <a:rPr lang="es-MX" dirty="0"/>
              <a:t>R es la elección perfecta de código abierto para participar en la investigación estadística. R permite producir gráficos de alta calidad con mucha facilidad, incluyendo símbolos matemáticos y fórmulas, siempre que sea necesario.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446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Tablas de frecuencia y </a:t>
            </a:r>
            <a:r>
              <a:rPr lang="es-MX" dirty="0" err="1" smtClean="0"/>
              <a:t>graficos</a:t>
            </a:r>
            <a:r>
              <a:rPr lang="es-MX" dirty="0" smtClean="0"/>
              <a:t> para variables cuantitativas: EJERCICIO NRO 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Empezamos con las variables cuantitativas discretas. En primer lugar, obtenemos las frecuencias absolutas y relativas de la variable Hermanos, utilizando la </a:t>
            </a:r>
            <a:r>
              <a:rPr lang="es-MX" dirty="0" err="1" smtClean="0"/>
              <a:t>funcion</a:t>
            </a:r>
            <a:r>
              <a:rPr lang="es-MX" dirty="0" smtClean="0"/>
              <a:t> </a:t>
            </a:r>
            <a:r>
              <a:rPr lang="es-MX" dirty="0" err="1" smtClean="0"/>
              <a:t>table</a:t>
            </a:r>
            <a:r>
              <a:rPr lang="es-MX" dirty="0" smtClean="0"/>
              <a:t> como sigue: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fabs</a:t>
            </a:r>
            <a:r>
              <a:rPr lang="es-AR" dirty="0" smtClean="0"/>
              <a:t>&lt;-</a:t>
            </a:r>
            <a:r>
              <a:rPr lang="es-AR" dirty="0" err="1" smtClean="0"/>
              <a:t>table</a:t>
            </a:r>
            <a:r>
              <a:rPr lang="es-AR" dirty="0" smtClean="0"/>
              <a:t>(Hermanos) </a:t>
            </a:r>
          </a:p>
          <a:p>
            <a:r>
              <a:rPr lang="es-AR" dirty="0" smtClean="0"/>
              <a:t>&gt; </a:t>
            </a:r>
            <a:r>
              <a:rPr lang="es-AR" dirty="0" err="1" smtClean="0"/>
              <a:t>fabs</a:t>
            </a:r>
            <a:r>
              <a:rPr lang="es-AR" dirty="0" smtClean="0"/>
              <a:t> </a:t>
            </a:r>
          </a:p>
          <a:p>
            <a:r>
              <a:rPr lang="es-AR" dirty="0" smtClean="0"/>
              <a:t>Hermanos 1    2    3   4   6 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8   24  9   2   1</a:t>
            </a:r>
          </a:p>
          <a:p>
            <a:r>
              <a:rPr lang="es-MX" dirty="0" smtClean="0"/>
              <a:t>Las frecuencias relativas las podemos obtener simplemente dividiendo la variable </a:t>
            </a:r>
            <a:r>
              <a:rPr lang="es-MX" dirty="0" err="1" smtClean="0"/>
              <a:t>fabs</a:t>
            </a:r>
            <a:r>
              <a:rPr lang="es-MX" dirty="0" smtClean="0"/>
              <a:t> por el numero de individuos de la muestra </a:t>
            </a:r>
            <a:r>
              <a:rPr lang="es-MX" dirty="0" err="1" smtClean="0"/>
              <a:t>n.ind</a:t>
            </a:r>
            <a:r>
              <a:rPr lang="es-MX" dirty="0" smtClean="0"/>
              <a:t>: </a:t>
            </a:r>
          </a:p>
          <a:p>
            <a:r>
              <a:rPr lang="es-MX" dirty="0" smtClean="0"/>
              <a:t>&gt; </a:t>
            </a:r>
            <a:r>
              <a:rPr lang="es-MX" dirty="0" err="1" smtClean="0"/>
              <a:t>frel</a:t>
            </a:r>
            <a:r>
              <a:rPr lang="es-MX" dirty="0" smtClean="0"/>
              <a:t>&lt;-</a:t>
            </a:r>
            <a:r>
              <a:rPr lang="es-MX" dirty="0" err="1" smtClean="0"/>
              <a:t>fabs</a:t>
            </a:r>
            <a:r>
              <a:rPr lang="es-MX" dirty="0" smtClean="0"/>
              <a:t>/</a:t>
            </a:r>
            <a:r>
              <a:rPr lang="es-MX" dirty="0" err="1" smtClean="0"/>
              <a:t>n.ind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1181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&gt; </a:t>
            </a:r>
            <a:r>
              <a:rPr lang="es-MX" dirty="0" err="1" smtClean="0"/>
              <a:t>frel</a:t>
            </a:r>
            <a:r>
              <a:rPr lang="es-MX" dirty="0" smtClean="0"/>
              <a:t> Hermanos </a:t>
            </a:r>
          </a:p>
          <a:p>
            <a:r>
              <a:rPr lang="es-MX" dirty="0" smtClean="0"/>
              <a:t>1                    2                    3                   4                    6 </a:t>
            </a:r>
          </a:p>
          <a:p>
            <a:r>
              <a:rPr lang="es-MX" dirty="0" smtClean="0"/>
              <a:t>0.18181818 0.54545455 0.20454545 0.04545455 0.02272727</a:t>
            </a:r>
          </a:p>
          <a:p>
            <a:r>
              <a:rPr lang="es-MX" dirty="0" err="1" smtClean="0"/>
              <a:t>Ademas</a:t>
            </a:r>
            <a:r>
              <a:rPr lang="es-MX" dirty="0" smtClean="0"/>
              <a:t> ahora podemos obtener las frecuencias absoluta y relativa acumuladas. Para ello, podemos hacer lo siguiente: </a:t>
            </a:r>
          </a:p>
          <a:p>
            <a:r>
              <a:rPr lang="es-MX" dirty="0" smtClean="0"/>
              <a:t>&gt; </a:t>
            </a:r>
            <a:r>
              <a:rPr lang="es-MX" dirty="0" err="1" smtClean="0"/>
              <a:t>fabsacum</a:t>
            </a:r>
            <a:r>
              <a:rPr lang="es-MX" dirty="0" smtClean="0"/>
              <a:t>&lt;-</a:t>
            </a:r>
            <a:r>
              <a:rPr lang="es-MX" dirty="0" err="1" smtClean="0"/>
              <a:t>as.table</a:t>
            </a:r>
            <a:r>
              <a:rPr lang="es-MX" dirty="0" smtClean="0"/>
              <a:t>(</a:t>
            </a:r>
            <a:r>
              <a:rPr lang="es-MX" dirty="0" err="1" smtClean="0"/>
              <a:t>cumsum</a:t>
            </a:r>
            <a:r>
              <a:rPr lang="es-MX" dirty="0" smtClean="0"/>
              <a:t>(</a:t>
            </a:r>
            <a:r>
              <a:rPr lang="es-MX" dirty="0" err="1" smtClean="0"/>
              <a:t>fabs</a:t>
            </a:r>
            <a:r>
              <a:rPr lang="es-MX" dirty="0" smtClean="0"/>
              <a:t>)) </a:t>
            </a:r>
          </a:p>
          <a:p>
            <a:r>
              <a:rPr lang="es-MX" dirty="0" smtClean="0"/>
              <a:t>&gt; </a:t>
            </a:r>
            <a:r>
              <a:rPr lang="es-MX" dirty="0" err="1" smtClean="0"/>
              <a:t>fabsacum</a:t>
            </a:r>
            <a:r>
              <a:rPr lang="es-MX" dirty="0" smtClean="0"/>
              <a:t> 1  2    3  4   6 </a:t>
            </a:r>
          </a:p>
          <a:p>
            <a:r>
              <a:rPr lang="es-MX" dirty="0"/>
              <a:t> </a:t>
            </a:r>
            <a:r>
              <a:rPr lang="es-MX" dirty="0" smtClean="0"/>
              <a:t>                    8  32 41 43 44 </a:t>
            </a:r>
          </a:p>
          <a:p>
            <a:r>
              <a:rPr lang="es-MX" dirty="0" smtClean="0"/>
              <a:t>&gt; </a:t>
            </a:r>
            <a:r>
              <a:rPr lang="es-MX" dirty="0" err="1" smtClean="0"/>
              <a:t>frelacum</a:t>
            </a:r>
            <a:r>
              <a:rPr lang="es-MX" dirty="0" smtClean="0"/>
              <a:t>&lt;-</a:t>
            </a:r>
            <a:r>
              <a:rPr lang="es-MX" dirty="0" err="1" smtClean="0"/>
              <a:t>as.table</a:t>
            </a:r>
            <a:r>
              <a:rPr lang="es-MX" dirty="0" smtClean="0"/>
              <a:t>(</a:t>
            </a:r>
            <a:r>
              <a:rPr lang="es-MX" dirty="0" err="1" smtClean="0"/>
              <a:t>cumsum</a:t>
            </a:r>
            <a:r>
              <a:rPr lang="es-MX" dirty="0" smtClean="0"/>
              <a:t>(</a:t>
            </a:r>
            <a:r>
              <a:rPr lang="es-MX" dirty="0" err="1" smtClean="0"/>
              <a:t>frel</a:t>
            </a:r>
            <a:r>
              <a:rPr lang="es-MX" dirty="0" smtClean="0"/>
              <a:t>)) </a:t>
            </a:r>
          </a:p>
          <a:p>
            <a:r>
              <a:rPr lang="es-MX" dirty="0" smtClean="0"/>
              <a:t>&gt; </a:t>
            </a:r>
            <a:r>
              <a:rPr lang="es-MX" dirty="0" err="1" smtClean="0"/>
              <a:t>frelacum</a:t>
            </a:r>
            <a:r>
              <a:rPr lang="es-MX" dirty="0" smtClean="0"/>
              <a:t> </a:t>
            </a:r>
          </a:p>
          <a:p>
            <a:r>
              <a:rPr lang="es-MX" dirty="0" smtClean="0"/>
              <a:t>1                  2                 3                 4                  6 </a:t>
            </a:r>
          </a:p>
          <a:p>
            <a:r>
              <a:rPr lang="es-MX" dirty="0" smtClean="0"/>
              <a:t>0.1818182 0.7272727 0.9318182 0.9772727 1.0000000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223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1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 QUE SIRVE 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s-MX" dirty="0"/>
              <a:t>Este software libre proporciona un amplio abanico de herramientas estadísticas y gráficas que permiten a los usuarios definir sus propias funciones. En ese sentido, R es uno de los lenguajes de programación más utilizados en áreas como:</a:t>
            </a:r>
          </a:p>
          <a:p>
            <a:pPr fontAlgn="base"/>
            <a:r>
              <a:rPr lang="es-MX" dirty="0"/>
              <a:t>Investigación científica.</a:t>
            </a:r>
          </a:p>
          <a:p>
            <a:pPr fontAlgn="base"/>
            <a:r>
              <a:rPr lang="es-MX" dirty="0"/>
              <a:t>Manipulación de datos.</a:t>
            </a:r>
          </a:p>
          <a:p>
            <a:pPr fontAlgn="base"/>
            <a:r>
              <a:rPr lang="es-MX" dirty="0"/>
              <a:t>Análisis estadístico.</a:t>
            </a:r>
          </a:p>
          <a:p>
            <a:pPr fontAlgn="base"/>
            <a:r>
              <a:rPr lang="es-MX" dirty="0"/>
              <a:t>Inteligencia artificial.</a:t>
            </a:r>
          </a:p>
          <a:p>
            <a:pPr fontAlgn="base"/>
            <a:r>
              <a:rPr lang="es-MX" dirty="0"/>
              <a:t>Aprendizaje automático o Machine </a:t>
            </a:r>
            <a:r>
              <a:rPr lang="es-MX" dirty="0" err="1"/>
              <a:t>Learning</a:t>
            </a:r>
            <a:r>
              <a:rPr lang="es-MX" dirty="0"/>
              <a:t>.</a:t>
            </a:r>
          </a:p>
          <a:p>
            <a:pPr fontAlgn="base"/>
            <a:r>
              <a:rPr lang="es-MX" dirty="0"/>
              <a:t>Técnicas gráficas.</a:t>
            </a:r>
          </a:p>
          <a:p>
            <a:pPr fontAlgn="base"/>
            <a:r>
              <a:rPr lang="es-MX" dirty="0"/>
              <a:t>Modelado y predicciones.</a:t>
            </a:r>
          </a:p>
          <a:p>
            <a:pPr fontAlgn="base"/>
            <a:r>
              <a:rPr lang="es-MX" dirty="0"/>
              <a:t>Matemáticas financieras.</a:t>
            </a:r>
          </a:p>
          <a:p>
            <a:pPr fontAlgn="base"/>
            <a:r>
              <a:rPr lang="es-MX" dirty="0"/>
              <a:t>Bioinformática.</a:t>
            </a:r>
          </a:p>
          <a:p>
            <a:pPr fontAlgn="base"/>
            <a:r>
              <a:rPr lang="es-MX" dirty="0"/>
              <a:t>Investigación biomédica.</a:t>
            </a:r>
          </a:p>
          <a:p>
            <a:pPr fontAlgn="base"/>
            <a:r>
              <a:rPr lang="es-MX" dirty="0"/>
              <a:t>También puede usarse como</a:t>
            </a:r>
            <a:r>
              <a:rPr lang="es-MX" b="1" dirty="0"/>
              <a:t> herramienta de cálculo numérico</a:t>
            </a:r>
            <a:r>
              <a:rPr lang="es-MX" dirty="0"/>
              <a:t>, y en este campo es tan eficaz como GNU </a:t>
            </a:r>
            <a:r>
              <a:rPr lang="es-MX" dirty="0" err="1"/>
              <a:t>Octave</a:t>
            </a:r>
            <a:r>
              <a:rPr lang="es-MX" dirty="0"/>
              <a:t> y su equivalente privativo, MATLAB.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791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DE 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s-MX" b="1" dirty="0"/>
              <a:t>Ahorra gastos en licencias: </a:t>
            </a:r>
            <a:r>
              <a:rPr lang="es-MX" dirty="0"/>
              <a:t>Al ser un software GNU no pertenece a nadie, y por lo tanto no debes pagar ninguna licencia.</a:t>
            </a:r>
          </a:p>
          <a:p>
            <a:pPr fontAlgn="base"/>
            <a:r>
              <a:rPr lang="es-MX" b="1" dirty="0"/>
              <a:t>Accesible: </a:t>
            </a:r>
            <a:r>
              <a:rPr lang="es-MX" dirty="0"/>
              <a:t>Funciona con paquetes fáciles de descargar que otras personas previamente han programado.</a:t>
            </a:r>
          </a:p>
          <a:p>
            <a:pPr fontAlgn="base"/>
            <a:r>
              <a:rPr lang="es-MX" b="1" dirty="0"/>
              <a:t>Libre: </a:t>
            </a:r>
            <a:r>
              <a:rPr lang="es-MX" dirty="0"/>
              <a:t>El usuario puede distribuir, estudiar, cambiar y mejorar libremente el software bajo la GNU de la </a:t>
            </a:r>
            <a:r>
              <a:rPr lang="es-MX" i="1" dirty="0"/>
              <a:t>Free Software </a:t>
            </a:r>
            <a:r>
              <a:rPr lang="es-MX" i="1" dirty="0" err="1"/>
              <a:t>Foundation</a:t>
            </a:r>
            <a:r>
              <a:rPr lang="es-MX" dirty="0"/>
              <a:t>.</a:t>
            </a:r>
          </a:p>
          <a:p>
            <a:pPr fontAlgn="base"/>
            <a:r>
              <a:rPr lang="es-MX" b="1" dirty="0"/>
              <a:t>Excelente para el análisis y cálculo estadístico: </a:t>
            </a:r>
            <a:r>
              <a:rPr lang="es-MX" dirty="0"/>
              <a:t>Es un lenguaje estadístico creado por estadísticos. Por eso, actualmente es el más utilizado para desarrollar herramientas estadísticas.</a:t>
            </a:r>
          </a:p>
          <a:p>
            <a:pPr fontAlgn="base"/>
            <a:r>
              <a:rPr lang="es-MX" b="1" dirty="0"/>
              <a:t>Soporte multiplataforma: </a:t>
            </a:r>
            <a:r>
              <a:rPr lang="es-MX" dirty="0"/>
              <a:t>Es un programa independiente de la máquina, compatible con la operación multiplataforma, así que se puede utilizar en diferentes sistemas operativos.</a:t>
            </a:r>
          </a:p>
          <a:p>
            <a:pPr fontAlgn="base"/>
            <a:r>
              <a:rPr lang="es-MX" b="1" dirty="0"/>
              <a:t>Admite varios tipos de datos: </a:t>
            </a:r>
            <a:r>
              <a:rPr lang="es-MX" dirty="0"/>
              <a:t>Desde vectores hasta matrices y datos de diferentes tamaños.</a:t>
            </a:r>
          </a:p>
          <a:p>
            <a:pPr fontAlgn="base"/>
            <a:r>
              <a:rPr lang="es-MX" b="1" dirty="0"/>
              <a:t>Gráficos potentes: </a:t>
            </a:r>
            <a:r>
              <a:rPr lang="es-MX" dirty="0"/>
              <a:t>Puede producir gráficos y visualizaciones de alta calidad, ya sean de naturaleza estática o dinámica.</a:t>
            </a:r>
          </a:p>
          <a:p>
            <a:pPr fontAlgn="base"/>
            <a:r>
              <a:rPr lang="es-MX" b="1" dirty="0"/>
              <a:t>Computación paralela y distribuida: </a:t>
            </a:r>
            <a:r>
              <a:rPr lang="es-MX" dirty="0"/>
              <a:t>Puede procesar grandes conjuntos de datos utilizando bibliotecas como </a:t>
            </a:r>
            <a:r>
              <a:rPr lang="es-MX" dirty="0" err="1"/>
              <a:t>ddR</a:t>
            </a:r>
            <a:r>
              <a:rPr lang="es-MX" dirty="0"/>
              <a:t> o </a:t>
            </a:r>
            <a:r>
              <a:rPr lang="es-MX" dirty="0" err="1"/>
              <a:t>multiDplyr</a:t>
            </a:r>
            <a:r>
              <a:rPr lang="es-MX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108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DONDE SE PUEDE OBTENER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Todos los paquetes de R están disponibles en la </a:t>
            </a:r>
            <a:r>
              <a:rPr lang="es-MX" b="1" dirty="0"/>
              <a:t>CRAN (</a:t>
            </a:r>
            <a:r>
              <a:rPr lang="es-MX" b="1" i="1" dirty="0" err="1"/>
              <a:t>Comprehensive</a:t>
            </a:r>
            <a:r>
              <a:rPr lang="es-MX" b="1" i="1" dirty="0"/>
              <a:t> R Archive Network</a:t>
            </a:r>
            <a:r>
              <a:rPr lang="es-MX" b="1" dirty="0"/>
              <a:t>)</a:t>
            </a:r>
            <a:r>
              <a:rPr lang="es-MX" dirty="0"/>
              <a:t> </a:t>
            </a:r>
            <a:r>
              <a:rPr lang="es-MX" dirty="0">
                <a:hlinkClick r:id="rId2"/>
              </a:rPr>
              <a:t>http://cran.r-project.org/</a:t>
            </a:r>
            <a:r>
              <a:rPr lang="es-MX" dirty="0"/>
              <a:t> y se pueden descargar en Windows, Mac y Linux. El sitio web también proporciona información básica para descargar e instalar el software en los diferentes sistemas operativos. Finalmente, como antes hemos aclarado, este software no tiene ningún </a:t>
            </a:r>
            <a:r>
              <a:rPr lang="es-MX" dirty="0" smtClean="0"/>
              <a:t>costo.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786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CARACTERISTICAS DE 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 smtClean="0"/>
              <a:t>R </a:t>
            </a:r>
            <a:r>
              <a:rPr lang="es-MX" dirty="0" err="1" smtClean="0"/>
              <a:t>version</a:t>
            </a:r>
            <a:r>
              <a:rPr lang="es-MX" dirty="0" smtClean="0"/>
              <a:t> 4.2.1 (2022-06-23 </a:t>
            </a:r>
            <a:r>
              <a:rPr lang="es-MX" dirty="0" err="1" smtClean="0"/>
              <a:t>ucrt</a:t>
            </a:r>
            <a:r>
              <a:rPr lang="es-MX" dirty="0" smtClean="0"/>
              <a:t>) -- "</a:t>
            </a:r>
            <a:r>
              <a:rPr lang="es-MX" dirty="0" err="1" smtClean="0"/>
              <a:t>Funny-Looking</a:t>
            </a:r>
            <a:r>
              <a:rPr lang="es-MX" dirty="0" smtClean="0"/>
              <a:t> </a:t>
            </a:r>
            <a:r>
              <a:rPr lang="es-MX" dirty="0" err="1" smtClean="0"/>
              <a:t>Kid</a:t>
            </a:r>
            <a:r>
              <a:rPr lang="es-MX" dirty="0" smtClean="0"/>
              <a:t>"</a:t>
            </a:r>
          </a:p>
          <a:p>
            <a:r>
              <a:rPr lang="es-MX" dirty="0" smtClean="0"/>
              <a:t>Copyright (C) 2022 </a:t>
            </a:r>
            <a:r>
              <a:rPr lang="es-MX" dirty="0" err="1" smtClean="0"/>
              <a:t>The</a:t>
            </a:r>
            <a:r>
              <a:rPr lang="es-MX" dirty="0" smtClean="0"/>
              <a:t> R </a:t>
            </a:r>
            <a:r>
              <a:rPr lang="es-MX" dirty="0" err="1" smtClean="0"/>
              <a:t>Foundation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Statistical</a:t>
            </a:r>
            <a:r>
              <a:rPr lang="es-MX" dirty="0" smtClean="0"/>
              <a:t> Computing</a:t>
            </a:r>
          </a:p>
          <a:p>
            <a:r>
              <a:rPr lang="es-MX" dirty="0" err="1" smtClean="0"/>
              <a:t>Platform</a:t>
            </a:r>
            <a:r>
              <a:rPr lang="es-MX" dirty="0" smtClean="0"/>
              <a:t>: x86_64-w64-mingw32/x64 (64-bit)</a:t>
            </a:r>
          </a:p>
          <a:p>
            <a:endParaRPr lang="es-MX" dirty="0" smtClean="0"/>
          </a:p>
          <a:p>
            <a:r>
              <a:rPr lang="es-MX" dirty="0" smtClean="0"/>
              <a:t>R es un software libre y viene sin GARANTIA ALGUNA.</a:t>
            </a:r>
          </a:p>
          <a:p>
            <a:r>
              <a:rPr lang="es-MX" dirty="0" smtClean="0"/>
              <a:t>Usted puede redistribuirlo bajo ciertas circunstancias.</a:t>
            </a:r>
          </a:p>
          <a:p>
            <a:r>
              <a:rPr lang="es-MX" dirty="0" smtClean="0"/>
              <a:t>Escriba '</a:t>
            </a:r>
            <a:r>
              <a:rPr lang="es-MX" dirty="0" err="1" smtClean="0"/>
              <a:t>license</a:t>
            </a:r>
            <a:r>
              <a:rPr lang="es-MX" dirty="0" smtClean="0"/>
              <a:t>()' o '</a:t>
            </a:r>
            <a:r>
              <a:rPr lang="es-MX" dirty="0" err="1" smtClean="0"/>
              <a:t>licence</a:t>
            </a:r>
            <a:r>
              <a:rPr lang="es-MX" dirty="0" smtClean="0"/>
              <a:t>()' para detalles de </a:t>
            </a:r>
            <a:r>
              <a:rPr lang="es-MX" dirty="0" err="1" smtClean="0"/>
              <a:t>distribucion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R es un proyecto colaborativo con muchos contribuyentes.</a:t>
            </a:r>
          </a:p>
          <a:p>
            <a:r>
              <a:rPr lang="es-MX" dirty="0" smtClean="0"/>
              <a:t>Escriba '</a:t>
            </a:r>
            <a:r>
              <a:rPr lang="es-MX" dirty="0" err="1" smtClean="0"/>
              <a:t>contributors</a:t>
            </a:r>
            <a:r>
              <a:rPr lang="es-MX" dirty="0" smtClean="0"/>
              <a:t>()' para obtener más información y</a:t>
            </a:r>
          </a:p>
          <a:p>
            <a:r>
              <a:rPr lang="es-MX" dirty="0" smtClean="0"/>
              <a:t>'</a:t>
            </a:r>
            <a:r>
              <a:rPr lang="es-MX" dirty="0" err="1" smtClean="0"/>
              <a:t>citation</a:t>
            </a:r>
            <a:r>
              <a:rPr lang="es-MX" dirty="0" smtClean="0"/>
              <a:t>()' para saber cómo citar R o paquetes de R en publicaciones.</a:t>
            </a:r>
          </a:p>
          <a:p>
            <a:endParaRPr lang="es-MX" dirty="0" smtClean="0"/>
          </a:p>
          <a:p>
            <a:r>
              <a:rPr lang="es-MX" dirty="0" smtClean="0"/>
              <a:t>Escriba 'demo()' para demostraciones, '</a:t>
            </a:r>
            <a:r>
              <a:rPr lang="es-MX" dirty="0" err="1" smtClean="0"/>
              <a:t>help</a:t>
            </a:r>
            <a:r>
              <a:rPr lang="es-MX" dirty="0" smtClean="0"/>
              <a:t>()' para el sistema on-line de ayuda,</a:t>
            </a:r>
          </a:p>
          <a:p>
            <a:r>
              <a:rPr lang="es-MX" dirty="0" smtClean="0"/>
              <a:t>o '</a:t>
            </a:r>
            <a:r>
              <a:rPr lang="es-MX" dirty="0" err="1" smtClean="0"/>
              <a:t>help.start</a:t>
            </a:r>
            <a:r>
              <a:rPr lang="es-MX" dirty="0" smtClean="0"/>
              <a:t>()' para abrir el sistema de ayuda HTML con su navegador.</a:t>
            </a:r>
          </a:p>
          <a:p>
            <a:r>
              <a:rPr lang="es-MX" dirty="0" smtClean="0"/>
              <a:t>Escriba 'q()' para salir de R.</a:t>
            </a:r>
          </a:p>
          <a:p>
            <a:endParaRPr lang="es-MX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53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OBTENIENDO AYUDA EN 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Recuerda que existen dos maneras de obtener ayuda en R. Lo puedes hacer a </a:t>
            </a:r>
            <a:r>
              <a:rPr lang="es-MX" dirty="0" err="1" smtClean="0"/>
              <a:t>traves</a:t>
            </a:r>
            <a:r>
              <a:rPr lang="es-MX" dirty="0" smtClean="0"/>
              <a:t> del </a:t>
            </a:r>
            <a:r>
              <a:rPr lang="es-MX" dirty="0" err="1" smtClean="0"/>
              <a:t>menu</a:t>
            </a:r>
            <a:r>
              <a:rPr lang="es-MX" dirty="0" smtClean="0"/>
              <a:t> o de la ventana de comandos. </a:t>
            </a:r>
          </a:p>
          <a:p>
            <a:r>
              <a:rPr lang="es-MX" dirty="0" smtClean="0"/>
              <a:t>1. La </a:t>
            </a:r>
            <a:r>
              <a:rPr lang="es-MX" dirty="0" err="1" smtClean="0"/>
              <a:t>funcion</a:t>
            </a:r>
            <a:r>
              <a:rPr lang="es-MX" dirty="0" smtClean="0"/>
              <a:t> mean calcula la media </a:t>
            </a:r>
            <a:r>
              <a:rPr lang="es-MX" dirty="0" err="1" smtClean="0"/>
              <a:t>aritmetica</a:t>
            </a:r>
            <a:r>
              <a:rPr lang="es-MX" dirty="0" smtClean="0"/>
              <a:t> de una serie de valores. ¿Cuales son los argumentos de dicha </a:t>
            </a:r>
            <a:r>
              <a:rPr lang="es-MX" dirty="0" err="1" smtClean="0"/>
              <a:t>funcion</a:t>
            </a:r>
            <a:r>
              <a:rPr lang="es-MX" dirty="0" smtClean="0"/>
              <a:t>? </a:t>
            </a:r>
          </a:p>
          <a:p>
            <a:r>
              <a:rPr lang="es-MX" dirty="0" smtClean="0"/>
              <a:t>2. Dado un conjunto de valores, sabemos que existe una </a:t>
            </a:r>
            <a:r>
              <a:rPr lang="es-MX" dirty="0" err="1" smtClean="0"/>
              <a:t>funcion</a:t>
            </a:r>
            <a:r>
              <a:rPr lang="es-MX" dirty="0" smtClean="0"/>
              <a:t> en R que calcula el </a:t>
            </a:r>
            <a:r>
              <a:rPr lang="es-MX" dirty="0" err="1" smtClean="0"/>
              <a:t>maximo</a:t>
            </a:r>
            <a:r>
              <a:rPr lang="es-MX" dirty="0" smtClean="0"/>
              <a:t>, pero no recordamos su nombre. ¿Serıas capaz de encontrarla a </a:t>
            </a:r>
            <a:r>
              <a:rPr lang="es-MX" dirty="0" err="1" smtClean="0"/>
              <a:t>traves</a:t>
            </a:r>
            <a:r>
              <a:rPr lang="es-MX" dirty="0" smtClean="0"/>
              <a:t> de la ayuda? Recuerda que la ayuda esta en ingles.</a:t>
            </a:r>
          </a:p>
          <a:p>
            <a:r>
              <a:rPr lang="es-MX" dirty="0" smtClean="0"/>
              <a:t> 3. Queremos utilizar el comando </a:t>
            </a:r>
            <a:r>
              <a:rPr lang="es-MX" dirty="0" err="1" smtClean="0"/>
              <a:t>help.search</a:t>
            </a:r>
            <a:r>
              <a:rPr lang="es-MX" dirty="0" smtClean="0"/>
              <a:t> para obtener </a:t>
            </a:r>
            <a:r>
              <a:rPr lang="es-MX" dirty="0" err="1" smtClean="0"/>
              <a:t>informacion</a:t>
            </a:r>
            <a:r>
              <a:rPr lang="es-MX" dirty="0" smtClean="0"/>
              <a:t> sobre la </a:t>
            </a:r>
            <a:r>
              <a:rPr lang="es-MX" dirty="0" err="1" smtClean="0"/>
              <a:t>funcion</a:t>
            </a:r>
            <a:r>
              <a:rPr lang="es-MX" dirty="0" smtClean="0"/>
              <a:t> </a:t>
            </a:r>
            <a:r>
              <a:rPr lang="es-MX" dirty="0" err="1" smtClean="0"/>
              <a:t>plot</a:t>
            </a:r>
            <a:r>
              <a:rPr lang="es-MX" dirty="0" smtClean="0"/>
              <a:t>. El resultado es el siguiente: &gt; </a:t>
            </a:r>
            <a:r>
              <a:rPr lang="es-MX" dirty="0" err="1" smtClean="0"/>
              <a:t>help.search</a:t>
            </a:r>
            <a:r>
              <a:rPr lang="es-MX" dirty="0" smtClean="0"/>
              <a:t>(</a:t>
            </a:r>
            <a:r>
              <a:rPr lang="es-MX" dirty="0" err="1" smtClean="0"/>
              <a:t>plot</a:t>
            </a:r>
            <a:r>
              <a:rPr lang="es-MX" dirty="0" smtClean="0"/>
              <a:t>) Error in </a:t>
            </a:r>
            <a:r>
              <a:rPr lang="es-MX" dirty="0" err="1" smtClean="0"/>
              <a:t>help.search</a:t>
            </a:r>
            <a:r>
              <a:rPr lang="es-MX" dirty="0" smtClean="0"/>
              <a:t>(</a:t>
            </a:r>
            <a:r>
              <a:rPr lang="es-MX" dirty="0" err="1" smtClean="0"/>
              <a:t>plot</a:t>
            </a:r>
            <a:r>
              <a:rPr lang="es-MX" dirty="0" smtClean="0"/>
              <a:t>) : </a:t>
            </a:r>
            <a:r>
              <a:rPr lang="es-MX" dirty="0" err="1" smtClean="0"/>
              <a:t>argument</a:t>
            </a:r>
            <a:r>
              <a:rPr lang="es-MX" dirty="0" smtClean="0"/>
              <a:t> ’</a:t>
            </a:r>
            <a:r>
              <a:rPr lang="es-MX" dirty="0" err="1" smtClean="0"/>
              <a:t>pattern</a:t>
            </a:r>
            <a:r>
              <a:rPr lang="es-MX" dirty="0" smtClean="0"/>
              <a:t>’ </a:t>
            </a:r>
            <a:r>
              <a:rPr lang="es-MX" dirty="0" err="1" smtClean="0"/>
              <a:t>must</a:t>
            </a:r>
            <a:r>
              <a:rPr lang="es-MX" dirty="0" smtClean="0"/>
              <a:t> be a single </a:t>
            </a:r>
            <a:r>
              <a:rPr lang="es-MX" dirty="0" err="1" smtClean="0"/>
              <a:t>character</a:t>
            </a:r>
            <a:r>
              <a:rPr lang="es-MX" dirty="0" smtClean="0"/>
              <a:t> </a:t>
            </a:r>
            <a:r>
              <a:rPr lang="es-MX" dirty="0" err="1" smtClean="0"/>
              <a:t>string</a:t>
            </a:r>
            <a:r>
              <a:rPr lang="es-MX" dirty="0" smtClean="0"/>
              <a:t> ¿Por que nos da error? ¿Como lo </a:t>
            </a:r>
            <a:r>
              <a:rPr lang="es-MX" dirty="0" err="1" smtClean="0"/>
              <a:t>escribirıas</a:t>
            </a:r>
            <a:r>
              <a:rPr lang="es-MX" dirty="0" smtClean="0"/>
              <a:t> de forma correcta? </a:t>
            </a:r>
          </a:p>
        </p:txBody>
      </p:sp>
    </p:spTree>
    <p:extLst>
      <p:ext uri="{BB962C8B-B14F-4D97-AF65-F5344CB8AC3E}">
        <p14:creationId xmlns:p14="http://schemas.microsoft.com/office/powerpoint/2010/main" val="306640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NRO 1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1. Define el vector x = (1, 2, 3, 4, 5, 6). </a:t>
            </a:r>
          </a:p>
          <a:p>
            <a:r>
              <a:rPr lang="es-MX" dirty="0" smtClean="0"/>
              <a:t>A partir de dicho vector se han construido las matrices m1, m2, m3, m4  </a:t>
            </a:r>
          </a:p>
          <a:p>
            <a:r>
              <a:rPr lang="es-MX" dirty="0" smtClean="0"/>
              <a:t>&gt; m1 [,1] [,2] [,3] [1,] 1 3 5 [2,] 2 4 6 - EXPRESAR ESTA MATRIZ</a:t>
            </a:r>
          </a:p>
          <a:p>
            <a:r>
              <a:rPr lang="es-MX" dirty="0" smtClean="0"/>
              <a:t>&gt; m2 [,1] [,2] [1,] 1 4 [2,] 2 5 [3,] 3 6 - EXPRESAR ESTA MATRIZ  </a:t>
            </a:r>
          </a:p>
          <a:p>
            <a:r>
              <a:rPr lang="es-MX" dirty="0" smtClean="0"/>
              <a:t>&gt; m3 [,1] [,2] [,3] [1,] 1 2 3 [2,] 4 5 6 - EXPRESAR ESTA MATRIZ</a:t>
            </a:r>
          </a:p>
          <a:p>
            <a:r>
              <a:rPr lang="es-MX" dirty="0" smtClean="0"/>
              <a:t>&gt; m4 [,1] [,2] [,3] [1,] 1 4 1 [2,] 2 5 2 [3,] 3 6 3 EXPRESAR ESTA MATRIZ</a:t>
            </a:r>
          </a:p>
          <a:p>
            <a:r>
              <a:rPr lang="es-MX" dirty="0" smtClean="0"/>
              <a:t>Todas las matrices se han definido a partir de </a:t>
            </a:r>
            <a:r>
              <a:rPr lang="es-MX" dirty="0" err="1" smtClean="0"/>
              <a:t>matrix</a:t>
            </a:r>
            <a:r>
              <a:rPr lang="es-MX" dirty="0" smtClean="0"/>
              <a:t>(x,...). Intenta reproducir el </a:t>
            </a:r>
            <a:r>
              <a:rPr lang="es-MX" dirty="0" err="1" smtClean="0"/>
              <a:t>codigo</a:t>
            </a:r>
            <a:r>
              <a:rPr lang="es-MX" dirty="0" smtClean="0"/>
              <a:t> necesario para obtener cada una de ellas. Recuerda que puedes consultar la AYUDA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069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 NRO 2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Que ocurre cuando definimos una matriz en R y solo especificamos el numero de filas o el numero de columnas? </a:t>
            </a:r>
          </a:p>
          <a:p>
            <a:r>
              <a:rPr lang="es-MX" dirty="0" smtClean="0"/>
              <a:t>¿Que ocurre cuando los datos no se corresponden con la </a:t>
            </a:r>
            <a:r>
              <a:rPr lang="es-MX" dirty="0" err="1" smtClean="0"/>
              <a:t>dimension</a:t>
            </a:r>
            <a:r>
              <a:rPr lang="es-MX" dirty="0" smtClean="0"/>
              <a:t> de la matriz que queremos definir? </a:t>
            </a:r>
            <a:r>
              <a:rPr lang="es-MX" dirty="0" err="1" smtClean="0"/>
              <a:t>Compruebalo</a:t>
            </a:r>
            <a:r>
              <a:rPr lang="es-MX" dirty="0" smtClean="0"/>
              <a:t> ejecutando los siguientes comandos: </a:t>
            </a:r>
          </a:p>
          <a:p>
            <a:r>
              <a:rPr lang="es-MX" dirty="0" smtClean="0"/>
              <a:t>&gt;</a:t>
            </a:r>
            <a:r>
              <a:rPr lang="es-MX" dirty="0" err="1" smtClean="0"/>
              <a:t>matrix</a:t>
            </a:r>
            <a:r>
              <a:rPr lang="es-MX" dirty="0" smtClean="0"/>
              <a:t>(1:6,nrow=2) </a:t>
            </a:r>
          </a:p>
          <a:p>
            <a:r>
              <a:rPr lang="es-MX" dirty="0" smtClean="0"/>
              <a:t>&gt;</a:t>
            </a:r>
            <a:r>
              <a:rPr lang="es-MX" dirty="0" err="1" smtClean="0"/>
              <a:t>matrix</a:t>
            </a:r>
            <a:r>
              <a:rPr lang="es-MX" dirty="0" smtClean="0"/>
              <a:t>(1:6,nrow=4) </a:t>
            </a:r>
          </a:p>
          <a:p>
            <a:r>
              <a:rPr lang="es-MX" dirty="0" smtClean="0"/>
              <a:t>&gt;</a:t>
            </a:r>
            <a:r>
              <a:rPr lang="es-MX" dirty="0" err="1" smtClean="0"/>
              <a:t>matrix</a:t>
            </a:r>
            <a:r>
              <a:rPr lang="es-MX" dirty="0" smtClean="0"/>
              <a:t>(1:6,nrow=4,ncol=4)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97076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1359</Words>
  <Application>Microsoft Office PowerPoint</Application>
  <PresentationFormat>Panorámica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LENGUAJE R</vt:lpstr>
      <vt:lpstr>QUE ES LENGUAJE R</vt:lpstr>
      <vt:lpstr>PARA QUE SIRVE R</vt:lpstr>
      <vt:lpstr>VENTAJAS DE R</vt:lpstr>
      <vt:lpstr>DONDE SE PUEDE OBTENER</vt:lpstr>
      <vt:lpstr>CARACTERISTICAS DE R</vt:lpstr>
      <vt:lpstr>OBTENIENDO AYUDA EN R</vt:lpstr>
      <vt:lpstr>EJERCICIO NRO 1</vt:lpstr>
      <vt:lpstr>EJERCICIO NRO 2</vt:lpstr>
      <vt:lpstr>EJERCICIO NRO 3</vt:lpstr>
      <vt:lpstr>EJERCICIO NRO 4</vt:lpstr>
      <vt:lpstr>EJERCICIO NRO 5</vt:lpstr>
      <vt:lpstr>EJERCICIO NRO 6</vt:lpstr>
      <vt:lpstr>EJERCICIO NRO 7: GRAFICOS</vt:lpstr>
      <vt:lpstr>Tablas de frecuencia y graficos para variables cualitativas</vt:lpstr>
      <vt:lpstr>Presentación de PowerPoint</vt:lpstr>
      <vt:lpstr>Presentación de PowerPoint</vt:lpstr>
      <vt:lpstr>Presentación de PowerPoint</vt:lpstr>
      <vt:lpstr>Presentación de PowerPoint</vt:lpstr>
      <vt:lpstr>Tablas de frecuencia y graficos para variables cuantitativas: EJERCICIO NRO 1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R</dc:title>
  <dc:creator>Osvaldo Giordanini</dc:creator>
  <cp:lastModifiedBy>Osvaldo Giordanini</cp:lastModifiedBy>
  <cp:revision>8</cp:revision>
  <dcterms:created xsi:type="dcterms:W3CDTF">2022-08-26T15:34:38Z</dcterms:created>
  <dcterms:modified xsi:type="dcterms:W3CDTF">2022-08-29T21:12:51Z</dcterms:modified>
</cp:coreProperties>
</file>