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70" r:id="rId2"/>
    <p:sldId id="256" r:id="rId3"/>
    <p:sldId id="257" r:id="rId4"/>
    <p:sldId id="259" r:id="rId5"/>
    <p:sldId id="260" r:id="rId6"/>
    <p:sldId id="261" r:id="rId7"/>
    <p:sldId id="264" r:id="rId8"/>
    <p:sldId id="265" r:id="rId9"/>
    <p:sldId id="266" r:id="rId10"/>
    <p:sldId id="276" r:id="rId11"/>
    <p:sldId id="277" r:id="rId12"/>
    <p:sldId id="271" r:id="rId13"/>
    <p:sldId id="278" r:id="rId14"/>
    <p:sldId id="272" r:id="rId15"/>
    <p:sldId id="279" r:id="rId16"/>
    <p:sldId id="273" r:id="rId17"/>
    <p:sldId id="281" r:id="rId18"/>
    <p:sldId id="274" r:id="rId19"/>
    <p:sldId id="280" r:id="rId20"/>
    <p:sldId id="275" r:id="rId21"/>
    <p:sldId id="269" r:id="rId22"/>
  </p:sldIdLst>
  <p:sldSz cx="18288000" cy="10287000"/>
  <p:notesSz cx="6858000" cy="9144000"/>
  <p:embeddedFontLst>
    <p:embeddedFont>
      <p:font typeface="Calibri" pitchFamily="34" charset="0"/>
      <p:regular r:id="rId24"/>
      <p:bold r:id="rId25"/>
      <p:italic r:id="rId26"/>
      <p:boldItalic r:id="rId27"/>
    </p:embeddedFont>
    <p:embeddedFont>
      <p:font typeface="Oswald Bold" charset="0"/>
      <p:regular r:id="rId28"/>
    </p:embeddedFont>
    <p:embeddedFont>
      <p:font typeface="Oswald" charset="0"/>
      <p:regular r:id="rId29"/>
    </p:embeddedFont>
    <p:embeddedFont>
      <p:font typeface="Tahoma" pitchFamily="34" charset="0"/>
      <p:regular r:id="rId30"/>
      <p:bold r:id="rId31"/>
    </p:embeddedFont>
    <p:embeddedFont>
      <p:font typeface="Montserrat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1845"/>
    <a:srgbClr val="22113F"/>
    <a:srgbClr val="58214B"/>
    <a:srgbClr val="150D3C"/>
    <a:srgbClr val="21103F"/>
    <a:srgbClr val="441B47"/>
    <a:srgbClr val="110C3B"/>
    <a:srgbClr val="59214C"/>
    <a:srgbClr val="2A4B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4" autoAdjust="0"/>
    <p:restoredTop sz="94622" autoAdjust="0"/>
  </p:normalViewPr>
  <p:slideViewPr>
    <p:cSldViewPr>
      <p:cViewPr>
        <p:scale>
          <a:sx n="50" d="100"/>
          <a:sy n="50" d="100"/>
        </p:scale>
        <p:origin x="-81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EC940-2420-4DE4-8DF2-BFCCBCD8123B}" type="datetimeFigureOut">
              <a:rPr lang="es-AR" smtClean="0"/>
              <a:t>8/9/2023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B8785-F5AE-4FE8-9A5B-4E0B2F101D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9972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B8785-F5AE-4FE8-9A5B-4E0B2F101DFE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3177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B8785-F5AE-4FE8-9A5B-4E0B2F101DFE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4363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.png"/><Relationship Id="rId3" Type="http://schemas.openxmlformats.org/officeDocument/2006/relationships/image" Target="../media/image6.jpeg"/><Relationship Id="rId7" Type="http://schemas.openxmlformats.org/officeDocument/2006/relationships/image" Target="../media/image4.sv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8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Usuario\Desktop\archivos clases git\programacionWEB\logos ecostop\logotransparen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62200" y="1166778"/>
            <a:ext cx="606425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Usuario\Desktop\archivos clases git\programacionWEB\logos ecostop\logotransparente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590" y="152400"/>
            <a:ext cx="5125420" cy="511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Usuario\Desktop\logos empresa\png\isologo_oscuro_500x216p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6367662"/>
            <a:ext cx="7753350" cy="338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7386395" y="5570666"/>
            <a:ext cx="3205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i="1" spc="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Powered</a:t>
            </a:r>
            <a:r>
              <a:rPr lang="es-AR" sz="3600" b="1" i="1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AR" sz="3600" b="1" i="1" spc="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endParaRPr lang="es-AR" sz="3600" b="1" i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2" descr="C:\Users\Usuario\Desktop\ANNIDADA TECH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6" t="5794" r="12992" b="5425"/>
          <a:stretch/>
        </p:blipFill>
        <p:spPr bwMode="auto">
          <a:xfrm>
            <a:off x="13944600" y="6367662"/>
            <a:ext cx="24574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uario\Desktop\EKOSTOP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9" r="16048"/>
          <a:stretch/>
        </p:blipFill>
        <p:spPr bwMode="auto">
          <a:xfrm>
            <a:off x="1066800" y="6367661"/>
            <a:ext cx="2005948" cy="29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5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0">
        <p14:vortex dir="r"/>
      </p:transition>
    </mc:Choice>
    <mc:Fallback xmlns="">
      <p:transition spd="slow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8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3124200" y="3467100"/>
            <a:ext cx="12318716" cy="2359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 spc="344" dirty="0" err="1" smtClean="0">
                <a:solidFill>
                  <a:srgbClr val="FFFFFF"/>
                </a:solidFill>
                <a:latin typeface="Oswald"/>
              </a:rPr>
              <a:t>Pantallas</a:t>
            </a:r>
            <a:r>
              <a:rPr lang="en-US" sz="8000" spc="344" dirty="0" smtClean="0">
                <a:solidFill>
                  <a:srgbClr val="FFFFFF"/>
                </a:solidFill>
                <a:latin typeface="Oswald"/>
              </a:rPr>
              <a:t> </a:t>
            </a:r>
            <a:r>
              <a:rPr lang="en-US" sz="8000" spc="344" dirty="0" err="1" smtClean="0">
                <a:solidFill>
                  <a:srgbClr val="FFFFFF"/>
                </a:solidFill>
                <a:latin typeface="Oswald"/>
              </a:rPr>
              <a:t>principales</a:t>
            </a:r>
            <a:r>
              <a:rPr lang="en-US" sz="8000" spc="344" dirty="0" smtClean="0">
                <a:solidFill>
                  <a:srgbClr val="FFFFFF"/>
                </a:solidFill>
                <a:latin typeface="Oswald"/>
              </a:rPr>
              <a:t> de la </a:t>
            </a:r>
            <a:r>
              <a:rPr lang="en-US" sz="8000" spc="344" dirty="0" err="1" smtClean="0">
                <a:solidFill>
                  <a:srgbClr val="FFFFFF"/>
                </a:solidFill>
                <a:latin typeface="Oswald"/>
              </a:rPr>
              <a:t>aplicación</a:t>
            </a:r>
            <a:r>
              <a:rPr lang="en-US" sz="8000" spc="344" dirty="0" smtClean="0">
                <a:solidFill>
                  <a:srgbClr val="FFFFFF"/>
                </a:solidFill>
                <a:latin typeface="Oswald"/>
              </a:rPr>
              <a:t> </a:t>
            </a:r>
            <a:endParaRPr lang="en-US" sz="8000" spc="344" dirty="0">
              <a:solidFill>
                <a:srgbClr val="FFFFFF"/>
              </a:solidFill>
              <a:latin typeface="Oswald"/>
            </a:endParaRPr>
          </a:p>
        </p:txBody>
      </p:sp>
      <p:pic>
        <p:nvPicPr>
          <p:cNvPr id="4" name="Picture 2" descr="C:\Users\Usuario\Desktop\logotransparent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4200" y="174980"/>
            <a:ext cx="3375466" cy="336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Usuario\Desktop\logos empresa\png\isologo_oscuro_500x216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81900"/>
            <a:ext cx="477202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Usuario\Desktop\logotransparente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6" t="38725" r="5808" b="37597"/>
          <a:stretch/>
        </p:blipFill>
        <p:spPr bwMode="auto">
          <a:xfrm>
            <a:off x="7391400" y="4762500"/>
            <a:ext cx="4267200" cy="114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107502"/>
      </p:ext>
    </p:extLst>
  </p:cSld>
  <p:clrMapOvr>
    <a:masterClrMapping/>
  </p:clrMapOvr>
  <p:transition spd="slow" advTm="8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8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971800" y="3619500"/>
            <a:ext cx="12318716" cy="3539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00"/>
              </a:lnSpc>
            </a:pPr>
            <a:r>
              <a:rPr lang="en-US" sz="8000" spc="344" dirty="0" err="1" smtClean="0">
                <a:solidFill>
                  <a:srgbClr val="FFFFFF"/>
                </a:solidFill>
                <a:latin typeface="Oswald"/>
              </a:rPr>
              <a:t>Ingreso</a:t>
            </a:r>
            <a:r>
              <a:rPr lang="en-US" sz="8000" spc="344" dirty="0" smtClean="0">
                <a:solidFill>
                  <a:srgbClr val="FFFFFF"/>
                </a:solidFill>
                <a:latin typeface="Oswald"/>
              </a:rPr>
              <a:t> al </a:t>
            </a:r>
            <a:r>
              <a:rPr lang="en-US" sz="8000" spc="344" dirty="0" err="1" smtClean="0">
                <a:solidFill>
                  <a:srgbClr val="FFFFFF"/>
                </a:solidFill>
                <a:latin typeface="Oswald"/>
              </a:rPr>
              <a:t>Sistema</a:t>
            </a:r>
            <a:endParaRPr lang="en-US" sz="8000" spc="344" dirty="0" smtClean="0">
              <a:solidFill>
                <a:srgbClr val="FFFFFF"/>
              </a:solidFill>
              <a:latin typeface="Oswald"/>
            </a:endParaRPr>
          </a:p>
          <a:p>
            <a:pPr algn="ctr">
              <a:lnSpc>
                <a:spcPts val="9200"/>
              </a:lnSpc>
            </a:pPr>
            <a:r>
              <a:rPr lang="en-US" sz="8000" spc="344" dirty="0">
                <a:solidFill>
                  <a:srgbClr val="FFFFFF"/>
                </a:solidFill>
                <a:latin typeface="Oswald"/>
              </a:rPr>
              <a:t>d</a:t>
            </a:r>
            <a:r>
              <a:rPr lang="en-US" sz="8000" spc="344" dirty="0" smtClean="0">
                <a:solidFill>
                  <a:srgbClr val="FFFFFF"/>
                </a:solidFill>
                <a:latin typeface="Oswald"/>
              </a:rPr>
              <a:t>e los </a:t>
            </a:r>
            <a:r>
              <a:rPr lang="en-US" sz="8000" spc="344" dirty="0" err="1" smtClean="0">
                <a:solidFill>
                  <a:srgbClr val="FFFFFF"/>
                </a:solidFill>
                <a:latin typeface="Oswald"/>
              </a:rPr>
              <a:t>Usuario</a:t>
            </a:r>
            <a:endParaRPr lang="en-US" sz="8000" spc="344" dirty="0">
              <a:solidFill>
                <a:srgbClr val="FFFFFF"/>
              </a:solidFill>
              <a:latin typeface="Oswald"/>
            </a:endParaRPr>
          </a:p>
          <a:p>
            <a:pPr algn="ctr">
              <a:lnSpc>
                <a:spcPts val="9200"/>
              </a:lnSpc>
            </a:pPr>
            <a:r>
              <a:rPr lang="en-US" sz="8000" spc="344" dirty="0">
                <a:solidFill>
                  <a:srgbClr val="FFFFFF"/>
                </a:solidFill>
                <a:latin typeface="Oswald"/>
              </a:rPr>
              <a:t>y</a:t>
            </a:r>
            <a:r>
              <a:rPr lang="en-US" sz="8000" spc="344" dirty="0" smtClean="0">
                <a:solidFill>
                  <a:srgbClr val="FFFFFF"/>
                </a:solidFill>
                <a:latin typeface="Oswald"/>
              </a:rPr>
              <a:t> </a:t>
            </a:r>
            <a:r>
              <a:rPr lang="en-US" sz="8000" spc="344" dirty="0" err="1" smtClean="0">
                <a:solidFill>
                  <a:srgbClr val="FFFFFF"/>
                </a:solidFill>
                <a:latin typeface="Oswald"/>
              </a:rPr>
              <a:t>Registro</a:t>
            </a:r>
            <a:endParaRPr lang="en-US" sz="8000" spc="344" dirty="0">
              <a:solidFill>
                <a:srgbClr val="FFFFFF"/>
              </a:solidFill>
              <a:latin typeface="Oswald"/>
            </a:endParaRPr>
          </a:p>
        </p:txBody>
      </p:sp>
      <p:pic>
        <p:nvPicPr>
          <p:cNvPr id="4" name="Picture 2" descr="C:\Users\Usuario\Desktop\logotransparent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5200" y="342899"/>
            <a:ext cx="2842066" cy="283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C:\Users\Usuario\Desktop\logos empresa\png\isologo_oscuro_500x216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58100"/>
            <a:ext cx="477202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42893"/>
      </p:ext>
    </p:extLst>
  </p:cSld>
  <p:clrMapOvr>
    <a:masterClrMapping/>
  </p:clrMapOvr>
  <p:transition spd="slow" advClick="0" advTm="8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t="1937" r="5150" b="3021"/>
          <a:stretch/>
        </p:blipFill>
        <p:spPr bwMode="auto">
          <a:xfrm>
            <a:off x="11452462" y="1496123"/>
            <a:ext cx="3207225" cy="599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Usuario\Desktop\logotransparent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7484" y="342899"/>
            <a:ext cx="2061766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C:\Users\Usuario\Desktop\logos empresa\png\isologo_oscuro_500x216p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213" y="7801567"/>
            <a:ext cx="477202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58023"/>
            <a:ext cx="2971800" cy="5682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525" y="1458023"/>
            <a:ext cx="3581400" cy="585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6762770"/>
      </p:ext>
    </p:extLst>
  </p:cSld>
  <p:clrMapOvr>
    <a:masterClrMapping/>
  </p:clrMapOvr>
  <p:transition spd="slow" advClick="0" advTm="20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8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971800" y="3314700"/>
            <a:ext cx="12318716" cy="3539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00"/>
              </a:lnSpc>
            </a:pPr>
            <a:r>
              <a:rPr lang="en-US" sz="8000" spc="344" dirty="0" err="1" smtClean="0">
                <a:solidFill>
                  <a:srgbClr val="FFFFFF"/>
                </a:solidFill>
                <a:latin typeface="Oswald"/>
              </a:rPr>
              <a:t>Adquisición</a:t>
            </a:r>
            <a:r>
              <a:rPr lang="en-US" sz="8000" spc="344" dirty="0" smtClean="0">
                <a:solidFill>
                  <a:srgbClr val="FFFFFF"/>
                </a:solidFill>
                <a:latin typeface="Oswald"/>
              </a:rPr>
              <a:t> </a:t>
            </a:r>
          </a:p>
          <a:p>
            <a:pPr algn="ctr">
              <a:lnSpc>
                <a:spcPts val="9200"/>
              </a:lnSpc>
            </a:pPr>
            <a:r>
              <a:rPr lang="en-US" sz="8000" spc="344" dirty="0" smtClean="0">
                <a:solidFill>
                  <a:srgbClr val="FFFFFF"/>
                </a:solidFill>
                <a:latin typeface="Oswald"/>
              </a:rPr>
              <a:t>de </a:t>
            </a:r>
            <a:r>
              <a:rPr lang="en-US" sz="8000" spc="344" dirty="0" err="1" smtClean="0">
                <a:solidFill>
                  <a:srgbClr val="FFFFFF"/>
                </a:solidFill>
                <a:latin typeface="Oswald"/>
              </a:rPr>
              <a:t>tiempo</a:t>
            </a:r>
            <a:r>
              <a:rPr lang="en-US" sz="8000" spc="344" dirty="0" smtClean="0">
                <a:solidFill>
                  <a:srgbClr val="FFFFFF"/>
                </a:solidFill>
                <a:latin typeface="Oswald"/>
              </a:rPr>
              <a:t>  </a:t>
            </a:r>
          </a:p>
          <a:p>
            <a:pPr algn="ctr">
              <a:lnSpc>
                <a:spcPts val="9200"/>
              </a:lnSpc>
            </a:pPr>
            <a:r>
              <a:rPr lang="en-US" sz="8000" spc="344" dirty="0" err="1" smtClean="0">
                <a:solidFill>
                  <a:srgbClr val="FFFFFF"/>
                </a:solidFill>
                <a:latin typeface="Oswald"/>
              </a:rPr>
              <a:t>Formas</a:t>
            </a:r>
            <a:r>
              <a:rPr lang="en-US" sz="8000" spc="344" dirty="0" smtClean="0">
                <a:solidFill>
                  <a:srgbClr val="FFFFFF"/>
                </a:solidFill>
                <a:latin typeface="Oswald"/>
              </a:rPr>
              <a:t> de Pago</a:t>
            </a:r>
            <a:endParaRPr lang="en-US" sz="8000" spc="344" dirty="0">
              <a:solidFill>
                <a:srgbClr val="FFFFFF"/>
              </a:solidFill>
              <a:latin typeface="Oswald"/>
            </a:endParaRPr>
          </a:p>
        </p:txBody>
      </p:sp>
      <p:pic>
        <p:nvPicPr>
          <p:cNvPr id="4" name="Picture 2" descr="C:\Users\Usuario\Desktop\logotransparent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5200" y="361949"/>
            <a:ext cx="2842066" cy="283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C:\Users\Usuario\Desktop\logos empresa\png\isologo_oscuro_500x216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734300"/>
            <a:ext cx="477202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898129"/>
      </p:ext>
    </p:extLst>
  </p:cSld>
  <p:clrMapOvr>
    <a:masterClrMapping/>
  </p:clrMapOvr>
  <p:transition spd="slow" advClick="0" advTm="8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2476500"/>
            <a:ext cx="3162300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070515"/>
            <a:ext cx="3228975" cy="655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105819"/>
            <a:ext cx="3248025" cy="633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9600" y="2124585"/>
            <a:ext cx="4276725" cy="656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Usuario\Desktop\logotransparente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8200" y="143384"/>
            <a:ext cx="1985404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C:\Users\Usuario\Desktop\logos empresa\png\isologo_oscuro_500x216p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" y="7793832"/>
            <a:ext cx="477202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414362"/>
      </p:ext>
    </p:extLst>
  </p:cSld>
  <p:clrMapOvr>
    <a:masterClrMapping/>
  </p:clrMapOvr>
  <p:transition spd="slow" advClick="0" advTm="20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8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3009900" y="4305300"/>
            <a:ext cx="12318716" cy="1179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00"/>
              </a:lnSpc>
            </a:pPr>
            <a:r>
              <a:rPr lang="en-US" sz="8000" spc="344" dirty="0" smtClean="0">
                <a:solidFill>
                  <a:srgbClr val="FFFFFF"/>
                </a:solidFill>
                <a:latin typeface="Oswald"/>
              </a:rPr>
              <a:t>Panel de </a:t>
            </a:r>
            <a:r>
              <a:rPr lang="en-US" sz="8000" spc="344" dirty="0" err="1" smtClean="0">
                <a:solidFill>
                  <a:srgbClr val="FFFFFF"/>
                </a:solidFill>
                <a:latin typeface="Oswald"/>
              </a:rPr>
              <a:t>Administración</a:t>
            </a:r>
            <a:endParaRPr lang="en-US" sz="8000" spc="344" dirty="0" smtClean="0">
              <a:solidFill>
                <a:srgbClr val="FFFFFF"/>
              </a:solidFill>
              <a:latin typeface="Oswald"/>
            </a:endParaRPr>
          </a:p>
        </p:txBody>
      </p:sp>
      <p:pic>
        <p:nvPicPr>
          <p:cNvPr id="4" name="Picture 2" descr="C:\Users\Usuario\Desktop\logotransparent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5200" y="361949"/>
            <a:ext cx="2842066" cy="283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C:\Users\Usuario\Desktop\logos empresa\png\isologo_oscuro_500x216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810500"/>
            <a:ext cx="477202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859925"/>
      </p:ext>
    </p:extLst>
  </p:cSld>
  <p:clrMapOvr>
    <a:masterClrMapping/>
  </p:clrMapOvr>
  <p:transition spd="slow" advClick="0" advTm="8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628900"/>
            <a:ext cx="11307762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C:\Users\Usuario\Desktop\logotransparent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7600" y="323849"/>
            <a:ext cx="2842066" cy="283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C:\Users\Usuario\Desktop\logos empresa\png\isologo_oscuro_500x216p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734300"/>
            <a:ext cx="477202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473674"/>
      </p:ext>
    </p:extLst>
  </p:cSld>
  <p:clrMapOvr>
    <a:masterClrMapping/>
  </p:clrMapOvr>
  <p:transition spd="slow" advClick="0" advTm="20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8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635534" y="3848100"/>
            <a:ext cx="12318716" cy="2359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00"/>
              </a:lnSpc>
            </a:pPr>
            <a:r>
              <a:rPr lang="en-US" sz="8000" spc="344" dirty="0" err="1" smtClean="0">
                <a:solidFill>
                  <a:srgbClr val="FFFFFF"/>
                </a:solidFill>
                <a:latin typeface="Oswald"/>
              </a:rPr>
              <a:t>Reportes</a:t>
            </a:r>
            <a:endParaRPr lang="en-US" sz="8000" spc="344" dirty="0" smtClean="0">
              <a:solidFill>
                <a:srgbClr val="FFFFFF"/>
              </a:solidFill>
              <a:latin typeface="Oswald"/>
            </a:endParaRPr>
          </a:p>
          <a:p>
            <a:pPr algn="ctr">
              <a:lnSpc>
                <a:spcPts val="9200"/>
              </a:lnSpc>
            </a:pPr>
            <a:r>
              <a:rPr lang="en-US" sz="8000" spc="344" dirty="0" smtClean="0">
                <a:solidFill>
                  <a:srgbClr val="FFFFFF"/>
                </a:solidFill>
                <a:latin typeface="Oswald"/>
              </a:rPr>
              <a:t>- Data Science -</a:t>
            </a:r>
            <a:endParaRPr lang="en-US" sz="8000" spc="344" dirty="0">
              <a:solidFill>
                <a:srgbClr val="FFFFFF"/>
              </a:solidFill>
              <a:latin typeface="Oswald"/>
            </a:endParaRPr>
          </a:p>
        </p:txBody>
      </p:sp>
      <p:pic>
        <p:nvPicPr>
          <p:cNvPr id="4" name="Picture 2" descr="C:\Users\Usuario\Desktop\logotransparent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5200" y="361949"/>
            <a:ext cx="2842066" cy="283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C:\Users\Usuario\Desktop\logos empresa\png\isologo_oscuro_500x216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21" y="7810500"/>
            <a:ext cx="477202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144149"/>
      </p:ext>
    </p:extLst>
  </p:cSld>
  <p:clrMapOvr>
    <a:masterClrMapping/>
  </p:clrMapOvr>
  <p:transition spd="slow" advClick="0" advTm="8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11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Usuario\Desktop\logos empresa\png\isologo_oscuro_500x216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8201025"/>
            <a:ext cx="477202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094328"/>
            <a:ext cx="5720157" cy="2990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2088107"/>
            <a:ext cx="5257800" cy="2826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002299"/>
            <a:ext cx="5219700" cy="300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8500" y="6210300"/>
            <a:ext cx="5695999" cy="2795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76734"/>
            <a:ext cx="6858000" cy="236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2841625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372935"/>
      </p:ext>
    </p:extLst>
  </p:cSld>
  <p:clrMapOvr>
    <a:masterClrMapping/>
  </p:clrMapOvr>
  <p:transition spd="slow" advClick="0" advTm="20000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8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635534" y="3695700"/>
            <a:ext cx="12318716" cy="2359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00"/>
              </a:lnSpc>
            </a:pPr>
            <a:r>
              <a:rPr lang="en-US" sz="8000" spc="344" dirty="0" smtClean="0">
                <a:solidFill>
                  <a:srgbClr val="FFFFFF"/>
                </a:solidFill>
                <a:latin typeface="Oswald"/>
              </a:rPr>
              <a:t>Panel de Inspector</a:t>
            </a:r>
          </a:p>
          <a:p>
            <a:pPr algn="ctr">
              <a:lnSpc>
                <a:spcPts val="9200"/>
              </a:lnSpc>
            </a:pPr>
            <a:r>
              <a:rPr lang="en-US" sz="8000" spc="344" dirty="0" smtClean="0">
                <a:solidFill>
                  <a:srgbClr val="FFFFFF"/>
                </a:solidFill>
                <a:latin typeface="Oswald"/>
              </a:rPr>
              <a:t>- </a:t>
            </a:r>
            <a:r>
              <a:rPr lang="en-US" sz="8000" spc="344" dirty="0" err="1" smtClean="0">
                <a:solidFill>
                  <a:srgbClr val="FFFFFF"/>
                </a:solidFill>
                <a:latin typeface="Oswald"/>
              </a:rPr>
              <a:t>Infracciones</a:t>
            </a:r>
            <a:r>
              <a:rPr lang="en-US" sz="8000" spc="344" dirty="0" smtClean="0">
                <a:solidFill>
                  <a:srgbClr val="FFFFFF"/>
                </a:solidFill>
                <a:latin typeface="Oswald"/>
              </a:rPr>
              <a:t> -</a:t>
            </a:r>
            <a:endParaRPr lang="en-US" sz="8000" spc="344" dirty="0">
              <a:solidFill>
                <a:srgbClr val="FFFFFF"/>
              </a:solidFill>
              <a:latin typeface="Oswald"/>
            </a:endParaRPr>
          </a:p>
        </p:txBody>
      </p:sp>
      <p:pic>
        <p:nvPicPr>
          <p:cNvPr id="4" name="Picture 2" descr="C:\Users\Usuario\Desktop\logotransparent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5200" y="361949"/>
            <a:ext cx="2842066" cy="283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C:\Users\Usuario\Desktop\logos empresa\png\isologo_oscuro_500x216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21" y="7734300"/>
            <a:ext cx="477202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220966"/>
      </p:ext>
    </p:extLst>
  </p:cSld>
  <p:clrMapOvr>
    <a:masterClrMapping/>
  </p:clrMapOvr>
  <p:transition spd="slow" advClick="0" advTm="8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5400000">
            <a:off x="2705862" y="-6631129"/>
            <a:ext cx="6274575" cy="12450233"/>
            <a:chOff x="0" y="0"/>
            <a:chExt cx="3165983" cy="6282055"/>
          </a:xfrm>
        </p:grpSpPr>
        <p:sp>
          <p:nvSpPr>
            <p:cNvPr id="3" name="Freeform 3"/>
            <p:cNvSpPr/>
            <p:nvPr/>
          </p:nvSpPr>
          <p:spPr>
            <a:xfrm>
              <a:off x="4318" y="4318"/>
              <a:ext cx="3157347" cy="6273419"/>
            </a:xfrm>
            <a:custGeom>
              <a:avLst/>
              <a:gdLst/>
              <a:ahLst/>
              <a:cxnLst/>
              <a:rect l="l" t="t" r="r" b="b"/>
              <a:pathLst>
                <a:path w="3157347" h="6273419">
                  <a:moveTo>
                    <a:pt x="3049651" y="6273419"/>
                  </a:moveTo>
                  <a:lnTo>
                    <a:pt x="107696" y="6273419"/>
                  </a:lnTo>
                  <a:cubicBezTo>
                    <a:pt x="48260" y="6273419"/>
                    <a:pt x="0" y="6225286"/>
                    <a:pt x="0" y="6165723"/>
                  </a:cubicBezTo>
                  <a:lnTo>
                    <a:pt x="0" y="1578737"/>
                  </a:lnTo>
                  <a:cubicBezTo>
                    <a:pt x="0" y="706882"/>
                    <a:pt x="706882" y="0"/>
                    <a:pt x="1578737" y="0"/>
                  </a:cubicBezTo>
                  <a:lnTo>
                    <a:pt x="1578737" y="0"/>
                  </a:lnTo>
                  <a:cubicBezTo>
                    <a:pt x="2450592" y="0"/>
                    <a:pt x="3157347" y="706755"/>
                    <a:pt x="3157347" y="1578610"/>
                  </a:cubicBezTo>
                  <a:lnTo>
                    <a:pt x="3157347" y="6165723"/>
                  </a:lnTo>
                  <a:cubicBezTo>
                    <a:pt x="3157347" y="6225286"/>
                    <a:pt x="3109087" y="6273419"/>
                    <a:pt x="3049651" y="6273419"/>
                  </a:cubicBezTo>
                  <a:close/>
                </a:path>
              </a:pathLst>
            </a:custGeom>
            <a:solidFill>
              <a:srgbClr val="ADC7EA"/>
            </a:solidFill>
            <a:ln w="12700">
              <a:solidFill>
                <a:srgbClr val="000000"/>
              </a:solidFill>
            </a:ln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3166110" cy="6282055"/>
            </a:xfrm>
            <a:custGeom>
              <a:avLst/>
              <a:gdLst/>
              <a:ahLst/>
              <a:cxnLst/>
              <a:rect l="l" t="t" r="r" b="b"/>
              <a:pathLst>
                <a:path w="3166110" h="6282055">
                  <a:moveTo>
                    <a:pt x="3053969" y="6282055"/>
                  </a:moveTo>
                  <a:lnTo>
                    <a:pt x="112014" y="6282055"/>
                  </a:lnTo>
                  <a:cubicBezTo>
                    <a:pt x="50292" y="6282055"/>
                    <a:pt x="0" y="6231763"/>
                    <a:pt x="0" y="6170041"/>
                  </a:cubicBezTo>
                  <a:lnTo>
                    <a:pt x="0" y="1583055"/>
                  </a:lnTo>
                  <a:cubicBezTo>
                    <a:pt x="0" y="1369314"/>
                    <a:pt x="41910" y="1162050"/>
                    <a:pt x="124460" y="966851"/>
                  </a:cubicBezTo>
                  <a:cubicBezTo>
                    <a:pt x="204216" y="778383"/>
                    <a:pt x="318389" y="609092"/>
                    <a:pt x="463677" y="463677"/>
                  </a:cubicBezTo>
                  <a:cubicBezTo>
                    <a:pt x="608965" y="318262"/>
                    <a:pt x="778256" y="204089"/>
                    <a:pt x="966851" y="124460"/>
                  </a:cubicBezTo>
                  <a:cubicBezTo>
                    <a:pt x="1161923" y="41910"/>
                    <a:pt x="1369314" y="0"/>
                    <a:pt x="1583055" y="0"/>
                  </a:cubicBezTo>
                  <a:cubicBezTo>
                    <a:pt x="1796796" y="0"/>
                    <a:pt x="2004060" y="41910"/>
                    <a:pt x="2199259" y="124460"/>
                  </a:cubicBezTo>
                  <a:cubicBezTo>
                    <a:pt x="2387727" y="204216"/>
                    <a:pt x="2557018" y="318389"/>
                    <a:pt x="2702433" y="463677"/>
                  </a:cubicBezTo>
                  <a:cubicBezTo>
                    <a:pt x="2847848" y="609092"/>
                    <a:pt x="2961894" y="778383"/>
                    <a:pt x="3041650" y="966851"/>
                  </a:cubicBezTo>
                  <a:cubicBezTo>
                    <a:pt x="3124200" y="1162050"/>
                    <a:pt x="3166110" y="1369314"/>
                    <a:pt x="3166110" y="1583055"/>
                  </a:cubicBezTo>
                  <a:lnTo>
                    <a:pt x="3166110" y="6170168"/>
                  </a:lnTo>
                  <a:cubicBezTo>
                    <a:pt x="3165983" y="6231890"/>
                    <a:pt x="3115818" y="6282055"/>
                    <a:pt x="3053969" y="6282055"/>
                  </a:cubicBezTo>
                  <a:close/>
                  <a:moveTo>
                    <a:pt x="1583055" y="8763"/>
                  </a:moveTo>
                  <a:cubicBezTo>
                    <a:pt x="1370584" y="8763"/>
                    <a:pt x="1164336" y="50419"/>
                    <a:pt x="970280" y="132461"/>
                  </a:cubicBezTo>
                  <a:cubicBezTo>
                    <a:pt x="782828" y="211709"/>
                    <a:pt x="614426" y="325247"/>
                    <a:pt x="469900" y="469900"/>
                  </a:cubicBezTo>
                  <a:cubicBezTo>
                    <a:pt x="325374" y="614553"/>
                    <a:pt x="211709" y="782701"/>
                    <a:pt x="132461" y="970280"/>
                  </a:cubicBezTo>
                  <a:cubicBezTo>
                    <a:pt x="50419" y="1164336"/>
                    <a:pt x="8763" y="1370584"/>
                    <a:pt x="8763" y="1583055"/>
                  </a:cubicBezTo>
                  <a:lnTo>
                    <a:pt x="8763" y="6170168"/>
                  </a:lnTo>
                  <a:cubicBezTo>
                    <a:pt x="8763" y="6227064"/>
                    <a:pt x="55118" y="6273419"/>
                    <a:pt x="112014" y="6273419"/>
                  </a:cubicBezTo>
                  <a:lnTo>
                    <a:pt x="3053969" y="6273419"/>
                  </a:lnTo>
                  <a:cubicBezTo>
                    <a:pt x="3110865" y="6273419"/>
                    <a:pt x="3157220" y="6227064"/>
                    <a:pt x="3157220" y="6170168"/>
                  </a:cubicBezTo>
                  <a:lnTo>
                    <a:pt x="3157220" y="1583055"/>
                  </a:lnTo>
                  <a:cubicBezTo>
                    <a:pt x="3157220" y="1370584"/>
                    <a:pt x="3115564" y="1164336"/>
                    <a:pt x="3033522" y="970280"/>
                  </a:cubicBezTo>
                  <a:cubicBezTo>
                    <a:pt x="2954274" y="782828"/>
                    <a:pt x="2840736" y="614426"/>
                    <a:pt x="2696083" y="469900"/>
                  </a:cubicBezTo>
                  <a:cubicBezTo>
                    <a:pt x="2551557" y="325374"/>
                    <a:pt x="2383155" y="211836"/>
                    <a:pt x="2195703" y="132461"/>
                  </a:cubicBezTo>
                  <a:cubicBezTo>
                    <a:pt x="2001647" y="50292"/>
                    <a:pt x="1795526" y="8763"/>
                    <a:pt x="1583055" y="8763"/>
                  </a:cubicBezTo>
                  <a:close/>
                </a:path>
              </a:pathLst>
            </a:custGeom>
            <a:solidFill>
              <a:srgbClr val="132232"/>
            </a:solid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 rot="-5400000">
            <a:off x="9151444" y="4851745"/>
            <a:ext cx="6274575" cy="12450233"/>
            <a:chOff x="0" y="0"/>
            <a:chExt cx="3165983" cy="6282055"/>
          </a:xfrm>
        </p:grpSpPr>
        <p:sp>
          <p:nvSpPr>
            <p:cNvPr id="6" name="Freeform 6"/>
            <p:cNvSpPr/>
            <p:nvPr/>
          </p:nvSpPr>
          <p:spPr>
            <a:xfrm>
              <a:off x="4318" y="4318"/>
              <a:ext cx="3157347" cy="6273419"/>
            </a:xfrm>
            <a:custGeom>
              <a:avLst/>
              <a:gdLst/>
              <a:ahLst/>
              <a:cxnLst/>
              <a:rect l="l" t="t" r="r" b="b"/>
              <a:pathLst>
                <a:path w="3157347" h="6273419">
                  <a:moveTo>
                    <a:pt x="3049651" y="6273419"/>
                  </a:moveTo>
                  <a:lnTo>
                    <a:pt x="107696" y="6273419"/>
                  </a:lnTo>
                  <a:cubicBezTo>
                    <a:pt x="48260" y="6273419"/>
                    <a:pt x="0" y="6225286"/>
                    <a:pt x="0" y="6165723"/>
                  </a:cubicBezTo>
                  <a:lnTo>
                    <a:pt x="0" y="1578737"/>
                  </a:lnTo>
                  <a:cubicBezTo>
                    <a:pt x="0" y="706882"/>
                    <a:pt x="706882" y="0"/>
                    <a:pt x="1578737" y="0"/>
                  </a:cubicBezTo>
                  <a:lnTo>
                    <a:pt x="1578737" y="0"/>
                  </a:lnTo>
                  <a:cubicBezTo>
                    <a:pt x="2450592" y="0"/>
                    <a:pt x="3157347" y="706755"/>
                    <a:pt x="3157347" y="1578610"/>
                  </a:cubicBezTo>
                  <a:lnTo>
                    <a:pt x="3157347" y="6165723"/>
                  </a:lnTo>
                  <a:cubicBezTo>
                    <a:pt x="3157347" y="6225286"/>
                    <a:pt x="3109087" y="6273419"/>
                    <a:pt x="3049651" y="6273419"/>
                  </a:cubicBezTo>
                  <a:close/>
                </a:path>
              </a:pathLst>
            </a:custGeom>
            <a:solidFill>
              <a:srgbClr val="E0E6E9"/>
            </a:solidFill>
            <a:ln w="12700">
              <a:solidFill>
                <a:srgbClr val="000000"/>
              </a:solidFill>
            </a:ln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3166110" cy="6282055"/>
            </a:xfrm>
            <a:custGeom>
              <a:avLst/>
              <a:gdLst/>
              <a:ahLst/>
              <a:cxnLst/>
              <a:rect l="l" t="t" r="r" b="b"/>
              <a:pathLst>
                <a:path w="3166110" h="6282055">
                  <a:moveTo>
                    <a:pt x="3053969" y="6282055"/>
                  </a:moveTo>
                  <a:lnTo>
                    <a:pt x="112014" y="6282055"/>
                  </a:lnTo>
                  <a:cubicBezTo>
                    <a:pt x="50292" y="6282055"/>
                    <a:pt x="0" y="6231763"/>
                    <a:pt x="0" y="6170041"/>
                  </a:cubicBezTo>
                  <a:lnTo>
                    <a:pt x="0" y="1583055"/>
                  </a:lnTo>
                  <a:cubicBezTo>
                    <a:pt x="0" y="1369314"/>
                    <a:pt x="41910" y="1162050"/>
                    <a:pt x="124460" y="966851"/>
                  </a:cubicBezTo>
                  <a:cubicBezTo>
                    <a:pt x="204216" y="778383"/>
                    <a:pt x="318389" y="609092"/>
                    <a:pt x="463677" y="463677"/>
                  </a:cubicBezTo>
                  <a:cubicBezTo>
                    <a:pt x="608965" y="318262"/>
                    <a:pt x="778256" y="204089"/>
                    <a:pt x="966851" y="124460"/>
                  </a:cubicBezTo>
                  <a:cubicBezTo>
                    <a:pt x="1161923" y="41910"/>
                    <a:pt x="1369314" y="0"/>
                    <a:pt x="1583055" y="0"/>
                  </a:cubicBezTo>
                  <a:cubicBezTo>
                    <a:pt x="1796796" y="0"/>
                    <a:pt x="2004060" y="41910"/>
                    <a:pt x="2199259" y="124460"/>
                  </a:cubicBezTo>
                  <a:cubicBezTo>
                    <a:pt x="2387727" y="204216"/>
                    <a:pt x="2557018" y="318389"/>
                    <a:pt x="2702433" y="463677"/>
                  </a:cubicBezTo>
                  <a:cubicBezTo>
                    <a:pt x="2847848" y="609092"/>
                    <a:pt x="2961894" y="778383"/>
                    <a:pt x="3041650" y="966851"/>
                  </a:cubicBezTo>
                  <a:cubicBezTo>
                    <a:pt x="3124200" y="1162050"/>
                    <a:pt x="3166110" y="1369314"/>
                    <a:pt x="3166110" y="1583055"/>
                  </a:cubicBezTo>
                  <a:lnTo>
                    <a:pt x="3166110" y="6170168"/>
                  </a:lnTo>
                  <a:cubicBezTo>
                    <a:pt x="3165983" y="6231890"/>
                    <a:pt x="3115818" y="6282055"/>
                    <a:pt x="3053969" y="6282055"/>
                  </a:cubicBezTo>
                  <a:close/>
                  <a:moveTo>
                    <a:pt x="1583055" y="8763"/>
                  </a:moveTo>
                  <a:cubicBezTo>
                    <a:pt x="1370584" y="8763"/>
                    <a:pt x="1164336" y="50419"/>
                    <a:pt x="970280" y="132461"/>
                  </a:cubicBezTo>
                  <a:cubicBezTo>
                    <a:pt x="782828" y="211709"/>
                    <a:pt x="614426" y="325247"/>
                    <a:pt x="469900" y="469900"/>
                  </a:cubicBezTo>
                  <a:cubicBezTo>
                    <a:pt x="325374" y="614553"/>
                    <a:pt x="211709" y="782701"/>
                    <a:pt x="132461" y="970280"/>
                  </a:cubicBezTo>
                  <a:cubicBezTo>
                    <a:pt x="50419" y="1164336"/>
                    <a:pt x="8763" y="1370584"/>
                    <a:pt x="8763" y="1583055"/>
                  </a:cubicBezTo>
                  <a:lnTo>
                    <a:pt x="8763" y="6170168"/>
                  </a:lnTo>
                  <a:cubicBezTo>
                    <a:pt x="8763" y="6227064"/>
                    <a:pt x="55118" y="6273419"/>
                    <a:pt x="112014" y="6273419"/>
                  </a:cubicBezTo>
                  <a:lnTo>
                    <a:pt x="3053969" y="6273419"/>
                  </a:lnTo>
                  <a:cubicBezTo>
                    <a:pt x="3110865" y="6273419"/>
                    <a:pt x="3157220" y="6227064"/>
                    <a:pt x="3157220" y="6170168"/>
                  </a:cubicBezTo>
                  <a:lnTo>
                    <a:pt x="3157220" y="1583055"/>
                  </a:lnTo>
                  <a:cubicBezTo>
                    <a:pt x="3157220" y="1370584"/>
                    <a:pt x="3115564" y="1164336"/>
                    <a:pt x="3033522" y="970280"/>
                  </a:cubicBezTo>
                  <a:cubicBezTo>
                    <a:pt x="2954274" y="782828"/>
                    <a:pt x="2840736" y="614426"/>
                    <a:pt x="2696083" y="469900"/>
                  </a:cubicBezTo>
                  <a:cubicBezTo>
                    <a:pt x="2551557" y="325374"/>
                    <a:pt x="2383155" y="211836"/>
                    <a:pt x="2195703" y="132461"/>
                  </a:cubicBezTo>
                  <a:cubicBezTo>
                    <a:pt x="2001647" y="50292"/>
                    <a:pt x="1795526" y="8763"/>
                    <a:pt x="1583055" y="8763"/>
                  </a:cubicBezTo>
                  <a:close/>
                </a:path>
              </a:pathLst>
            </a:custGeom>
            <a:solidFill>
              <a:srgbClr val="E0E6E9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2814229" y="6428718"/>
            <a:ext cx="12630150" cy="1114425"/>
            <a:chOff x="0" y="0"/>
            <a:chExt cx="3326459" cy="293511"/>
          </a:xfrm>
        </p:grpSpPr>
        <p:sp>
          <p:nvSpPr>
            <p:cNvPr id="9" name="Freeform 9"/>
            <p:cNvSpPr/>
            <p:nvPr/>
          </p:nvSpPr>
          <p:spPr>
            <a:xfrm>
              <a:off x="203200" y="-76832"/>
              <a:ext cx="2920059" cy="447174"/>
            </a:xfrm>
            <a:custGeom>
              <a:avLst/>
              <a:gdLst/>
              <a:ahLst/>
              <a:cxnLst/>
              <a:rect l="l" t="t" r="r" b="b"/>
              <a:pathLst>
                <a:path w="2920059" h="447174">
                  <a:moveTo>
                    <a:pt x="2920059" y="76832"/>
                  </a:moveTo>
                  <a:lnTo>
                    <a:pt x="2920059" y="76832"/>
                  </a:lnTo>
                  <a:cubicBezTo>
                    <a:pt x="2839833" y="0"/>
                    <a:pt x="2712778" y="1831"/>
                    <a:pt x="2634798" y="80942"/>
                  </a:cubicBezTo>
                  <a:cubicBezTo>
                    <a:pt x="2556819" y="160053"/>
                    <a:pt x="2556819" y="287122"/>
                    <a:pt x="2634798" y="366233"/>
                  </a:cubicBezTo>
                  <a:cubicBezTo>
                    <a:pt x="2712778" y="445344"/>
                    <a:pt x="2839833" y="447175"/>
                    <a:pt x="2920059" y="370343"/>
                  </a:cubicBezTo>
                  <a:lnTo>
                    <a:pt x="0" y="370343"/>
                  </a:lnTo>
                  <a:cubicBezTo>
                    <a:pt x="80226" y="447175"/>
                    <a:pt x="207282" y="445344"/>
                    <a:pt x="285261" y="366233"/>
                  </a:cubicBezTo>
                  <a:cubicBezTo>
                    <a:pt x="363240" y="287122"/>
                    <a:pt x="363240" y="160053"/>
                    <a:pt x="285261" y="80942"/>
                  </a:cubicBezTo>
                  <a:cubicBezTo>
                    <a:pt x="207282" y="1831"/>
                    <a:pt x="80226" y="0"/>
                    <a:pt x="0" y="7683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812800" cy="473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09128" y="3803024"/>
            <a:ext cx="15208321" cy="233397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69"/>
              </a:lnSpc>
            </a:pPr>
            <a:r>
              <a:rPr lang="es-AR" sz="7955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 Bold"/>
              </a:rPr>
              <a:t>PROYECTO</a:t>
            </a:r>
            <a:r>
              <a:rPr lang="es-AR" sz="7955" dirty="0" smtClean="0">
                <a:solidFill>
                  <a:srgbClr val="FFFFFF"/>
                </a:solidFill>
                <a:latin typeface="Oswald Bold"/>
              </a:rPr>
              <a:t> </a:t>
            </a:r>
          </a:p>
          <a:p>
            <a:pPr algn="ctr">
              <a:lnSpc>
                <a:spcPts val="9069"/>
              </a:lnSpc>
            </a:pPr>
            <a:r>
              <a:rPr lang="es-AR" sz="6000" b="1" spc="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 Bold"/>
              </a:rPr>
              <a:t>Estacionamiento Controlado Digital </a:t>
            </a:r>
          </a:p>
        </p:txBody>
      </p:sp>
      <p:sp>
        <p:nvSpPr>
          <p:cNvPr id="13" name="AutoShape 13"/>
          <p:cNvSpPr/>
          <p:nvPr/>
        </p:nvSpPr>
        <p:spPr>
          <a:xfrm>
            <a:off x="-428625" y="3501989"/>
            <a:ext cx="649224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14" name="AutoShape 14"/>
          <p:cNvSpPr/>
          <p:nvPr/>
        </p:nvSpPr>
        <p:spPr>
          <a:xfrm>
            <a:off x="12471329" y="7739549"/>
            <a:ext cx="649224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oval" w="lg" len="lg"/>
            <a:tailEnd type="none" w="sm" len="sm"/>
          </a:ln>
        </p:spPr>
      </p:sp>
      <p:grpSp>
        <p:nvGrpSpPr>
          <p:cNvPr id="15" name="Group 15"/>
          <p:cNvGrpSpPr>
            <a:grpSpLocks noChangeAspect="1"/>
          </p:cNvGrpSpPr>
          <p:nvPr/>
        </p:nvGrpSpPr>
        <p:grpSpPr>
          <a:xfrm rot="-5400000">
            <a:off x="9766900" y="5394670"/>
            <a:ext cx="6274575" cy="12450233"/>
            <a:chOff x="0" y="0"/>
            <a:chExt cx="3165983" cy="6282055"/>
          </a:xfrm>
          <a:solidFill>
            <a:srgbClr val="21103F"/>
          </a:solidFill>
        </p:grpSpPr>
        <p:sp>
          <p:nvSpPr>
            <p:cNvPr id="16" name="Freeform 16"/>
            <p:cNvSpPr/>
            <p:nvPr/>
          </p:nvSpPr>
          <p:spPr>
            <a:xfrm>
              <a:off x="4318" y="4318"/>
              <a:ext cx="3157347" cy="6273419"/>
            </a:xfrm>
            <a:custGeom>
              <a:avLst/>
              <a:gdLst/>
              <a:ahLst/>
              <a:cxnLst/>
              <a:rect l="l" t="t" r="r" b="b"/>
              <a:pathLst>
                <a:path w="3157347" h="6273419">
                  <a:moveTo>
                    <a:pt x="3049651" y="6273419"/>
                  </a:moveTo>
                  <a:lnTo>
                    <a:pt x="107696" y="6273419"/>
                  </a:lnTo>
                  <a:cubicBezTo>
                    <a:pt x="48260" y="6273419"/>
                    <a:pt x="0" y="6225286"/>
                    <a:pt x="0" y="6165723"/>
                  </a:cubicBezTo>
                  <a:lnTo>
                    <a:pt x="0" y="1578737"/>
                  </a:lnTo>
                  <a:cubicBezTo>
                    <a:pt x="0" y="706882"/>
                    <a:pt x="706882" y="0"/>
                    <a:pt x="1578737" y="0"/>
                  </a:cubicBezTo>
                  <a:lnTo>
                    <a:pt x="1578737" y="0"/>
                  </a:lnTo>
                  <a:cubicBezTo>
                    <a:pt x="2450592" y="0"/>
                    <a:pt x="3157347" y="706755"/>
                    <a:pt x="3157347" y="1578610"/>
                  </a:cubicBezTo>
                  <a:lnTo>
                    <a:pt x="3157347" y="6165723"/>
                  </a:lnTo>
                  <a:cubicBezTo>
                    <a:pt x="3157347" y="6225286"/>
                    <a:pt x="3109087" y="6273419"/>
                    <a:pt x="3049651" y="6273419"/>
                  </a:cubicBezTo>
                  <a:close/>
                </a:path>
              </a:pathLst>
            </a:custGeom>
            <a:grpFill/>
            <a:ln w="12700">
              <a:solidFill>
                <a:srgbClr val="000000"/>
              </a:solidFill>
            </a:ln>
          </p:spPr>
        </p:sp>
        <p:sp>
          <p:nvSpPr>
            <p:cNvPr id="17" name="Freeform 17"/>
            <p:cNvSpPr/>
            <p:nvPr/>
          </p:nvSpPr>
          <p:spPr>
            <a:xfrm>
              <a:off x="0" y="0"/>
              <a:ext cx="3166110" cy="6282055"/>
            </a:xfrm>
            <a:custGeom>
              <a:avLst/>
              <a:gdLst/>
              <a:ahLst/>
              <a:cxnLst/>
              <a:rect l="l" t="t" r="r" b="b"/>
              <a:pathLst>
                <a:path w="3166110" h="6282055">
                  <a:moveTo>
                    <a:pt x="3053969" y="6282055"/>
                  </a:moveTo>
                  <a:lnTo>
                    <a:pt x="112014" y="6282055"/>
                  </a:lnTo>
                  <a:cubicBezTo>
                    <a:pt x="50292" y="6282055"/>
                    <a:pt x="0" y="6231763"/>
                    <a:pt x="0" y="6170041"/>
                  </a:cubicBezTo>
                  <a:lnTo>
                    <a:pt x="0" y="1583055"/>
                  </a:lnTo>
                  <a:cubicBezTo>
                    <a:pt x="0" y="1369314"/>
                    <a:pt x="41910" y="1162050"/>
                    <a:pt x="124460" y="966851"/>
                  </a:cubicBezTo>
                  <a:cubicBezTo>
                    <a:pt x="204216" y="778383"/>
                    <a:pt x="318389" y="609092"/>
                    <a:pt x="463677" y="463677"/>
                  </a:cubicBezTo>
                  <a:cubicBezTo>
                    <a:pt x="608965" y="318262"/>
                    <a:pt x="778256" y="204089"/>
                    <a:pt x="966851" y="124460"/>
                  </a:cubicBezTo>
                  <a:cubicBezTo>
                    <a:pt x="1161923" y="41910"/>
                    <a:pt x="1369314" y="0"/>
                    <a:pt x="1583055" y="0"/>
                  </a:cubicBezTo>
                  <a:cubicBezTo>
                    <a:pt x="1796796" y="0"/>
                    <a:pt x="2004060" y="41910"/>
                    <a:pt x="2199259" y="124460"/>
                  </a:cubicBezTo>
                  <a:cubicBezTo>
                    <a:pt x="2387727" y="204216"/>
                    <a:pt x="2557018" y="318389"/>
                    <a:pt x="2702433" y="463677"/>
                  </a:cubicBezTo>
                  <a:cubicBezTo>
                    <a:pt x="2847848" y="609092"/>
                    <a:pt x="2961894" y="778383"/>
                    <a:pt x="3041650" y="966851"/>
                  </a:cubicBezTo>
                  <a:cubicBezTo>
                    <a:pt x="3124200" y="1162050"/>
                    <a:pt x="3166110" y="1369314"/>
                    <a:pt x="3166110" y="1583055"/>
                  </a:cubicBezTo>
                  <a:lnTo>
                    <a:pt x="3166110" y="6170168"/>
                  </a:lnTo>
                  <a:cubicBezTo>
                    <a:pt x="3165983" y="6231890"/>
                    <a:pt x="3115818" y="6282055"/>
                    <a:pt x="3053969" y="6282055"/>
                  </a:cubicBezTo>
                  <a:close/>
                  <a:moveTo>
                    <a:pt x="1583055" y="8763"/>
                  </a:moveTo>
                  <a:cubicBezTo>
                    <a:pt x="1370584" y="8763"/>
                    <a:pt x="1164336" y="50419"/>
                    <a:pt x="970280" y="132461"/>
                  </a:cubicBezTo>
                  <a:cubicBezTo>
                    <a:pt x="782828" y="211709"/>
                    <a:pt x="614426" y="325247"/>
                    <a:pt x="469900" y="469900"/>
                  </a:cubicBezTo>
                  <a:cubicBezTo>
                    <a:pt x="325374" y="614553"/>
                    <a:pt x="211709" y="782701"/>
                    <a:pt x="132461" y="970280"/>
                  </a:cubicBezTo>
                  <a:cubicBezTo>
                    <a:pt x="50419" y="1164336"/>
                    <a:pt x="8763" y="1370584"/>
                    <a:pt x="8763" y="1583055"/>
                  </a:cubicBezTo>
                  <a:lnTo>
                    <a:pt x="8763" y="6170168"/>
                  </a:lnTo>
                  <a:cubicBezTo>
                    <a:pt x="8763" y="6227064"/>
                    <a:pt x="55118" y="6273419"/>
                    <a:pt x="112014" y="6273419"/>
                  </a:cubicBezTo>
                  <a:lnTo>
                    <a:pt x="3053969" y="6273419"/>
                  </a:lnTo>
                  <a:cubicBezTo>
                    <a:pt x="3110865" y="6273419"/>
                    <a:pt x="3157220" y="6227064"/>
                    <a:pt x="3157220" y="6170168"/>
                  </a:cubicBezTo>
                  <a:lnTo>
                    <a:pt x="3157220" y="1583055"/>
                  </a:lnTo>
                  <a:cubicBezTo>
                    <a:pt x="3157220" y="1370584"/>
                    <a:pt x="3115564" y="1164336"/>
                    <a:pt x="3033522" y="970280"/>
                  </a:cubicBezTo>
                  <a:cubicBezTo>
                    <a:pt x="2954274" y="782828"/>
                    <a:pt x="2840736" y="614426"/>
                    <a:pt x="2696083" y="469900"/>
                  </a:cubicBezTo>
                  <a:cubicBezTo>
                    <a:pt x="2551557" y="325374"/>
                    <a:pt x="2383155" y="211836"/>
                    <a:pt x="2195703" y="132461"/>
                  </a:cubicBezTo>
                  <a:cubicBezTo>
                    <a:pt x="2001647" y="50292"/>
                    <a:pt x="1795526" y="8763"/>
                    <a:pt x="1583055" y="8763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 rot="5400000">
            <a:off x="2162937" y="-7618319"/>
            <a:ext cx="6274575" cy="12450233"/>
            <a:chOff x="0" y="0"/>
            <a:chExt cx="3165983" cy="6282055"/>
          </a:xfrm>
        </p:grpSpPr>
        <p:sp>
          <p:nvSpPr>
            <p:cNvPr id="19" name="Freeform 19"/>
            <p:cNvSpPr/>
            <p:nvPr/>
          </p:nvSpPr>
          <p:spPr>
            <a:xfrm>
              <a:off x="4318" y="4318"/>
              <a:ext cx="3157347" cy="6273419"/>
            </a:xfrm>
            <a:custGeom>
              <a:avLst/>
              <a:gdLst/>
              <a:ahLst/>
              <a:cxnLst/>
              <a:rect l="l" t="t" r="r" b="b"/>
              <a:pathLst>
                <a:path w="3157347" h="6273419">
                  <a:moveTo>
                    <a:pt x="3049651" y="6273419"/>
                  </a:moveTo>
                  <a:lnTo>
                    <a:pt x="107696" y="6273419"/>
                  </a:lnTo>
                  <a:cubicBezTo>
                    <a:pt x="48260" y="6273419"/>
                    <a:pt x="0" y="6225286"/>
                    <a:pt x="0" y="6165723"/>
                  </a:cubicBezTo>
                  <a:lnTo>
                    <a:pt x="0" y="1578737"/>
                  </a:lnTo>
                  <a:cubicBezTo>
                    <a:pt x="0" y="706882"/>
                    <a:pt x="706882" y="0"/>
                    <a:pt x="1578737" y="0"/>
                  </a:cubicBezTo>
                  <a:lnTo>
                    <a:pt x="1578737" y="0"/>
                  </a:lnTo>
                  <a:cubicBezTo>
                    <a:pt x="2450592" y="0"/>
                    <a:pt x="3157347" y="706755"/>
                    <a:pt x="3157347" y="1578610"/>
                  </a:cubicBezTo>
                  <a:lnTo>
                    <a:pt x="3157347" y="6165723"/>
                  </a:lnTo>
                  <a:cubicBezTo>
                    <a:pt x="3157347" y="6225286"/>
                    <a:pt x="3109087" y="6273419"/>
                    <a:pt x="3049651" y="6273419"/>
                  </a:cubicBezTo>
                  <a:close/>
                </a:path>
              </a:pathLst>
            </a:custGeom>
            <a:solidFill>
              <a:srgbClr val="441B47"/>
            </a:solidFill>
            <a:ln w="12700">
              <a:solidFill>
                <a:srgbClr val="000000"/>
              </a:solidFill>
            </a:ln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3166110" cy="6282055"/>
            </a:xfrm>
            <a:custGeom>
              <a:avLst/>
              <a:gdLst/>
              <a:ahLst/>
              <a:cxnLst/>
              <a:rect l="l" t="t" r="r" b="b"/>
              <a:pathLst>
                <a:path w="3166110" h="6282055">
                  <a:moveTo>
                    <a:pt x="3053969" y="6282055"/>
                  </a:moveTo>
                  <a:lnTo>
                    <a:pt x="112014" y="6282055"/>
                  </a:lnTo>
                  <a:cubicBezTo>
                    <a:pt x="50292" y="6282055"/>
                    <a:pt x="0" y="6231763"/>
                    <a:pt x="0" y="6170041"/>
                  </a:cubicBezTo>
                  <a:lnTo>
                    <a:pt x="0" y="1583055"/>
                  </a:lnTo>
                  <a:cubicBezTo>
                    <a:pt x="0" y="1369314"/>
                    <a:pt x="41910" y="1162050"/>
                    <a:pt x="124460" y="966851"/>
                  </a:cubicBezTo>
                  <a:cubicBezTo>
                    <a:pt x="204216" y="778383"/>
                    <a:pt x="318389" y="609092"/>
                    <a:pt x="463677" y="463677"/>
                  </a:cubicBezTo>
                  <a:cubicBezTo>
                    <a:pt x="608965" y="318262"/>
                    <a:pt x="778256" y="204089"/>
                    <a:pt x="966851" y="124460"/>
                  </a:cubicBezTo>
                  <a:cubicBezTo>
                    <a:pt x="1161923" y="41910"/>
                    <a:pt x="1369314" y="0"/>
                    <a:pt x="1583055" y="0"/>
                  </a:cubicBezTo>
                  <a:cubicBezTo>
                    <a:pt x="1796796" y="0"/>
                    <a:pt x="2004060" y="41910"/>
                    <a:pt x="2199259" y="124460"/>
                  </a:cubicBezTo>
                  <a:cubicBezTo>
                    <a:pt x="2387727" y="204216"/>
                    <a:pt x="2557018" y="318389"/>
                    <a:pt x="2702433" y="463677"/>
                  </a:cubicBezTo>
                  <a:cubicBezTo>
                    <a:pt x="2847848" y="609092"/>
                    <a:pt x="2961894" y="778383"/>
                    <a:pt x="3041650" y="966851"/>
                  </a:cubicBezTo>
                  <a:cubicBezTo>
                    <a:pt x="3124200" y="1162050"/>
                    <a:pt x="3166110" y="1369314"/>
                    <a:pt x="3166110" y="1583055"/>
                  </a:cubicBezTo>
                  <a:lnTo>
                    <a:pt x="3166110" y="6170168"/>
                  </a:lnTo>
                  <a:cubicBezTo>
                    <a:pt x="3165983" y="6231890"/>
                    <a:pt x="3115818" y="6282055"/>
                    <a:pt x="3053969" y="6282055"/>
                  </a:cubicBezTo>
                  <a:close/>
                  <a:moveTo>
                    <a:pt x="1583055" y="8763"/>
                  </a:moveTo>
                  <a:cubicBezTo>
                    <a:pt x="1370584" y="8763"/>
                    <a:pt x="1164336" y="50419"/>
                    <a:pt x="970280" y="132461"/>
                  </a:cubicBezTo>
                  <a:cubicBezTo>
                    <a:pt x="782828" y="211709"/>
                    <a:pt x="614426" y="325247"/>
                    <a:pt x="469900" y="469900"/>
                  </a:cubicBezTo>
                  <a:cubicBezTo>
                    <a:pt x="325374" y="614553"/>
                    <a:pt x="211709" y="782701"/>
                    <a:pt x="132461" y="970280"/>
                  </a:cubicBezTo>
                  <a:cubicBezTo>
                    <a:pt x="50419" y="1164336"/>
                    <a:pt x="8763" y="1370584"/>
                    <a:pt x="8763" y="1583055"/>
                  </a:cubicBezTo>
                  <a:lnTo>
                    <a:pt x="8763" y="6170168"/>
                  </a:lnTo>
                  <a:cubicBezTo>
                    <a:pt x="8763" y="6227064"/>
                    <a:pt x="55118" y="6273419"/>
                    <a:pt x="112014" y="6273419"/>
                  </a:cubicBezTo>
                  <a:lnTo>
                    <a:pt x="3053969" y="6273419"/>
                  </a:lnTo>
                  <a:cubicBezTo>
                    <a:pt x="3110865" y="6273419"/>
                    <a:pt x="3157220" y="6227064"/>
                    <a:pt x="3157220" y="6170168"/>
                  </a:cubicBezTo>
                  <a:lnTo>
                    <a:pt x="3157220" y="1583055"/>
                  </a:lnTo>
                  <a:cubicBezTo>
                    <a:pt x="3157220" y="1370584"/>
                    <a:pt x="3115564" y="1164336"/>
                    <a:pt x="3033522" y="970280"/>
                  </a:cubicBezTo>
                  <a:cubicBezTo>
                    <a:pt x="2954274" y="782828"/>
                    <a:pt x="2840736" y="614426"/>
                    <a:pt x="2696083" y="469900"/>
                  </a:cubicBezTo>
                  <a:cubicBezTo>
                    <a:pt x="2551557" y="325374"/>
                    <a:pt x="2383155" y="211836"/>
                    <a:pt x="2195703" y="132461"/>
                  </a:cubicBezTo>
                  <a:cubicBezTo>
                    <a:pt x="2001647" y="50292"/>
                    <a:pt x="1795526" y="8763"/>
                    <a:pt x="1583055" y="8763"/>
                  </a:cubicBezTo>
                  <a:close/>
                </a:path>
              </a:pathLst>
            </a:custGeom>
            <a:solidFill>
              <a:srgbClr val="5B696F"/>
            </a:solidFill>
          </p:spPr>
        </p:sp>
      </p:grpSp>
      <p:pic>
        <p:nvPicPr>
          <p:cNvPr id="7170" name="Picture 2" descr="C:\Users\Usuario\Desktop\logotransparent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6601" y="342899"/>
            <a:ext cx="2842066" cy="283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Usuario\Desktop\logos empresa\png\isologo_oscuro_500x216p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448068"/>
            <a:ext cx="477202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Click="0" advTm="8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757037"/>
            <a:ext cx="3190875" cy="656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070439"/>
            <a:ext cx="3295650" cy="600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3449317"/>
            <a:ext cx="455295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C:\Users\Usuario\Desktop\logotransparente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1784" y="380999"/>
            <a:ext cx="2842066" cy="283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 descr="C:\Users\Usuario\Desktop\logos empresa\png\isologo_oscuro_500x216p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"/>
            <a:ext cx="477202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348757"/>
      </p:ext>
    </p:extLst>
  </p:cSld>
  <p:clrMapOvr>
    <a:masterClrMapping/>
  </p:clrMapOvr>
  <p:transition spd="slow" advClick="0" advTm="2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6324600" y="495806"/>
            <a:ext cx="499110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6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Powered</a:t>
            </a:r>
            <a:r>
              <a:rPr lang="es-ES" sz="9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s-ES" sz="96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by</a:t>
            </a:r>
            <a:endParaRPr lang="es-ES" sz="9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1" name="Picture 3" descr="C:\Users\Usuario\Desktop\archivos clases git\programacionWEB\logos ecostop\logotransparent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19300"/>
            <a:ext cx="7562850" cy="754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" name="Picture 2" descr="C:\Users\Usuario\Desktop\logos empresa\png\isologo_oscuro_500x216p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3890962"/>
            <a:ext cx="6994612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uario\Downloads\pngwing.com (1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8068084"/>
            <a:ext cx="3363601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Usuario\Downloads\Built_with_Firebase_Logo_Dar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3612" y="8068084"/>
            <a:ext cx="3352800" cy="149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2273600" y="7353300"/>
            <a:ext cx="2940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>
                <a:solidFill>
                  <a:schemeClr val="bg1"/>
                </a:solidFill>
              </a:rPr>
              <a:t>Tecnologías utilizadas</a:t>
            </a:r>
            <a:endParaRPr lang="es-AR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4000">
        <p14:vortex dir="r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1799612" y="4662487"/>
            <a:ext cx="9339262" cy="4764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6317077" y="1419973"/>
            <a:ext cx="264078" cy="264078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 lang="es-AR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2202609"/>
            <a:ext cx="5199431" cy="2336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 dirty="0">
                <a:solidFill>
                  <a:srgbClr val="FFFFFF"/>
                </a:solidFill>
                <a:latin typeface="Oswald"/>
              </a:rPr>
              <a:t>ÍNDICE DEL DOCUMENTO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626887" y="1396010"/>
            <a:ext cx="7929515" cy="44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 dirty="0">
                <a:solidFill>
                  <a:srgbClr val="FFFFFF"/>
                </a:solidFill>
                <a:latin typeface="Glacial Indifference"/>
              </a:rPr>
              <a:t>INTRODUCCIÓN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320320" y="1914475"/>
            <a:ext cx="5199431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0"/>
              </a:lnSpc>
            </a:pPr>
            <a:r>
              <a:rPr lang="es-AR" sz="2000" spc="40" dirty="0" smtClean="0">
                <a:solidFill>
                  <a:srgbClr val="FFFFFF"/>
                </a:solidFill>
                <a:latin typeface="Montserrat"/>
              </a:rPr>
              <a:t>Nuestra metodología</a:t>
            </a:r>
            <a:endParaRPr lang="es-AR" sz="2000" spc="40" dirty="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843263" y="2552700"/>
            <a:ext cx="7929515" cy="44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 dirty="0">
                <a:solidFill>
                  <a:srgbClr val="FFFFFF"/>
                </a:solidFill>
                <a:latin typeface="Glacial Indifference"/>
              </a:rPr>
              <a:t>ACTUALIDAD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358420" y="3133675"/>
            <a:ext cx="5199431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0"/>
              </a:lnSpc>
            </a:pPr>
            <a:r>
              <a:rPr lang="es-AR" sz="2000" spc="40" dirty="0" smtClean="0">
                <a:solidFill>
                  <a:srgbClr val="FFFFFF"/>
                </a:solidFill>
                <a:latin typeface="Montserrat"/>
              </a:rPr>
              <a:t>¿De dónde partimos?</a:t>
            </a:r>
            <a:endParaRPr lang="es-AR" sz="2000" spc="40" dirty="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843262" y="3848100"/>
            <a:ext cx="7929515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 dirty="0" smtClean="0">
                <a:solidFill>
                  <a:srgbClr val="FFFFFF"/>
                </a:solidFill>
                <a:latin typeface="Glacial Indifference"/>
              </a:rPr>
              <a:t>NUESTRAS METAS</a:t>
            </a:r>
            <a:endParaRPr lang="en-US" sz="2499" spc="234" dirty="0">
              <a:solidFill>
                <a:srgbClr val="FFFFFF"/>
              </a:solidFill>
              <a:latin typeface="Glacial Indifference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415570" y="4372547"/>
            <a:ext cx="5199431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0"/>
              </a:lnSpc>
            </a:pPr>
            <a:r>
              <a:rPr lang="es-AR" sz="2000" spc="40" dirty="0" smtClean="0">
                <a:solidFill>
                  <a:srgbClr val="FFFFFF"/>
                </a:solidFill>
                <a:latin typeface="Montserrat"/>
              </a:rPr>
              <a:t>¿A dónde queremos llegar?</a:t>
            </a:r>
            <a:endParaRPr lang="es-AR" sz="2000" spc="40" dirty="0">
              <a:solidFill>
                <a:srgbClr val="FFFFFF"/>
              </a:solidFill>
              <a:latin typeface="Montserrat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6388155" y="2552700"/>
            <a:ext cx="264078" cy="264078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 lang="es-AR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6320863" y="3848100"/>
            <a:ext cx="264078" cy="264078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 lang="es-AR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6365322" y="5116121"/>
            <a:ext cx="264078" cy="264078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 lang="es-AR"/>
            </a:p>
          </p:txBody>
        </p:sp>
      </p:grpSp>
      <p:pic>
        <p:nvPicPr>
          <p:cNvPr id="2050" name="Picture 2" descr="C:\Users\Usuario\Desktop\archivos clases git\programacionWEB\logos ecostop\logotransparent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800" y="288655"/>
            <a:ext cx="2819400" cy="281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13"/>
          <p:cNvSpPr txBox="1"/>
          <p:nvPr/>
        </p:nvSpPr>
        <p:spPr>
          <a:xfrm>
            <a:off x="6929485" y="6400683"/>
            <a:ext cx="7929515" cy="419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 dirty="0" smtClean="0">
                <a:solidFill>
                  <a:srgbClr val="FFFFFF"/>
                </a:solidFill>
                <a:latin typeface="Glacial Indifference"/>
              </a:rPr>
              <a:t>LA APLICACIÓN</a:t>
            </a:r>
            <a:endParaRPr lang="en-US" sz="2499" spc="234" dirty="0">
              <a:solidFill>
                <a:srgbClr val="FFFFFF"/>
              </a:solidFill>
              <a:latin typeface="Glacial Indifference"/>
            </a:endParaRPr>
          </a:p>
        </p:txBody>
      </p:sp>
      <p:sp>
        <p:nvSpPr>
          <p:cNvPr id="34" name="TextBox 14"/>
          <p:cNvSpPr txBox="1"/>
          <p:nvPr/>
        </p:nvSpPr>
        <p:spPr>
          <a:xfrm>
            <a:off x="7415570" y="5668281"/>
            <a:ext cx="5199431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0"/>
              </a:lnSpc>
            </a:pPr>
            <a:r>
              <a:rPr lang="es-AR" sz="2000" spc="40" dirty="0" smtClean="0">
                <a:solidFill>
                  <a:srgbClr val="FFFFFF"/>
                </a:solidFill>
                <a:latin typeface="Montserrat"/>
              </a:rPr>
              <a:t>¿Cómo mediremos los resultados?</a:t>
            </a:r>
            <a:endParaRPr lang="es-AR" sz="2000" spc="40" dirty="0">
              <a:solidFill>
                <a:srgbClr val="FFFFFF"/>
              </a:solidFill>
              <a:latin typeface="Montserrat"/>
            </a:endParaRPr>
          </a:p>
        </p:txBody>
      </p:sp>
      <p:pic>
        <p:nvPicPr>
          <p:cNvPr id="3074" name="Picture 2" descr="C:\Users\Usuario\Desktop\logos empresa\png\isologo_oscuro_500x216p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789325"/>
            <a:ext cx="477202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3"/>
          <p:cNvGrpSpPr/>
          <p:nvPr/>
        </p:nvGrpSpPr>
        <p:grpSpPr>
          <a:xfrm>
            <a:off x="6365322" y="6479622"/>
            <a:ext cx="264078" cy="264078"/>
            <a:chOff x="0" y="0"/>
            <a:chExt cx="812800" cy="812800"/>
          </a:xfrm>
        </p:grpSpPr>
        <p:sp>
          <p:nvSpPr>
            <p:cNvPr id="27" name="Freeform 2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8" name="TextBox 25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 lang="es-AR"/>
            </a:p>
          </p:txBody>
        </p:sp>
      </p:grpSp>
      <p:sp>
        <p:nvSpPr>
          <p:cNvPr id="29" name="TextBox 13"/>
          <p:cNvSpPr txBox="1"/>
          <p:nvPr/>
        </p:nvSpPr>
        <p:spPr>
          <a:xfrm>
            <a:off x="6929485" y="5029083"/>
            <a:ext cx="7929515" cy="419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 dirty="0" smtClean="0">
                <a:solidFill>
                  <a:srgbClr val="FFFFFF"/>
                </a:solidFill>
                <a:latin typeface="Glacial Indifference"/>
              </a:rPr>
              <a:t>RESULTADOS</a:t>
            </a:r>
            <a:endParaRPr lang="en-US" sz="2499" spc="234" dirty="0">
              <a:solidFill>
                <a:srgbClr val="FFFFFF"/>
              </a:solidFill>
              <a:latin typeface="Glacial Indifference"/>
            </a:endParaRPr>
          </a:p>
        </p:txBody>
      </p:sp>
      <p:sp>
        <p:nvSpPr>
          <p:cNvPr id="30" name="TextBox 14"/>
          <p:cNvSpPr txBox="1"/>
          <p:nvPr/>
        </p:nvSpPr>
        <p:spPr>
          <a:xfrm>
            <a:off x="7415570" y="6972300"/>
            <a:ext cx="5199431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0"/>
              </a:lnSpc>
            </a:pPr>
            <a:r>
              <a:rPr lang="es-AR" sz="2000" spc="40" dirty="0" smtClean="0">
                <a:solidFill>
                  <a:srgbClr val="FFFFFF"/>
                </a:solidFill>
                <a:latin typeface="Montserrat"/>
              </a:rPr>
              <a:t>Pantallas que contiene la aplicación</a:t>
            </a:r>
            <a:endParaRPr lang="es-AR" sz="2000" spc="40" dirty="0">
              <a:solidFill>
                <a:srgbClr val="FFFFFF"/>
              </a:solidFill>
              <a:latin typeface="Montserrat"/>
            </a:endParaRPr>
          </a:p>
        </p:txBody>
      </p:sp>
    </p:spTree>
  </p:cSld>
  <p:clrMapOvr>
    <a:masterClrMapping/>
  </p:clrMapOvr>
  <p:transition spd="slow" advClick="0" advTm="12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 tmFilter="0, 0; .2, .5; .8, .5; 1, 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0" autoRev="1" fill="hold"/>
                                        <p:tgtEl>
                                          <p:spTgt spid="20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3279284"/>
            <a:chOff x="0" y="0"/>
            <a:chExt cx="4816593" cy="863680"/>
          </a:xfrm>
          <a:blipFill>
            <a:blip r:embed="rId3"/>
            <a:stretch>
              <a:fillRect/>
            </a:stretch>
          </a:blip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863680"/>
            </a:xfrm>
            <a:custGeom>
              <a:avLst/>
              <a:gdLst/>
              <a:ahLst/>
              <a:cxnLst/>
              <a:rect l="l" t="t" r="r" b="b"/>
              <a:pathLst>
                <a:path w="4816592" h="863680">
                  <a:moveTo>
                    <a:pt x="0" y="0"/>
                  </a:moveTo>
                  <a:lnTo>
                    <a:pt x="4816592" y="0"/>
                  </a:lnTo>
                  <a:lnTo>
                    <a:pt x="4816592" y="863680"/>
                  </a:lnTo>
                  <a:lnTo>
                    <a:pt x="0" y="863680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0" y="5847078"/>
            <a:ext cx="19355066" cy="0"/>
          </a:xfrm>
          <a:prstGeom prst="line">
            <a:avLst/>
          </a:prstGeom>
          <a:ln w="9525" cap="flat">
            <a:solidFill>
              <a:srgbClr val="132232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2236424" y="5605469"/>
            <a:ext cx="437873" cy="43787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6130655"/>
            <a:ext cx="2853320" cy="365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000" spc="188" dirty="0">
                <a:solidFill>
                  <a:srgbClr val="000000"/>
                </a:solidFill>
                <a:latin typeface="Glacial Indifference"/>
              </a:rPr>
              <a:t>RECONOCIMIENTO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6683647" y="5605469"/>
            <a:ext cx="437873" cy="437873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475923" y="6130655"/>
            <a:ext cx="2853320" cy="365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000" spc="188" dirty="0">
                <a:solidFill>
                  <a:srgbClr val="000000"/>
                </a:solidFill>
                <a:latin typeface="Glacial Indifference"/>
              </a:rPr>
              <a:t>ANÁLISIS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1181927" y="5605469"/>
            <a:ext cx="437873" cy="437873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9974203" y="6130655"/>
            <a:ext cx="2853320" cy="365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000" spc="188" dirty="0">
                <a:solidFill>
                  <a:srgbClr val="000000"/>
                </a:solidFill>
                <a:latin typeface="Glacial Indifference"/>
              </a:rPr>
              <a:t>PLANEACIÓN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5578093" y="5605469"/>
            <a:ext cx="437873" cy="437873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4370369" y="6130655"/>
            <a:ext cx="2853320" cy="365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000" spc="188" dirty="0">
                <a:solidFill>
                  <a:srgbClr val="000000"/>
                </a:solidFill>
                <a:latin typeface="Glacial Indifference"/>
              </a:rPr>
              <a:t>EJECUCIÓN</a:t>
            </a:r>
          </a:p>
        </p:txBody>
      </p:sp>
      <p:sp>
        <p:nvSpPr>
          <p:cNvPr id="22" name="Freeform 22"/>
          <p:cNvSpPr/>
          <p:nvPr/>
        </p:nvSpPr>
        <p:spPr>
          <a:xfrm>
            <a:off x="11070835" y="4738062"/>
            <a:ext cx="660057" cy="677298"/>
          </a:xfrm>
          <a:custGeom>
            <a:avLst/>
            <a:gdLst/>
            <a:ahLst/>
            <a:cxnLst/>
            <a:rect l="l" t="t" r="r" b="b"/>
            <a:pathLst>
              <a:path w="660057" h="677298">
                <a:moveTo>
                  <a:pt x="0" y="0"/>
                </a:moveTo>
                <a:lnTo>
                  <a:pt x="660057" y="0"/>
                </a:lnTo>
                <a:lnTo>
                  <a:pt x="660057" y="677298"/>
                </a:lnTo>
                <a:lnTo>
                  <a:pt x="0" y="6772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6667992" y="4738062"/>
            <a:ext cx="469183" cy="677298"/>
          </a:xfrm>
          <a:custGeom>
            <a:avLst/>
            <a:gdLst/>
            <a:ahLst/>
            <a:cxnLst/>
            <a:rect l="l" t="t" r="r" b="b"/>
            <a:pathLst>
              <a:path w="469183" h="677298">
                <a:moveTo>
                  <a:pt x="0" y="0"/>
                </a:moveTo>
                <a:lnTo>
                  <a:pt x="469182" y="0"/>
                </a:lnTo>
                <a:lnTo>
                  <a:pt x="469182" y="677298"/>
                </a:lnTo>
                <a:lnTo>
                  <a:pt x="0" y="6772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5478150" y="4852450"/>
            <a:ext cx="637758" cy="582099"/>
          </a:xfrm>
          <a:custGeom>
            <a:avLst/>
            <a:gdLst/>
            <a:ahLst/>
            <a:cxnLst/>
            <a:rect l="l" t="t" r="r" b="b"/>
            <a:pathLst>
              <a:path w="637758" h="582099">
                <a:moveTo>
                  <a:pt x="0" y="0"/>
                </a:moveTo>
                <a:lnTo>
                  <a:pt x="637758" y="0"/>
                </a:lnTo>
                <a:lnTo>
                  <a:pt x="637758" y="582100"/>
                </a:lnTo>
                <a:lnTo>
                  <a:pt x="0" y="5821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2136296" y="4757647"/>
            <a:ext cx="638127" cy="638127"/>
          </a:xfrm>
          <a:custGeom>
            <a:avLst/>
            <a:gdLst/>
            <a:ahLst/>
            <a:cxnLst/>
            <a:rect l="l" t="t" r="r" b="b"/>
            <a:pathLst>
              <a:path w="638127" h="638127">
                <a:moveTo>
                  <a:pt x="0" y="0"/>
                </a:moveTo>
                <a:lnTo>
                  <a:pt x="638127" y="0"/>
                </a:lnTo>
                <a:lnTo>
                  <a:pt x="638127" y="638127"/>
                </a:lnTo>
                <a:lnTo>
                  <a:pt x="0" y="63812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732029" y="6590918"/>
            <a:ext cx="3992371" cy="19749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227"/>
              </a:lnSpc>
              <a:spcBef>
                <a:spcPct val="0"/>
              </a:spcBef>
            </a:pPr>
            <a:endParaRPr lang="es-AR" sz="2400" spc="300" dirty="0" smtClean="0">
              <a:solidFill>
                <a:schemeClr val="bg1"/>
              </a:solidFill>
              <a:latin typeface="Montserrat"/>
            </a:endParaRPr>
          </a:p>
          <a:p>
            <a:pPr marL="0" lvl="0" indent="0" algn="ctr">
              <a:lnSpc>
                <a:spcPts val="2227"/>
              </a:lnSpc>
              <a:spcBef>
                <a:spcPct val="0"/>
              </a:spcBef>
            </a:pPr>
            <a:r>
              <a:rPr lang="es-AR" sz="2400" spc="300" dirty="0" smtClean="0">
                <a:latin typeface="Montserrat"/>
              </a:rPr>
              <a:t>Comprender la situación actual, a través de entrevistas y estudios de campo</a:t>
            </a:r>
          </a:p>
          <a:p>
            <a:pPr marL="0" lvl="0" indent="0" algn="ctr">
              <a:lnSpc>
                <a:spcPts val="2227"/>
              </a:lnSpc>
              <a:spcBef>
                <a:spcPct val="0"/>
              </a:spcBef>
            </a:pPr>
            <a:endParaRPr lang="es-AR" sz="2400" spc="300" dirty="0">
              <a:solidFill>
                <a:schemeClr val="bg1"/>
              </a:solidFill>
              <a:latin typeface="Montserrat"/>
            </a:endParaRPr>
          </a:p>
          <a:p>
            <a:pPr marL="0" lvl="0" indent="0" algn="ctr">
              <a:lnSpc>
                <a:spcPts val="2227"/>
              </a:lnSpc>
              <a:spcBef>
                <a:spcPct val="0"/>
              </a:spcBef>
            </a:pPr>
            <a:endParaRPr lang="es-AR" sz="2400" spc="300" dirty="0" smtClean="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5179253" y="6819900"/>
            <a:ext cx="3446661" cy="197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27"/>
              </a:lnSpc>
              <a:spcBef>
                <a:spcPct val="0"/>
              </a:spcBef>
            </a:pPr>
            <a:r>
              <a:rPr lang="es-AR" sz="2400" spc="300" dirty="0" smtClean="0">
                <a:solidFill>
                  <a:srgbClr val="000000"/>
                </a:solidFill>
                <a:latin typeface="Montserrat"/>
              </a:rPr>
              <a:t>Confección de una lista con  las necesidades detectadas y las posibles soluciones</a:t>
            </a:r>
            <a:r>
              <a:rPr lang="en-US" sz="2400" spc="300" dirty="0" smtClean="0">
                <a:solidFill>
                  <a:srgbClr val="000000"/>
                </a:solidFill>
                <a:latin typeface="Montserrat"/>
              </a:rPr>
              <a:t>. </a:t>
            </a:r>
          </a:p>
          <a:p>
            <a:pPr marL="0" lvl="0" indent="0" algn="ctr">
              <a:lnSpc>
                <a:spcPts val="2227"/>
              </a:lnSpc>
              <a:spcBef>
                <a:spcPct val="0"/>
              </a:spcBef>
            </a:pPr>
            <a:endParaRPr lang="en-US" sz="2400" spc="300" dirty="0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9677533" y="6590918"/>
            <a:ext cx="3446661" cy="2539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27"/>
              </a:lnSpc>
              <a:spcBef>
                <a:spcPct val="0"/>
              </a:spcBef>
            </a:pPr>
            <a:endParaRPr lang="en-US" sz="2400" spc="300" dirty="0" smtClean="0">
              <a:solidFill>
                <a:srgbClr val="000000"/>
              </a:solidFill>
              <a:latin typeface="Montserrat"/>
            </a:endParaRPr>
          </a:p>
          <a:p>
            <a:pPr marL="0" lvl="0" indent="0" algn="ctr">
              <a:lnSpc>
                <a:spcPts val="2227"/>
              </a:lnSpc>
              <a:spcBef>
                <a:spcPct val="0"/>
              </a:spcBef>
            </a:pPr>
            <a:r>
              <a:rPr lang="es-AR" sz="2400" spc="300" dirty="0" smtClean="0">
                <a:solidFill>
                  <a:srgbClr val="000000"/>
                </a:solidFill>
                <a:latin typeface="Montserrat"/>
              </a:rPr>
              <a:t>Fase de planificación, maquetación  y desarrollo de la aplicación hasta lograr una versión funcional de la misma.</a:t>
            </a:r>
            <a:endParaRPr lang="es-AR" sz="2400" spc="300" dirty="0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4073699" y="6590918"/>
            <a:ext cx="3446661" cy="2257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27"/>
              </a:lnSpc>
              <a:spcBef>
                <a:spcPct val="0"/>
              </a:spcBef>
            </a:pPr>
            <a:endParaRPr lang="es-AR" sz="2400" spc="300" dirty="0" smtClean="0">
              <a:solidFill>
                <a:srgbClr val="000000"/>
              </a:solidFill>
              <a:latin typeface="Montserrat"/>
            </a:endParaRPr>
          </a:p>
          <a:p>
            <a:pPr marL="0" lvl="0" indent="0" algn="ctr">
              <a:lnSpc>
                <a:spcPts val="2227"/>
              </a:lnSpc>
              <a:spcBef>
                <a:spcPct val="0"/>
              </a:spcBef>
            </a:pPr>
            <a:r>
              <a:rPr lang="es-AR" sz="2400" spc="300" dirty="0" smtClean="0">
                <a:solidFill>
                  <a:srgbClr val="000000"/>
                </a:solidFill>
                <a:latin typeface="Montserrat"/>
              </a:rPr>
              <a:t>Valoración de la aplicación</a:t>
            </a:r>
            <a:r>
              <a:rPr lang="en-US" sz="2400" spc="300" dirty="0" smtClean="0">
                <a:solidFill>
                  <a:srgbClr val="000000"/>
                </a:solidFill>
                <a:latin typeface="Montserrat"/>
              </a:rPr>
              <a:t>, e</a:t>
            </a:r>
            <a:endParaRPr lang="en-US" sz="2400" spc="300" dirty="0">
              <a:solidFill>
                <a:srgbClr val="000000"/>
              </a:solidFill>
              <a:latin typeface="Montserrat"/>
            </a:endParaRPr>
          </a:p>
          <a:p>
            <a:pPr marL="0" lvl="0" indent="0" algn="ctr">
              <a:lnSpc>
                <a:spcPts val="2227"/>
              </a:lnSpc>
              <a:spcBef>
                <a:spcPct val="0"/>
              </a:spcBef>
            </a:pPr>
            <a:r>
              <a:rPr lang="es-AR" sz="2400" spc="300" dirty="0" smtClean="0">
                <a:solidFill>
                  <a:srgbClr val="000000"/>
                </a:solidFill>
                <a:latin typeface="Montserrat"/>
              </a:rPr>
              <a:t>identificación</a:t>
            </a:r>
            <a:r>
              <a:rPr lang="en-US" sz="2400" spc="300" dirty="0" smtClean="0">
                <a:solidFill>
                  <a:srgbClr val="000000"/>
                </a:solidFill>
                <a:latin typeface="Montserrat"/>
              </a:rPr>
              <a:t> de  </a:t>
            </a:r>
            <a:r>
              <a:rPr lang="es-AR" sz="2400" spc="300" dirty="0" smtClean="0">
                <a:solidFill>
                  <a:srgbClr val="000000"/>
                </a:solidFill>
                <a:latin typeface="Montserrat"/>
              </a:rPr>
              <a:t>posibles mejoras a partir del uso de la misma.</a:t>
            </a:r>
          </a:p>
          <a:p>
            <a:pPr marL="0" lvl="0" indent="0" algn="ctr">
              <a:lnSpc>
                <a:spcPts val="2227"/>
              </a:lnSpc>
              <a:spcBef>
                <a:spcPct val="0"/>
              </a:spcBef>
            </a:pPr>
            <a:endParaRPr lang="en-US" sz="2400" spc="300" dirty="0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028700" y="1066800"/>
            <a:ext cx="13103867" cy="1174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 dirty="0">
                <a:solidFill>
                  <a:srgbClr val="FFFFFF"/>
                </a:solidFill>
                <a:latin typeface="Oswald"/>
              </a:rPr>
              <a:t>INTRODUCCIÓN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28700" y="2287491"/>
            <a:ext cx="7929515" cy="44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 dirty="0">
                <a:solidFill>
                  <a:srgbClr val="FFFFFF"/>
                </a:solidFill>
                <a:latin typeface="Glacial Indifference"/>
              </a:rPr>
              <a:t>NUESTRA METODOLOGÍA</a:t>
            </a:r>
          </a:p>
        </p:txBody>
      </p:sp>
      <p:pic>
        <p:nvPicPr>
          <p:cNvPr id="3074" name="Picture 2" descr="C:\Users\Usuario\Desktop\logotransparente2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9212" y="241529"/>
            <a:ext cx="2495633" cy="249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Usuario\Desktop\logos empresa\png\isologo_oscuro_500x216px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193" y="596654"/>
            <a:ext cx="477202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5000">
        <p14:prism isContent="1" isInverted="1"/>
      </p:transition>
    </mc:Choice>
    <mc:Fallback xmlns="">
      <p:transition spd="slow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7" grpId="0"/>
      <p:bldP spid="21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940584" y="6465400"/>
            <a:ext cx="13347416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0" y="3285380"/>
            <a:ext cx="13347416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4" name="TextBox 4"/>
          <p:cNvSpPr txBox="1"/>
          <p:nvPr/>
        </p:nvSpPr>
        <p:spPr>
          <a:xfrm>
            <a:off x="2574170" y="4223822"/>
            <a:ext cx="12318716" cy="1174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 spc="344" dirty="0">
                <a:solidFill>
                  <a:srgbClr val="FFFFFF"/>
                </a:solidFill>
                <a:latin typeface="Oswald"/>
              </a:rPr>
              <a:t>SITUACIÓN ACTUAL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574170" y="5487651"/>
            <a:ext cx="8322568" cy="613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77"/>
              </a:lnSpc>
            </a:pPr>
            <a:r>
              <a:rPr lang="en-US" sz="3799" spc="75">
                <a:solidFill>
                  <a:srgbClr val="FFFFFF"/>
                </a:solidFill>
                <a:latin typeface="Montserrat"/>
              </a:rPr>
              <a:t>¿DE DÓNDE PARTIMOS?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2957" y="3854852"/>
            <a:ext cx="1728747" cy="2388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16"/>
              </a:lnSpc>
            </a:pPr>
            <a:r>
              <a:rPr lang="en-US" sz="16188" spc="696">
                <a:solidFill>
                  <a:srgbClr val="FFFFFF"/>
                </a:solidFill>
                <a:latin typeface="Oswald"/>
              </a:rPr>
              <a:t>2</a:t>
            </a:r>
          </a:p>
        </p:txBody>
      </p:sp>
      <p:sp>
        <p:nvSpPr>
          <p:cNvPr id="7" name="AutoShape 7"/>
          <p:cNvSpPr/>
          <p:nvPr/>
        </p:nvSpPr>
        <p:spPr>
          <a:xfrm>
            <a:off x="1952130" y="5143500"/>
            <a:ext cx="439149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8194" name="Picture 2" descr="C:\Users\Usuario\Desktop\logotransparent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5736" y="190500"/>
            <a:ext cx="2667000" cy="266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Usuario\Desktop\logos empresa\png\isologo_oscuro_500x216p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57" y="7734300"/>
            <a:ext cx="477202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8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6200" y="0"/>
            <a:ext cx="6906257" cy="10287000"/>
            <a:chOff x="0" y="0"/>
            <a:chExt cx="1818932" cy="2709333"/>
          </a:xfrm>
          <a:blipFill>
            <a:blip r:embed="rId2"/>
            <a:stretch>
              <a:fillRect/>
            </a:stretch>
          </a:blip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1818932" cy="2709333"/>
            </a:xfrm>
            <a:custGeom>
              <a:avLst/>
              <a:gdLst/>
              <a:ahLst/>
              <a:cxnLst/>
              <a:rect l="l" t="t" r="r" b="b"/>
              <a:pathLst>
                <a:path w="1818932" h="2709333">
                  <a:moveTo>
                    <a:pt x="0" y="0"/>
                  </a:moveTo>
                  <a:lnTo>
                    <a:pt x="1818932" y="0"/>
                  </a:lnTo>
                  <a:lnTo>
                    <a:pt x="1818932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185" y="2492829"/>
            <a:ext cx="5857780" cy="4870250"/>
            <a:chOff x="0" y="38100"/>
            <a:chExt cx="7810373" cy="4780947"/>
          </a:xfrm>
        </p:grpSpPr>
        <p:sp>
          <p:nvSpPr>
            <p:cNvPr id="6" name="TextBox 6"/>
            <p:cNvSpPr txBox="1"/>
            <p:nvPr/>
          </p:nvSpPr>
          <p:spPr>
            <a:xfrm>
              <a:off x="0" y="38100"/>
              <a:ext cx="7810373" cy="21149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441"/>
                </a:lnSpc>
              </a:pPr>
              <a:r>
                <a:rPr lang="en-US" sz="7340" dirty="0">
                  <a:solidFill>
                    <a:srgbClr val="FFFFFF"/>
                  </a:solidFill>
                  <a:latin typeface="Oswald"/>
                </a:rPr>
                <a:t>SITUACIÓN ACTUAL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326449"/>
              <a:ext cx="7050665" cy="24925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26"/>
                </a:lnSpc>
              </a:pPr>
              <a:r>
                <a:rPr lang="en-US" sz="2000" spc="300" dirty="0" smtClean="0">
                  <a:solidFill>
                    <a:srgbClr val="FFFFFF"/>
                  </a:solidFill>
                  <a:latin typeface="Glacial Indifference"/>
                </a:rPr>
                <a:t>IDENTIFICAMOS LOS  SIGUIENTES PUNTOS CLAVE SOBRE LOS CUALES PODREMOS EJECUTAR ACCIONES DE MEJORA.</a:t>
              </a:r>
            </a:p>
            <a:p>
              <a:pPr algn="ctr">
                <a:lnSpc>
                  <a:spcPts val="3326"/>
                </a:lnSpc>
              </a:pPr>
              <a:endParaRPr lang="en-US" sz="2293" spc="215" dirty="0">
                <a:solidFill>
                  <a:srgbClr val="FFFFFF"/>
                </a:solidFill>
                <a:latin typeface="Glacial Indifference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981269"/>
              <a:ext cx="7810373" cy="3021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03"/>
                </a:lnSpc>
              </a:pPr>
              <a:endParaRPr lang="en-US" sz="2293" spc="215" dirty="0">
                <a:solidFill>
                  <a:srgbClr val="FFFFFF"/>
                </a:solidFill>
                <a:latin typeface="Glacial Indifference"/>
              </a:endParaRPr>
            </a:p>
          </p:txBody>
        </p:sp>
      </p:grpSp>
      <p:sp>
        <p:nvSpPr>
          <p:cNvPr id="9" name="AutoShape 9"/>
          <p:cNvSpPr/>
          <p:nvPr/>
        </p:nvSpPr>
        <p:spPr>
          <a:xfrm>
            <a:off x="6858000" y="5150644"/>
            <a:ext cx="11381776" cy="9525"/>
          </a:xfrm>
          <a:prstGeom prst="line">
            <a:avLst/>
          </a:prstGeom>
          <a:ln w="9525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rot="-5400000">
            <a:off x="6901490" y="5686117"/>
            <a:ext cx="11381759" cy="0"/>
          </a:xfrm>
          <a:prstGeom prst="line">
            <a:avLst/>
          </a:prstGeom>
          <a:ln w="9525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2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562678"/>
            <a:ext cx="5284795" cy="3895022"/>
          </a:xfrm>
          <a:prstGeom prst="rect">
            <a:avLst/>
          </a:prstGeom>
        </p:spPr>
      </p:pic>
      <p:pic>
        <p:nvPicPr>
          <p:cNvPr id="30" name="29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0" y="571500"/>
            <a:ext cx="5272604" cy="3937690"/>
          </a:xfrm>
          <a:prstGeom prst="rect">
            <a:avLst/>
          </a:prstGeom>
        </p:spPr>
      </p:pic>
      <p:pic>
        <p:nvPicPr>
          <p:cNvPr id="31" name="30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888" y="5485163"/>
            <a:ext cx="5126312" cy="3468337"/>
          </a:xfrm>
          <a:prstGeom prst="rect">
            <a:avLst/>
          </a:prstGeom>
        </p:spPr>
      </p:pic>
      <p:pic>
        <p:nvPicPr>
          <p:cNvPr id="36" name="35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465" y="5485163"/>
            <a:ext cx="4906874" cy="3651202"/>
          </a:xfrm>
          <a:prstGeom prst="rect">
            <a:avLst/>
          </a:prstGeom>
        </p:spPr>
      </p:pic>
      <p:pic>
        <p:nvPicPr>
          <p:cNvPr id="4099" name="Picture 3" descr="C:\Users\Usuario\Desktop\logotransparente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034" y="307976"/>
            <a:ext cx="1791316" cy="178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Usuario\Desktop\logos empresa\png\isologo_oscuro_500x216p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85" y="7581900"/>
            <a:ext cx="477202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Click="0" advTm="20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4000" tmFilter="0, 0; .2, .5; .8, .5; 1, 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000" autoRev="1" fill="hold"/>
                                        <p:tgtEl>
                                          <p:spTgt spid="40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50D3C"/>
            </a:gs>
            <a:gs pos="49000">
              <a:srgbClr val="3C1845"/>
            </a:gs>
            <a:gs pos="83000">
              <a:srgbClr val="58214B"/>
            </a:gs>
            <a:gs pos="100000">
              <a:srgbClr val="22113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940584" y="6465400"/>
            <a:ext cx="13347416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0" y="3285380"/>
            <a:ext cx="13347416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4" name="TextBox 4"/>
          <p:cNvSpPr txBox="1"/>
          <p:nvPr/>
        </p:nvSpPr>
        <p:spPr>
          <a:xfrm>
            <a:off x="2625417" y="4223822"/>
            <a:ext cx="12318716" cy="1174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 spc="344" dirty="0" smtClean="0">
                <a:solidFill>
                  <a:srgbClr val="FFFFFF"/>
                </a:solidFill>
                <a:latin typeface="Oswald"/>
              </a:rPr>
              <a:t>NUESTRAS METAS</a:t>
            </a:r>
            <a:endParaRPr lang="en-US" sz="8000" spc="344" dirty="0">
              <a:solidFill>
                <a:srgbClr val="FFFFFF"/>
              </a:solidFill>
              <a:latin typeface="Oswa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625417" y="5487651"/>
            <a:ext cx="11123733" cy="613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77"/>
              </a:lnSpc>
            </a:pPr>
            <a:r>
              <a:rPr lang="en-US" sz="3799" spc="75">
                <a:solidFill>
                  <a:srgbClr val="FFFFFF"/>
                </a:solidFill>
                <a:latin typeface="Montserrat"/>
              </a:rPr>
              <a:t>¿A DÓNDE QUEREMOS LLEGAR?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2957" y="3854852"/>
            <a:ext cx="1728747" cy="2388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16"/>
              </a:lnSpc>
            </a:pPr>
            <a:r>
              <a:rPr lang="en-US" sz="16188" spc="696">
                <a:solidFill>
                  <a:srgbClr val="FFFFFF"/>
                </a:solidFill>
                <a:latin typeface="Oswald"/>
              </a:rPr>
              <a:t>4</a:t>
            </a:r>
          </a:p>
        </p:txBody>
      </p:sp>
      <p:sp>
        <p:nvSpPr>
          <p:cNvPr id="7" name="AutoShape 7"/>
          <p:cNvSpPr/>
          <p:nvPr/>
        </p:nvSpPr>
        <p:spPr>
          <a:xfrm>
            <a:off x="1952130" y="5124450"/>
            <a:ext cx="439149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9" name="Picture 2" descr="C:\Users\Usuario\Desktop\logotransparent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5736" y="190500"/>
            <a:ext cx="2667000" cy="266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Usuario\Desktop\logos empresa\png\isologo_oscuro_500x216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59" y="7734300"/>
            <a:ext cx="477202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Click="0" advTm="8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/>
          <p:cNvGrpSpPr/>
          <p:nvPr/>
        </p:nvGrpSpPr>
        <p:grpSpPr>
          <a:xfrm>
            <a:off x="0" y="0"/>
            <a:ext cx="18288000" cy="3279284"/>
            <a:chOff x="0" y="0"/>
            <a:chExt cx="4816593" cy="863680"/>
          </a:xfrm>
          <a:blipFill>
            <a:blip r:embed="rId2"/>
            <a:stretch>
              <a:fillRect/>
            </a:stretch>
          </a:blipFill>
        </p:grpSpPr>
        <p:sp>
          <p:nvSpPr>
            <p:cNvPr id="29" name="Freeform 3"/>
            <p:cNvSpPr/>
            <p:nvPr/>
          </p:nvSpPr>
          <p:spPr>
            <a:xfrm>
              <a:off x="0" y="0"/>
              <a:ext cx="4816592" cy="863680"/>
            </a:xfrm>
            <a:custGeom>
              <a:avLst/>
              <a:gdLst/>
              <a:ahLst/>
              <a:cxnLst/>
              <a:rect l="l" t="t" r="r" b="b"/>
              <a:pathLst>
                <a:path w="4816592" h="863680">
                  <a:moveTo>
                    <a:pt x="0" y="0"/>
                  </a:moveTo>
                  <a:lnTo>
                    <a:pt x="4816592" y="0"/>
                  </a:lnTo>
                  <a:lnTo>
                    <a:pt x="4816592" y="863680"/>
                  </a:lnTo>
                  <a:lnTo>
                    <a:pt x="0" y="863680"/>
                  </a:lnTo>
                  <a:close/>
                </a:path>
              </a:pathLst>
            </a:custGeom>
            <a:grpFill/>
          </p:spPr>
        </p:sp>
        <p:sp>
          <p:nvSpPr>
            <p:cNvPr id="30" name="TextBox 4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2" name="AutoShape 2"/>
          <p:cNvSpPr/>
          <p:nvPr/>
        </p:nvSpPr>
        <p:spPr>
          <a:xfrm rot="19607">
            <a:off x="-94" y="3323447"/>
            <a:ext cx="18288287" cy="0"/>
          </a:xfrm>
          <a:prstGeom prst="line">
            <a:avLst/>
          </a:prstGeom>
          <a:ln w="9525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19607">
            <a:off x="18956" y="9539053"/>
            <a:ext cx="18288287" cy="0"/>
          </a:xfrm>
          <a:prstGeom prst="line">
            <a:avLst/>
          </a:prstGeom>
          <a:ln w="9525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-5413360">
            <a:off x="2992507" y="6427275"/>
            <a:ext cx="6215588" cy="7984"/>
          </a:xfrm>
          <a:prstGeom prst="line">
            <a:avLst/>
          </a:prstGeom>
          <a:ln w="9525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-5413360">
            <a:off x="10107240" y="5403951"/>
            <a:ext cx="4160972" cy="0"/>
          </a:xfrm>
          <a:prstGeom prst="line">
            <a:avLst/>
          </a:prstGeom>
          <a:ln w="9525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6427543" y="3848100"/>
            <a:ext cx="5511383" cy="5671408"/>
            <a:chOff x="0" y="19050"/>
            <a:chExt cx="7348581" cy="1868275"/>
          </a:xfrm>
        </p:grpSpPr>
        <p:sp>
          <p:nvSpPr>
            <p:cNvPr id="7" name="TextBox 7"/>
            <p:cNvSpPr txBox="1"/>
            <p:nvPr/>
          </p:nvSpPr>
          <p:spPr>
            <a:xfrm>
              <a:off x="0" y="19050"/>
              <a:ext cx="7244019" cy="2323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510"/>
                </a:lnSpc>
              </a:pPr>
              <a:r>
                <a:rPr lang="es-AR" sz="4791" dirty="0" smtClean="0">
                  <a:solidFill>
                    <a:srgbClr val="000000"/>
                  </a:solidFill>
                  <a:latin typeface="Oswald"/>
                </a:rPr>
                <a:t>Metodología</a:t>
              </a:r>
              <a:endParaRPr lang="es-AR" sz="4791" dirty="0">
                <a:solidFill>
                  <a:srgbClr val="000000"/>
                </a:solidFill>
                <a:latin typeface="Oswald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878751" y="278050"/>
              <a:ext cx="4533425" cy="9589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2516"/>
                </a:lnSpc>
              </a:pPr>
              <a:r>
                <a:rPr lang="en-US" sz="1735" b="1" spc="300" dirty="0">
                  <a:solidFill>
                    <a:srgbClr val="000000"/>
                  </a:solidFill>
                  <a:latin typeface="Glacial Indifference"/>
                </a:rPr>
                <a:t>¿QUÉ VAMOS A HACER?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04562" y="486261"/>
              <a:ext cx="7244019" cy="14010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s-AR" sz="2400" spc="300" dirty="0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 partir de los datos recogidos y de las tecnologías disponibles en el mercado, lograr una aplicación que resulte </a:t>
              </a:r>
              <a:r>
                <a:rPr lang="es-AR" sz="2400" spc="300" dirty="0" smtClean="0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intuitiva tanto para </a:t>
              </a:r>
              <a:r>
                <a:rPr lang="es-AR" sz="2400" spc="300" dirty="0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el usuario, </a:t>
              </a:r>
              <a:r>
                <a:rPr lang="es-AR" sz="2400" spc="300" dirty="0" smtClean="0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como para quienes controlen el sistema.  </a:t>
              </a:r>
              <a:endParaRPr lang="es-AR" sz="2400" spc="3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696725"/>
            <a:ext cx="8786618" cy="2106503"/>
            <a:chOff x="0" y="0"/>
            <a:chExt cx="2122952" cy="55479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122952" cy="554799"/>
            </a:xfrm>
            <a:custGeom>
              <a:avLst/>
              <a:gdLst/>
              <a:ahLst/>
              <a:cxnLst/>
              <a:rect l="l" t="t" r="r" b="b"/>
              <a:pathLst>
                <a:path w="2122952" h="554799">
                  <a:moveTo>
                    <a:pt x="1919752" y="0"/>
                  </a:moveTo>
                  <a:lnTo>
                    <a:pt x="0" y="0"/>
                  </a:lnTo>
                  <a:lnTo>
                    <a:pt x="0" y="554799"/>
                  </a:lnTo>
                  <a:lnTo>
                    <a:pt x="1919752" y="554799"/>
                  </a:lnTo>
                  <a:lnTo>
                    <a:pt x="2122952" y="277400"/>
                  </a:lnTo>
                  <a:lnTo>
                    <a:pt x="1919752" y="0"/>
                  </a:lnTo>
                  <a:close/>
                </a:path>
              </a:pathLst>
            </a:custGeom>
            <a:solidFill>
              <a:srgbClr val="D9D9D9">
                <a:alpha val="36863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66675"/>
              <a:ext cx="698500" cy="473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671021" y="1162638"/>
            <a:ext cx="13103867" cy="1174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/>
              </a:rPr>
              <a:t>NUESTRAS METAS</a:t>
            </a:r>
            <a:endParaRPr lang="en-US" sz="80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swald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406789" y="3771900"/>
            <a:ext cx="5479661" cy="4748946"/>
            <a:chOff x="0" y="19050"/>
            <a:chExt cx="7306215" cy="1594579"/>
          </a:xfrm>
        </p:grpSpPr>
        <p:sp>
          <p:nvSpPr>
            <p:cNvPr id="16" name="TextBox 16"/>
            <p:cNvSpPr txBox="1"/>
            <p:nvPr/>
          </p:nvSpPr>
          <p:spPr>
            <a:xfrm>
              <a:off x="0" y="19050"/>
              <a:ext cx="7244018" cy="2368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510"/>
                </a:lnSpc>
              </a:pPr>
              <a:r>
                <a:rPr lang="es-AR" sz="4791" dirty="0" smtClean="0">
                  <a:solidFill>
                    <a:srgbClr val="000000"/>
                  </a:solidFill>
                  <a:latin typeface="Oswald"/>
                </a:rPr>
                <a:t>Objetivo</a:t>
              </a:r>
              <a:endParaRPr lang="es-AR" sz="4791" dirty="0">
                <a:solidFill>
                  <a:srgbClr val="000000"/>
                </a:solidFill>
                <a:latin typeface="Oswald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352309" y="305404"/>
              <a:ext cx="6318906" cy="10765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2516"/>
                </a:lnSpc>
              </a:pPr>
              <a:r>
                <a:rPr lang="en-US" sz="1735" b="1" spc="300" dirty="0">
                  <a:solidFill>
                    <a:srgbClr val="000000"/>
                  </a:solidFill>
                  <a:latin typeface="Glacial Indifference"/>
                </a:rPr>
                <a:t>¿A DÓNDE QUEREMOS LLEGAR?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62197" y="497516"/>
              <a:ext cx="7244018" cy="11161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s-AR" sz="2400" spc="300" dirty="0" smtClean="0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Una aplicación digital que facilite la vida cotidiana del usuario del estacionamiento controlado, y contribuya a posicionar a San Rafael como una ciudad Digital.</a:t>
              </a:r>
              <a:endParaRPr lang="en-US" sz="2000" spc="3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514900" y="3847770"/>
            <a:ext cx="5433013" cy="3929213"/>
            <a:chOff x="0" y="19050"/>
            <a:chExt cx="7244018" cy="2600371"/>
          </a:xfrm>
        </p:grpSpPr>
        <p:sp>
          <p:nvSpPr>
            <p:cNvPr id="20" name="TextBox 20"/>
            <p:cNvSpPr txBox="1"/>
            <p:nvPr/>
          </p:nvSpPr>
          <p:spPr>
            <a:xfrm>
              <a:off x="0" y="19050"/>
              <a:ext cx="7244018" cy="4667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510"/>
                </a:lnSpc>
              </a:pPr>
              <a:r>
                <a:rPr lang="es-AR" sz="4791" dirty="0" smtClean="0">
                  <a:solidFill>
                    <a:srgbClr val="000000"/>
                  </a:solidFill>
                  <a:latin typeface="Oswald"/>
                </a:rPr>
                <a:t>Resultado</a:t>
              </a:r>
              <a:endParaRPr lang="es-AR" sz="4791" dirty="0">
                <a:solidFill>
                  <a:srgbClr val="000000"/>
                </a:solidFill>
                <a:latin typeface="Oswald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492250"/>
              <a:ext cx="6539398" cy="212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16"/>
                </a:lnSpc>
              </a:pPr>
              <a:r>
                <a:rPr lang="en-US" sz="1735" spc="163" dirty="0">
                  <a:solidFill>
                    <a:srgbClr val="000000"/>
                  </a:solidFill>
                  <a:latin typeface="Glacial Indifference"/>
                </a:rPr>
                <a:t>¿</a:t>
              </a:r>
              <a:r>
                <a:rPr lang="en-US" sz="1735" b="1" spc="300" dirty="0">
                  <a:solidFill>
                    <a:srgbClr val="000000"/>
                  </a:solidFill>
                  <a:latin typeface="Glacial Indifference"/>
                </a:rPr>
                <a:t>QUÉ </a:t>
              </a:r>
              <a:r>
                <a:rPr lang="en-US" sz="1735" b="1" spc="300" dirty="0" smtClean="0">
                  <a:solidFill>
                    <a:srgbClr val="000000"/>
                  </a:solidFill>
                  <a:latin typeface="Glacial Indifference"/>
                </a:rPr>
                <a:t>ESPERAMOS LOGRAR</a:t>
              </a:r>
              <a:r>
                <a:rPr lang="en-US" sz="1735" spc="163" dirty="0">
                  <a:solidFill>
                    <a:srgbClr val="000000"/>
                  </a:solidFill>
                  <a:latin typeface="Glacial Indifference"/>
                </a:rPr>
                <a:t>?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786230"/>
              <a:ext cx="7244018" cy="18331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s-AR" sz="2400" spc="300" dirty="0" smtClean="0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Un sistema moderno y actualizado de manejo eficiente de los escasos espacios disponibles para estacionamiento en la ciudad.</a:t>
              </a:r>
            </a:p>
          </p:txBody>
        </p:sp>
      </p:grpSp>
      <p:pic>
        <p:nvPicPr>
          <p:cNvPr id="5122" name="Picture 2" descr="C:\Users\Usuario\Desktop\logotransparent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7174" y="443568"/>
            <a:ext cx="2452274" cy="244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Usuario\Desktop\logos empresa\png\isologo_oscuro_500x216p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199" y="624121"/>
            <a:ext cx="477202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Click="0" advTm="20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6906257" cy="10287000"/>
          </a:xfrm>
          <a:custGeom>
            <a:avLst/>
            <a:gdLst/>
            <a:ahLst/>
            <a:cxnLst/>
            <a:rect l="l" t="t" r="r" b="b"/>
            <a:pathLst>
              <a:path w="1818932" h="2709333">
                <a:moveTo>
                  <a:pt x="0" y="0"/>
                </a:moveTo>
                <a:lnTo>
                  <a:pt x="1818932" y="0"/>
                </a:lnTo>
                <a:lnTo>
                  <a:pt x="1818932" y="2709333"/>
                </a:lnTo>
                <a:lnTo>
                  <a:pt x="0" y="2709333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524238" y="3771897"/>
            <a:ext cx="5857780" cy="2470955"/>
            <a:chOff x="0" y="38100"/>
            <a:chExt cx="7810373" cy="3294607"/>
          </a:xfrm>
        </p:grpSpPr>
        <p:sp>
          <p:nvSpPr>
            <p:cNvPr id="6" name="TextBox 6"/>
            <p:cNvSpPr txBox="1"/>
            <p:nvPr/>
          </p:nvSpPr>
          <p:spPr>
            <a:xfrm>
              <a:off x="0" y="38100"/>
              <a:ext cx="7810373" cy="14456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441"/>
                </a:lnSpc>
              </a:pPr>
              <a:r>
                <a:rPr lang="en-US" sz="7340">
                  <a:solidFill>
                    <a:srgbClr val="FFFFFF"/>
                  </a:solidFill>
                  <a:latin typeface="Oswald"/>
                </a:rPr>
                <a:t>RESULTADOS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651610"/>
              <a:ext cx="7050665" cy="1087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26"/>
                </a:lnSpc>
              </a:pPr>
              <a:r>
                <a:rPr lang="en-US" sz="2293" spc="215" dirty="0">
                  <a:solidFill>
                    <a:srgbClr val="FFFFFF"/>
                  </a:solidFill>
                  <a:latin typeface="Glacial Indifference"/>
                </a:rPr>
                <a:t>¿CÓMO PODEMOS MEDIR NUESTRO IMPACTO?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947387"/>
              <a:ext cx="7810373" cy="385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03"/>
                </a:lnSpc>
              </a:pPr>
              <a:r>
                <a:rPr lang="es-AR" sz="1835" spc="36" dirty="0" smtClean="0">
                  <a:solidFill>
                    <a:srgbClr val="FFFFFF"/>
                  </a:solidFill>
                  <a:latin typeface="Montserrat"/>
                </a:rPr>
                <a:t>Identificamos nuestros  métricas principales</a:t>
              </a:r>
              <a:endParaRPr lang="es-AR" sz="1835" spc="36" dirty="0">
                <a:solidFill>
                  <a:srgbClr val="FFFFFF"/>
                </a:solidFill>
                <a:latin typeface="Montserrat"/>
              </a:endParaRPr>
            </a:p>
          </p:txBody>
        </p:sp>
      </p:grpSp>
      <p:sp>
        <p:nvSpPr>
          <p:cNvPr id="9" name="AutoShape 9"/>
          <p:cNvSpPr/>
          <p:nvPr/>
        </p:nvSpPr>
        <p:spPr>
          <a:xfrm rot="-5398408">
            <a:off x="2758522" y="5138735"/>
            <a:ext cx="10287001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0" name="29 Grupo"/>
          <p:cNvGrpSpPr/>
          <p:nvPr/>
        </p:nvGrpSpPr>
        <p:grpSpPr>
          <a:xfrm>
            <a:off x="7547722" y="1653944"/>
            <a:ext cx="10047318" cy="722889"/>
            <a:chOff x="7547722" y="1653944"/>
            <a:chExt cx="10047318" cy="722889"/>
          </a:xfrm>
        </p:grpSpPr>
        <p:grpSp>
          <p:nvGrpSpPr>
            <p:cNvPr id="10" name="Group 10"/>
            <p:cNvGrpSpPr/>
            <p:nvPr/>
          </p:nvGrpSpPr>
          <p:grpSpPr>
            <a:xfrm>
              <a:off x="7547722" y="1653944"/>
              <a:ext cx="722889" cy="722889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24"/>
                  </a:lnSpc>
                </a:pPr>
                <a:r>
                  <a:rPr lang="en-US" sz="2499" spc="234" dirty="0">
                    <a:solidFill>
                      <a:srgbClr val="FFFFFF"/>
                    </a:solidFill>
                    <a:latin typeface="Glacial Indifference Bold"/>
                  </a:rPr>
                  <a:t>1</a:t>
                </a:r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8573802" y="1758907"/>
              <a:ext cx="9021238" cy="5129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47"/>
                </a:lnSpc>
              </a:pPr>
              <a:r>
                <a:rPr lang="en-US" sz="2791" spc="262" dirty="0">
                  <a:solidFill>
                    <a:srgbClr val="000000"/>
                  </a:solidFill>
                  <a:latin typeface="Glacial Indifference"/>
                </a:rPr>
                <a:t>KPI # 1 </a:t>
              </a:r>
              <a:r>
                <a:rPr lang="en-US" sz="2791" spc="262" dirty="0" smtClean="0">
                  <a:solidFill>
                    <a:srgbClr val="000000"/>
                  </a:solidFill>
                  <a:latin typeface="Glacial Indifference"/>
                </a:rPr>
                <a:t>– USUARIOS DEL SISTEMA</a:t>
              </a:r>
              <a:endParaRPr lang="en-US" sz="2791" spc="262" dirty="0">
                <a:solidFill>
                  <a:srgbClr val="000000"/>
                </a:solidFill>
                <a:latin typeface="Glacial Indifference"/>
              </a:endParaRPr>
            </a:p>
          </p:txBody>
        </p:sp>
      </p:grpSp>
      <p:grpSp>
        <p:nvGrpSpPr>
          <p:cNvPr id="6144" name="6143 Grupo"/>
          <p:cNvGrpSpPr/>
          <p:nvPr/>
        </p:nvGrpSpPr>
        <p:grpSpPr>
          <a:xfrm>
            <a:off x="7547722" y="3739350"/>
            <a:ext cx="9292478" cy="722889"/>
            <a:chOff x="7547722" y="3739350"/>
            <a:chExt cx="9292478" cy="722889"/>
          </a:xfrm>
        </p:grpSpPr>
        <p:grpSp>
          <p:nvGrpSpPr>
            <p:cNvPr id="15" name="Group 15"/>
            <p:cNvGrpSpPr/>
            <p:nvPr/>
          </p:nvGrpSpPr>
          <p:grpSpPr>
            <a:xfrm>
              <a:off x="7547722" y="3739350"/>
              <a:ext cx="722889" cy="722889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24"/>
                  </a:lnSpc>
                </a:pPr>
                <a:r>
                  <a:rPr lang="en-US" sz="2499" spc="234" dirty="0">
                    <a:solidFill>
                      <a:srgbClr val="FFFFFF"/>
                    </a:solidFill>
                    <a:latin typeface="Glacial Indifference Bold"/>
                  </a:rPr>
                  <a:t>2</a:t>
                </a:r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8573802" y="3803427"/>
              <a:ext cx="8266398" cy="5129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047"/>
                </a:lnSpc>
              </a:pPr>
              <a:r>
                <a:rPr lang="en-US" sz="2791" spc="262" dirty="0">
                  <a:solidFill>
                    <a:srgbClr val="000000"/>
                  </a:solidFill>
                  <a:latin typeface="Glacial Indifference"/>
                </a:rPr>
                <a:t>KPI # 2 </a:t>
              </a:r>
              <a:r>
                <a:rPr lang="en-US" sz="2791" spc="262" dirty="0" smtClean="0">
                  <a:solidFill>
                    <a:srgbClr val="000000"/>
                  </a:solidFill>
                  <a:latin typeface="Glacial Indifference"/>
                </a:rPr>
                <a:t>– COMPRAS EN EL SISTEMA</a:t>
              </a:r>
              <a:endParaRPr lang="en-US" sz="2791" spc="262" dirty="0">
                <a:solidFill>
                  <a:srgbClr val="000000"/>
                </a:solidFill>
                <a:latin typeface="Glacial Indifference"/>
              </a:endParaRPr>
            </a:p>
          </p:txBody>
        </p:sp>
      </p:grpSp>
      <p:grpSp>
        <p:nvGrpSpPr>
          <p:cNvPr id="6145" name="6144 Grupo"/>
          <p:cNvGrpSpPr/>
          <p:nvPr/>
        </p:nvGrpSpPr>
        <p:grpSpPr>
          <a:xfrm>
            <a:off x="7547722" y="5824756"/>
            <a:ext cx="10047318" cy="722889"/>
            <a:chOff x="7547722" y="5824756"/>
            <a:chExt cx="10047318" cy="722889"/>
          </a:xfrm>
        </p:grpSpPr>
        <p:grpSp>
          <p:nvGrpSpPr>
            <p:cNvPr id="20" name="Group 20"/>
            <p:cNvGrpSpPr/>
            <p:nvPr/>
          </p:nvGrpSpPr>
          <p:grpSpPr>
            <a:xfrm>
              <a:off x="7547722" y="5824756"/>
              <a:ext cx="722889" cy="722889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24"/>
                  </a:lnSpc>
                </a:pPr>
                <a:r>
                  <a:rPr lang="en-US" sz="2499" spc="234" dirty="0">
                    <a:solidFill>
                      <a:srgbClr val="FFFFFF"/>
                    </a:solidFill>
                    <a:latin typeface="Glacial Indifference Bold"/>
                  </a:rPr>
                  <a:t>3</a:t>
                </a:r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8573802" y="5899055"/>
              <a:ext cx="9021238" cy="5129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47"/>
                </a:lnSpc>
              </a:pPr>
              <a:r>
                <a:rPr lang="en-US" sz="2791" spc="262" dirty="0">
                  <a:solidFill>
                    <a:srgbClr val="000000"/>
                  </a:solidFill>
                  <a:latin typeface="Glacial Indifference"/>
                </a:rPr>
                <a:t>KPI # 3 </a:t>
              </a:r>
              <a:r>
                <a:rPr lang="en-US" sz="2791" spc="262" dirty="0" smtClean="0">
                  <a:solidFill>
                    <a:srgbClr val="000000"/>
                  </a:solidFill>
                  <a:latin typeface="Glacial Indifference"/>
                </a:rPr>
                <a:t>– TIEMPO MEDIO DE ESTADIA</a:t>
              </a:r>
              <a:endParaRPr lang="en-US" sz="2791" spc="262" dirty="0">
                <a:solidFill>
                  <a:srgbClr val="000000"/>
                </a:solidFill>
                <a:latin typeface="Glacial Indifference"/>
              </a:endParaRPr>
            </a:p>
          </p:txBody>
        </p:sp>
      </p:grpSp>
      <p:grpSp>
        <p:nvGrpSpPr>
          <p:cNvPr id="6147" name="6146 Grupo"/>
          <p:cNvGrpSpPr/>
          <p:nvPr/>
        </p:nvGrpSpPr>
        <p:grpSpPr>
          <a:xfrm>
            <a:off x="7547722" y="7910162"/>
            <a:ext cx="10047318" cy="722889"/>
            <a:chOff x="7547722" y="7910162"/>
            <a:chExt cx="10047318" cy="722889"/>
          </a:xfrm>
        </p:grpSpPr>
        <p:grpSp>
          <p:nvGrpSpPr>
            <p:cNvPr id="25" name="Group 25"/>
            <p:cNvGrpSpPr/>
            <p:nvPr/>
          </p:nvGrpSpPr>
          <p:grpSpPr>
            <a:xfrm>
              <a:off x="7547722" y="7910162"/>
              <a:ext cx="722889" cy="722889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24"/>
                  </a:lnSpc>
                </a:pPr>
                <a:r>
                  <a:rPr lang="en-US" sz="2499" spc="234">
                    <a:solidFill>
                      <a:srgbClr val="FFFFFF"/>
                    </a:solidFill>
                    <a:latin typeface="Glacial Indifference Bold"/>
                  </a:rPr>
                  <a:t>4</a:t>
                </a:r>
              </a:p>
            </p:txBody>
          </p:sp>
        </p:grpSp>
        <p:sp>
          <p:nvSpPr>
            <p:cNvPr id="28" name="TextBox 28"/>
            <p:cNvSpPr txBox="1"/>
            <p:nvPr/>
          </p:nvSpPr>
          <p:spPr>
            <a:xfrm>
              <a:off x="8573802" y="8045625"/>
              <a:ext cx="9021238" cy="5129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47"/>
                </a:lnSpc>
              </a:pPr>
              <a:r>
                <a:rPr lang="en-US" sz="2791" spc="262" dirty="0">
                  <a:solidFill>
                    <a:srgbClr val="000000"/>
                  </a:solidFill>
                  <a:latin typeface="Glacial Indifference"/>
                </a:rPr>
                <a:t>KPI # 4 </a:t>
              </a:r>
              <a:r>
                <a:rPr lang="en-US" sz="2791" spc="262" dirty="0" smtClean="0">
                  <a:solidFill>
                    <a:srgbClr val="000000"/>
                  </a:solidFill>
                  <a:latin typeface="Glacial Indifference"/>
                </a:rPr>
                <a:t>– CANTIDAD DE INFRACCIONES    </a:t>
              </a:r>
              <a:endParaRPr lang="en-US" sz="2791" spc="262" dirty="0">
                <a:solidFill>
                  <a:srgbClr val="000000"/>
                </a:solidFill>
                <a:latin typeface="Glacial Indifference"/>
              </a:endParaRPr>
            </a:p>
          </p:txBody>
        </p:sp>
      </p:grpSp>
      <p:pic>
        <p:nvPicPr>
          <p:cNvPr id="6146" name="Picture 2" descr="C:\Users\Usuario\Desktop\logotransparent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495" y="806320"/>
            <a:ext cx="2423265" cy="241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Usuario\Desktop\logos empresa\png\isologo_oscuro_500x216p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8" y="7515598"/>
            <a:ext cx="477202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Click="0" advTm="12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328</Words>
  <Application>Microsoft Office PowerPoint</Application>
  <PresentationFormat>Personalizado</PresentationFormat>
  <Paragraphs>73</Paragraphs>
  <Slides>21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0" baseType="lpstr">
      <vt:lpstr>Arial</vt:lpstr>
      <vt:lpstr>Calibri</vt:lpstr>
      <vt:lpstr>Oswald Bold</vt:lpstr>
      <vt:lpstr>Glacial Indifference Bold</vt:lpstr>
      <vt:lpstr>Oswald</vt:lpstr>
      <vt:lpstr>Tahoma</vt:lpstr>
      <vt:lpstr>Glacial Indifference</vt:lpstr>
      <vt:lpstr>Montserrat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 EKOSTOP</dc:title>
  <dc:creator>Usuario</dc:creator>
  <cp:lastModifiedBy>Luffi</cp:lastModifiedBy>
  <cp:revision>57</cp:revision>
  <dcterms:created xsi:type="dcterms:W3CDTF">2006-08-16T00:00:00Z</dcterms:created>
  <dcterms:modified xsi:type="dcterms:W3CDTF">2023-09-08T19:27:39Z</dcterms:modified>
  <dc:identifier>DAFpHqXJfD8</dc:identifier>
</cp:coreProperties>
</file>