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rskar:Downloads:Work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cat>
            <c:numRef>
              <c:f>Sheet1!$A$1:$G$1</c:f>
              <c:numCache>
                <c:formatCode>General</c:formatCode>
                <c:ptCount val="7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</c:numCache>
            </c:numRef>
          </c:cat>
          <c:val>
            <c:numRef>
              <c:f>Sheet1!$A$2:$G$2</c:f>
              <c:numCache>
                <c:formatCode>General</c:formatCode>
                <c:ptCount val="7"/>
                <c:pt idx="0">
                  <c:v>76.0</c:v>
                </c:pt>
                <c:pt idx="1">
                  <c:v>99.0</c:v>
                </c:pt>
                <c:pt idx="2">
                  <c:v>87.0</c:v>
                </c:pt>
                <c:pt idx="3">
                  <c:v>91.0</c:v>
                </c:pt>
                <c:pt idx="4">
                  <c:v>98.0</c:v>
                </c:pt>
                <c:pt idx="5">
                  <c:v>83.0</c:v>
                </c:pt>
                <c:pt idx="6">
                  <c:v>93.0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33546536"/>
        <c:axId val="-2133157656"/>
        <c:axId val="0"/>
      </c:bar3DChart>
      <c:catAx>
        <c:axId val="-2133546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Amino Acid Position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3157656"/>
        <c:crosses val="autoZero"/>
        <c:auto val="1"/>
        <c:lblAlgn val="ctr"/>
        <c:lblOffset val="100"/>
        <c:noMultiLvlLbl val="0"/>
      </c:catAx>
      <c:valAx>
        <c:axId val="-2133157656"/>
        <c:scaling>
          <c:orientation val="minMax"/>
          <c:min val="6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35465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7B64A-4AB9-7C4A-914D-D1EA294F5DC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2480E-7789-364F-8B74-E8789FFB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3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2480E-7789-364F-8B74-E8789FFBB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6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6933A34-7CA6-7446-814A-4D05BCC0999D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495ACF61-6088-A34B-974B-19E4073F847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92" y="351272"/>
            <a:ext cx="8923108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Predicting peptides immunogenicity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04986"/>
            <a:ext cx="9144000" cy="47926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(</a:t>
            </a:r>
            <a:r>
              <a:rPr lang="en-US" sz="3200" dirty="0" err="1">
                <a:solidFill>
                  <a:schemeClr val="tx1"/>
                </a:solidFill>
              </a:rPr>
              <a:t>Immuno</a:t>
            </a:r>
            <a:r>
              <a:rPr lang="en-US" sz="3200" dirty="0">
                <a:solidFill>
                  <a:schemeClr val="tx1"/>
                </a:solidFill>
              </a:rPr>
              <a:t>)genomics </a:t>
            </a:r>
            <a:r>
              <a:rPr lang="en-US" sz="3200" dirty="0" smtClean="0">
                <a:solidFill>
                  <a:schemeClr val="tx1"/>
                </a:solidFill>
              </a:rPr>
              <a:t>Group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88373" y="4808046"/>
            <a:ext cx="1920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Zaheer</a:t>
            </a:r>
            <a:r>
              <a:rPr lang="en-US" sz="2000" dirty="0"/>
              <a:t> </a:t>
            </a:r>
            <a:r>
              <a:rPr lang="en-US" sz="2000" dirty="0" err="1"/>
              <a:t>Valivullah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288373" y="4486104"/>
            <a:ext cx="1544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Wenjing</a:t>
            </a:r>
            <a:r>
              <a:rPr lang="en-US" sz="2000" dirty="0"/>
              <a:t> Yang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288373" y="3198333"/>
            <a:ext cx="1581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Brian Chaplin</a:t>
            </a:r>
          </a:p>
        </p:txBody>
      </p:sp>
      <p:sp>
        <p:nvSpPr>
          <p:cNvPr id="9" name="Rectangle 8"/>
          <p:cNvSpPr/>
          <p:nvPr/>
        </p:nvSpPr>
        <p:spPr>
          <a:xfrm>
            <a:off x="3288373" y="2876391"/>
            <a:ext cx="2831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Andre </a:t>
            </a:r>
            <a:r>
              <a:rPr lang="en-US" sz="2000" dirty="0" err="1"/>
              <a:t>Tadeu</a:t>
            </a:r>
            <a:r>
              <a:rPr lang="en-US" sz="2000" dirty="0"/>
              <a:t> de </a:t>
            </a:r>
            <a:r>
              <a:rPr lang="en-US" sz="2000" dirty="0" err="1"/>
              <a:t>Carvalho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288373" y="3520275"/>
            <a:ext cx="2712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Hernán</a:t>
            </a:r>
            <a:r>
              <a:rPr lang="en-US" sz="2000" dirty="0"/>
              <a:t> </a:t>
            </a:r>
            <a:r>
              <a:rPr lang="en-US" sz="2000" dirty="0" err="1"/>
              <a:t>Martínez-Foffani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288373" y="4164161"/>
            <a:ext cx="1313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Yixing</a:t>
            </a:r>
            <a:r>
              <a:rPr lang="en-US" sz="2000" dirty="0"/>
              <a:t> Han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88373" y="3842218"/>
            <a:ext cx="20188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Martin Skarzynski</a:t>
            </a:r>
          </a:p>
        </p:txBody>
      </p:sp>
    </p:spTree>
    <p:extLst>
      <p:ext uri="{BB962C8B-B14F-4D97-AF65-F5344CB8AC3E}">
        <p14:creationId xmlns:p14="http://schemas.microsoft.com/office/powerpoint/2010/main" val="389358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3733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Questions</a:t>
            </a:r>
          </a:p>
          <a:p>
            <a:pPr lvl="1"/>
            <a:r>
              <a:rPr lang="en-US" sz="2800" dirty="0" smtClean="0"/>
              <a:t>Why are certain peptides immunogenic? </a:t>
            </a:r>
            <a:endParaRPr lang="en-US" sz="2800" dirty="0"/>
          </a:p>
          <a:p>
            <a:pPr lvl="1"/>
            <a:r>
              <a:rPr lang="en-US" sz="2800" dirty="0" smtClean="0"/>
              <a:t>How do amino acid positions and properties affect immunogenicity?</a:t>
            </a:r>
          </a:p>
          <a:p>
            <a:r>
              <a:rPr lang="en-US" sz="2800" dirty="0"/>
              <a:t>Challenges </a:t>
            </a:r>
          </a:p>
          <a:p>
            <a:pPr lvl="1"/>
            <a:r>
              <a:rPr lang="en-US" sz="2800" dirty="0"/>
              <a:t>Data search and consolidation </a:t>
            </a:r>
          </a:p>
          <a:p>
            <a:pPr lvl="1"/>
            <a:r>
              <a:rPr lang="en-US" sz="2800" dirty="0"/>
              <a:t>Human dataset only has one non-immunogenic peptide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1495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758006"/>
              </p:ext>
            </p:extLst>
          </p:nvPr>
        </p:nvGraphicFramePr>
        <p:xfrm>
          <a:off x="288606" y="1157296"/>
          <a:ext cx="8169594" cy="4332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3" imgW="3975100" imgH="2108200" progId="Excel.Sheet.12">
                  <p:embed/>
                </p:oleObj>
              </mc:Choice>
              <mc:Fallback>
                <p:oleObj name="Worksheet" r:id="rId3" imgW="3975100" imgH="2108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606" y="1157296"/>
                        <a:ext cx="8169594" cy="4332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09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Which amino acid position </a:t>
            </a:r>
            <a:r>
              <a:rPr lang="en-US" dirty="0" err="1"/>
              <a:t>iS</a:t>
            </a:r>
            <a:r>
              <a:rPr lang="en-US" dirty="0"/>
              <a:t> the most important IN PREDICTING IMMUNOGENICITY?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551000"/>
              </p:ext>
            </p:extLst>
          </p:nvPr>
        </p:nvGraphicFramePr>
        <p:xfrm>
          <a:off x="939171" y="1532126"/>
          <a:ext cx="7661287" cy="4337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32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4073"/>
            <a:ext cx="9146254" cy="30551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2273"/>
            <a:ext cx="91462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THE MOST IMPORTANT AMINO ACID PROPERTIES IN PREDICTING IMMUNOGENICITY</a:t>
            </a:r>
          </a:p>
        </p:txBody>
      </p:sp>
    </p:spTree>
    <p:extLst>
      <p:ext uri="{BB962C8B-B14F-4D97-AF65-F5344CB8AC3E}">
        <p14:creationId xmlns:p14="http://schemas.microsoft.com/office/powerpoint/2010/main" val="247496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384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LISTENING AND FOR MAKING THIS SUCH A WONDERFUL EVENT!</a:t>
            </a:r>
          </a:p>
        </p:txBody>
      </p:sp>
    </p:spTree>
    <p:extLst>
      <p:ext uri="{BB962C8B-B14F-4D97-AF65-F5344CB8AC3E}">
        <p14:creationId xmlns:p14="http://schemas.microsoft.com/office/powerpoint/2010/main" val="2916411875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87</TotalTime>
  <Words>98</Words>
  <Application>Microsoft Macintosh PowerPoint</Application>
  <PresentationFormat>On-screen Show (4:3)</PresentationFormat>
  <Paragraphs>24</Paragraphs>
  <Slides>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Urban Pop</vt:lpstr>
      <vt:lpstr>Microsoft Excel Sheet</vt:lpstr>
      <vt:lpstr>Predicting peptides immunogenicity</vt:lpstr>
      <vt:lpstr>Introductions</vt:lpstr>
      <vt:lpstr>OUR DATASET</vt:lpstr>
      <vt:lpstr>Which amino acid position iS the most important IN PREDICTING IMMUNOGENICITY?</vt:lpstr>
      <vt:lpstr>PowerPoint Presentation</vt:lpstr>
      <vt:lpstr>THANK YOU FOR LISTENING AND FOR MAKING THIS SUCH A WONDERFUL EVENT!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Wenjing (NIH/NHLBI) [E]</dc:creator>
  <cp:lastModifiedBy>Martin Skarzynski</cp:lastModifiedBy>
  <cp:revision>12</cp:revision>
  <dcterms:created xsi:type="dcterms:W3CDTF">2015-09-22T16:24:09Z</dcterms:created>
  <dcterms:modified xsi:type="dcterms:W3CDTF">2015-09-23T15:39:09Z</dcterms:modified>
</cp:coreProperties>
</file>