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4" r:id="rId3"/>
    <p:sldId id="266" r:id="rId4"/>
    <p:sldId id="267" r:id="rId5"/>
    <p:sldId id="262" r:id="rId6"/>
    <p:sldId id="263" r:id="rId7"/>
    <p:sldId id="268" r:id="rId8"/>
    <p:sldId id="269" r:id="rId9"/>
    <p:sldId id="270" r:id="rId10"/>
    <p:sldId id="258" r:id="rId11"/>
    <p:sldId id="259" r:id="rId12"/>
    <p:sldId id="260" r:id="rId13"/>
    <p:sldId id="261" r:id="rId14"/>
    <p:sldId id="257"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78"/>
  </p:normalViewPr>
  <p:slideViewPr>
    <p:cSldViewPr snapToGrid="0">
      <p:cViewPr>
        <p:scale>
          <a:sx n="82" d="100"/>
          <a:sy n="82" d="100"/>
        </p:scale>
        <p:origin x="1888" y="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C5BED-D2C8-4649-A543-DA9B6F2DC68D}" type="datetimeFigureOut">
              <a:rPr lang="en-US" smtClean="0"/>
              <a:t>3/19/25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4C6CB-CB48-2345-A729-A0677DBB941C}" type="slidenum">
              <a:rPr lang="en-US" smtClean="0"/>
              <a:t>‹#›</a:t>
            </a:fld>
            <a:endParaRPr lang="en-US"/>
          </a:p>
        </p:txBody>
      </p:sp>
    </p:spTree>
    <p:extLst>
      <p:ext uri="{BB962C8B-B14F-4D97-AF65-F5344CB8AC3E}">
        <p14:creationId xmlns:p14="http://schemas.microsoft.com/office/powerpoint/2010/main" val="870759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34C6CB-CB48-2345-A729-A0677DBB941C}" type="slidenum">
              <a:rPr lang="en-US" smtClean="0"/>
              <a:t>10</a:t>
            </a:fld>
            <a:endParaRPr lang="en-US"/>
          </a:p>
        </p:txBody>
      </p:sp>
    </p:spTree>
    <p:extLst>
      <p:ext uri="{BB962C8B-B14F-4D97-AF65-F5344CB8AC3E}">
        <p14:creationId xmlns:p14="http://schemas.microsoft.com/office/powerpoint/2010/main" val="74557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4137-266D-B3E5-F71A-DDCD1D958D7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149FBED-3A39-7D62-9D93-A1F2869B09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076636A-35CB-B267-D0C4-866292F61879}"/>
              </a:ext>
            </a:extLst>
          </p:cNvPr>
          <p:cNvSpPr>
            <a:spLocks noGrp="1"/>
          </p:cNvSpPr>
          <p:nvPr>
            <p:ph type="dt" sz="half" idx="10"/>
          </p:nvPr>
        </p:nvSpPr>
        <p:spPr/>
        <p:txBody>
          <a:bodyPr/>
          <a:lstStyle/>
          <a:p>
            <a:fld id="{E3FA124C-9E08-1B4F-B180-07F1CF6931DC}" type="datetimeFigureOut">
              <a:rPr lang="en-US" smtClean="0"/>
              <a:t>3/16/25</a:t>
            </a:fld>
            <a:endParaRPr lang="en-US"/>
          </a:p>
        </p:txBody>
      </p:sp>
      <p:sp>
        <p:nvSpPr>
          <p:cNvPr id="5" name="Footer Placeholder 4">
            <a:extLst>
              <a:ext uri="{FF2B5EF4-FFF2-40B4-BE49-F238E27FC236}">
                <a16:creationId xmlns:a16="http://schemas.microsoft.com/office/drawing/2014/main" id="{A08E4DC5-3E48-A9E8-A3BB-1E815FF54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B43EE-C87F-6DFD-3DF6-6B1F9A8EAE90}"/>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6041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48E1-8EF2-B970-154B-2CC38D373EE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9B002D6-D5C3-5D4D-2E5F-46083EF30FF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63946C-3F97-48A2-5DD1-933F995B7E8C}"/>
              </a:ext>
            </a:extLst>
          </p:cNvPr>
          <p:cNvSpPr>
            <a:spLocks noGrp="1"/>
          </p:cNvSpPr>
          <p:nvPr>
            <p:ph type="dt" sz="half" idx="10"/>
          </p:nvPr>
        </p:nvSpPr>
        <p:spPr/>
        <p:txBody>
          <a:bodyPr/>
          <a:lstStyle/>
          <a:p>
            <a:fld id="{E3FA124C-9E08-1B4F-B180-07F1CF6931DC}" type="datetimeFigureOut">
              <a:rPr lang="en-US" smtClean="0"/>
              <a:t>3/16/25</a:t>
            </a:fld>
            <a:endParaRPr lang="en-US"/>
          </a:p>
        </p:txBody>
      </p:sp>
      <p:sp>
        <p:nvSpPr>
          <p:cNvPr id="5" name="Footer Placeholder 4">
            <a:extLst>
              <a:ext uri="{FF2B5EF4-FFF2-40B4-BE49-F238E27FC236}">
                <a16:creationId xmlns:a16="http://schemas.microsoft.com/office/drawing/2014/main" id="{FE48D1C8-30CB-CBF4-1E6C-5D3D2DE9B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31948-648A-7E08-0CBD-A5F37D8DE1BD}"/>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206384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35B2E-D8DE-B437-7DAA-8FF76644170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A05B2A-DD23-9C7E-08FB-5B2AE90C23B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F2FF51-C9BB-E3A3-F760-2D317CFDA31A}"/>
              </a:ext>
            </a:extLst>
          </p:cNvPr>
          <p:cNvSpPr>
            <a:spLocks noGrp="1"/>
          </p:cNvSpPr>
          <p:nvPr>
            <p:ph type="dt" sz="half" idx="10"/>
          </p:nvPr>
        </p:nvSpPr>
        <p:spPr/>
        <p:txBody>
          <a:bodyPr/>
          <a:lstStyle/>
          <a:p>
            <a:fld id="{E3FA124C-9E08-1B4F-B180-07F1CF6931DC}" type="datetimeFigureOut">
              <a:rPr lang="en-US" smtClean="0"/>
              <a:t>3/16/25</a:t>
            </a:fld>
            <a:endParaRPr lang="en-US"/>
          </a:p>
        </p:txBody>
      </p:sp>
      <p:sp>
        <p:nvSpPr>
          <p:cNvPr id="5" name="Footer Placeholder 4">
            <a:extLst>
              <a:ext uri="{FF2B5EF4-FFF2-40B4-BE49-F238E27FC236}">
                <a16:creationId xmlns:a16="http://schemas.microsoft.com/office/drawing/2014/main" id="{8F37BE6A-6734-3D7A-7B4A-D8B93D43A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E43CE-5684-9101-EEE4-D823F64B23BD}"/>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75922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8AA8-ADE1-4177-81B0-DC73EBAB152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2E6B0FA-26D4-8796-E393-03A61EA2DE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D29B10-274D-19A1-8961-E901F2F0C9C7}"/>
              </a:ext>
            </a:extLst>
          </p:cNvPr>
          <p:cNvSpPr>
            <a:spLocks noGrp="1"/>
          </p:cNvSpPr>
          <p:nvPr>
            <p:ph type="dt" sz="half" idx="10"/>
          </p:nvPr>
        </p:nvSpPr>
        <p:spPr/>
        <p:txBody>
          <a:bodyPr/>
          <a:lstStyle/>
          <a:p>
            <a:fld id="{E3FA124C-9E08-1B4F-B180-07F1CF6931DC}" type="datetimeFigureOut">
              <a:rPr lang="en-US" smtClean="0"/>
              <a:t>3/16/25</a:t>
            </a:fld>
            <a:endParaRPr lang="en-US"/>
          </a:p>
        </p:txBody>
      </p:sp>
      <p:sp>
        <p:nvSpPr>
          <p:cNvPr id="5" name="Footer Placeholder 4">
            <a:extLst>
              <a:ext uri="{FF2B5EF4-FFF2-40B4-BE49-F238E27FC236}">
                <a16:creationId xmlns:a16="http://schemas.microsoft.com/office/drawing/2014/main" id="{D98EA7CE-75D8-3CAF-21C2-1E9DAF189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7C562-62B0-122F-AA1F-4BDA81A4020D}"/>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243182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BA2D-7387-A43B-103C-0EC7A53BDE7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190BC3-A4D9-FA2D-D91E-77FDFB4D7E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7EB382-00F3-D4EB-8D40-80EFFB207833}"/>
              </a:ext>
            </a:extLst>
          </p:cNvPr>
          <p:cNvSpPr>
            <a:spLocks noGrp="1"/>
          </p:cNvSpPr>
          <p:nvPr>
            <p:ph type="dt" sz="half" idx="10"/>
          </p:nvPr>
        </p:nvSpPr>
        <p:spPr/>
        <p:txBody>
          <a:bodyPr/>
          <a:lstStyle/>
          <a:p>
            <a:fld id="{E3FA124C-9E08-1B4F-B180-07F1CF6931DC}" type="datetimeFigureOut">
              <a:rPr lang="en-US" smtClean="0"/>
              <a:t>3/16/25</a:t>
            </a:fld>
            <a:endParaRPr lang="en-US"/>
          </a:p>
        </p:txBody>
      </p:sp>
      <p:sp>
        <p:nvSpPr>
          <p:cNvPr id="5" name="Footer Placeholder 4">
            <a:extLst>
              <a:ext uri="{FF2B5EF4-FFF2-40B4-BE49-F238E27FC236}">
                <a16:creationId xmlns:a16="http://schemas.microsoft.com/office/drawing/2014/main" id="{83F99343-89A8-D176-CDDB-F82E3B6DF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ACAF5-B03B-6132-B75E-B1E601428A29}"/>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70289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62AE-1E46-3793-70C5-D3CE6DE1990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462B4B-70C6-8E25-0B93-6F59F1DD22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369BEC3-3717-4DAE-05BE-32B1090BAC5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BBED13C-2B23-A149-A07B-83F8707A658C}"/>
              </a:ext>
            </a:extLst>
          </p:cNvPr>
          <p:cNvSpPr>
            <a:spLocks noGrp="1"/>
          </p:cNvSpPr>
          <p:nvPr>
            <p:ph type="dt" sz="half" idx="10"/>
          </p:nvPr>
        </p:nvSpPr>
        <p:spPr/>
        <p:txBody>
          <a:bodyPr/>
          <a:lstStyle/>
          <a:p>
            <a:fld id="{E3FA124C-9E08-1B4F-B180-07F1CF6931DC}" type="datetimeFigureOut">
              <a:rPr lang="en-US" smtClean="0"/>
              <a:t>3/16/25</a:t>
            </a:fld>
            <a:endParaRPr lang="en-US"/>
          </a:p>
        </p:txBody>
      </p:sp>
      <p:sp>
        <p:nvSpPr>
          <p:cNvPr id="6" name="Footer Placeholder 5">
            <a:extLst>
              <a:ext uri="{FF2B5EF4-FFF2-40B4-BE49-F238E27FC236}">
                <a16:creationId xmlns:a16="http://schemas.microsoft.com/office/drawing/2014/main" id="{15CC6024-FACC-1FA7-0057-3040D7B49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3A478-BFAF-F9A6-CDD5-6B3E866F9AA3}"/>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39883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CB78-18D7-9E79-F40C-80FD8851D9D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387BC8E-15FC-C774-68D3-9974BAECB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B206DE-33F2-8C12-B29B-F7A4DF7377B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7F08188-ED28-C8FC-1528-28C7FE52D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2AA7660-7A19-46F9-F025-56CC88F879F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4E31352-4EAC-AF42-0EE5-5936B6B5832A}"/>
              </a:ext>
            </a:extLst>
          </p:cNvPr>
          <p:cNvSpPr>
            <a:spLocks noGrp="1"/>
          </p:cNvSpPr>
          <p:nvPr>
            <p:ph type="dt" sz="half" idx="10"/>
          </p:nvPr>
        </p:nvSpPr>
        <p:spPr/>
        <p:txBody>
          <a:bodyPr/>
          <a:lstStyle/>
          <a:p>
            <a:fld id="{E3FA124C-9E08-1B4F-B180-07F1CF6931DC}" type="datetimeFigureOut">
              <a:rPr lang="en-US" smtClean="0"/>
              <a:t>3/16/25</a:t>
            </a:fld>
            <a:endParaRPr lang="en-US"/>
          </a:p>
        </p:txBody>
      </p:sp>
      <p:sp>
        <p:nvSpPr>
          <p:cNvPr id="8" name="Footer Placeholder 7">
            <a:extLst>
              <a:ext uri="{FF2B5EF4-FFF2-40B4-BE49-F238E27FC236}">
                <a16:creationId xmlns:a16="http://schemas.microsoft.com/office/drawing/2014/main" id="{A0F5BC38-4579-41ED-FB08-25A363F16A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8F1BAF-2045-B2EA-B335-988645EF92D2}"/>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128162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1956-F271-7E05-AB9D-1340139BAE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DED14CA-F17E-1724-0625-BF9B51A759CE}"/>
              </a:ext>
            </a:extLst>
          </p:cNvPr>
          <p:cNvSpPr>
            <a:spLocks noGrp="1"/>
          </p:cNvSpPr>
          <p:nvPr>
            <p:ph type="dt" sz="half" idx="10"/>
          </p:nvPr>
        </p:nvSpPr>
        <p:spPr/>
        <p:txBody>
          <a:bodyPr/>
          <a:lstStyle/>
          <a:p>
            <a:fld id="{E3FA124C-9E08-1B4F-B180-07F1CF6931DC}" type="datetimeFigureOut">
              <a:rPr lang="en-US" smtClean="0"/>
              <a:t>3/16/25</a:t>
            </a:fld>
            <a:endParaRPr lang="en-US"/>
          </a:p>
        </p:txBody>
      </p:sp>
      <p:sp>
        <p:nvSpPr>
          <p:cNvPr id="4" name="Footer Placeholder 3">
            <a:extLst>
              <a:ext uri="{FF2B5EF4-FFF2-40B4-BE49-F238E27FC236}">
                <a16:creationId xmlns:a16="http://schemas.microsoft.com/office/drawing/2014/main" id="{7297291A-8E3D-7EC1-9497-7AA3172D69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A8CF43-B5A5-5B15-9200-A1219899FB23}"/>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1229374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8F8E94-64EF-5F80-8F85-6D1D437A59D6}"/>
              </a:ext>
            </a:extLst>
          </p:cNvPr>
          <p:cNvSpPr>
            <a:spLocks noGrp="1"/>
          </p:cNvSpPr>
          <p:nvPr>
            <p:ph type="dt" sz="half" idx="10"/>
          </p:nvPr>
        </p:nvSpPr>
        <p:spPr/>
        <p:txBody>
          <a:bodyPr/>
          <a:lstStyle/>
          <a:p>
            <a:fld id="{E3FA124C-9E08-1B4F-B180-07F1CF6931DC}" type="datetimeFigureOut">
              <a:rPr lang="en-US" smtClean="0"/>
              <a:t>3/16/25</a:t>
            </a:fld>
            <a:endParaRPr lang="en-US"/>
          </a:p>
        </p:txBody>
      </p:sp>
      <p:sp>
        <p:nvSpPr>
          <p:cNvPr id="3" name="Footer Placeholder 2">
            <a:extLst>
              <a:ext uri="{FF2B5EF4-FFF2-40B4-BE49-F238E27FC236}">
                <a16:creationId xmlns:a16="http://schemas.microsoft.com/office/drawing/2014/main" id="{F4A33F86-412A-F116-9890-56B9EF024C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33C98-3D9E-8C53-9F66-6F7493F52919}"/>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98280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5EA2-FCEA-3DDD-EFF6-0ADB3F2ED3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1231D14-0A25-0C01-07F3-5D8D55D810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AA80903-8FDC-1757-E663-3B5A05F05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090ADF-EE63-23F5-C621-C31B65F149DB}"/>
              </a:ext>
            </a:extLst>
          </p:cNvPr>
          <p:cNvSpPr>
            <a:spLocks noGrp="1"/>
          </p:cNvSpPr>
          <p:nvPr>
            <p:ph type="dt" sz="half" idx="10"/>
          </p:nvPr>
        </p:nvSpPr>
        <p:spPr/>
        <p:txBody>
          <a:bodyPr/>
          <a:lstStyle/>
          <a:p>
            <a:fld id="{E3FA124C-9E08-1B4F-B180-07F1CF6931DC}" type="datetimeFigureOut">
              <a:rPr lang="en-US" smtClean="0"/>
              <a:t>3/16/25</a:t>
            </a:fld>
            <a:endParaRPr lang="en-US"/>
          </a:p>
        </p:txBody>
      </p:sp>
      <p:sp>
        <p:nvSpPr>
          <p:cNvPr id="6" name="Footer Placeholder 5">
            <a:extLst>
              <a:ext uri="{FF2B5EF4-FFF2-40B4-BE49-F238E27FC236}">
                <a16:creationId xmlns:a16="http://schemas.microsoft.com/office/drawing/2014/main" id="{48797526-B639-15AB-EE17-AB1F0DCEE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F0D6F2-CAAF-7D22-2706-E466F7BD7209}"/>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05080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7094-7C12-FB18-416C-F6085C3BA1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CC2FB78-E6D1-46DC-E5D7-5774971170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7C17EC-DA25-D117-6F3D-D5750C97D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D5E51B-F999-338D-95FB-15566C642D18}"/>
              </a:ext>
            </a:extLst>
          </p:cNvPr>
          <p:cNvSpPr>
            <a:spLocks noGrp="1"/>
          </p:cNvSpPr>
          <p:nvPr>
            <p:ph type="dt" sz="half" idx="10"/>
          </p:nvPr>
        </p:nvSpPr>
        <p:spPr/>
        <p:txBody>
          <a:bodyPr/>
          <a:lstStyle/>
          <a:p>
            <a:fld id="{E3FA124C-9E08-1B4F-B180-07F1CF6931DC}" type="datetimeFigureOut">
              <a:rPr lang="en-US" smtClean="0"/>
              <a:t>3/16/25</a:t>
            </a:fld>
            <a:endParaRPr lang="en-US"/>
          </a:p>
        </p:txBody>
      </p:sp>
      <p:sp>
        <p:nvSpPr>
          <p:cNvPr id="6" name="Footer Placeholder 5">
            <a:extLst>
              <a:ext uri="{FF2B5EF4-FFF2-40B4-BE49-F238E27FC236}">
                <a16:creationId xmlns:a16="http://schemas.microsoft.com/office/drawing/2014/main" id="{A736BBE2-6616-0FA4-917E-2FFC51E61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4FE3F-9AB8-9BE2-D027-DA3044D7879A}"/>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87242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C2242-DCDF-66CE-FBA7-281D5F483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E6903E8-E451-9D68-1652-06FA0A6D1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F05E2C-7718-1499-044A-C3F94A6A26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A124C-9E08-1B4F-B180-07F1CF6931DC}" type="datetimeFigureOut">
              <a:rPr lang="en-US" smtClean="0"/>
              <a:t>3/16/25</a:t>
            </a:fld>
            <a:endParaRPr lang="en-US"/>
          </a:p>
        </p:txBody>
      </p:sp>
      <p:sp>
        <p:nvSpPr>
          <p:cNvPr id="5" name="Footer Placeholder 4">
            <a:extLst>
              <a:ext uri="{FF2B5EF4-FFF2-40B4-BE49-F238E27FC236}">
                <a16:creationId xmlns:a16="http://schemas.microsoft.com/office/drawing/2014/main" id="{1FBF2543-C631-8800-0213-AA3D8E697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56DC4B-8149-C3DF-9F46-083AC4174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A5BC3-11E0-8043-AA54-C23C0446BEC9}" type="slidenum">
              <a:rPr lang="en-US" smtClean="0"/>
              <a:t>‹#›</a:t>
            </a:fld>
            <a:endParaRPr lang="en-US"/>
          </a:p>
        </p:txBody>
      </p:sp>
    </p:spTree>
    <p:extLst>
      <p:ext uri="{BB962C8B-B14F-4D97-AF65-F5344CB8AC3E}">
        <p14:creationId xmlns:p14="http://schemas.microsoft.com/office/powerpoint/2010/main" val="1081517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3389/fphys.2020.00635" TargetMode="External"/><Relationship Id="rId2" Type="http://schemas.openxmlformats.org/officeDocument/2006/relationships/hyperlink" Target="https://doi.org/10.1109/TBCAS.2022.322943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5D24-5AFA-C84B-FFD7-A005915F4777}"/>
              </a:ext>
            </a:extLst>
          </p:cNvPr>
          <p:cNvSpPr>
            <a:spLocks noGrp="1"/>
          </p:cNvSpPr>
          <p:nvPr>
            <p:ph type="ctrTitle"/>
          </p:nvPr>
        </p:nvSpPr>
        <p:spPr/>
        <p:txBody>
          <a:bodyPr/>
          <a:lstStyle/>
          <a:p>
            <a:r>
              <a:rPr lang="en-US" dirty="0"/>
              <a:t>Andre’s Notes</a:t>
            </a:r>
          </a:p>
        </p:txBody>
      </p:sp>
      <p:sp>
        <p:nvSpPr>
          <p:cNvPr id="3" name="Subtitle 2">
            <a:extLst>
              <a:ext uri="{FF2B5EF4-FFF2-40B4-BE49-F238E27FC236}">
                <a16:creationId xmlns:a16="http://schemas.microsoft.com/office/drawing/2014/main" id="{04E4603A-76FD-9F87-0696-F1094BE84A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6978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DF02-553A-3E94-8F0D-1D50F643E2AB}"/>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28657C78-7A1A-983B-61D8-266BA68DB5AB}"/>
              </a:ext>
            </a:extLst>
          </p:cNvPr>
          <p:cNvSpPr>
            <a:spLocks noGrp="1"/>
          </p:cNvSpPr>
          <p:nvPr>
            <p:ph idx="1"/>
          </p:nvPr>
        </p:nvSpPr>
        <p:spPr/>
        <p:txBody>
          <a:bodyPr/>
          <a:lstStyle/>
          <a:p>
            <a:r>
              <a:rPr lang="en-US" dirty="0"/>
              <a:t>Sample rate</a:t>
            </a:r>
          </a:p>
          <a:p>
            <a:pPr lvl="1"/>
            <a:r>
              <a:rPr lang="en-US" dirty="0"/>
              <a:t>Sets sample duration, limits range resolution</a:t>
            </a:r>
          </a:p>
          <a:p>
            <a:r>
              <a:rPr lang="en-US" dirty="0"/>
              <a:t>Chirp length</a:t>
            </a:r>
          </a:p>
          <a:p>
            <a:pPr lvl="1"/>
            <a:r>
              <a:rPr lang="en-US" dirty="0"/>
              <a:t>Sets Pulse Repetition Frequency (PRF), limits unambiguous range</a:t>
            </a:r>
          </a:p>
          <a:p>
            <a:r>
              <a:rPr lang="en-US" dirty="0"/>
              <a:t>Speed of light</a:t>
            </a:r>
          </a:p>
          <a:p>
            <a:r>
              <a:rPr lang="en-US" dirty="0"/>
              <a:t>Time of one sample</a:t>
            </a:r>
          </a:p>
          <a:p>
            <a:pPr lvl="1"/>
            <a:r>
              <a:rPr lang="en-US" dirty="0"/>
              <a:t>Large distance</a:t>
            </a:r>
          </a:p>
          <a:p>
            <a:r>
              <a:rPr lang="en-US" dirty="0"/>
              <a:t>Increased sample rate</a:t>
            </a:r>
          </a:p>
          <a:p>
            <a:pPr lvl="1"/>
            <a:r>
              <a:rPr lang="en-US" dirty="0"/>
              <a:t>Better range resolution</a:t>
            </a:r>
          </a:p>
        </p:txBody>
      </p:sp>
      <p:graphicFrame>
        <p:nvGraphicFramePr>
          <p:cNvPr id="19" name="Table 18">
            <a:extLst>
              <a:ext uri="{FF2B5EF4-FFF2-40B4-BE49-F238E27FC236}">
                <a16:creationId xmlns:a16="http://schemas.microsoft.com/office/drawing/2014/main" id="{2D838E6E-2E27-056F-3CD4-4CFA68A6B77B}"/>
              </a:ext>
            </a:extLst>
          </p:cNvPr>
          <p:cNvGraphicFramePr>
            <a:graphicFrameLocks noGrp="1"/>
          </p:cNvGraphicFramePr>
          <p:nvPr>
            <p:extLst>
              <p:ext uri="{D42A27DB-BD31-4B8C-83A1-F6EECF244321}">
                <p14:modId xmlns:p14="http://schemas.microsoft.com/office/powerpoint/2010/main" val="1425514508"/>
              </p:ext>
            </p:extLst>
          </p:nvPr>
        </p:nvGraphicFramePr>
        <p:xfrm>
          <a:off x="5220448" y="5753628"/>
          <a:ext cx="5698560" cy="423335"/>
        </p:xfrm>
        <a:graphic>
          <a:graphicData uri="http://schemas.openxmlformats.org/drawingml/2006/table">
            <a:tbl>
              <a:tblPr bandRow="1" bandCol="1">
                <a:tableStyleId>{EB344D84-9AFB-497E-A393-DC336BA19D2E}</a:tableStyleId>
              </a:tblPr>
              <a:tblGrid>
                <a:gridCol w="569856">
                  <a:extLst>
                    <a:ext uri="{9D8B030D-6E8A-4147-A177-3AD203B41FA5}">
                      <a16:colId xmlns:a16="http://schemas.microsoft.com/office/drawing/2014/main" val="2048186601"/>
                    </a:ext>
                  </a:extLst>
                </a:gridCol>
                <a:gridCol w="569856">
                  <a:extLst>
                    <a:ext uri="{9D8B030D-6E8A-4147-A177-3AD203B41FA5}">
                      <a16:colId xmlns:a16="http://schemas.microsoft.com/office/drawing/2014/main" val="2127103566"/>
                    </a:ext>
                  </a:extLst>
                </a:gridCol>
                <a:gridCol w="569856">
                  <a:extLst>
                    <a:ext uri="{9D8B030D-6E8A-4147-A177-3AD203B41FA5}">
                      <a16:colId xmlns:a16="http://schemas.microsoft.com/office/drawing/2014/main" val="243157358"/>
                    </a:ext>
                  </a:extLst>
                </a:gridCol>
                <a:gridCol w="569856">
                  <a:extLst>
                    <a:ext uri="{9D8B030D-6E8A-4147-A177-3AD203B41FA5}">
                      <a16:colId xmlns:a16="http://schemas.microsoft.com/office/drawing/2014/main" val="2831153739"/>
                    </a:ext>
                  </a:extLst>
                </a:gridCol>
                <a:gridCol w="569856">
                  <a:extLst>
                    <a:ext uri="{9D8B030D-6E8A-4147-A177-3AD203B41FA5}">
                      <a16:colId xmlns:a16="http://schemas.microsoft.com/office/drawing/2014/main" val="2108836934"/>
                    </a:ext>
                  </a:extLst>
                </a:gridCol>
                <a:gridCol w="569856">
                  <a:extLst>
                    <a:ext uri="{9D8B030D-6E8A-4147-A177-3AD203B41FA5}">
                      <a16:colId xmlns:a16="http://schemas.microsoft.com/office/drawing/2014/main" val="3600788865"/>
                    </a:ext>
                  </a:extLst>
                </a:gridCol>
                <a:gridCol w="569856">
                  <a:extLst>
                    <a:ext uri="{9D8B030D-6E8A-4147-A177-3AD203B41FA5}">
                      <a16:colId xmlns:a16="http://schemas.microsoft.com/office/drawing/2014/main" val="3241192897"/>
                    </a:ext>
                  </a:extLst>
                </a:gridCol>
                <a:gridCol w="569856">
                  <a:extLst>
                    <a:ext uri="{9D8B030D-6E8A-4147-A177-3AD203B41FA5}">
                      <a16:colId xmlns:a16="http://schemas.microsoft.com/office/drawing/2014/main" val="3579574994"/>
                    </a:ext>
                  </a:extLst>
                </a:gridCol>
                <a:gridCol w="569856">
                  <a:extLst>
                    <a:ext uri="{9D8B030D-6E8A-4147-A177-3AD203B41FA5}">
                      <a16:colId xmlns:a16="http://schemas.microsoft.com/office/drawing/2014/main" val="3565817461"/>
                    </a:ext>
                  </a:extLst>
                </a:gridCol>
                <a:gridCol w="569856">
                  <a:extLst>
                    <a:ext uri="{9D8B030D-6E8A-4147-A177-3AD203B41FA5}">
                      <a16:colId xmlns:a16="http://schemas.microsoft.com/office/drawing/2014/main" val="1807319984"/>
                    </a:ext>
                  </a:extLst>
                </a:gridCol>
              </a:tblGrid>
              <a:tr h="423335">
                <a:tc>
                  <a:txBody>
                    <a:bodyPr/>
                    <a:lstStyle/>
                    <a:p>
                      <a:r>
                        <a:rPr lang="en-US" dirty="0"/>
                        <a:t>N-1</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a:t>
                      </a:r>
                    </a:p>
                  </a:txBody>
                  <a:tcPr/>
                </a:tc>
                <a:tc>
                  <a:txBody>
                    <a:bodyPr/>
                    <a:lstStyle/>
                    <a:p>
                      <a:r>
                        <a:rPr lang="en-US" dirty="0"/>
                        <a:t>N-2</a:t>
                      </a:r>
                    </a:p>
                  </a:txBody>
                  <a:tcPr/>
                </a:tc>
                <a:tc>
                  <a:txBody>
                    <a:bodyPr/>
                    <a:lstStyle/>
                    <a:p>
                      <a:r>
                        <a:rPr lang="en-US" dirty="0"/>
                        <a:t>N-1</a:t>
                      </a:r>
                    </a:p>
                  </a:txBody>
                  <a:tcPr/>
                </a:tc>
                <a:tc>
                  <a:txBody>
                    <a:bodyPr/>
                    <a:lstStyle/>
                    <a:p>
                      <a:endParaRPr lang="en-US" dirty="0"/>
                    </a:p>
                  </a:txBody>
                  <a:tcPr/>
                </a:tc>
                <a:extLst>
                  <a:ext uri="{0D108BD9-81ED-4DB2-BD59-A6C34878D82A}">
                    <a16:rowId xmlns:a16="http://schemas.microsoft.com/office/drawing/2014/main" val="1288701809"/>
                  </a:ext>
                </a:extLst>
              </a:tr>
            </a:tbl>
          </a:graphicData>
        </a:graphic>
      </p:graphicFrame>
      <p:cxnSp>
        <p:nvCxnSpPr>
          <p:cNvPr id="21" name="Straight Arrow Connector 20">
            <a:extLst>
              <a:ext uri="{FF2B5EF4-FFF2-40B4-BE49-F238E27FC236}">
                <a16:creationId xmlns:a16="http://schemas.microsoft.com/office/drawing/2014/main" id="{5D9D6F7E-2378-B26A-202A-DDE91ADB4753}"/>
              </a:ext>
            </a:extLst>
          </p:cNvPr>
          <p:cNvCxnSpPr>
            <a:cxnSpLocks/>
          </p:cNvCxnSpPr>
          <p:nvPr/>
        </p:nvCxnSpPr>
        <p:spPr>
          <a:xfrm>
            <a:off x="5220448" y="6385299"/>
            <a:ext cx="56985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8D2FCD2-FFCD-E473-F054-AD9A5A886621}"/>
              </a:ext>
            </a:extLst>
          </p:cNvPr>
          <p:cNvSpPr txBox="1"/>
          <p:nvPr/>
        </p:nvSpPr>
        <p:spPr>
          <a:xfrm>
            <a:off x="10354234" y="6408970"/>
            <a:ext cx="860611" cy="369332"/>
          </a:xfrm>
          <a:prstGeom prst="rect">
            <a:avLst/>
          </a:prstGeom>
          <a:noFill/>
        </p:spPr>
        <p:txBody>
          <a:bodyPr wrap="square" rtlCol="0">
            <a:spAutoFit/>
          </a:bodyPr>
          <a:lstStyle/>
          <a:p>
            <a:r>
              <a:rPr lang="en-US" dirty="0"/>
              <a:t>Time</a:t>
            </a:r>
          </a:p>
        </p:txBody>
      </p:sp>
      <p:sp>
        <p:nvSpPr>
          <p:cNvPr id="24" name="TextBox 23">
            <a:extLst>
              <a:ext uri="{FF2B5EF4-FFF2-40B4-BE49-F238E27FC236}">
                <a16:creationId xmlns:a16="http://schemas.microsoft.com/office/drawing/2014/main" id="{0854A1E0-9B6E-3F6B-3580-53904B4E45CB}"/>
              </a:ext>
            </a:extLst>
          </p:cNvPr>
          <p:cNvSpPr txBox="1"/>
          <p:nvPr/>
        </p:nvSpPr>
        <p:spPr>
          <a:xfrm>
            <a:off x="5220448" y="5083627"/>
            <a:ext cx="4721408" cy="646331"/>
          </a:xfrm>
          <a:prstGeom prst="rect">
            <a:avLst/>
          </a:prstGeom>
          <a:noFill/>
        </p:spPr>
        <p:txBody>
          <a:bodyPr wrap="square" rtlCol="0">
            <a:spAutoFit/>
          </a:bodyPr>
          <a:lstStyle/>
          <a:p>
            <a:r>
              <a:rPr lang="en-US" dirty="0">
                <a:solidFill>
                  <a:schemeClr val="accent6"/>
                </a:solidFill>
              </a:rPr>
              <a:t>N range (FFT) bins (each one sample duration)</a:t>
            </a:r>
          </a:p>
          <a:p>
            <a:r>
              <a:rPr lang="en-US" dirty="0">
                <a:solidFill>
                  <a:schemeClr val="accent6"/>
                </a:solidFill>
              </a:rPr>
              <a:t>Energy in each = reflected energy at that time</a:t>
            </a:r>
          </a:p>
        </p:txBody>
      </p:sp>
      <p:cxnSp>
        <p:nvCxnSpPr>
          <p:cNvPr id="26" name="Straight Arrow Connector 25">
            <a:extLst>
              <a:ext uri="{FF2B5EF4-FFF2-40B4-BE49-F238E27FC236}">
                <a16:creationId xmlns:a16="http://schemas.microsoft.com/office/drawing/2014/main" id="{B39D8BA2-0D01-26C8-C53C-C0C9022A37B4}"/>
              </a:ext>
            </a:extLst>
          </p:cNvPr>
          <p:cNvCxnSpPr>
            <a:cxnSpLocks/>
          </p:cNvCxnSpPr>
          <p:nvPr/>
        </p:nvCxnSpPr>
        <p:spPr>
          <a:xfrm>
            <a:off x="7409329" y="5986990"/>
            <a:ext cx="551330"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7034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7E94-51F1-E179-E2CC-5734D49B1421}"/>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0D1D8280-A98E-08BF-9714-12A21362813A}"/>
              </a:ext>
            </a:extLst>
          </p:cNvPr>
          <p:cNvSpPr>
            <a:spLocks noGrp="1"/>
          </p:cNvSpPr>
          <p:nvPr>
            <p:ph idx="1"/>
          </p:nvPr>
        </p:nvSpPr>
        <p:spPr/>
        <p:txBody>
          <a:bodyPr/>
          <a:lstStyle/>
          <a:p>
            <a:r>
              <a:rPr lang="en-US" dirty="0"/>
              <a:t>Hidden Returns</a:t>
            </a:r>
          </a:p>
          <a:p>
            <a:pPr lvl="1"/>
            <a:r>
              <a:rPr lang="en-US" dirty="0"/>
              <a:t>Multiple targets end up in same range bin</a:t>
            </a:r>
          </a:p>
          <a:p>
            <a:pPr lvl="1"/>
            <a:r>
              <a:rPr lang="en-US" dirty="0"/>
              <a:t>Target echo is too weak, swamped by local TX/clutter/spectral leakage</a:t>
            </a:r>
          </a:p>
          <a:p>
            <a:pPr lvl="1"/>
            <a:r>
              <a:rPr lang="en-US" dirty="0"/>
              <a:t>Any other information we can use to disambiguate? Yes, doppler effect</a:t>
            </a:r>
          </a:p>
        </p:txBody>
      </p:sp>
    </p:spTree>
    <p:extLst>
      <p:ext uri="{BB962C8B-B14F-4D97-AF65-F5344CB8AC3E}">
        <p14:creationId xmlns:p14="http://schemas.microsoft.com/office/powerpoint/2010/main" val="418593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0988-B2DE-02EA-1DA9-60B88A0A3DC5}"/>
              </a:ext>
            </a:extLst>
          </p:cNvPr>
          <p:cNvSpPr>
            <a:spLocks noGrp="1"/>
          </p:cNvSpPr>
          <p:nvPr>
            <p:ph type="title"/>
          </p:nvPr>
        </p:nvSpPr>
        <p:spPr/>
        <p:txBody>
          <a:bodyPr/>
          <a:lstStyle/>
          <a:p>
            <a:r>
              <a:rPr lang="en-US" dirty="0"/>
              <a:t>Doppler Processing</a:t>
            </a:r>
          </a:p>
        </p:txBody>
      </p:sp>
      <p:sp>
        <p:nvSpPr>
          <p:cNvPr id="3" name="Content Placeholder 2">
            <a:extLst>
              <a:ext uri="{FF2B5EF4-FFF2-40B4-BE49-F238E27FC236}">
                <a16:creationId xmlns:a16="http://schemas.microsoft.com/office/drawing/2014/main" id="{A99AD26F-6CA6-C30C-97AD-3AF7797385E7}"/>
              </a:ext>
            </a:extLst>
          </p:cNvPr>
          <p:cNvSpPr>
            <a:spLocks noGrp="1"/>
          </p:cNvSpPr>
          <p:nvPr>
            <p:ph idx="1"/>
          </p:nvPr>
        </p:nvSpPr>
        <p:spPr/>
        <p:txBody>
          <a:bodyPr/>
          <a:lstStyle/>
          <a:p>
            <a:r>
              <a:rPr lang="en-US" dirty="0"/>
              <a:t>Collect multiple return periods (requires Integration Time)</a:t>
            </a:r>
          </a:p>
          <a:p>
            <a:r>
              <a:rPr lang="en-US" dirty="0"/>
              <a:t>FFT across each range bin</a:t>
            </a:r>
          </a:p>
          <a:p>
            <a:r>
              <a:rPr lang="en-US" dirty="0"/>
              <a:t>Velocity information for targets (</a:t>
            </a:r>
            <a:r>
              <a:rPr lang="en-US" dirty="0" err="1"/>
              <a:t>w.r.t</a:t>
            </a:r>
            <a:r>
              <a:rPr lang="en-US" dirty="0"/>
              <a:t> SDR)</a:t>
            </a:r>
          </a:p>
        </p:txBody>
      </p:sp>
      <p:pic>
        <p:nvPicPr>
          <p:cNvPr id="6" name="Graphic 5" descr="Man with solid fill">
            <a:extLst>
              <a:ext uri="{FF2B5EF4-FFF2-40B4-BE49-F238E27FC236}">
                <a16:creationId xmlns:a16="http://schemas.microsoft.com/office/drawing/2014/main" id="{5D03DA07-7E24-90A1-8A5F-0A9B0B3FEF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0336" y="4587828"/>
            <a:ext cx="914400" cy="914400"/>
          </a:xfrm>
          <a:prstGeom prst="rect">
            <a:avLst/>
          </a:prstGeom>
        </p:spPr>
      </p:pic>
      <p:sp>
        <p:nvSpPr>
          <p:cNvPr id="7" name="Triangle 6">
            <a:extLst>
              <a:ext uri="{FF2B5EF4-FFF2-40B4-BE49-F238E27FC236}">
                <a16:creationId xmlns:a16="http://schemas.microsoft.com/office/drawing/2014/main" id="{17E3535D-B9DE-CEC5-52EA-80C11F2996AE}"/>
              </a:ext>
            </a:extLst>
          </p:cNvPr>
          <p:cNvSpPr/>
          <p:nvPr/>
        </p:nvSpPr>
        <p:spPr>
          <a:xfrm flipH="1" flipV="1">
            <a:off x="1477384" y="4190614"/>
            <a:ext cx="416858" cy="35936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ADF978E1-B68E-54D8-E47D-194B733C90BC}"/>
              </a:ext>
            </a:extLst>
          </p:cNvPr>
          <p:cNvCxnSpPr>
            <a:cxnSpLocks/>
            <a:stCxn id="7" idx="0"/>
          </p:cNvCxnSpPr>
          <p:nvPr/>
        </p:nvCxnSpPr>
        <p:spPr>
          <a:xfrm>
            <a:off x="1685813" y="4549974"/>
            <a:ext cx="0" cy="277520"/>
          </a:xfrm>
          <a:prstGeom prst="line">
            <a:avLst/>
          </a:prstGeom>
          <a:ln w="127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7244755A-F313-80F8-B9BF-A9C6093CDDD1}"/>
              </a:ext>
            </a:extLst>
          </p:cNvPr>
          <p:cNvSpPr txBox="1"/>
          <p:nvPr/>
        </p:nvSpPr>
        <p:spPr>
          <a:xfrm>
            <a:off x="1977076" y="4458162"/>
            <a:ext cx="386131" cy="369332"/>
          </a:xfrm>
          <a:prstGeom prst="rect">
            <a:avLst/>
          </a:prstGeom>
          <a:noFill/>
        </p:spPr>
        <p:txBody>
          <a:bodyPr wrap="none" rtlCol="0">
            <a:spAutoFit/>
          </a:bodyPr>
          <a:lstStyle/>
          <a:p>
            <a:r>
              <a:rPr lang="en-US" dirty="0"/>
              <a:t>Tx</a:t>
            </a:r>
          </a:p>
        </p:txBody>
      </p:sp>
      <p:sp>
        <p:nvSpPr>
          <p:cNvPr id="15" name="Triangle 14">
            <a:extLst>
              <a:ext uri="{FF2B5EF4-FFF2-40B4-BE49-F238E27FC236}">
                <a16:creationId xmlns:a16="http://schemas.microsoft.com/office/drawing/2014/main" id="{507F60A5-DBFE-3CBB-7952-C338BFBC1E28}"/>
              </a:ext>
            </a:extLst>
          </p:cNvPr>
          <p:cNvSpPr/>
          <p:nvPr/>
        </p:nvSpPr>
        <p:spPr>
          <a:xfrm flipH="1" flipV="1">
            <a:off x="1477384" y="5322548"/>
            <a:ext cx="416858" cy="35936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B4B09ADE-A198-A5D9-21A6-7CC5853769AB}"/>
              </a:ext>
            </a:extLst>
          </p:cNvPr>
          <p:cNvCxnSpPr>
            <a:cxnSpLocks/>
            <a:stCxn id="15" idx="0"/>
          </p:cNvCxnSpPr>
          <p:nvPr/>
        </p:nvCxnSpPr>
        <p:spPr>
          <a:xfrm>
            <a:off x="1685813" y="5681908"/>
            <a:ext cx="0" cy="277520"/>
          </a:xfrm>
          <a:prstGeom prst="line">
            <a:avLst/>
          </a:prstGeom>
          <a:ln w="127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958DC18-8081-004E-EBAF-EED52889561D}"/>
              </a:ext>
            </a:extLst>
          </p:cNvPr>
          <p:cNvSpPr txBox="1"/>
          <p:nvPr/>
        </p:nvSpPr>
        <p:spPr>
          <a:xfrm>
            <a:off x="1977076" y="5590383"/>
            <a:ext cx="409086" cy="369332"/>
          </a:xfrm>
          <a:prstGeom prst="rect">
            <a:avLst/>
          </a:prstGeom>
          <a:noFill/>
        </p:spPr>
        <p:txBody>
          <a:bodyPr wrap="none" rtlCol="0">
            <a:spAutoFit/>
          </a:bodyPr>
          <a:lstStyle/>
          <a:p>
            <a:r>
              <a:rPr lang="en-US" dirty="0"/>
              <a:t>Rx</a:t>
            </a:r>
          </a:p>
        </p:txBody>
      </p:sp>
      <p:pic>
        <p:nvPicPr>
          <p:cNvPr id="21" name="Picture 20">
            <a:extLst>
              <a:ext uri="{FF2B5EF4-FFF2-40B4-BE49-F238E27FC236}">
                <a16:creationId xmlns:a16="http://schemas.microsoft.com/office/drawing/2014/main" id="{721EC1FF-AFAD-E74C-F991-BC02F82D1668}"/>
              </a:ext>
            </a:extLst>
          </p:cNvPr>
          <p:cNvPicPr>
            <a:picLocks noChangeAspect="1"/>
          </p:cNvPicPr>
          <p:nvPr/>
        </p:nvPicPr>
        <p:blipFill>
          <a:blip r:embed="rId4"/>
          <a:stretch>
            <a:fillRect/>
          </a:stretch>
        </p:blipFill>
        <p:spPr>
          <a:xfrm rot="6814252">
            <a:off x="2733673" y="4152838"/>
            <a:ext cx="381733" cy="931246"/>
          </a:xfrm>
          <a:prstGeom prst="rect">
            <a:avLst/>
          </a:prstGeom>
        </p:spPr>
      </p:pic>
      <p:pic>
        <p:nvPicPr>
          <p:cNvPr id="23" name="Picture 22">
            <a:extLst>
              <a:ext uri="{FF2B5EF4-FFF2-40B4-BE49-F238E27FC236}">
                <a16:creationId xmlns:a16="http://schemas.microsoft.com/office/drawing/2014/main" id="{435A6371-40E3-96CC-ED51-DDD67889563B}"/>
              </a:ext>
            </a:extLst>
          </p:cNvPr>
          <p:cNvPicPr>
            <a:picLocks noChangeAspect="1"/>
          </p:cNvPicPr>
          <p:nvPr/>
        </p:nvPicPr>
        <p:blipFill>
          <a:blip r:embed="rId4"/>
          <a:stretch>
            <a:fillRect/>
          </a:stretch>
        </p:blipFill>
        <p:spPr>
          <a:xfrm rot="14015669">
            <a:off x="2830590" y="4925082"/>
            <a:ext cx="381733" cy="931246"/>
          </a:xfrm>
          <a:prstGeom prst="rect">
            <a:avLst/>
          </a:prstGeom>
        </p:spPr>
      </p:pic>
      <p:grpSp>
        <p:nvGrpSpPr>
          <p:cNvPr id="45" name="Group 44">
            <a:extLst>
              <a:ext uri="{FF2B5EF4-FFF2-40B4-BE49-F238E27FC236}">
                <a16:creationId xmlns:a16="http://schemas.microsoft.com/office/drawing/2014/main" id="{92A948ED-4C10-FE96-D412-A69EA9514FD1}"/>
              </a:ext>
            </a:extLst>
          </p:cNvPr>
          <p:cNvGrpSpPr/>
          <p:nvPr/>
        </p:nvGrpSpPr>
        <p:grpSpPr>
          <a:xfrm>
            <a:off x="4919634" y="4587828"/>
            <a:ext cx="2328688" cy="1244748"/>
            <a:chOff x="4919634" y="4587828"/>
            <a:chExt cx="2328688" cy="1244748"/>
          </a:xfrm>
        </p:grpSpPr>
        <p:grpSp>
          <p:nvGrpSpPr>
            <p:cNvPr id="29" name="Group 28">
              <a:extLst>
                <a:ext uri="{FF2B5EF4-FFF2-40B4-BE49-F238E27FC236}">
                  <a16:creationId xmlns:a16="http://schemas.microsoft.com/office/drawing/2014/main" id="{DB1E3B7F-DD50-5BFC-D709-E8A9AC9DC987}"/>
                </a:ext>
              </a:extLst>
            </p:cNvPr>
            <p:cNvGrpSpPr/>
            <p:nvPr/>
          </p:nvGrpSpPr>
          <p:grpSpPr>
            <a:xfrm>
              <a:off x="5199739" y="4587828"/>
              <a:ext cx="1792521" cy="585301"/>
              <a:chOff x="5281645" y="3964673"/>
              <a:chExt cx="1792521" cy="585301"/>
            </a:xfrm>
          </p:grpSpPr>
          <p:pic>
            <p:nvPicPr>
              <p:cNvPr id="24" name="Picture 23">
                <a:extLst>
                  <a:ext uri="{FF2B5EF4-FFF2-40B4-BE49-F238E27FC236}">
                    <a16:creationId xmlns:a16="http://schemas.microsoft.com/office/drawing/2014/main" id="{72B8BA80-DC2E-27A8-E67A-74C472DD8D2C}"/>
                  </a:ext>
                </a:extLst>
              </p:cNvPr>
              <p:cNvPicPr>
                <a:picLocks noChangeAspect="1"/>
              </p:cNvPicPr>
              <p:nvPr/>
            </p:nvPicPr>
            <p:blipFill>
              <a:blip r:embed="rId5"/>
              <a:stretch>
                <a:fillRect/>
              </a:stretch>
            </p:blipFill>
            <p:spPr>
              <a:xfrm>
                <a:off x="5281645" y="4009495"/>
                <a:ext cx="540479" cy="540479"/>
              </a:xfrm>
              <a:prstGeom prst="rect">
                <a:avLst/>
              </a:prstGeom>
            </p:spPr>
          </p:pic>
          <p:pic>
            <p:nvPicPr>
              <p:cNvPr id="25" name="Picture 24">
                <a:extLst>
                  <a:ext uri="{FF2B5EF4-FFF2-40B4-BE49-F238E27FC236}">
                    <a16:creationId xmlns:a16="http://schemas.microsoft.com/office/drawing/2014/main" id="{859F6773-1C3B-DD90-5598-F02A99EB2439}"/>
                  </a:ext>
                </a:extLst>
              </p:cNvPr>
              <p:cNvPicPr>
                <a:picLocks noChangeAspect="1"/>
              </p:cNvPicPr>
              <p:nvPr/>
            </p:nvPicPr>
            <p:blipFill>
              <a:blip r:embed="rId5"/>
              <a:stretch>
                <a:fillRect/>
              </a:stretch>
            </p:blipFill>
            <p:spPr>
              <a:xfrm>
                <a:off x="5703889" y="3987084"/>
                <a:ext cx="540479" cy="540479"/>
              </a:xfrm>
              <a:prstGeom prst="rect">
                <a:avLst/>
              </a:prstGeom>
            </p:spPr>
          </p:pic>
          <p:pic>
            <p:nvPicPr>
              <p:cNvPr id="27" name="Picture 26">
                <a:extLst>
                  <a:ext uri="{FF2B5EF4-FFF2-40B4-BE49-F238E27FC236}">
                    <a16:creationId xmlns:a16="http://schemas.microsoft.com/office/drawing/2014/main" id="{3141E0DB-2F33-6C90-BC60-DC955CD7987A}"/>
                  </a:ext>
                </a:extLst>
              </p:cNvPr>
              <p:cNvPicPr>
                <a:picLocks noChangeAspect="1"/>
              </p:cNvPicPr>
              <p:nvPr/>
            </p:nvPicPr>
            <p:blipFill>
              <a:blip r:embed="rId5"/>
              <a:stretch>
                <a:fillRect/>
              </a:stretch>
            </p:blipFill>
            <p:spPr>
              <a:xfrm>
                <a:off x="6111443" y="3987084"/>
                <a:ext cx="540479" cy="540479"/>
              </a:xfrm>
              <a:prstGeom prst="rect">
                <a:avLst/>
              </a:prstGeom>
            </p:spPr>
          </p:pic>
          <p:pic>
            <p:nvPicPr>
              <p:cNvPr id="28" name="Picture 27">
                <a:extLst>
                  <a:ext uri="{FF2B5EF4-FFF2-40B4-BE49-F238E27FC236}">
                    <a16:creationId xmlns:a16="http://schemas.microsoft.com/office/drawing/2014/main" id="{30392935-B8EF-2C5A-BE94-7EB718F356EB}"/>
                  </a:ext>
                </a:extLst>
              </p:cNvPr>
              <p:cNvPicPr>
                <a:picLocks noChangeAspect="1"/>
              </p:cNvPicPr>
              <p:nvPr/>
            </p:nvPicPr>
            <p:blipFill>
              <a:blip r:embed="rId5"/>
              <a:stretch>
                <a:fillRect/>
              </a:stretch>
            </p:blipFill>
            <p:spPr>
              <a:xfrm>
                <a:off x="6533687" y="3964673"/>
                <a:ext cx="540479" cy="540479"/>
              </a:xfrm>
              <a:prstGeom prst="rect">
                <a:avLst/>
              </a:prstGeom>
            </p:spPr>
          </p:pic>
        </p:grpSp>
        <p:grpSp>
          <p:nvGrpSpPr>
            <p:cNvPr id="30" name="Group 29">
              <a:extLst>
                <a:ext uri="{FF2B5EF4-FFF2-40B4-BE49-F238E27FC236}">
                  <a16:creationId xmlns:a16="http://schemas.microsoft.com/office/drawing/2014/main" id="{62F7B6FC-C921-C32A-0DBC-6E604E76435D}"/>
                </a:ext>
              </a:extLst>
            </p:cNvPr>
            <p:cNvGrpSpPr/>
            <p:nvPr/>
          </p:nvGrpSpPr>
          <p:grpSpPr>
            <a:xfrm>
              <a:off x="5133276" y="5247275"/>
              <a:ext cx="1792521" cy="585301"/>
              <a:chOff x="5281645" y="3964673"/>
              <a:chExt cx="1792521" cy="585301"/>
            </a:xfrm>
          </p:grpSpPr>
          <p:pic>
            <p:nvPicPr>
              <p:cNvPr id="31" name="Picture 30">
                <a:extLst>
                  <a:ext uri="{FF2B5EF4-FFF2-40B4-BE49-F238E27FC236}">
                    <a16:creationId xmlns:a16="http://schemas.microsoft.com/office/drawing/2014/main" id="{AB0CE794-9782-3C02-D6ED-5C87C32E705E}"/>
                  </a:ext>
                </a:extLst>
              </p:cNvPr>
              <p:cNvPicPr>
                <a:picLocks noChangeAspect="1"/>
              </p:cNvPicPr>
              <p:nvPr/>
            </p:nvPicPr>
            <p:blipFill>
              <a:blip r:embed="rId5"/>
              <a:stretch>
                <a:fillRect/>
              </a:stretch>
            </p:blipFill>
            <p:spPr>
              <a:xfrm>
                <a:off x="5281645" y="4009495"/>
                <a:ext cx="540479" cy="540479"/>
              </a:xfrm>
              <a:prstGeom prst="rect">
                <a:avLst/>
              </a:prstGeom>
            </p:spPr>
          </p:pic>
          <p:pic>
            <p:nvPicPr>
              <p:cNvPr id="32" name="Picture 31">
                <a:extLst>
                  <a:ext uri="{FF2B5EF4-FFF2-40B4-BE49-F238E27FC236}">
                    <a16:creationId xmlns:a16="http://schemas.microsoft.com/office/drawing/2014/main" id="{3F1DF534-AF37-B1DB-7625-0FB03A69E385}"/>
                  </a:ext>
                </a:extLst>
              </p:cNvPr>
              <p:cNvPicPr>
                <a:picLocks noChangeAspect="1"/>
              </p:cNvPicPr>
              <p:nvPr/>
            </p:nvPicPr>
            <p:blipFill>
              <a:blip r:embed="rId5"/>
              <a:stretch>
                <a:fillRect/>
              </a:stretch>
            </p:blipFill>
            <p:spPr>
              <a:xfrm>
                <a:off x="5703889" y="3987084"/>
                <a:ext cx="540479" cy="540479"/>
              </a:xfrm>
              <a:prstGeom prst="rect">
                <a:avLst/>
              </a:prstGeom>
            </p:spPr>
          </p:pic>
          <p:pic>
            <p:nvPicPr>
              <p:cNvPr id="33" name="Picture 32">
                <a:extLst>
                  <a:ext uri="{FF2B5EF4-FFF2-40B4-BE49-F238E27FC236}">
                    <a16:creationId xmlns:a16="http://schemas.microsoft.com/office/drawing/2014/main" id="{9DF5A406-D85F-20DD-7FE1-F64EE65898FD}"/>
                  </a:ext>
                </a:extLst>
              </p:cNvPr>
              <p:cNvPicPr>
                <a:picLocks noChangeAspect="1"/>
              </p:cNvPicPr>
              <p:nvPr/>
            </p:nvPicPr>
            <p:blipFill>
              <a:blip r:embed="rId5"/>
              <a:stretch>
                <a:fillRect/>
              </a:stretch>
            </p:blipFill>
            <p:spPr>
              <a:xfrm>
                <a:off x="6111443" y="3987084"/>
                <a:ext cx="540479" cy="540479"/>
              </a:xfrm>
              <a:prstGeom prst="rect">
                <a:avLst/>
              </a:prstGeom>
            </p:spPr>
          </p:pic>
          <p:pic>
            <p:nvPicPr>
              <p:cNvPr id="34" name="Picture 33">
                <a:extLst>
                  <a:ext uri="{FF2B5EF4-FFF2-40B4-BE49-F238E27FC236}">
                    <a16:creationId xmlns:a16="http://schemas.microsoft.com/office/drawing/2014/main" id="{027C484D-EC33-EA61-FFB4-29A9844E0248}"/>
                  </a:ext>
                </a:extLst>
              </p:cNvPr>
              <p:cNvPicPr>
                <a:picLocks noChangeAspect="1"/>
              </p:cNvPicPr>
              <p:nvPr/>
            </p:nvPicPr>
            <p:blipFill>
              <a:blip r:embed="rId5"/>
              <a:stretch>
                <a:fillRect/>
              </a:stretch>
            </p:blipFill>
            <p:spPr>
              <a:xfrm>
                <a:off x="6533687" y="3964673"/>
                <a:ext cx="540479" cy="540479"/>
              </a:xfrm>
              <a:prstGeom prst="rect">
                <a:avLst/>
              </a:prstGeom>
            </p:spPr>
          </p:pic>
        </p:grpSp>
        <p:cxnSp>
          <p:nvCxnSpPr>
            <p:cNvPr id="36" name="Straight Connector 35">
              <a:extLst>
                <a:ext uri="{FF2B5EF4-FFF2-40B4-BE49-F238E27FC236}">
                  <a16:creationId xmlns:a16="http://schemas.microsoft.com/office/drawing/2014/main" id="{A8685AF1-881C-DF00-D8A5-B5647F511549}"/>
                </a:ext>
              </a:extLst>
            </p:cNvPr>
            <p:cNvCxnSpPr>
              <a:cxnSpLocks/>
            </p:cNvCxnSpPr>
            <p:nvPr/>
          </p:nvCxnSpPr>
          <p:spPr>
            <a:xfrm flipV="1">
              <a:off x="4919634" y="4902888"/>
              <a:ext cx="2304647" cy="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FDB545-D249-260E-7AE5-1FE8BEA093B4}"/>
                </a:ext>
              </a:extLst>
            </p:cNvPr>
            <p:cNvCxnSpPr>
              <a:cxnSpLocks/>
            </p:cNvCxnSpPr>
            <p:nvPr/>
          </p:nvCxnSpPr>
          <p:spPr>
            <a:xfrm flipV="1">
              <a:off x="4943675" y="5617579"/>
              <a:ext cx="2304647" cy="1"/>
            </a:xfrm>
            <a:prstGeom prst="line">
              <a:avLst/>
            </a:prstGeom>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AAF38500-60D4-EB0C-994A-9331D08ED163}"/>
                </a:ext>
              </a:extLst>
            </p:cNvPr>
            <p:cNvSpPr/>
            <p:nvPr/>
          </p:nvSpPr>
          <p:spPr>
            <a:xfrm>
              <a:off x="4953676" y="5243823"/>
              <a:ext cx="327969" cy="3439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a:extLst>
              <a:ext uri="{FF2B5EF4-FFF2-40B4-BE49-F238E27FC236}">
                <a16:creationId xmlns:a16="http://schemas.microsoft.com/office/drawing/2014/main" id="{3FA6A2BF-21AD-4D04-D5EC-402447DC6915}"/>
              </a:ext>
            </a:extLst>
          </p:cNvPr>
          <p:cNvSpPr txBox="1"/>
          <p:nvPr/>
        </p:nvSpPr>
        <p:spPr>
          <a:xfrm>
            <a:off x="7631835" y="4138320"/>
            <a:ext cx="4351213" cy="923330"/>
          </a:xfrm>
          <a:prstGeom prst="rect">
            <a:avLst/>
          </a:prstGeom>
          <a:noFill/>
        </p:spPr>
        <p:txBody>
          <a:bodyPr wrap="square" rtlCol="0">
            <a:spAutoFit/>
          </a:bodyPr>
          <a:lstStyle/>
          <a:p>
            <a:pPr marL="342900" indent="-342900">
              <a:buAutoNum type="arabicPeriod"/>
            </a:pPr>
            <a:r>
              <a:rPr lang="en-US" dirty="0"/>
              <a:t>Changing phase over integration period</a:t>
            </a:r>
          </a:p>
          <a:p>
            <a:pPr marL="342900" indent="-342900">
              <a:buAutoNum type="arabicPeriod"/>
            </a:pPr>
            <a:r>
              <a:rPr lang="en-US" dirty="0"/>
              <a:t>Get phase information from each FFT bin for each range transform</a:t>
            </a:r>
          </a:p>
        </p:txBody>
      </p:sp>
      <p:cxnSp>
        <p:nvCxnSpPr>
          <p:cNvPr id="49" name="Straight Arrow Connector 48">
            <a:extLst>
              <a:ext uri="{FF2B5EF4-FFF2-40B4-BE49-F238E27FC236}">
                <a16:creationId xmlns:a16="http://schemas.microsoft.com/office/drawing/2014/main" id="{228E6586-83C0-4E82-98F1-67F3AE9BB1D1}"/>
              </a:ext>
            </a:extLst>
          </p:cNvPr>
          <p:cNvCxnSpPr/>
          <p:nvPr/>
        </p:nvCxnSpPr>
        <p:spPr>
          <a:xfrm>
            <a:off x="8639576" y="5983321"/>
            <a:ext cx="1545465"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25367B2-1CC0-C44E-8BBE-5A6D37D0A3CE}"/>
              </a:ext>
            </a:extLst>
          </p:cNvPr>
          <p:cNvCxnSpPr>
            <a:cxnSpLocks/>
          </p:cNvCxnSpPr>
          <p:nvPr/>
        </p:nvCxnSpPr>
        <p:spPr>
          <a:xfrm>
            <a:off x="9412309" y="5354900"/>
            <a:ext cx="0" cy="1303389"/>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52" name="Oval 51">
            <a:extLst>
              <a:ext uri="{FF2B5EF4-FFF2-40B4-BE49-F238E27FC236}">
                <a16:creationId xmlns:a16="http://schemas.microsoft.com/office/drawing/2014/main" id="{2D4EC7BA-9ADC-FB8D-8A03-5C0DD89D50E9}"/>
              </a:ext>
            </a:extLst>
          </p:cNvPr>
          <p:cNvSpPr/>
          <p:nvPr/>
        </p:nvSpPr>
        <p:spPr>
          <a:xfrm>
            <a:off x="9030591" y="5601603"/>
            <a:ext cx="763436" cy="763436"/>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A2232D5-5871-C0D0-CCD9-36F0E58D318F}"/>
              </a:ext>
            </a:extLst>
          </p:cNvPr>
          <p:cNvSpPr txBox="1"/>
          <p:nvPr/>
        </p:nvSpPr>
        <p:spPr>
          <a:xfrm>
            <a:off x="10214924" y="5792717"/>
            <a:ext cx="242374" cy="369332"/>
          </a:xfrm>
          <a:prstGeom prst="rect">
            <a:avLst/>
          </a:prstGeom>
          <a:noFill/>
        </p:spPr>
        <p:txBody>
          <a:bodyPr wrap="none" rtlCol="0">
            <a:spAutoFit/>
          </a:bodyPr>
          <a:lstStyle/>
          <a:p>
            <a:r>
              <a:rPr lang="en-US" dirty="0"/>
              <a:t>I</a:t>
            </a:r>
          </a:p>
        </p:txBody>
      </p:sp>
      <p:sp>
        <p:nvSpPr>
          <p:cNvPr id="54" name="TextBox 53">
            <a:extLst>
              <a:ext uri="{FF2B5EF4-FFF2-40B4-BE49-F238E27FC236}">
                <a16:creationId xmlns:a16="http://schemas.microsoft.com/office/drawing/2014/main" id="{AA02A644-ADAA-4C8E-3684-40002F2B5170}"/>
              </a:ext>
            </a:extLst>
          </p:cNvPr>
          <p:cNvSpPr txBox="1"/>
          <p:nvPr/>
        </p:nvSpPr>
        <p:spPr>
          <a:xfrm>
            <a:off x="9239105" y="5039255"/>
            <a:ext cx="340158" cy="369332"/>
          </a:xfrm>
          <a:prstGeom prst="rect">
            <a:avLst/>
          </a:prstGeom>
          <a:noFill/>
        </p:spPr>
        <p:txBody>
          <a:bodyPr wrap="none" rtlCol="0">
            <a:spAutoFit/>
          </a:bodyPr>
          <a:lstStyle/>
          <a:p>
            <a:r>
              <a:rPr lang="en-US" dirty="0"/>
              <a:t>Q</a:t>
            </a:r>
          </a:p>
        </p:txBody>
      </p:sp>
      <p:sp>
        <p:nvSpPr>
          <p:cNvPr id="55" name="Oval 54">
            <a:extLst>
              <a:ext uri="{FF2B5EF4-FFF2-40B4-BE49-F238E27FC236}">
                <a16:creationId xmlns:a16="http://schemas.microsoft.com/office/drawing/2014/main" id="{B19C6074-61A8-C1E3-44B2-05D97767C48E}"/>
              </a:ext>
            </a:extLst>
          </p:cNvPr>
          <p:cNvSpPr/>
          <p:nvPr/>
        </p:nvSpPr>
        <p:spPr>
          <a:xfrm>
            <a:off x="9658573" y="5681129"/>
            <a:ext cx="93920" cy="9392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urved Connector 56">
            <a:extLst>
              <a:ext uri="{FF2B5EF4-FFF2-40B4-BE49-F238E27FC236}">
                <a16:creationId xmlns:a16="http://schemas.microsoft.com/office/drawing/2014/main" id="{98C7C401-B548-438A-555A-F2BE35926DE2}"/>
              </a:ext>
            </a:extLst>
          </p:cNvPr>
          <p:cNvCxnSpPr>
            <a:cxnSpLocks/>
            <a:stCxn id="66" idx="3"/>
            <a:endCxn id="67" idx="0"/>
          </p:cNvCxnSpPr>
          <p:nvPr/>
        </p:nvCxnSpPr>
        <p:spPr>
          <a:xfrm>
            <a:off x="9579263" y="5512883"/>
            <a:ext cx="315036" cy="343443"/>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92EA2C8E-B004-447F-9DE0-D605BFD778F6}"/>
              </a:ext>
            </a:extLst>
          </p:cNvPr>
          <p:cNvSpPr/>
          <p:nvPr/>
        </p:nvSpPr>
        <p:spPr>
          <a:xfrm>
            <a:off x="9533544" y="5490023"/>
            <a:ext cx="45719" cy="457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23CC01E-FBC9-E94F-22F9-90A682FE59F9}"/>
              </a:ext>
            </a:extLst>
          </p:cNvPr>
          <p:cNvSpPr/>
          <p:nvPr/>
        </p:nvSpPr>
        <p:spPr>
          <a:xfrm>
            <a:off x="9871439" y="5856326"/>
            <a:ext cx="45719" cy="457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57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F424-4777-BDA6-2087-2EB8169A0861}"/>
              </a:ext>
            </a:extLst>
          </p:cNvPr>
          <p:cNvSpPr>
            <a:spLocks noGrp="1"/>
          </p:cNvSpPr>
          <p:nvPr>
            <p:ph type="title"/>
          </p:nvPr>
        </p:nvSpPr>
        <p:spPr/>
        <p:txBody>
          <a:bodyPr/>
          <a:lstStyle/>
          <a:p>
            <a:br>
              <a:rPr lang="en-US" dirty="0"/>
            </a:br>
            <a:r>
              <a:rPr lang="en-US" dirty="0"/>
              <a:t>Doppler Processing</a:t>
            </a:r>
          </a:p>
        </p:txBody>
      </p:sp>
      <p:graphicFrame>
        <p:nvGraphicFramePr>
          <p:cNvPr id="4" name="Table 3">
            <a:extLst>
              <a:ext uri="{FF2B5EF4-FFF2-40B4-BE49-F238E27FC236}">
                <a16:creationId xmlns:a16="http://schemas.microsoft.com/office/drawing/2014/main" id="{B9088FC7-28E3-3F28-3EB7-75B20A66E850}"/>
              </a:ext>
            </a:extLst>
          </p:cNvPr>
          <p:cNvGraphicFramePr>
            <a:graphicFrameLocks noGrp="1"/>
          </p:cNvGraphicFramePr>
          <p:nvPr>
            <p:extLst>
              <p:ext uri="{D42A27DB-BD31-4B8C-83A1-F6EECF244321}">
                <p14:modId xmlns:p14="http://schemas.microsoft.com/office/powerpoint/2010/main" val="3644993563"/>
              </p:ext>
            </p:extLst>
          </p:nvPr>
        </p:nvGraphicFramePr>
        <p:xfrm>
          <a:off x="1683617" y="2320316"/>
          <a:ext cx="5698560" cy="3386680"/>
        </p:xfrm>
        <a:graphic>
          <a:graphicData uri="http://schemas.openxmlformats.org/drawingml/2006/table">
            <a:tbl>
              <a:tblPr bandRow="1" bandCol="1">
                <a:tableStyleId>{5940675A-B579-460E-94D1-54222C63F5DA}</a:tableStyleId>
              </a:tblPr>
              <a:tblGrid>
                <a:gridCol w="569856">
                  <a:extLst>
                    <a:ext uri="{9D8B030D-6E8A-4147-A177-3AD203B41FA5}">
                      <a16:colId xmlns:a16="http://schemas.microsoft.com/office/drawing/2014/main" val="2048186601"/>
                    </a:ext>
                  </a:extLst>
                </a:gridCol>
                <a:gridCol w="569856">
                  <a:extLst>
                    <a:ext uri="{9D8B030D-6E8A-4147-A177-3AD203B41FA5}">
                      <a16:colId xmlns:a16="http://schemas.microsoft.com/office/drawing/2014/main" val="2127103566"/>
                    </a:ext>
                  </a:extLst>
                </a:gridCol>
                <a:gridCol w="569856">
                  <a:extLst>
                    <a:ext uri="{9D8B030D-6E8A-4147-A177-3AD203B41FA5}">
                      <a16:colId xmlns:a16="http://schemas.microsoft.com/office/drawing/2014/main" val="243157358"/>
                    </a:ext>
                  </a:extLst>
                </a:gridCol>
                <a:gridCol w="569856">
                  <a:extLst>
                    <a:ext uri="{9D8B030D-6E8A-4147-A177-3AD203B41FA5}">
                      <a16:colId xmlns:a16="http://schemas.microsoft.com/office/drawing/2014/main" val="2831153739"/>
                    </a:ext>
                  </a:extLst>
                </a:gridCol>
                <a:gridCol w="569856">
                  <a:extLst>
                    <a:ext uri="{9D8B030D-6E8A-4147-A177-3AD203B41FA5}">
                      <a16:colId xmlns:a16="http://schemas.microsoft.com/office/drawing/2014/main" val="2108836934"/>
                    </a:ext>
                  </a:extLst>
                </a:gridCol>
                <a:gridCol w="569856">
                  <a:extLst>
                    <a:ext uri="{9D8B030D-6E8A-4147-A177-3AD203B41FA5}">
                      <a16:colId xmlns:a16="http://schemas.microsoft.com/office/drawing/2014/main" val="3600788865"/>
                    </a:ext>
                  </a:extLst>
                </a:gridCol>
                <a:gridCol w="569856">
                  <a:extLst>
                    <a:ext uri="{9D8B030D-6E8A-4147-A177-3AD203B41FA5}">
                      <a16:colId xmlns:a16="http://schemas.microsoft.com/office/drawing/2014/main" val="3241192897"/>
                    </a:ext>
                  </a:extLst>
                </a:gridCol>
                <a:gridCol w="569856">
                  <a:extLst>
                    <a:ext uri="{9D8B030D-6E8A-4147-A177-3AD203B41FA5}">
                      <a16:colId xmlns:a16="http://schemas.microsoft.com/office/drawing/2014/main" val="3579574994"/>
                    </a:ext>
                  </a:extLst>
                </a:gridCol>
                <a:gridCol w="569856">
                  <a:extLst>
                    <a:ext uri="{9D8B030D-6E8A-4147-A177-3AD203B41FA5}">
                      <a16:colId xmlns:a16="http://schemas.microsoft.com/office/drawing/2014/main" val="3565817461"/>
                    </a:ext>
                  </a:extLst>
                </a:gridCol>
                <a:gridCol w="569856">
                  <a:extLst>
                    <a:ext uri="{9D8B030D-6E8A-4147-A177-3AD203B41FA5}">
                      <a16:colId xmlns:a16="http://schemas.microsoft.com/office/drawing/2014/main" val="1807319984"/>
                    </a:ext>
                  </a:extLst>
                </a:gridCol>
              </a:tblGrid>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1288701809"/>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2446866479"/>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1194651360"/>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2894055443"/>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4204502143"/>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3202297436"/>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4174584304"/>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1113279167"/>
                  </a:ext>
                </a:extLst>
              </a:tr>
            </a:tbl>
          </a:graphicData>
        </a:graphic>
      </p:graphicFrame>
      <p:cxnSp>
        <p:nvCxnSpPr>
          <p:cNvPr id="5" name="Straight Arrow Connector 4">
            <a:extLst>
              <a:ext uri="{FF2B5EF4-FFF2-40B4-BE49-F238E27FC236}">
                <a16:creationId xmlns:a16="http://schemas.microsoft.com/office/drawing/2014/main" id="{5A998073-8929-8B33-BE00-63A59EE51BE0}"/>
              </a:ext>
            </a:extLst>
          </p:cNvPr>
          <p:cNvCxnSpPr>
            <a:cxnSpLocks/>
          </p:cNvCxnSpPr>
          <p:nvPr/>
        </p:nvCxnSpPr>
        <p:spPr>
          <a:xfrm>
            <a:off x="1683617" y="5914529"/>
            <a:ext cx="56985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4CDEAE6-FDD1-084E-ECF0-24DC50875218}"/>
              </a:ext>
            </a:extLst>
          </p:cNvPr>
          <p:cNvSpPr txBox="1"/>
          <p:nvPr/>
        </p:nvSpPr>
        <p:spPr>
          <a:xfrm>
            <a:off x="6175115" y="5967292"/>
            <a:ext cx="1207062" cy="369332"/>
          </a:xfrm>
          <a:prstGeom prst="rect">
            <a:avLst/>
          </a:prstGeom>
          <a:noFill/>
        </p:spPr>
        <p:txBody>
          <a:bodyPr wrap="none" rtlCol="0">
            <a:spAutoFit/>
          </a:bodyPr>
          <a:lstStyle/>
          <a:p>
            <a:r>
              <a:rPr lang="en-US" dirty="0"/>
              <a:t>Range Bins</a:t>
            </a:r>
          </a:p>
        </p:txBody>
      </p:sp>
      <p:cxnSp>
        <p:nvCxnSpPr>
          <p:cNvPr id="7" name="Straight Arrow Connector 6">
            <a:extLst>
              <a:ext uri="{FF2B5EF4-FFF2-40B4-BE49-F238E27FC236}">
                <a16:creationId xmlns:a16="http://schemas.microsoft.com/office/drawing/2014/main" id="{C9CFD665-1F7B-2434-5D30-FCA24DE0D5FF}"/>
              </a:ext>
            </a:extLst>
          </p:cNvPr>
          <p:cNvCxnSpPr>
            <a:cxnSpLocks/>
          </p:cNvCxnSpPr>
          <p:nvPr/>
        </p:nvCxnSpPr>
        <p:spPr>
          <a:xfrm flipV="1">
            <a:off x="1397479" y="2253056"/>
            <a:ext cx="0" cy="36614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EB9ACA-143B-B218-A275-CF1672D06AB1}"/>
              </a:ext>
            </a:extLst>
          </p:cNvPr>
          <p:cNvSpPr txBox="1"/>
          <p:nvPr/>
        </p:nvSpPr>
        <p:spPr>
          <a:xfrm rot="16200000">
            <a:off x="520957" y="3899126"/>
            <a:ext cx="1383712" cy="369332"/>
          </a:xfrm>
          <a:prstGeom prst="rect">
            <a:avLst/>
          </a:prstGeom>
          <a:noFill/>
        </p:spPr>
        <p:txBody>
          <a:bodyPr wrap="none" rtlCol="0">
            <a:spAutoFit/>
          </a:bodyPr>
          <a:lstStyle/>
          <a:p>
            <a:r>
              <a:rPr lang="en-US" dirty="0"/>
              <a:t>Doppler Bins</a:t>
            </a:r>
          </a:p>
        </p:txBody>
      </p:sp>
      <p:sp>
        <p:nvSpPr>
          <p:cNvPr id="11" name="TextBox 10">
            <a:extLst>
              <a:ext uri="{FF2B5EF4-FFF2-40B4-BE49-F238E27FC236}">
                <a16:creationId xmlns:a16="http://schemas.microsoft.com/office/drawing/2014/main" id="{096EEFEF-AD84-826D-0ACA-4BAD18AAAE23}"/>
              </a:ext>
            </a:extLst>
          </p:cNvPr>
          <p:cNvSpPr txBox="1"/>
          <p:nvPr/>
        </p:nvSpPr>
        <p:spPr>
          <a:xfrm>
            <a:off x="7625751" y="1571815"/>
            <a:ext cx="4065537" cy="646331"/>
          </a:xfrm>
          <a:prstGeom prst="rect">
            <a:avLst/>
          </a:prstGeom>
          <a:noFill/>
        </p:spPr>
        <p:txBody>
          <a:bodyPr wrap="none" rtlCol="0">
            <a:spAutoFit/>
          </a:bodyPr>
          <a:lstStyle/>
          <a:p>
            <a:r>
              <a:rPr lang="en-US" dirty="0"/>
              <a:t>Row: Range Bins</a:t>
            </a:r>
          </a:p>
          <a:p>
            <a:r>
              <a:rPr lang="en-US" dirty="0"/>
              <a:t>Column One Range Bin Over Many Chirps</a:t>
            </a:r>
          </a:p>
        </p:txBody>
      </p:sp>
      <p:sp>
        <p:nvSpPr>
          <p:cNvPr id="12" name="TextBox 11">
            <a:extLst>
              <a:ext uri="{FF2B5EF4-FFF2-40B4-BE49-F238E27FC236}">
                <a16:creationId xmlns:a16="http://schemas.microsoft.com/office/drawing/2014/main" id="{729E4115-C1EB-4C00-FEA0-23ADF87C428D}"/>
              </a:ext>
            </a:extLst>
          </p:cNvPr>
          <p:cNvSpPr txBox="1"/>
          <p:nvPr/>
        </p:nvSpPr>
        <p:spPr>
          <a:xfrm>
            <a:off x="7592655" y="3808857"/>
            <a:ext cx="4359215" cy="1477328"/>
          </a:xfrm>
          <a:prstGeom prst="rect">
            <a:avLst/>
          </a:prstGeom>
          <a:noFill/>
        </p:spPr>
        <p:txBody>
          <a:bodyPr wrap="square" rtlCol="0">
            <a:spAutoFit/>
          </a:bodyPr>
          <a:lstStyle/>
          <a:p>
            <a:r>
              <a:rPr lang="en-US" dirty="0"/>
              <a:t>Taking FFT column-wise, to look at the phase changes of the return signals at each range bin. Which means the doppler shift information is captured and we can calculate the velocity of the targets</a:t>
            </a:r>
          </a:p>
        </p:txBody>
      </p:sp>
    </p:spTree>
    <p:extLst>
      <p:ext uri="{BB962C8B-B14F-4D97-AF65-F5344CB8AC3E}">
        <p14:creationId xmlns:p14="http://schemas.microsoft.com/office/powerpoint/2010/main" val="2287258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44A2-15F4-7E91-5724-EAD93191898D}"/>
              </a:ext>
            </a:extLst>
          </p:cNvPr>
          <p:cNvSpPr>
            <a:spLocks noGrp="1"/>
          </p:cNvSpPr>
          <p:nvPr>
            <p:ph type="title"/>
          </p:nvPr>
        </p:nvSpPr>
        <p:spPr/>
        <p:txBody>
          <a:bodyPr/>
          <a:lstStyle/>
          <a:p>
            <a:r>
              <a:rPr lang="en-US" dirty="0"/>
              <a:t>FMCW Signal Flow</a:t>
            </a:r>
          </a:p>
        </p:txBody>
      </p:sp>
      <p:sp>
        <p:nvSpPr>
          <p:cNvPr id="4" name="Rectangle 3">
            <a:extLst>
              <a:ext uri="{FF2B5EF4-FFF2-40B4-BE49-F238E27FC236}">
                <a16:creationId xmlns:a16="http://schemas.microsoft.com/office/drawing/2014/main" id="{47704D4C-1109-9D2E-C6DF-3CE623590C81}"/>
              </a:ext>
            </a:extLst>
          </p:cNvPr>
          <p:cNvSpPr/>
          <p:nvPr/>
        </p:nvSpPr>
        <p:spPr>
          <a:xfrm>
            <a:off x="594911" y="2115239"/>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Chirp Generation</a:t>
            </a:r>
          </a:p>
        </p:txBody>
      </p:sp>
      <p:sp>
        <p:nvSpPr>
          <p:cNvPr id="5" name="Rectangle 4">
            <a:extLst>
              <a:ext uri="{FF2B5EF4-FFF2-40B4-BE49-F238E27FC236}">
                <a16:creationId xmlns:a16="http://schemas.microsoft.com/office/drawing/2014/main" id="{047F759C-0A69-B7D9-B9F1-ECC684AAFB62}"/>
              </a:ext>
            </a:extLst>
          </p:cNvPr>
          <p:cNvSpPr/>
          <p:nvPr/>
        </p:nvSpPr>
        <p:spPr>
          <a:xfrm>
            <a:off x="2818482" y="2115239"/>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Tx</a:t>
            </a:r>
          </a:p>
        </p:txBody>
      </p:sp>
      <p:sp>
        <p:nvSpPr>
          <p:cNvPr id="6" name="Rectangle 5">
            <a:extLst>
              <a:ext uri="{FF2B5EF4-FFF2-40B4-BE49-F238E27FC236}">
                <a16:creationId xmlns:a16="http://schemas.microsoft.com/office/drawing/2014/main" id="{FBA15C3A-6DBB-D46E-89F7-D7F1FDF1F39B}"/>
              </a:ext>
            </a:extLst>
          </p:cNvPr>
          <p:cNvSpPr/>
          <p:nvPr/>
        </p:nvSpPr>
        <p:spPr>
          <a:xfrm>
            <a:off x="594911" y="3843051"/>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Rx</a:t>
            </a:r>
          </a:p>
        </p:txBody>
      </p:sp>
      <p:sp>
        <p:nvSpPr>
          <p:cNvPr id="7" name="Rectangle 6">
            <a:extLst>
              <a:ext uri="{FF2B5EF4-FFF2-40B4-BE49-F238E27FC236}">
                <a16:creationId xmlns:a16="http://schemas.microsoft.com/office/drawing/2014/main" id="{DB35B42A-96F9-D089-6148-8AC99158613E}"/>
              </a:ext>
            </a:extLst>
          </p:cNvPr>
          <p:cNvSpPr/>
          <p:nvPr/>
        </p:nvSpPr>
        <p:spPr>
          <a:xfrm>
            <a:off x="2818482" y="3843051"/>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Mixer</a:t>
            </a:r>
          </a:p>
        </p:txBody>
      </p:sp>
      <p:sp>
        <p:nvSpPr>
          <p:cNvPr id="8" name="Rectangle 7">
            <a:extLst>
              <a:ext uri="{FF2B5EF4-FFF2-40B4-BE49-F238E27FC236}">
                <a16:creationId xmlns:a16="http://schemas.microsoft.com/office/drawing/2014/main" id="{60525A6F-04EC-D622-340A-9A88F7283AD2}"/>
              </a:ext>
            </a:extLst>
          </p:cNvPr>
          <p:cNvSpPr/>
          <p:nvPr/>
        </p:nvSpPr>
        <p:spPr>
          <a:xfrm>
            <a:off x="5042053" y="3843051"/>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De-chirped Signal</a:t>
            </a:r>
          </a:p>
        </p:txBody>
      </p:sp>
      <p:cxnSp>
        <p:nvCxnSpPr>
          <p:cNvPr id="10" name="Straight Arrow Connector 9">
            <a:extLst>
              <a:ext uri="{FF2B5EF4-FFF2-40B4-BE49-F238E27FC236}">
                <a16:creationId xmlns:a16="http://schemas.microsoft.com/office/drawing/2014/main" id="{5A5712DF-D4F5-34EB-A66B-665F0AF59C4E}"/>
              </a:ext>
            </a:extLst>
          </p:cNvPr>
          <p:cNvCxnSpPr>
            <a:stCxn id="4" idx="3"/>
            <a:endCxn id="5" idx="1"/>
          </p:cNvCxnSpPr>
          <p:nvPr/>
        </p:nvCxnSpPr>
        <p:spPr>
          <a:xfrm>
            <a:off x="2203373" y="2484304"/>
            <a:ext cx="61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7CA76FD-2EC4-9063-1320-45516568F02D}"/>
              </a:ext>
            </a:extLst>
          </p:cNvPr>
          <p:cNvCxnSpPr>
            <a:cxnSpLocks/>
            <a:stCxn id="4" idx="3"/>
            <a:endCxn id="7" idx="0"/>
          </p:cNvCxnSpPr>
          <p:nvPr/>
        </p:nvCxnSpPr>
        <p:spPr>
          <a:xfrm>
            <a:off x="2203373" y="2484304"/>
            <a:ext cx="1419340" cy="1358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7E2BECA-56C3-35CA-336A-FDEF7AE7225F}"/>
              </a:ext>
            </a:extLst>
          </p:cNvPr>
          <p:cNvCxnSpPr>
            <a:cxnSpLocks/>
            <a:stCxn id="6" idx="3"/>
            <a:endCxn id="7" idx="1"/>
          </p:cNvCxnSpPr>
          <p:nvPr/>
        </p:nvCxnSpPr>
        <p:spPr>
          <a:xfrm>
            <a:off x="2203373" y="4212116"/>
            <a:ext cx="61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1E49EFD-79FC-6E0C-5DB2-3929C1B6F1E2}"/>
              </a:ext>
            </a:extLst>
          </p:cNvPr>
          <p:cNvCxnSpPr>
            <a:cxnSpLocks/>
            <a:stCxn id="7" idx="3"/>
            <a:endCxn id="8" idx="1"/>
          </p:cNvCxnSpPr>
          <p:nvPr/>
        </p:nvCxnSpPr>
        <p:spPr>
          <a:xfrm>
            <a:off x="4426944" y="4212116"/>
            <a:ext cx="61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ACDB01D2-94E8-3E13-6B0B-1F5E42711C5B}"/>
              </a:ext>
            </a:extLst>
          </p:cNvPr>
          <p:cNvSpPr/>
          <p:nvPr/>
        </p:nvSpPr>
        <p:spPr>
          <a:xfrm>
            <a:off x="7265624" y="3843051"/>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FFT</a:t>
            </a:r>
          </a:p>
        </p:txBody>
      </p:sp>
      <p:cxnSp>
        <p:nvCxnSpPr>
          <p:cNvPr id="21" name="Straight Arrow Connector 20">
            <a:extLst>
              <a:ext uri="{FF2B5EF4-FFF2-40B4-BE49-F238E27FC236}">
                <a16:creationId xmlns:a16="http://schemas.microsoft.com/office/drawing/2014/main" id="{1A358FFC-1E1C-3460-838E-0112A33DA3B2}"/>
              </a:ext>
            </a:extLst>
          </p:cNvPr>
          <p:cNvCxnSpPr>
            <a:cxnSpLocks/>
            <a:stCxn id="8" idx="3"/>
            <a:endCxn id="20" idx="1"/>
          </p:cNvCxnSpPr>
          <p:nvPr/>
        </p:nvCxnSpPr>
        <p:spPr>
          <a:xfrm>
            <a:off x="6650515" y="4212116"/>
            <a:ext cx="61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4782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0246-8B0B-9889-8340-EE9E2C2A713B}"/>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AC72E0FC-281B-1A1C-7D11-475F2EC5FBB5}"/>
              </a:ext>
            </a:extLst>
          </p:cNvPr>
          <p:cNvSpPr>
            <a:spLocks noGrp="1"/>
          </p:cNvSpPr>
          <p:nvPr>
            <p:ph idx="1"/>
          </p:nvPr>
        </p:nvSpPr>
        <p:spPr/>
        <p:txBody>
          <a:bodyPr>
            <a:normAutofit fontScale="85000" lnSpcReduction="20000"/>
          </a:bodyPr>
          <a:lstStyle/>
          <a:p>
            <a:pPr marL="0" indent="0">
              <a:buNone/>
            </a:pPr>
            <a:r>
              <a:rPr lang="en-US" dirty="0"/>
              <a:t>[1] </a:t>
            </a:r>
            <a:r>
              <a:rPr lang="en-US" dirty="0" err="1"/>
              <a:t>Nicolò</a:t>
            </a:r>
            <a:r>
              <a:rPr lang="en-US" dirty="0"/>
              <a:t>, A., Massaroni, C., Schena, E., &amp; Sacchetti, M. (2020). The importance of respiratory rate monitoring: From healthcare to sport and exercise. In Sensors (Switzerland) (Vol. 20, Issue 21, pp. 1–45). MDPI AG. https://</a:t>
            </a:r>
            <a:r>
              <a:rPr lang="en-US" dirty="0" err="1"/>
              <a:t>doi.org</a:t>
            </a:r>
            <a:r>
              <a:rPr lang="en-US" dirty="0"/>
              <a:t>/10.3390/s20216396</a:t>
            </a:r>
          </a:p>
          <a:p>
            <a:pPr marL="0" indent="0">
              <a:buNone/>
            </a:pPr>
            <a:r>
              <a:rPr lang="en-US" dirty="0"/>
              <a:t>[2] </a:t>
            </a:r>
            <a:r>
              <a:rPr lang="en-SG" dirty="0"/>
              <a:t>Xie, W., Gan, L., Huang, L., Shi, C., Liu, B., Wu, C. H., Lee, Y. T., Chen, J., &amp; Zhang, R. (2023). A Real-Time Respiration Monitoring System Using </a:t>
            </a:r>
            <a:r>
              <a:rPr lang="en-SG" dirty="0" err="1"/>
              <a:t>WiFi</a:t>
            </a:r>
            <a:r>
              <a:rPr lang="en-SG" dirty="0"/>
              <a:t> Sensing Based on the Concentric Circle Model. IEEE Transactions on Biomedical Circuits and Systems, 17(2), 157–168. </a:t>
            </a:r>
            <a:r>
              <a:rPr lang="en-SG" dirty="0">
                <a:hlinkClick r:id="rId2"/>
              </a:rPr>
              <a:t>https://doi.org/10.1109/TBCAS.2022.3229435</a:t>
            </a:r>
            <a:endParaRPr lang="en-SG" dirty="0"/>
          </a:p>
          <a:p>
            <a:pPr marL="0" indent="0">
              <a:buNone/>
            </a:pPr>
            <a:r>
              <a:rPr lang="en-SG" dirty="0"/>
              <a:t>[3] Massaroni, C., </a:t>
            </a:r>
            <a:r>
              <a:rPr lang="en-SG" dirty="0" err="1"/>
              <a:t>Nicolò</a:t>
            </a:r>
            <a:r>
              <a:rPr lang="en-SG" dirty="0"/>
              <a:t>, A., Schena, E., &amp; Sacchetti, M. (2020). Remote Respiratory Monitoring in the Time of COVID-19. </a:t>
            </a:r>
            <a:r>
              <a:rPr lang="en-SG" i="1" dirty="0"/>
              <a:t>Frontiers in Physiology</a:t>
            </a:r>
            <a:r>
              <a:rPr lang="en-SG" dirty="0"/>
              <a:t>, </a:t>
            </a:r>
            <a:r>
              <a:rPr lang="en-SG" i="1" dirty="0"/>
              <a:t>11</a:t>
            </a:r>
            <a:r>
              <a:rPr lang="en-SG" dirty="0"/>
              <a:t>. </a:t>
            </a:r>
            <a:r>
              <a:rPr lang="en-SG" dirty="0">
                <a:hlinkClick r:id="rId3"/>
              </a:rPr>
              <a:t>https://doi.org/10.3389/fphys.2020.00635</a:t>
            </a:r>
            <a:endParaRPr lang="en-SG" dirty="0"/>
          </a:p>
          <a:p>
            <a:pPr marL="0" indent="0">
              <a:buNone/>
            </a:pPr>
            <a:r>
              <a:rPr lang="en-SG" dirty="0"/>
              <a:t>[4] Vanegas, E., </a:t>
            </a:r>
            <a:r>
              <a:rPr lang="en-SG" dirty="0" err="1"/>
              <a:t>Igual</a:t>
            </a:r>
            <a:r>
              <a:rPr lang="en-SG" dirty="0"/>
              <a:t>, R., &amp; Plaza, I. (2020). Sensing systems for respiration monitoring: A technical systematic review. In </a:t>
            </a:r>
            <a:r>
              <a:rPr lang="en-SG" i="1" dirty="0"/>
              <a:t>Sensors (Switzerland)</a:t>
            </a:r>
            <a:r>
              <a:rPr lang="en-SG" dirty="0"/>
              <a:t> (Vol. 20, Issue 18, pp. 1–84). MDPI AG. https://</a:t>
            </a:r>
            <a:r>
              <a:rPr lang="en-SG" dirty="0" err="1"/>
              <a:t>doi.org</a:t>
            </a:r>
            <a:r>
              <a:rPr lang="en-SG" dirty="0"/>
              <a:t>/10.3390/s20185446</a:t>
            </a:r>
          </a:p>
          <a:p>
            <a:pPr marL="0" indent="0">
              <a:buNone/>
            </a:pPr>
            <a:endParaRPr lang="en-SG" dirty="0"/>
          </a:p>
          <a:p>
            <a:pPr marL="0" indent="0">
              <a:buNone/>
            </a:pPr>
            <a:endParaRPr lang="en-SG" dirty="0"/>
          </a:p>
          <a:p>
            <a:pPr marL="0" indent="0">
              <a:buNone/>
            </a:pPr>
            <a:endParaRPr lang="en-US" dirty="0"/>
          </a:p>
        </p:txBody>
      </p:sp>
    </p:spTree>
    <p:extLst>
      <p:ext uri="{BB962C8B-B14F-4D97-AF65-F5344CB8AC3E}">
        <p14:creationId xmlns:p14="http://schemas.microsoft.com/office/powerpoint/2010/main" val="12825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2D6E-8358-EE26-D624-32240E0A1C2B}"/>
              </a:ext>
            </a:extLst>
          </p:cNvPr>
          <p:cNvSpPr>
            <a:spLocks noGrp="1"/>
          </p:cNvSpPr>
          <p:nvPr>
            <p:ph type="title"/>
          </p:nvPr>
        </p:nvSpPr>
        <p:spPr/>
        <p:txBody>
          <a:bodyPr/>
          <a:lstStyle/>
          <a:p>
            <a:r>
              <a:rPr lang="en-US" dirty="0"/>
              <a:t>Human Vitals – Respiratory Rate</a:t>
            </a:r>
          </a:p>
        </p:txBody>
      </p:sp>
      <p:sp>
        <p:nvSpPr>
          <p:cNvPr id="3" name="Content Placeholder 2">
            <a:extLst>
              <a:ext uri="{FF2B5EF4-FFF2-40B4-BE49-F238E27FC236}">
                <a16:creationId xmlns:a16="http://schemas.microsoft.com/office/drawing/2014/main" id="{5D863C92-E3BC-3E59-3D82-04778622FFAF}"/>
              </a:ext>
            </a:extLst>
          </p:cNvPr>
          <p:cNvSpPr>
            <a:spLocks noGrp="1"/>
          </p:cNvSpPr>
          <p:nvPr>
            <p:ph idx="1"/>
          </p:nvPr>
        </p:nvSpPr>
        <p:spPr/>
        <p:txBody>
          <a:bodyPr>
            <a:normAutofit/>
          </a:bodyPr>
          <a:lstStyle/>
          <a:p>
            <a:r>
              <a:rPr lang="en-US" dirty="0"/>
              <a:t>Breathing is a vital physiological function of the human body.</a:t>
            </a:r>
          </a:p>
          <a:p>
            <a:r>
              <a:rPr lang="en-US" dirty="0"/>
              <a:t>As such, Respiratory Rate is one of the most fundamental vital signs [3] of the human body reflects strongly on the state of body health. </a:t>
            </a:r>
          </a:p>
          <a:p>
            <a:r>
              <a:rPr lang="en-US" dirty="0"/>
              <a:t>Applications such as sleep studies, sport training, patient monitoring, or health at work [1][2] rely upon Respiratory Rate.</a:t>
            </a:r>
          </a:p>
          <a:p>
            <a:pPr marL="0" indent="0">
              <a:buNone/>
            </a:pPr>
            <a:endParaRPr lang="en-US" dirty="0"/>
          </a:p>
        </p:txBody>
      </p:sp>
    </p:spTree>
    <p:extLst>
      <p:ext uri="{BB962C8B-B14F-4D97-AF65-F5344CB8AC3E}">
        <p14:creationId xmlns:p14="http://schemas.microsoft.com/office/powerpoint/2010/main" val="292487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ED11-DFE3-B406-A5B1-692E3A185B97}"/>
              </a:ext>
            </a:extLst>
          </p:cNvPr>
          <p:cNvSpPr>
            <a:spLocks noGrp="1"/>
          </p:cNvSpPr>
          <p:nvPr>
            <p:ph type="title"/>
          </p:nvPr>
        </p:nvSpPr>
        <p:spPr/>
        <p:txBody>
          <a:bodyPr/>
          <a:lstStyle/>
          <a:p>
            <a:r>
              <a:rPr lang="en-US" dirty="0"/>
              <a:t>Introduction to Respiratory Rate</a:t>
            </a:r>
          </a:p>
        </p:txBody>
      </p:sp>
      <p:sp>
        <p:nvSpPr>
          <p:cNvPr id="3" name="Content Placeholder 2">
            <a:extLst>
              <a:ext uri="{FF2B5EF4-FFF2-40B4-BE49-F238E27FC236}">
                <a16:creationId xmlns:a16="http://schemas.microsoft.com/office/drawing/2014/main" id="{6C99FD86-EFF4-91A9-50AA-D50C92386FC7}"/>
              </a:ext>
            </a:extLst>
          </p:cNvPr>
          <p:cNvSpPr>
            <a:spLocks noGrp="1"/>
          </p:cNvSpPr>
          <p:nvPr>
            <p:ph idx="1"/>
          </p:nvPr>
        </p:nvSpPr>
        <p:spPr/>
        <p:txBody>
          <a:bodyPr/>
          <a:lstStyle/>
          <a:p>
            <a:r>
              <a:rPr lang="en-US" dirty="0"/>
              <a:t>Respiratory rate is defined as the number of breaths per minute.</a:t>
            </a:r>
          </a:p>
          <a:p>
            <a:r>
              <a:rPr lang="en-US" dirty="0"/>
              <a:t>Respiratory Rate</a:t>
            </a:r>
            <a:r>
              <a:rPr lang="en-US" baseline="-25000" dirty="0"/>
              <a:t> </a:t>
            </a:r>
            <a:r>
              <a:rPr lang="en-US" dirty="0"/>
              <a:t>is a critical indicator of physiological health, as alterations in RR can help diagnose respiratory diseases, such as asthma, sleep apnea, and chronic obstructive pulmonary diseases (chronic bronchitis, emphysema, and non-reversible asthma) [4]</a:t>
            </a:r>
          </a:p>
          <a:p>
            <a:r>
              <a:rPr lang="en-US" dirty="0"/>
              <a:t> </a:t>
            </a:r>
            <a:r>
              <a:rPr lang="en-SG" b="0" i="0" u="none" strike="noStrike" dirty="0">
                <a:solidFill>
                  <a:srgbClr val="000000"/>
                </a:solidFill>
                <a:effectLst/>
              </a:rPr>
              <a:t>Non-contact sensing technologies, such as radar systems, have gained attention for continuous monitoring without patient discomfort or motion constraints.</a:t>
            </a:r>
          </a:p>
          <a:p>
            <a:endParaRPr lang="en-US" dirty="0"/>
          </a:p>
        </p:txBody>
      </p:sp>
    </p:spTree>
    <p:extLst>
      <p:ext uri="{BB962C8B-B14F-4D97-AF65-F5344CB8AC3E}">
        <p14:creationId xmlns:p14="http://schemas.microsoft.com/office/powerpoint/2010/main" val="185503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9FE3-0513-6F96-AD4F-48F0CF3C2337}"/>
              </a:ext>
            </a:extLst>
          </p:cNvPr>
          <p:cNvSpPr>
            <a:spLocks noGrp="1"/>
          </p:cNvSpPr>
          <p:nvPr>
            <p:ph type="title"/>
          </p:nvPr>
        </p:nvSpPr>
        <p:spPr/>
        <p:txBody>
          <a:bodyPr/>
          <a:lstStyle/>
          <a:p>
            <a:r>
              <a:rPr lang="en-US" dirty="0"/>
              <a:t>Non-Contact RR Monitoring</a:t>
            </a:r>
          </a:p>
        </p:txBody>
      </p:sp>
      <p:sp>
        <p:nvSpPr>
          <p:cNvPr id="3" name="Content Placeholder 2">
            <a:extLst>
              <a:ext uri="{FF2B5EF4-FFF2-40B4-BE49-F238E27FC236}">
                <a16:creationId xmlns:a16="http://schemas.microsoft.com/office/drawing/2014/main" id="{6F5C2AD4-8653-1207-E264-75D4ED3805AF}"/>
              </a:ext>
            </a:extLst>
          </p:cNvPr>
          <p:cNvSpPr>
            <a:spLocks noGrp="1"/>
          </p:cNvSpPr>
          <p:nvPr>
            <p:ph idx="1"/>
          </p:nvPr>
        </p:nvSpPr>
        <p:spPr/>
        <p:txBody>
          <a:bodyPr>
            <a:normAutofit fontScale="92500" lnSpcReduction="20000"/>
          </a:bodyPr>
          <a:lstStyle/>
          <a:p>
            <a:r>
              <a:rPr lang="en-US" dirty="0"/>
              <a:t>Erik Vanegas et al. reviews respiration sensing systems comprehensively. </a:t>
            </a:r>
          </a:p>
          <a:p>
            <a:r>
              <a:rPr lang="en-US" dirty="0"/>
              <a:t>It analyses 198 relevant studies in respiratory monitoring</a:t>
            </a:r>
          </a:p>
          <a:p>
            <a:r>
              <a:rPr lang="en-US" dirty="0"/>
              <a:t>Key summaries:</a:t>
            </a:r>
          </a:p>
          <a:p>
            <a:pPr lvl="1"/>
            <a:r>
              <a:rPr lang="en-US" dirty="0"/>
              <a:t>Non-contact radar methods are increasingly preferred for respiratory monitoring due to their ability to measure vital signs without physical contact, thus enhancing user comfort and compliance.</a:t>
            </a:r>
          </a:p>
          <a:p>
            <a:pPr lvl="1"/>
            <a:r>
              <a:rPr lang="en-US" b="0" i="0" u="none" strike="noStrike" dirty="0">
                <a:solidFill>
                  <a:srgbClr val="000000"/>
                </a:solidFill>
                <a:effectLst/>
                <a:latin typeface="ProximaVara-Roman"/>
              </a:rPr>
              <a:t>O</a:t>
            </a:r>
            <a:r>
              <a:rPr lang="en-US" dirty="0">
                <a:solidFill>
                  <a:srgbClr val="000000"/>
                </a:solidFill>
                <a:latin typeface="ProximaVara-Roman"/>
              </a:rPr>
              <a:t>f all non-contact methods studied, 60% </a:t>
            </a:r>
            <a:r>
              <a:rPr lang="en-SG" b="0" i="0" u="none" strike="noStrike" dirty="0">
                <a:solidFill>
                  <a:srgbClr val="000000"/>
                </a:solidFill>
                <a:effectLst/>
                <a:latin typeface="ProximaVara-Roman"/>
              </a:rPr>
              <a:t>utilize radar technology to detect chest wall movements and respiratory patterns from a distance.</a:t>
            </a:r>
          </a:p>
          <a:p>
            <a:pPr lvl="1"/>
            <a:r>
              <a:rPr lang="en-SG" b="0" i="0" u="none" strike="noStrike" dirty="0">
                <a:solidFill>
                  <a:srgbClr val="000000"/>
                </a:solidFill>
                <a:effectLst/>
                <a:latin typeface="ProximaVara-Roman"/>
              </a:rPr>
              <a:t>Radar systems are typically small, low-cost, and easy to install, less susceptible to electromagnetic interference, all which contributes to their practicality in real-world application.</a:t>
            </a:r>
          </a:p>
          <a:p>
            <a:pPr lvl="1"/>
            <a:r>
              <a:rPr lang="en-SG" dirty="0">
                <a:solidFill>
                  <a:srgbClr val="000000"/>
                </a:solidFill>
                <a:latin typeface="ProximaVara-Roman"/>
              </a:rPr>
              <a:t>Despite their advantages, challenges remain in accurately interpreting the data due to potential noise and the need for sophisticated algorithms to process the signals effectively</a:t>
            </a:r>
            <a:endParaRPr lang="en-US" dirty="0"/>
          </a:p>
          <a:p>
            <a:endParaRPr lang="en-US" dirty="0"/>
          </a:p>
        </p:txBody>
      </p:sp>
    </p:spTree>
    <p:extLst>
      <p:ext uri="{BB962C8B-B14F-4D97-AF65-F5344CB8AC3E}">
        <p14:creationId xmlns:p14="http://schemas.microsoft.com/office/powerpoint/2010/main" val="399012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942F-17E7-2A5A-28DC-5EDD737CB862}"/>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2BB15B02-FA3C-A527-4D00-F73A97A2168A}"/>
              </a:ext>
            </a:extLst>
          </p:cNvPr>
          <p:cNvSpPr>
            <a:spLocks noGrp="1"/>
          </p:cNvSpPr>
          <p:nvPr>
            <p:ph idx="1"/>
          </p:nvPr>
        </p:nvSpPr>
        <p:spPr/>
        <p:txBody>
          <a:bodyPr>
            <a:normAutofit/>
          </a:bodyPr>
          <a:lstStyle/>
          <a:p>
            <a:r>
              <a:rPr lang="en-US" dirty="0"/>
              <a:t>To extract human vitals (heart rate and breathing rate), we need to detect micro-movements of the human body.</a:t>
            </a:r>
          </a:p>
          <a:p>
            <a:r>
              <a:rPr lang="en-US" dirty="0"/>
              <a:t>Measurable signals are in the table below.</a:t>
            </a:r>
          </a:p>
          <a:p>
            <a:r>
              <a:rPr lang="en-US" dirty="0"/>
              <a:t>Challenges</a:t>
            </a:r>
          </a:p>
          <a:p>
            <a:pPr lvl="1"/>
            <a:r>
              <a:rPr lang="en-US" dirty="0"/>
              <a:t>Magnitude of movement is tiny, especially for Heart Rate.</a:t>
            </a:r>
          </a:p>
          <a:p>
            <a:pPr lvl="1"/>
            <a:r>
              <a:rPr lang="en-US" dirty="0"/>
              <a:t>Interference – Internal leakage, static reflections, multi-path interference, respiration might overshadow heart rate</a:t>
            </a:r>
          </a:p>
          <a:p>
            <a:pPr lvl="1"/>
            <a:r>
              <a:rPr lang="en-US" dirty="0"/>
              <a:t>Need to find a way to separate respiration and heart rate</a:t>
            </a:r>
          </a:p>
          <a:p>
            <a:pPr marL="0" indent="0">
              <a:buNone/>
            </a:pPr>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71F99D3B-639E-2780-1D4B-8464C0F13A27}"/>
              </a:ext>
            </a:extLst>
          </p:cNvPr>
          <p:cNvGraphicFramePr>
            <a:graphicFrameLocks noGrp="1"/>
          </p:cNvGraphicFramePr>
          <p:nvPr>
            <p:extLst>
              <p:ext uri="{D42A27DB-BD31-4B8C-83A1-F6EECF244321}">
                <p14:modId xmlns:p14="http://schemas.microsoft.com/office/powerpoint/2010/main" val="9378765"/>
              </p:ext>
            </p:extLst>
          </p:nvPr>
        </p:nvGraphicFramePr>
        <p:xfrm>
          <a:off x="838200" y="5385435"/>
          <a:ext cx="8127999" cy="1107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22728587"/>
                    </a:ext>
                  </a:extLst>
                </a:gridCol>
                <a:gridCol w="2709333">
                  <a:extLst>
                    <a:ext uri="{9D8B030D-6E8A-4147-A177-3AD203B41FA5}">
                      <a16:colId xmlns:a16="http://schemas.microsoft.com/office/drawing/2014/main" val="2781672369"/>
                    </a:ext>
                  </a:extLst>
                </a:gridCol>
                <a:gridCol w="2709333">
                  <a:extLst>
                    <a:ext uri="{9D8B030D-6E8A-4147-A177-3AD203B41FA5}">
                      <a16:colId xmlns:a16="http://schemas.microsoft.com/office/drawing/2014/main" val="3022095721"/>
                    </a:ext>
                  </a:extLst>
                </a:gridCol>
              </a:tblGrid>
              <a:tr h="0">
                <a:tc>
                  <a:txBody>
                    <a:bodyPr/>
                    <a:lstStyle/>
                    <a:p>
                      <a:endParaRPr lang="en-US"/>
                    </a:p>
                  </a:txBody>
                  <a:tcPr/>
                </a:tc>
                <a:tc>
                  <a:txBody>
                    <a:bodyPr/>
                    <a:lstStyle/>
                    <a:p>
                      <a:r>
                        <a:rPr lang="en-US" dirty="0"/>
                        <a:t>Frequency</a:t>
                      </a:r>
                    </a:p>
                  </a:txBody>
                  <a:tcPr/>
                </a:tc>
                <a:tc>
                  <a:txBody>
                    <a:bodyPr/>
                    <a:lstStyle/>
                    <a:p>
                      <a:r>
                        <a:rPr lang="en-US" dirty="0"/>
                        <a:t>Amplitude</a:t>
                      </a:r>
                    </a:p>
                  </a:txBody>
                  <a:tcPr/>
                </a:tc>
                <a:extLst>
                  <a:ext uri="{0D108BD9-81ED-4DB2-BD59-A6C34878D82A}">
                    <a16:rowId xmlns:a16="http://schemas.microsoft.com/office/drawing/2014/main" val="2777712923"/>
                  </a:ext>
                </a:extLst>
              </a:tr>
              <a:tr h="370840">
                <a:tc>
                  <a:txBody>
                    <a:bodyPr/>
                    <a:lstStyle/>
                    <a:p>
                      <a:r>
                        <a:rPr lang="en-US" dirty="0"/>
                        <a:t>Heart Rate</a:t>
                      </a:r>
                    </a:p>
                  </a:txBody>
                  <a:tcPr/>
                </a:tc>
                <a:tc>
                  <a:txBody>
                    <a:bodyPr/>
                    <a:lstStyle/>
                    <a:p>
                      <a:r>
                        <a:rPr lang="en-US" dirty="0"/>
                        <a:t>0.1Hz – 0.5Hz</a:t>
                      </a:r>
                    </a:p>
                  </a:txBody>
                  <a:tcPr/>
                </a:tc>
                <a:tc>
                  <a:txBody>
                    <a:bodyPr/>
                    <a:lstStyle/>
                    <a:p>
                      <a:r>
                        <a:rPr lang="en-US" dirty="0"/>
                        <a:t>~1-12mm </a:t>
                      </a:r>
                    </a:p>
                  </a:txBody>
                  <a:tcPr/>
                </a:tc>
                <a:extLst>
                  <a:ext uri="{0D108BD9-81ED-4DB2-BD59-A6C34878D82A}">
                    <a16:rowId xmlns:a16="http://schemas.microsoft.com/office/drawing/2014/main" val="3575874509"/>
                  </a:ext>
                </a:extLst>
              </a:tr>
              <a:tr h="370840">
                <a:tc>
                  <a:txBody>
                    <a:bodyPr/>
                    <a:lstStyle/>
                    <a:p>
                      <a:r>
                        <a:rPr lang="en-US" dirty="0"/>
                        <a:t>Breathing Rate</a:t>
                      </a:r>
                    </a:p>
                  </a:txBody>
                  <a:tcPr/>
                </a:tc>
                <a:tc>
                  <a:txBody>
                    <a:bodyPr/>
                    <a:lstStyle/>
                    <a:p>
                      <a:r>
                        <a:rPr lang="en-US" dirty="0"/>
                        <a:t>0.8Hz – 2Hz</a:t>
                      </a:r>
                    </a:p>
                  </a:txBody>
                  <a:tcPr/>
                </a:tc>
                <a:tc>
                  <a:txBody>
                    <a:bodyPr/>
                    <a:lstStyle/>
                    <a:p>
                      <a:r>
                        <a:rPr lang="en-US" dirty="0"/>
                        <a:t>~0.1 – 0.5mm</a:t>
                      </a:r>
                    </a:p>
                  </a:txBody>
                  <a:tcPr/>
                </a:tc>
                <a:extLst>
                  <a:ext uri="{0D108BD9-81ED-4DB2-BD59-A6C34878D82A}">
                    <a16:rowId xmlns:a16="http://schemas.microsoft.com/office/drawing/2014/main" val="3799340873"/>
                  </a:ext>
                </a:extLst>
              </a:tr>
            </a:tbl>
          </a:graphicData>
        </a:graphic>
      </p:graphicFrame>
    </p:spTree>
    <p:extLst>
      <p:ext uri="{BB962C8B-B14F-4D97-AF65-F5344CB8AC3E}">
        <p14:creationId xmlns:p14="http://schemas.microsoft.com/office/powerpoint/2010/main" val="395667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DC47-8716-2EB2-4F89-A0FC5485497F}"/>
              </a:ext>
            </a:extLst>
          </p:cNvPr>
          <p:cNvSpPr>
            <a:spLocks noGrp="1"/>
          </p:cNvSpPr>
          <p:nvPr>
            <p:ph type="title"/>
          </p:nvPr>
        </p:nvSpPr>
        <p:spPr/>
        <p:txBody>
          <a:bodyPr/>
          <a:lstStyle/>
          <a:p>
            <a:r>
              <a:rPr lang="en-US" dirty="0"/>
              <a:t>Difference between </a:t>
            </a:r>
            <a:r>
              <a:rPr lang="en-US" dirty="0" err="1"/>
              <a:t>mmWave</a:t>
            </a:r>
            <a:r>
              <a:rPr lang="en-US" dirty="0"/>
              <a:t> Radar and SDR</a:t>
            </a:r>
          </a:p>
        </p:txBody>
      </p:sp>
      <p:pic>
        <p:nvPicPr>
          <p:cNvPr id="5" name="Graphic 4" descr="Man with solid fill">
            <a:extLst>
              <a:ext uri="{FF2B5EF4-FFF2-40B4-BE49-F238E27FC236}">
                <a16:creationId xmlns:a16="http://schemas.microsoft.com/office/drawing/2014/main" id="{C3CB97D0-02EA-0726-9AB7-7BB64E5D4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94128" y="3411650"/>
            <a:ext cx="914400" cy="914400"/>
          </a:xfrm>
          <a:prstGeom prst="rect">
            <a:avLst/>
          </a:prstGeom>
        </p:spPr>
      </p:pic>
      <p:sp>
        <p:nvSpPr>
          <p:cNvPr id="6" name="Rectangle 5">
            <a:extLst>
              <a:ext uri="{FF2B5EF4-FFF2-40B4-BE49-F238E27FC236}">
                <a16:creationId xmlns:a16="http://schemas.microsoft.com/office/drawing/2014/main" id="{2B2005F9-CE9C-5F5E-CF19-FFD15C231D06}"/>
              </a:ext>
            </a:extLst>
          </p:cNvPr>
          <p:cNvSpPr/>
          <p:nvPr/>
        </p:nvSpPr>
        <p:spPr>
          <a:xfrm>
            <a:off x="698500" y="2488898"/>
            <a:ext cx="1289649" cy="8108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Frequency Synthesizer</a:t>
            </a:r>
          </a:p>
        </p:txBody>
      </p:sp>
      <p:sp>
        <p:nvSpPr>
          <p:cNvPr id="7" name="Oval 6">
            <a:extLst>
              <a:ext uri="{FF2B5EF4-FFF2-40B4-BE49-F238E27FC236}">
                <a16:creationId xmlns:a16="http://schemas.microsoft.com/office/drawing/2014/main" id="{9E0331A9-AC0D-B915-B020-3EB7F800202B}"/>
              </a:ext>
            </a:extLst>
          </p:cNvPr>
          <p:cNvSpPr/>
          <p:nvPr/>
        </p:nvSpPr>
        <p:spPr>
          <a:xfrm>
            <a:off x="2195182" y="2488897"/>
            <a:ext cx="810884" cy="8108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VCO</a:t>
            </a:r>
          </a:p>
        </p:txBody>
      </p:sp>
      <p:sp>
        <p:nvSpPr>
          <p:cNvPr id="8" name="Triangle 7">
            <a:extLst>
              <a:ext uri="{FF2B5EF4-FFF2-40B4-BE49-F238E27FC236}">
                <a16:creationId xmlns:a16="http://schemas.microsoft.com/office/drawing/2014/main" id="{847E0029-B35D-9DB2-147D-33CF228A83C6}"/>
              </a:ext>
            </a:extLst>
          </p:cNvPr>
          <p:cNvSpPr/>
          <p:nvPr/>
        </p:nvSpPr>
        <p:spPr>
          <a:xfrm rot="5400000">
            <a:off x="3148402" y="2596412"/>
            <a:ext cx="810883" cy="552091"/>
          </a:xfrm>
          <a:prstGeom prst="triangle">
            <a:avLst>
              <a:gd name="adj" fmla="val 521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D79FD0-BAAC-515B-0348-CB09125FFB2B}"/>
              </a:ext>
            </a:extLst>
          </p:cNvPr>
          <p:cNvSpPr txBox="1"/>
          <p:nvPr/>
        </p:nvSpPr>
        <p:spPr>
          <a:xfrm>
            <a:off x="3320759" y="3205986"/>
            <a:ext cx="1147314" cy="646331"/>
          </a:xfrm>
          <a:prstGeom prst="rect">
            <a:avLst/>
          </a:prstGeom>
          <a:noFill/>
        </p:spPr>
        <p:txBody>
          <a:bodyPr wrap="square" rtlCol="0">
            <a:spAutoFit/>
          </a:bodyPr>
          <a:lstStyle/>
          <a:p>
            <a:r>
              <a:rPr lang="en-US" dirty="0"/>
              <a:t>Power Amplifier</a:t>
            </a:r>
          </a:p>
        </p:txBody>
      </p:sp>
      <p:cxnSp>
        <p:nvCxnSpPr>
          <p:cNvPr id="11" name="Straight Arrow Connector 10">
            <a:extLst>
              <a:ext uri="{FF2B5EF4-FFF2-40B4-BE49-F238E27FC236}">
                <a16:creationId xmlns:a16="http://schemas.microsoft.com/office/drawing/2014/main" id="{3329CB46-3543-DB76-E38F-F5F308203748}"/>
              </a:ext>
            </a:extLst>
          </p:cNvPr>
          <p:cNvCxnSpPr>
            <a:stCxn id="6" idx="3"/>
            <a:endCxn id="7" idx="2"/>
          </p:cNvCxnSpPr>
          <p:nvPr/>
        </p:nvCxnSpPr>
        <p:spPr>
          <a:xfrm flipV="1">
            <a:off x="1988149" y="2894339"/>
            <a:ext cx="20703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4E5CC97-E0DE-73D6-5A23-018C8B0E2156}"/>
              </a:ext>
            </a:extLst>
          </p:cNvPr>
          <p:cNvCxnSpPr>
            <a:cxnSpLocks/>
            <a:stCxn id="7" idx="6"/>
            <a:endCxn id="8" idx="3"/>
          </p:cNvCxnSpPr>
          <p:nvPr/>
        </p:nvCxnSpPr>
        <p:spPr>
          <a:xfrm flipV="1">
            <a:off x="3006066" y="2890086"/>
            <a:ext cx="271732" cy="4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68E77B8-0E4E-FBC7-FB09-FEE5A4B16503}"/>
              </a:ext>
            </a:extLst>
          </p:cNvPr>
          <p:cNvSpPr txBox="1"/>
          <p:nvPr/>
        </p:nvSpPr>
        <p:spPr>
          <a:xfrm>
            <a:off x="4749950" y="2922446"/>
            <a:ext cx="386131" cy="369332"/>
          </a:xfrm>
          <a:prstGeom prst="rect">
            <a:avLst/>
          </a:prstGeom>
          <a:noFill/>
        </p:spPr>
        <p:txBody>
          <a:bodyPr wrap="none" rtlCol="0">
            <a:spAutoFit/>
          </a:bodyPr>
          <a:lstStyle/>
          <a:p>
            <a:r>
              <a:rPr lang="en-US" dirty="0"/>
              <a:t>Tx</a:t>
            </a:r>
          </a:p>
        </p:txBody>
      </p:sp>
      <p:cxnSp>
        <p:nvCxnSpPr>
          <p:cNvPr id="25" name="Elbow Connector 24">
            <a:extLst>
              <a:ext uri="{FF2B5EF4-FFF2-40B4-BE49-F238E27FC236}">
                <a16:creationId xmlns:a16="http://schemas.microsoft.com/office/drawing/2014/main" id="{9FA1F92C-7405-AFB2-119F-CE2BF843584C}"/>
              </a:ext>
            </a:extLst>
          </p:cNvPr>
          <p:cNvCxnSpPr>
            <a:stCxn id="7" idx="0"/>
            <a:endCxn id="6" idx="0"/>
          </p:cNvCxnSpPr>
          <p:nvPr/>
        </p:nvCxnSpPr>
        <p:spPr>
          <a:xfrm rot="16200000" flipH="1" flipV="1">
            <a:off x="1971974" y="1860247"/>
            <a:ext cx="1" cy="1257299"/>
          </a:xfrm>
          <a:prstGeom prst="bentConnector3">
            <a:avLst>
              <a:gd name="adj1" fmla="val -22860000000"/>
            </a:avLst>
          </a:prstGeom>
          <a:ln>
            <a:tailEnd type="triangle"/>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366B17BC-83EE-F423-E9B7-08E7E4CB4BA9}"/>
              </a:ext>
            </a:extLst>
          </p:cNvPr>
          <p:cNvGrpSpPr/>
          <p:nvPr/>
        </p:nvGrpSpPr>
        <p:grpSpPr>
          <a:xfrm>
            <a:off x="4507063" y="2694399"/>
            <a:ext cx="314325" cy="356116"/>
            <a:chOff x="4543360" y="3793665"/>
            <a:chExt cx="314325" cy="356116"/>
          </a:xfrm>
        </p:grpSpPr>
        <p:cxnSp>
          <p:nvCxnSpPr>
            <p:cNvPr id="31" name="Straight Connector 30">
              <a:extLst>
                <a:ext uri="{FF2B5EF4-FFF2-40B4-BE49-F238E27FC236}">
                  <a16:creationId xmlns:a16="http://schemas.microsoft.com/office/drawing/2014/main" id="{5059026A-E329-E9F4-3B26-19FD7D878002}"/>
                </a:ext>
              </a:extLst>
            </p:cNvPr>
            <p:cNvCxnSpPr/>
            <p:nvPr/>
          </p:nvCxnSpPr>
          <p:spPr>
            <a:xfrm>
              <a:off x="4543360" y="3793665"/>
              <a:ext cx="171450" cy="17145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6E492D5-10EA-46F5-1F98-17CB64AD5733}"/>
                </a:ext>
              </a:extLst>
            </p:cNvPr>
            <p:cNvCxnSpPr>
              <a:cxnSpLocks/>
            </p:cNvCxnSpPr>
            <p:nvPr/>
          </p:nvCxnSpPr>
          <p:spPr>
            <a:xfrm flipH="1">
              <a:off x="4714810" y="3793665"/>
              <a:ext cx="142875" cy="17145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00F49B68-87EE-F4A7-6448-CBEAB2CC029D}"/>
                </a:ext>
              </a:extLst>
            </p:cNvPr>
            <p:cNvCxnSpPr>
              <a:cxnSpLocks/>
            </p:cNvCxnSpPr>
            <p:nvPr/>
          </p:nvCxnSpPr>
          <p:spPr>
            <a:xfrm>
              <a:off x="4714810" y="3965115"/>
              <a:ext cx="0" cy="184666"/>
            </a:xfrm>
            <a:prstGeom prst="line">
              <a:avLst/>
            </a:prstGeom>
          </p:spPr>
          <p:style>
            <a:lnRef idx="1">
              <a:schemeClr val="dk1"/>
            </a:lnRef>
            <a:fillRef idx="0">
              <a:schemeClr val="dk1"/>
            </a:fillRef>
            <a:effectRef idx="0">
              <a:schemeClr val="dk1"/>
            </a:effectRef>
            <a:fontRef idx="minor">
              <a:schemeClr val="tx1"/>
            </a:fontRef>
          </p:style>
        </p:cxnSp>
      </p:grpSp>
      <p:cxnSp>
        <p:nvCxnSpPr>
          <p:cNvPr id="40" name="Straight Arrow Connector 39">
            <a:extLst>
              <a:ext uri="{FF2B5EF4-FFF2-40B4-BE49-F238E27FC236}">
                <a16:creationId xmlns:a16="http://schemas.microsoft.com/office/drawing/2014/main" id="{2E27DBEC-E3E8-C3E5-68C2-F3C498D8D9EC}"/>
              </a:ext>
            </a:extLst>
          </p:cNvPr>
          <p:cNvCxnSpPr>
            <a:cxnSpLocks/>
            <a:stCxn id="8" idx="0"/>
          </p:cNvCxnSpPr>
          <p:nvPr/>
        </p:nvCxnSpPr>
        <p:spPr>
          <a:xfrm flipV="1">
            <a:off x="3829889" y="2879226"/>
            <a:ext cx="595222" cy="10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4" name="Picture 43">
            <a:extLst>
              <a:ext uri="{FF2B5EF4-FFF2-40B4-BE49-F238E27FC236}">
                <a16:creationId xmlns:a16="http://schemas.microsoft.com/office/drawing/2014/main" id="{7926C7F0-B8C4-D70E-4D0E-033FFB7526AC}"/>
              </a:ext>
            </a:extLst>
          </p:cNvPr>
          <p:cNvPicPr>
            <a:picLocks noChangeAspect="1"/>
          </p:cNvPicPr>
          <p:nvPr/>
        </p:nvPicPr>
        <p:blipFill>
          <a:blip r:embed="rId4"/>
          <a:stretch>
            <a:fillRect/>
          </a:stretch>
        </p:blipFill>
        <p:spPr>
          <a:xfrm rot="6814252">
            <a:off x="5336327" y="3042090"/>
            <a:ext cx="381733" cy="931246"/>
          </a:xfrm>
          <a:prstGeom prst="rect">
            <a:avLst/>
          </a:prstGeom>
        </p:spPr>
      </p:pic>
      <p:pic>
        <p:nvPicPr>
          <p:cNvPr id="45" name="Picture 44">
            <a:extLst>
              <a:ext uri="{FF2B5EF4-FFF2-40B4-BE49-F238E27FC236}">
                <a16:creationId xmlns:a16="http://schemas.microsoft.com/office/drawing/2014/main" id="{A89AE435-013A-A700-163D-699D815CD61B}"/>
              </a:ext>
            </a:extLst>
          </p:cNvPr>
          <p:cNvPicPr>
            <a:picLocks noChangeAspect="1"/>
          </p:cNvPicPr>
          <p:nvPr/>
        </p:nvPicPr>
        <p:blipFill>
          <a:blip r:embed="rId4"/>
          <a:stretch>
            <a:fillRect/>
          </a:stretch>
        </p:blipFill>
        <p:spPr>
          <a:xfrm rot="14015669">
            <a:off x="5433244" y="3814334"/>
            <a:ext cx="381733" cy="931246"/>
          </a:xfrm>
          <a:prstGeom prst="rect">
            <a:avLst/>
          </a:prstGeom>
        </p:spPr>
      </p:pic>
      <p:grpSp>
        <p:nvGrpSpPr>
          <p:cNvPr id="46" name="Group 45">
            <a:extLst>
              <a:ext uri="{FF2B5EF4-FFF2-40B4-BE49-F238E27FC236}">
                <a16:creationId xmlns:a16="http://schemas.microsoft.com/office/drawing/2014/main" id="{89D4C4FE-8EAD-C491-B9A4-9607CE69A5B6}"/>
              </a:ext>
            </a:extLst>
          </p:cNvPr>
          <p:cNvGrpSpPr/>
          <p:nvPr/>
        </p:nvGrpSpPr>
        <p:grpSpPr>
          <a:xfrm>
            <a:off x="4507063" y="4263914"/>
            <a:ext cx="314325" cy="356116"/>
            <a:chOff x="4543360" y="3793665"/>
            <a:chExt cx="314325" cy="356116"/>
          </a:xfrm>
        </p:grpSpPr>
        <p:cxnSp>
          <p:nvCxnSpPr>
            <p:cNvPr id="47" name="Straight Connector 46">
              <a:extLst>
                <a:ext uri="{FF2B5EF4-FFF2-40B4-BE49-F238E27FC236}">
                  <a16:creationId xmlns:a16="http://schemas.microsoft.com/office/drawing/2014/main" id="{3135938B-00AC-A97B-B819-9A71F74920AA}"/>
                </a:ext>
              </a:extLst>
            </p:cNvPr>
            <p:cNvCxnSpPr/>
            <p:nvPr/>
          </p:nvCxnSpPr>
          <p:spPr>
            <a:xfrm>
              <a:off x="4543360" y="3793665"/>
              <a:ext cx="171450" cy="17145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0CFB05D0-094C-9F5E-F82C-A02455B6B69C}"/>
                </a:ext>
              </a:extLst>
            </p:cNvPr>
            <p:cNvCxnSpPr>
              <a:cxnSpLocks/>
            </p:cNvCxnSpPr>
            <p:nvPr/>
          </p:nvCxnSpPr>
          <p:spPr>
            <a:xfrm flipH="1">
              <a:off x="4714810" y="3793665"/>
              <a:ext cx="142875" cy="17145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EBFCCD22-E138-B22B-B972-166143B4EF53}"/>
                </a:ext>
              </a:extLst>
            </p:cNvPr>
            <p:cNvCxnSpPr>
              <a:cxnSpLocks/>
            </p:cNvCxnSpPr>
            <p:nvPr/>
          </p:nvCxnSpPr>
          <p:spPr>
            <a:xfrm>
              <a:off x="4714810" y="3965115"/>
              <a:ext cx="0" cy="184666"/>
            </a:xfrm>
            <a:prstGeom prst="line">
              <a:avLst/>
            </a:prstGeom>
          </p:spPr>
          <p:style>
            <a:lnRef idx="1">
              <a:schemeClr val="dk1"/>
            </a:lnRef>
            <a:fillRef idx="0">
              <a:schemeClr val="dk1"/>
            </a:fillRef>
            <a:effectRef idx="0">
              <a:schemeClr val="dk1"/>
            </a:effectRef>
            <a:fontRef idx="minor">
              <a:schemeClr val="tx1"/>
            </a:fontRef>
          </p:style>
        </p:cxnSp>
      </p:grpSp>
      <p:sp>
        <p:nvSpPr>
          <p:cNvPr id="50" name="TextBox 49">
            <a:extLst>
              <a:ext uri="{FF2B5EF4-FFF2-40B4-BE49-F238E27FC236}">
                <a16:creationId xmlns:a16="http://schemas.microsoft.com/office/drawing/2014/main" id="{72C6541F-E51F-2D86-EE78-4BDC8A162CDC}"/>
              </a:ext>
            </a:extLst>
          </p:cNvPr>
          <p:cNvSpPr txBox="1"/>
          <p:nvPr/>
        </p:nvSpPr>
        <p:spPr>
          <a:xfrm>
            <a:off x="4859780" y="4521484"/>
            <a:ext cx="507875" cy="369332"/>
          </a:xfrm>
          <a:prstGeom prst="rect">
            <a:avLst/>
          </a:prstGeom>
          <a:noFill/>
        </p:spPr>
        <p:txBody>
          <a:bodyPr wrap="square" rtlCol="0">
            <a:spAutoFit/>
          </a:bodyPr>
          <a:lstStyle/>
          <a:p>
            <a:r>
              <a:rPr lang="en-US" dirty="0"/>
              <a:t>Rx</a:t>
            </a:r>
          </a:p>
        </p:txBody>
      </p:sp>
      <p:sp>
        <p:nvSpPr>
          <p:cNvPr id="51" name="Triangle 50">
            <a:extLst>
              <a:ext uri="{FF2B5EF4-FFF2-40B4-BE49-F238E27FC236}">
                <a16:creationId xmlns:a16="http://schemas.microsoft.com/office/drawing/2014/main" id="{E2D9D879-3B39-9527-8D11-DC2D22A41E23}"/>
              </a:ext>
            </a:extLst>
          </p:cNvPr>
          <p:cNvSpPr/>
          <p:nvPr/>
        </p:nvSpPr>
        <p:spPr>
          <a:xfrm rot="16200000">
            <a:off x="3151613" y="4209329"/>
            <a:ext cx="810883" cy="552091"/>
          </a:xfrm>
          <a:prstGeom prst="triangle">
            <a:avLst>
              <a:gd name="adj" fmla="val 521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862B1FCB-7698-01B9-04DA-60FD90CC4531}"/>
              </a:ext>
            </a:extLst>
          </p:cNvPr>
          <p:cNvCxnSpPr>
            <a:cxnSpLocks/>
            <a:endCxn id="51" idx="3"/>
          </p:cNvCxnSpPr>
          <p:nvPr/>
        </p:nvCxnSpPr>
        <p:spPr>
          <a:xfrm flipH="1">
            <a:off x="3833100" y="4466437"/>
            <a:ext cx="573685" cy="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7AD2984A-30DB-9A0A-D02C-14D9F6F4AF8C}"/>
              </a:ext>
            </a:extLst>
          </p:cNvPr>
          <p:cNvSpPr txBox="1"/>
          <p:nvPr/>
        </p:nvSpPr>
        <p:spPr>
          <a:xfrm>
            <a:off x="3277798" y="4949180"/>
            <a:ext cx="751037" cy="369332"/>
          </a:xfrm>
          <a:prstGeom prst="rect">
            <a:avLst/>
          </a:prstGeom>
          <a:noFill/>
        </p:spPr>
        <p:txBody>
          <a:bodyPr wrap="square" rtlCol="0">
            <a:spAutoFit/>
          </a:bodyPr>
          <a:lstStyle/>
          <a:p>
            <a:r>
              <a:rPr lang="en-US" dirty="0"/>
              <a:t>LNA</a:t>
            </a:r>
          </a:p>
        </p:txBody>
      </p:sp>
      <p:grpSp>
        <p:nvGrpSpPr>
          <p:cNvPr id="64" name="Group 63">
            <a:extLst>
              <a:ext uri="{FF2B5EF4-FFF2-40B4-BE49-F238E27FC236}">
                <a16:creationId xmlns:a16="http://schemas.microsoft.com/office/drawing/2014/main" id="{BB1B06C4-B986-7C81-F805-895F9E1EC3CD}"/>
              </a:ext>
            </a:extLst>
          </p:cNvPr>
          <p:cNvGrpSpPr/>
          <p:nvPr/>
        </p:nvGrpSpPr>
        <p:grpSpPr>
          <a:xfrm>
            <a:off x="2487754" y="4281771"/>
            <a:ext cx="369332" cy="369332"/>
            <a:chOff x="1350498" y="4521484"/>
            <a:chExt cx="369332" cy="369332"/>
          </a:xfrm>
        </p:grpSpPr>
        <p:sp>
          <p:nvSpPr>
            <p:cNvPr id="56" name="Oval 55">
              <a:extLst>
                <a:ext uri="{FF2B5EF4-FFF2-40B4-BE49-F238E27FC236}">
                  <a16:creationId xmlns:a16="http://schemas.microsoft.com/office/drawing/2014/main" id="{DA829841-54BC-4BDF-D42A-FBE0CB6B4861}"/>
                </a:ext>
              </a:extLst>
            </p:cNvPr>
            <p:cNvSpPr/>
            <p:nvPr/>
          </p:nvSpPr>
          <p:spPr>
            <a:xfrm>
              <a:off x="1350498" y="4521484"/>
              <a:ext cx="369332" cy="36933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3E54DB8E-87B1-8AFF-F768-7416054058A0}"/>
                </a:ext>
              </a:extLst>
            </p:cNvPr>
            <p:cNvCxnSpPr>
              <a:cxnSpLocks/>
              <a:endCxn id="56" idx="5"/>
            </p:cNvCxnSpPr>
            <p:nvPr/>
          </p:nvCxnSpPr>
          <p:spPr>
            <a:xfrm>
              <a:off x="1405646" y="4572930"/>
              <a:ext cx="260097" cy="263799"/>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DCCEAD4D-3A0E-1E83-AE85-968720E28257}"/>
                </a:ext>
              </a:extLst>
            </p:cNvPr>
            <p:cNvCxnSpPr>
              <a:cxnSpLocks/>
              <a:stCxn id="56" idx="7"/>
              <a:endCxn id="56" idx="3"/>
            </p:cNvCxnSpPr>
            <p:nvPr/>
          </p:nvCxnSpPr>
          <p:spPr>
            <a:xfrm flipH="1">
              <a:off x="1404585" y="4575571"/>
              <a:ext cx="261158" cy="261158"/>
            </a:xfrm>
            <a:prstGeom prst="line">
              <a:avLst/>
            </a:prstGeom>
          </p:spPr>
          <p:style>
            <a:lnRef idx="1">
              <a:schemeClr val="dk1"/>
            </a:lnRef>
            <a:fillRef idx="0">
              <a:schemeClr val="dk1"/>
            </a:fillRef>
            <a:effectRef idx="0">
              <a:schemeClr val="dk1"/>
            </a:effectRef>
            <a:fontRef idx="minor">
              <a:schemeClr val="tx1"/>
            </a:fontRef>
          </p:style>
        </p:cxnSp>
      </p:grpSp>
      <p:cxnSp>
        <p:nvCxnSpPr>
          <p:cNvPr id="65" name="Straight Arrow Connector 64">
            <a:extLst>
              <a:ext uri="{FF2B5EF4-FFF2-40B4-BE49-F238E27FC236}">
                <a16:creationId xmlns:a16="http://schemas.microsoft.com/office/drawing/2014/main" id="{C1DCD402-D3A3-DEBB-FADF-AD29DCCBCFEE}"/>
              </a:ext>
            </a:extLst>
          </p:cNvPr>
          <p:cNvCxnSpPr>
            <a:cxnSpLocks/>
            <a:stCxn id="51" idx="0"/>
            <a:endCxn id="56" idx="6"/>
          </p:cNvCxnSpPr>
          <p:nvPr/>
        </p:nvCxnSpPr>
        <p:spPr>
          <a:xfrm flipH="1" flipV="1">
            <a:off x="2857086" y="4466437"/>
            <a:ext cx="423923" cy="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171196EE-78CA-4386-EB4D-AA2E82079EC1}"/>
              </a:ext>
            </a:extLst>
          </p:cNvPr>
          <p:cNvSpPr txBox="1"/>
          <p:nvPr/>
        </p:nvSpPr>
        <p:spPr>
          <a:xfrm>
            <a:off x="2320036" y="4683417"/>
            <a:ext cx="751037" cy="369332"/>
          </a:xfrm>
          <a:prstGeom prst="rect">
            <a:avLst/>
          </a:prstGeom>
          <a:noFill/>
        </p:spPr>
        <p:txBody>
          <a:bodyPr wrap="square" rtlCol="0">
            <a:spAutoFit/>
          </a:bodyPr>
          <a:lstStyle/>
          <a:p>
            <a:r>
              <a:rPr lang="en-US" dirty="0"/>
              <a:t>Mixer</a:t>
            </a:r>
          </a:p>
        </p:txBody>
      </p:sp>
      <p:cxnSp>
        <p:nvCxnSpPr>
          <p:cNvPr id="69" name="Elbow Connector 68">
            <a:extLst>
              <a:ext uri="{FF2B5EF4-FFF2-40B4-BE49-F238E27FC236}">
                <a16:creationId xmlns:a16="http://schemas.microsoft.com/office/drawing/2014/main" id="{FF7CE21F-EAC9-05BB-549F-466526618557}"/>
              </a:ext>
            </a:extLst>
          </p:cNvPr>
          <p:cNvCxnSpPr>
            <a:cxnSpLocks/>
            <a:stCxn id="7" idx="6"/>
            <a:endCxn id="114" idx="0"/>
          </p:cNvCxnSpPr>
          <p:nvPr/>
        </p:nvCxnSpPr>
        <p:spPr>
          <a:xfrm flipH="1">
            <a:off x="2672420" y="2894339"/>
            <a:ext cx="333646" cy="671165"/>
          </a:xfrm>
          <a:prstGeom prst="bentConnector4">
            <a:avLst>
              <a:gd name="adj1" fmla="val -68516"/>
              <a:gd name="adj2" fmla="val 80204"/>
            </a:avLst>
          </a:prstGeom>
          <a:ln>
            <a:tailEnd type="triangle"/>
          </a:ln>
        </p:spPr>
        <p:style>
          <a:lnRef idx="1">
            <a:schemeClr val="dk1"/>
          </a:lnRef>
          <a:fillRef idx="0">
            <a:schemeClr val="dk1"/>
          </a:fillRef>
          <a:effectRef idx="0">
            <a:schemeClr val="dk1"/>
          </a:effectRef>
          <a:fontRef idx="minor">
            <a:schemeClr val="tx1"/>
          </a:fontRef>
        </p:style>
      </p:cxnSp>
      <p:grpSp>
        <p:nvGrpSpPr>
          <p:cNvPr id="82" name="Group 81">
            <a:extLst>
              <a:ext uri="{FF2B5EF4-FFF2-40B4-BE49-F238E27FC236}">
                <a16:creationId xmlns:a16="http://schemas.microsoft.com/office/drawing/2014/main" id="{D39F1169-0A12-FF2B-91B7-3C5E76E4A1FD}"/>
              </a:ext>
            </a:extLst>
          </p:cNvPr>
          <p:cNvGrpSpPr/>
          <p:nvPr/>
        </p:nvGrpSpPr>
        <p:grpSpPr>
          <a:xfrm>
            <a:off x="1660774" y="4200714"/>
            <a:ext cx="531446" cy="531446"/>
            <a:chOff x="1149509" y="4218330"/>
            <a:chExt cx="531446" cy="531446"/>
          </a:xfrm>
        </p:grpSpPr>
        <p:sp>
          <p:nvSpPr>
            <p:cNvPr id="74" name="Rectangle 73">
              <a:extLst>
                <a:ext uri="{FF2B5EF4-FFF2-40B4-BE49-F238E27FC236}">
                  <a16:creationId xmlns:a16="http://schemas.microsoft.com/office/drawing/2014/main" id="{BAB0928D-D21B-E407-79D2-61721C783A6C}"/>
                </a:ext>
              </a:extLst>
            </p:cNvPr>
            <p:cNvSpPr/>
            <p:nvPr/>
          </p:nvSpPr>
          <p:spPr>
            <a:xfrm>
              <a:off x="1149509" y="4218330"/>
              <a:ext cx="531446" cy="531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E58B0F12-28E8-6D83-B115-BDC302C4F7BA}"/>
                </a:ext>
              </a:extLst>
            </p:cNvPr>
            <p:cNvCxnSpPr>
              <a:cxnSpLocks/>
            </p:cNvCxnSpPr>
            <p:nvPr/>
          </p:nvCxnSpPr>
          <p:spPr>
            <a:xfrm flipV="1">
              <a:off x="1226879" y="4418176"/>
              <a:ext cx="127887" cy="199364"/>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71024486-B1CB-CBC9-9A67-3A43D437DAD1}"/>
                </a:ext>
              </a:extLst>
            </p:cNvPr>
            <p:cNvCxnSpPr>
              <a:cxnSpLocks/>
            </p:cNvCxnSpPr>
            <p:nvPr/>
          </p:nvCxnSpPr>
          <p:spPr>
            <a:xfrm flipH="1">
              <a:off x="1354364" y="4418176"/>
              <a:ext cx="229677"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grpSp>
        <p:nvGrpSpPr>
          <p:cNvPr id="83" name="Group 82">
            <a:extLst>
              <a:ext uri="{FF2B5EF4-FFF2-40B4-BE49-F238E27FC236}">
                <a16:creationId xmlns:a16="http://schemas.microsoft.com/office/drawing/2014/main" id="{A3BEB39F-53A0-C4AB-52D6-484F512FFD27}"/>
              </a:ext>
            </a:extLst>
          </p:cNvPr>
          <p:cNvGrpSpPr/>
          <p:nvPr/>
        </p:nvGrpSpPr>
        <p:grpSpPr>
          <a:xfrm flipH="1">
            <a:off x="91440" y="4200714"/>
            <a:ext cx="532597" cy="531446"/>
            <a:chOff x="1149509" y="4218330"/>
            <a:chExt cx="531446" cy="531446"/>
          </a:xfrm>
        </p:grpSpPr>
        <p:sp>
          <p:nvSpPr>
            <p:cNvPr id="84" name="Rectangle 83">
              <a:extLst>
                <a:ext uri="{FF2B5EF4-FFF2-40B4-BE49-F238E27FC236}">
                  <a16:creationId xmlns:a16="http://schemas.microsoft.com/office/drawing/2014/main" id="{D06845C9-E567-278A-4E07-17321D1E2631}"/>
                </a:ext>
              </a:extLst>
            </p:cNvPr>
            <p:cNvSpPr/>
            <p:nvPr/>
          </p:nvSpPr>
          <p:spPr>
            <a:xfrm>
              <a:off x="1149509" y="4218330"/>
              <a:ext cx="531446" cy="531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4078E0A0-4DB1-79D6-ED40-BF77FBBBA951}"/>
                </a:ext>
              </a:extLst>
            </p:cNvPr>
            <p:cNvCxnSpPr>
              <a:cxnSpLocks/>
            </p:cNvCxnSpPr>
            <p:nvPr/>
          </p:nvCxnSpPr>
          <p:spPr>
            <a:xfrm flipV="1">
              <a:off x="1226879" y="4418176"/>
              <a:ext cx="127887" cy="199364"/>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D9DB509C-98C7-C04F-57BF-DD73783D8A99}"/>
                </a:ext>
              </a:extLst>
            </p:cNvPr>
            <p:cNvCxnSpPr>
              <a:cxnSpLocks/>
            </p:cNvCxnSpPr>
            <p:nvPr/>
          </p:nvCxnSpPr>
          <p:spPr>
            <a:xfrm flipH="1">
              <a:off x="1354364" y="4418176"/>
              <a:ext cx="229677"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sp>
        <p:nvSpPr>
          <p:cNvPr id="87" name="Triangle 86">
            <a:extLst>
              <a:ext uri="{FF2B5EF4-FFF2-40B4-BE49-F238E27FC236}">
                <a16:creationId xmlns:a16="http://schemas.microsoft.com/office/drawing/2014/main" id="{FC7AF84F-E82C-54B4-0659-EBBBC35BF2A5}"/>
              </a:ext>
            </a:extLst>
          </p:cNvPr>
          <p:cNvSpPr/>
          <p:nvPr/>
        </p:nvSpPr>
        <p:spPr>
          <a:xfrm rot="16200000">
            <a:off x="712252" y="4209329"/>
            <a:ext cx="810883" cy="552091"/>
          </a:xfrm>
          <a:prstGeom prst="triangle">
            <a:avLst>
              <a:gd name="adj" fmla="val 521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3A998556-8015-0953-03AE-19CE1616E411}"/>
              </a:ext>
            </a:extLst>
          </p:cNvPr>
          <p:cNvCxnSpPr>
            <a:cxnSpLocks/>
            <a:stCxn id="56" idx="2"/>
            <a:endCxn id="74" idx="3"/>
          </p:cNvCxnSpPr>
          <p:nvPr/>
        </p:nvCxnSpPr>
        <p:spPr>
          <a:xfrm flipH="1">
            <a:off x="2192220" y="4466437"/>
            <a:ext cx="2955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80A6FCF2-D963-3F21-8E9E-FD99E577DFC4}"/>
              </a:ext>
            </a:extLst>
          </p:cNvPr>
          <p:cNvCxnSpPr>
            <a:cxnSpLocks/>
            <a:stCxn id="74" idx="1"/>
            <a:endCxn id="87" idx="3"/>
          </p:cNvCxnSpPr>
          <p:nvPr/>
        </p:nvCxnSpPr>
        <p:spPr>
          <a:xfrm flipH="1">
            <a:off x="1393739" y="4466437"/>
            <a:ext cx="267035" cy="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4F70CF72-064E-8F17-B0A3-FAA6141D5E83}"/>
              </a:ext>
            </a:extLst>
          </p:cNvPr>
          <p:cNvCxnSpPr>
            <a:cxnSpLocks/>
            <a:stCxn id="87" idx="0"/>
            <a:endCxn id="84" idx="1"/>
          </p:cNvCxnSpPr>
          <p:nvPr/>
        </p:nvCxnSpPr>
        <p:spPr>
          <a:xfrm flipH="1" flipV="1">
            <a:off x="624037" y="4466437"/>
            <a:ext cx="217611" cy="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Rectangle 97">
            <a:extLst>
              <a:ext uri="{FF2B5EF4-FFF2-40B4-BE49-F238E27FC236}">
                <a16:creationId xmlns:a16="http://schemas.microsoft.com/office/drawing/2014/main" id="{55383167-DDD1-CB4F-4344-2DAB9EAE709D}"/>
              </a:ext>
            </a:extLst>
          </p:cNvPr>
          <p:cNvSpPr/>
          <p:nvPr/>
        </p:nvSpPr>
        <p:spPr>
          <a:xfrm>
            <a:off x="193375" y="5161775"/>
            <a:ext cx="1289649" cy="8108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ADC</a:t>
            </a:r>
          </a:p>
        </p:txBody>
      </p:sp>
      <p:cxnSp>
        <p:nvCxnSpPr>
          <p:cNvPr id="99" name="Elbow Connector 98">
            <a:extLst>
              <a:ext uri="{FF2B5EF4-FFF2-40B4-BE49-F238E27FC236}">
                <a16:creationId xmlns:a16="http://schemas.microsoft.com/office/drawing/2014/main" id="{D24A55BA-127B-8175-7241-7729AD8884A6}"/>
              </a:ext>
            </a:extLst>
          </p:cNvPr>
          <p:cNvCxnSpPr>
            <a:cxnSpLocks/>
            <a:stCxn id="84" idx="2"/>
            <a:endCxn id="98" idx="0"/>
          </p:cNvCxnSpPr>
          <p:nvPr/>
        </p:nvCxnSpPr>
        <p:spPr>
          <a:xfrm rot="16200000" flipH="1">
            <a:off x="383162" y="4706736"/>
            <a:ext cx="429615" cy="48046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06081CF8-2019-C3C3-2792-ECA25C722168}"/>
              </a:ext>
            </a:extLst>
          </p:cNvPr>
          <p:cNvSpPr txBox="1"/>
          <p:nvPr/>
        </p:nvSpPr>
        <p:spPr>
          <a:xfrm>
            <a:off x="735339" y="1792370"/>
            <a:ext cx="1549900" cy="338554"/>
          </a:xfrm>
          <a:prstGeom prst="rect">
            <a:avLst/>
          </a:prstGeom>
          <a:noFill/>
        </p:spPr>
        <p:txBody>
          <a:bodyPr wrap="square" rtlCol="0">
            <a:spAutoFit/>
          </a:bodyPr>
          <a:lstStyle/>
          <a:p>
            <a:r>
              <a:rPr lang="en-US" sz="1600" dirty="0"/>
              <a:t>Carrier Wave </a:t>
            </a:r>
            <a:r>
              <a:rPr lang="en-US" sz="1600" dirty="0" err="1"/>
              <a:t>f</a:t>
            </a:r>
            <a:r>
              <a:rPr lang="en-US" sz="1600" baseline="-25000" dirty="0" err="1"/>
              <a:t>C</a:t>
            </a:r>
            <a:endParaRPr lang="en-US" sz="1600" dirty="0"/>
          </a:p>
        </p:txBody>
      </p:sp>
      <mc:AlternateContent xmlns:mc="http://schemas.openxmlformats.org/markup-compatibility/2006">
        <mc:Choice xmlns:a14="http://schemas.microsoft.com/office/drawing/2010/main" Requires="a14">
          <p:sp>
            <p:nvSpPr>
              <p:cNvPr id="103" name="TextBox 102">
                <a:extLst>
                  <a:ext uri="{FF2B5EF4-FFF2-40B4-BE49-F238E27FC236}">
                    <a16:creationId xmlns:a16="http://schemas.microsoft.com/office/drawing/2014/main" id="{9577254D-2ED0-D983-0713-3FEC18DA56B9}"/>
                  </a:ext>
                </a:extLst>
              </p:cNvPr>
              <p:cNvSpPr txBox="1"/>
              <p:nvPr/>
            </p:nvSpPr>
            <p:spPr>
              <a:xfrm>
                <a:off x="4530378" y="2267423"/>
                <a:ext cx="2365391" cy="3193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accent6"/>
                          </a:solidFill>
                          <a:latin typeface="Cambria Math" panose="02040503050406030204" pitchFamily="18" charset="0"/>
                        </a:rPr>
                        <m:t>𝑠</m:t>
                      </m:r>
                      <m:d>
                        <m:dPr>
                          <m:ctrlPr>
                            <a:rPr lang="en-US" b="0" i="1" smtClean="0">
                              <a:solidFill>
                                <a:schemeClr val="accent6"/>
                              </a:solidFill>
                              <a:latin typeface="Cambria Math" panose="02040503050406030204" pitchFamily="18" charset="0"/>
                            </a:rPr>
                          </m:ctrlPr>
                        </m:dPr>
                        <m:e>
                          <m:r>
                            <a:rPr lang="en-US" b="0" i="1" smtClean="0">
                              <a:solidFill>
                                <a:schemeClr val="accent6"/>
                              </a:solidFill>
                              <a:latin typeface="Cambria Math" panose="02040503050406030204" pitchFamily="18" charset="0"/>
                            </a:rPr>
                            <m:t>𝑡</m:t>
                          </m:r>
                        </m:e>
                      </m:d>
                      <m:r>
                        <a:rPr lang="en-US" b="0" i="1" smtClean="0">
                          <a:solidFill>
                            <a:schemeClr val="accent6"/>
                          </a:solidFill>
                          <a:latin typeface="Cambria Math" panose="02040503050406030204" pitchFamily="18" charset="0"/>
                        </a:rPr>
                        <m:t>=</m:t>
                      </m:r>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𝑇</m:t>
                          </m:r>
                        </m:sub>
                      </m:sSub>
                      <m:sSup>
                        <m:sSupPr>
                          <m:ctrlPr>
                            <a:rPr lang="en-US" b="0" i="1" smtClean="0">
                              <a:solidFill>
                                <a:schemeClr val="accent6"/>
                              </a:solidFill>
                              <a:latin typeface="Cambria Math" panose="02040503050406030204" pitchFamily="18" charset="0"/>
                            </a:rPr>
                          </m:ctrlPr>
                        </m:sSupPr>
                        <m:e>
                          <m:r>
                            <a:rPr lang="en-US" b="0" i="1" smtClean="0">
                              <a:solidFill>
                                <a:schemeClr val="accent6"/>
                              </a:solidFill>
                              <a:latin typeface="Cambria Math" panose="02040503050406030204" pitchFamily="18" charset="0"/>
                            </a:rPr>
                            <m:t>𝑒</m:t>
                          </m:r>
                        </m:e>
                        <m:sup>
                          <m:r>
                            <a:rPr lang="en-US" b="0" i="1" smtClean="0">
                              <a:solidFill>
                                <a:schemeClr val="accent6"/>
                              </a:solidFill>
                              <a:latin typeface="Cambria Math" panose="02040503050406030204" pitchFamily="18" charset="0"/>
                            </a:rPr>
                            <m:t>𝑗</m:t>
                          </m:r>
                          <m:d>
                            <m:dPr>
                              <m:ctrlPr>
                                <a:rPr lang="en-US" b="0" i="1" smtClean="0">
                                  <a:solidFill>
                                    <a:schemeClr val="accent6"/>
                                  </a:solidFill>
                                  <a:latin typeface="Cambria Math" panose="02040503050406030204" pitchFamily="18" charset="0"/>
                                </a:rPr>
                              </m:ctrlPr>
                            </m:dPr>
                            <m:e>
                              <m:r>
                                <a:rPr lang="en-US" b="0" i="1" smtClean="0">
                                  <a:solidFill>
                                    <a:schemeClr val="accent6"/>
                                  </a:solidFill>
                                  <a:latin typeface="Cambria Math" panose="02040503050406030204" pitchFamily="18" charset="0"/>
                                </a:rPr>
                                <m:t>2</m:t>
                              </m:r>
                              <m:r>
                                <a:rPr lang="en-US" b="0" i="1" smtClean="0">
                                  <a:solidFill>
                                    <a:schemeClr val="accent6"/>
                                  </a:solidFill>
                                  <a:latin typeface="Cambria Math" panose="02040503050406030204" pitchFamily="18" charset="0"/>
                                  <a:ea typeface="Cambria Math" panose="02040503050406030204" pitchFamily="18" charset="0"/>
                                </a:rPr>
                                <m:t>𝜋</m:t>
                              </m:r>
                              <m:sSub>
                                <m:sSubPr>
                                  <m:ctrlPr>
                                    <a:rPr lang="en-US" b="0" i="1" smtClean="0">
                                      <a:solidFill>
                                        <a:schemeClr val="accent6"/>
                                      </a:solidFill>
                                      <a:latin typeface="Cambria Math" panose="02040503050406030204" pitchFamily="18" charset="0"/>
                                      <a:ea typeface="Cambria Math" panose="02040503050406030204" pitchFamily="18" charset="0"/>
                                    </a:rPr>
                                  </m:ctrlPr>
                                </m:sSubPr>
                                <m:e>
                                  <m:r>
                                    <a:rPr lang="en-US" b="0" i="1" smtClean="0">
                                      <a:solidFill>
                                        <a:schemeClr val="accent6"/>
                                      </a:solidFill>
                                      <a:latin typeface="Cambria Math" panose="02040503050406030204" pitchFamily="18" charset="0"/>
                                      <a:ea typeface="Cambria Math" panose="02040503050406030204" pitchFamily="18" charset="0"/>
                                    </a:rPr>
                                    <m:t>𝑓</m:t>
                                  </m:r>
                                </m:e>
                                <m:sub>
                                  <m:r>
                                    <a:rPr lang="en-US" b="0" i="1" smtClean="0">
                                      <a:solidFill>
                                        <a:schemeClr val="accent6"/>
                                      </a:solidFill>
                                      <a:latin typeface="Cambria Math" panose="02040503050406030204" pitchFamily="18" charset="0"/>
                                      <a:ea typeface="Cambria Math" panose="02040503050406030204" pitchFamily="18" charset="0"/>
                                    </a:rPr>
                                    <m:t>0</m:t>
                                  </m:r>
                                </m:sub>
                              </m:sSub>
                              <m:r>
                                <a:rPr lang="en-US" b="0" i="1" smtClean="0">
                                  <a:solidFill>
                                    <a:schemeClr val="accent6"/>
                                  </a:solidFill>
                                  <a:latin typeface="Cambria Math" panose="02040503050406030204" pitchFamily="18" charset="0"/>
                                  <a:ea typeface="Cambria Math" panose="02040503050406030204" pitchFamily="18" charset="0"/>
                                </a:rPr>
                                <m:t>𝑡</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𝜋𝜇</m:t>
                              </m:r>
                              <m:sSup>
                                <m:sSupPr>
                                  <m:ctrlPr>
                                    <a:rPr lang="en-US" b="0" i="1" smtClean="0">
                                      <a:solidFill>
                                        <a:schemeClr val="accent6"/>
                                      </a:solidFill>
                                      <a:latin typeface="Cambria Math" panose="02040503050406030204" pitchFamily="18" charset="0"/>
                                      <a:ea typeface="Cambria Math" panose="02040503050406030204" pitchFamily="18" charset="0"/>
                                    </a:rPr>
                                  </m:ctrlPr>
                                </m:sSupPr>
                                <m:e>
                                  <m:r>
                                    <a:rPr lang="en-US" b="0" i="1" smtClean="0">
                                      <a:solidFill>
                                        <a:schemeClr val="accent6"/>
                                      </a:solidFill>
                                      <a:latin typeface="Cambria Math" panose="02040503050406030204" pitchFamily="18" charset="0"/>
                                      <a:ea typeface="Cambria Math" panose="02040503050406030204" pitchFamily="18" charset="0"/>
                                    </a:rPr>
                                    <m:t>𝑡</m:t>
                                  </m:r>
                                </m:e>
                                <m:sup>
                                  <m:r>
                                    <a:rPr lang="en-US" b="0" i="1" smtClean="0">
                                      <a:solidFill>
                                        <a:schemeClr val="accent6"/>
                                      </a:solidFill>
                                      <a:latin typeface="Cambria Math" panose="02040503050406030204" pitchFamily="18" charset="0"/>
                                      <a:ea typeface="Cambria Math" panose="02040503050406030204" pitchFamily="18" charset="0"/>
                                    </a:rPr>
                                    <m:t>2</m:t>
                                  </m:r>
                                </m:sup>
                              </m:sSup>
                            </m:e>
                          </m:d>
                        </m:sup>
                      </m:sSup>
                    </m:oMath>
                  </m:oMathPara>
                </a14:m>
                <a:endParaRPr lang="en-US" dirty="0">
                  <a:solidFill>
                    <a:schemeClr val="accent6"/>
                  </a:solidFill>
                </a:endParaRPr>
              </a:p>
            </p:txBody>
          </p:sp>
        </mc:Choice>
        <mc:Fallback>
          <p:sp>
            <p:nvSpPr>
              <p:cNvPr id="103" name="TextBox 102">
                <a:extLst>
                  <a:ext uri="{FF2B5EF4-FFF2-40B4-BE49-F238E27FC236}">
                    <a16:creationId xmlns:a16="http://schemas.microsoft.com/office/drawing/2014/main" id="{9577254D-2ED0-D983-0713-3FEC18DA56B9}"/>
                  </a:ext>
                </a:extLst>
              </p:cNvPr>
              <p:cNvSpPr txBox="1">
                <a:spLocks noRot="1" noChangeAspect="1" noMove="1" noResize="1" noEditPoints="1" noAdjustHandles="1" noChangeArrowheads="1" noChangeShapeType="1" noTextEdit="1"/>
              </p:cNvSpPr>
              <p:nvPr/>
            </p:nvSpPr>
            <p:spPr>
              <a:xfrm>
                <a:off x="4530378" y="2267423"/>
                <a:ext cx="2365391" cy="319318"/>
              </a:xfrm>
              <a:prstGeom prst="rect">
                <a:avLst/>
              </a:prstGeom>
              <a:blipFill>
                <a:blip r:embed="rId5"/>
                <a:stretch>
                  <a:fillRect l="-1070" b="-1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 name="TextBox 105">
                <a:extLst>
                  <a:ext uri="{FF2B5EF4-FFF2-40B4-BE49-F238E27FC236}">
                    <a16:creationId xmlns:a16="http://schemas.microsoft.com/office/drawing/2014/main" id="{F60E86CD-FC89-02F2-D10D-DC4BFDDD2297}"/>
                  </a:ext>
                </a:extLst>
              </p:cNvPr>
              <p:cNvSpPr txBox="1"/>
              <p:nvPr/>
            </p:nvSpPr>
            <p:spPr>
              <a:xfrm>
                <a:off x="8627186" y="4251331"/>
                <a:ext cx="3176363" cy="15448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𝑇</m:t>
                          </m:r>
                        </m:sub>
                      </m:sSub>
                      <m:r>
                        <a:rPr lang="en-US" sz="1200" b="0" i="1" smtClean="0">
                          <a:latin typeface="Cambria Math" panose="02040503050406030204" pitchFamily="18" charset="0"/>
                        </a:rPr>
                        <m:t>=</m:t>
                      </m:r>
                      <m:r>
                        <a:rPr lang="en-US" sz="1200" b="0" i="1" smtClean="0">
                          <a:latin typeface="Cambria Math" panose="02040503050406030204" pitchFamily="18" charset="0"/>
                        </a:rPr>
                        <m:t>𝐴𝑚𝑝𝑙𝑖𝑡𝑢𝑑𝑒</m:t>
                      </m:r>
                      <m:r>
                        <a:rPr lang="en-US" sz="1200" b="0" i="1" smtClean="0">
                          <a:latin typeface="Cambria Math" panose="02040503050406030204" pitchFamily="18" charset="0"/>
                        </a:rPr>
                        <m:t> </m:t>
                      </m:r>
                      <m:r>
                        <a:rPr lang="en-US" sz="1200" b="0" i="1" smtClean="0">
                          <a:latin typeface="Cambria Math" panose="02040503050406030204" pitchFamily="18" charset="0"/>
                        </a:rPr>
                        <m:t>𝑜𝑓</m:t>
                      </m:r>
                      <m:r>
                        <a:rPr lang="en-US" sz="1200" b="0" i="1" smtClean="0">
                          <a:latin typeface="Cambria Math" panose="02040503050406030204" pitchFamily="18" charset="0"/>
                        </a:rPr>
                        <m:t> </m:t>
                      </m:r>
                      <m:r>
                        <a:rPr lang="en-US" sz="1200" b="0" i="1" smtClean="0">
                          <a:latin typeface="Cambria Math" panose="02040503050406030204" pitchFamily="18" charset="0"/>
                        </a:rPr>
                        <m:t>𝑇𝑟𝑎𝑛𝑠𝑚𝑖𝑡𝑡𝑒𝑑</m:t>
                      </m:r>
                      <m:r>
                        <a:rPr lang="en-US" sz="1200" b="0" i="1" smtClean="0">
                          <a:latin typeface="Cambria Math" panose="02040503050406030204" pitchFamily="18" charset="0"/>
                        </a:rPr>
                        <m:t> </m:t>
                      </m:r>
                      <m:r>
                        <a:rPr lang="en-US" sz="1200" b="0" i="1" smtClean="0">
                          <a:latin typeface="Cambria Math" panose="02040503050406030204" pitchFamily="18" charset="0"/>
                        </a:rPr>
                        <m:t>𝑊𝑎𝑣𝑒</m:t>
                      </m:r>
                    </m:oMath>
                  </m:oMathPara>
                </a14:m>
                <a:endParaRPr lang="en-US" sz="1200" dirty="0"/>
              </a:p>
              <a:p>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𝑅</m:t>
                          </m:r>
                        </m:sub>
                      </m:sSub>
                      <m:r>
                        <a:rPr lang="en-US" sz="1200" b="0" i="1" smtClean="0">
                          <a:latin typeface="Cambria Math" panose="02040503050406030204" pitchFamily="18" charset="0"/>
                        </a:rPr>
                        <m:t>=</m:t>
                      </m:r>
                      <m:r>
                        <a:rPr lang="en-US" sz="1200" b="0" i="1" smtClean="0">
                          <a:latin typeface="Cambria Math" panose="02040503050406030204" pitchFamily="18" charset="0"/>
                        </a:rPr>
                        <m:t>𝐴𝑚𝑝𝑙𝑖𝑡𝑢𝑑𝑒</m:t>
                      </m:r>
                      <m:r>
                        <a:rPr lang="en-US" sz="1200" b="0" i="1" smtClean="0">
                          <a:latin typeface="Cambria Math" panose="02040503050406030204" pitchFamily="18" charset="0"/>
                        </a:rPr>
                        <m:t> </m:t>
                      </m:r>
                      <m:r>
                        <a:rPr lang="en-US" sz="1200" b="0" i="1" smtClean="0">
                          <a:latin typeface="Cambria Math" panose="02040503050406030204" pitchFamily="18" charset="0"/>
                        </a:rPr>
                        <m:t>𝑜𝑓</m:t>
                      </m:r>
                      <m:r>
                        <a:rPr lang="en-US" sz="1200" b="0" i="1" smtClean="0">
                          <a:latin typeface="Cambria Math" panose="02040503050406030204" pitchFamily="18" charset="0"/>
                        </a:rPr>
                        <m:t> </m:t>
                      </m:r>
                      <m:r>
                        <a:rPr lang="en-US" sz="1200" b="0" i="1" smtClean="0">
                          <a:latin typeface="Cambria Math" panose="02040503050406030204" pitchFamily="18" charset="0"/>
                        </a:rPr>
                        <m:t>𝑅𝑒𝑓𝑙𝑒𝑐𝑡𝑒𝑑</m:t>
                      </m:r>
                      <m:r>
                        <a:rPr lang="en-US" sz="1200" b="0" i="1" smtClean="0">
                          <a:latin typeface="Cambria Math" panose="02040503050406030204" pitchFamily="18" charset="0"/>
                        </a:rPr>
                        <m:t> </m:t>
                      </m:r>
                      <m:r>
                        <a:rPr lang="en-US" sz="1200" b="0" i="1" smtClean="0">
                          <a:latin typeface="Cambria Math" panose="02040503050406030204" pitchFamily="18" charset="0"/>
                        </a:rPr>
                        <m:t>𝑊𝑎𝑣𝑒</m:t>
                      </m:r>
                    </m:oMath>
                  </m:oMathPara>
                </a14:m>
                <a:endParaRPr lang="en-US" sz="1200" dirty="0"/>
              </a:p>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𝑑</m:t>
                          </m:r>
                        </m:sub>
                      </m:sSub>
                      <m:r>
                        <a:rPr lang="en-US" sz="1200" b="0" i="1" smtClean="0">
                          <a:latin typeface="Cambria Math" panose="02040503050406030204" pitchFamily="18" charset="0"/>
                        </a:rPr>
                        <m:t>=</m:t>
                      </m:r>
                      <m:r>
                        <a:rPr lang="en-US" sz="1200" b="0" i="1" smtClean="0">
                          <a:latin typeface="Cambria Math" panose="02040503050406030204" pitchFamily="18" charset="0"/>
                        </a:rPr>
                        <m:t>𝐷𝑒𝑙𝑎𝑦</m:t>
                      </m:r>
                      <m:r>
                        <a:rPr lang="en-US" sz="1200" b="0" i="1" smtClean="0">
                          <a:latin typeface="Cambria Math" panose="02040503050406030204" pitchFamily="18" charset="0"/>
                        </a:rPr>
                        <m:t> </m:t>
                      </m:r>
                      <m:r>
                        <a:rPr lang="en-US" sz="1200" b="0" i="1" smtClean="0">
                          <a:latin typeface="Cambria Math" panose="02040503050406030204" pitchFamily="18" charset="0"/>
                        </a:rPr>
                        <m:t>𝑇𝑖𝑚𝑒</m:t>
                      </m:r>
                      <m:r>
                        <a:rPr lang="en-US" sz="1200" b="0" i="1" smtClean="0">
                          <a:latin typeface="Cambria Math" panose="02040503050406030204" pitchFamily="18" charset="0"/>
                        </a:rPr>
                        <m:t> </m:t>
                      </m:r>
                      <m:r>
                        <a:rPr lang="en-US" sz="1200" b="0" i="1" smtClean="0">
                          <a:latin typeface="Cambria Math" panose="02040503050406030204" pitchFamily="18" charset="0"/>
                        </a:rPr>
                        <m:t>𝑜𝑓</m:t>
                      </m:r>
                      <m:r>
                        <a:rPr lang="en-US" sz="1200" b="0" i="1" smtClean="0">
                          <a:latin typeface="Cambria Math" panose="02040503050406030204" pitchFamily="18" charset="0"/>
                        </a:rPr>
                        <m:t> </m:t>
                      </m:r>
                      <m:r>
                        <a:rPr lang="en-US" sz="1200" b="0" i="1" smtClean="0">
                          <a:latin typeface="Cambria Math" panose="02040503050406030204" pitchFamily="18" charset="0"/>
                        </a:rPr>
                        <m:t>𝑅𝑒𝑓𝑙𝑒𝑐𝑡𝑒𝑑</m:t>
                      </m:r>
                      <m:r>
                        <a:rPr lang="en-US" sz="1200" b="0" i="1" smtClean="0">
                          <a:latin typeface="Cambria Math" panose="02040503050406030204" pitchFamily="18" charset="0"/>
                        </a:rPr>
                        <m:t> </m:t>
                      </m:r>
                      <m:r>
                        <a:rPr lang="en-US" sz="1200" b="0" i="1" smtClean="0">
                          <a:latin typeface="Cambria Math" panose="02040503050406030204" pitchFamily="18" charset="0"/>
                        </a:rPr>
                        <m:t>𝑊𝑎𝑣𝑒</m:t>
                      </m:r>
                    </m:oMath>
                  </m:oMathPara>
                </a14:m>
                <a:endParaRPr lang="en-US" sz="1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𝑓</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𝐹𝑟𝑒𝑞𝑢𝑒𝑛𝑐𝑦</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𝑜𝑓</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𝐶𝑎𝑟𝑟𝑟𝑖𝑒𝑟</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𝑊𝑎𝑣𝑒</m:t>
                      </m:r>
                    </m:oMath>
                  </m:oMathPara>
                </a14:m>
                <a:endParaRPr lang="en-US" sz="12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𝜇</m:t>
                      </m:r>
                      <m:r>
                        <a:rPr lang="en-US" sz="1200" b="0" i="0"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FM</m:t>
                      </m:r>
                      <m:r>
                        <a:rPr lang="en-US"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slope</m:t>
                      </m:r>
                      <m:r>
                        <a:rPr lang="en-US" sz="1200" b="0" i="0"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𝐵</m:t>
                          </m:r>
                        </m:num>
                        <m:den>
                          <m:r>
                            <a:rPr lang="en-US" sz="1200" b="0" i="1" smtClean="0">
                              <a:latin typeface="Cambria Math" panose="02040503050406030204" pitchFamily="18" charset="0"/>
                              <a:ea typeface="Cambria Math" panose="02040503050406030204" pitchFamily="18" charset="0"/>
                            </a:rPr>
                            <m:t>𝑇</m:t>
                          </m:r>
                        </m:den>
                      </m:f>
                    </m:oMath>
                  </m:oMathPara>
                </a14:m>
                <a:endParaRPr lang="en-US" sz="12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𝑇</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𝑆𝑖𝑔𝑛𝑎𝑙</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𝑆𝑤𝑒𝑒𝑝</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𝑇𝑖𝑚𝑒</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𝑟𝑎𝑚𝑝</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𝑢𝑝</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𝑡𝑖𝑚𝑒</m:t>
                      </m:r>
                      <m:r>
                        <a:rPr lang="en-US" sz="1200" b="0" i="1" smtClean="0">
                          <a:latin typeface="Cambria Math" panose="02040503050406030204" pitchFamily="18" charset="0"/>
                          <a:ea typeface="Cambria Math" panose="02040503050406030204" pitchFamily="18" charset="0"/>
                        </a:rPr>
                        <m:t>)</m:t>
                      </m:r>
                    </m:oMath>
                  </m:oMathPara>
                </a14:m>
                <a:endParaRPr lang="en-US" sz="12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𝐵</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𝐵𝑎𝑛𝑑𝑤𝑖𝑑𝑡h</m:t>
                      </m:r>
                    </m:oMath>
                  </m:oMathPara>
                </a14:m>
                <a:endParaRPr lang="en-US" sz="1200" dirty="0">
                  <a:ea typeface="Cambria Math" panose="02040503050406030204" pitchFamily="18" charset="0"/>
                </a:endParaRPr>
              </a:p>
            </p:txBody>
          </p:sp>
        </mc:Choice>
        <mc:Fallback>
          <p:sp>
            <p:nvSpPr>
              <p:cNvPr id="106" name="TextBox 105">
                <a:extLst>
                  <a:ext uri="{FF2B5EF4-FFF2-40B4-BE49-F238E27FC236}">
                    <a16:creationId xmlns:a16="http://schemas.microsoft.com/office/drawing/2014/main" id="{F60E86CD-FC89-02F2-D10D-DC4BFDDD2297}"/>
                  </a:ext>
                </a:extLst>
              </p:cNvPr>
              <p:cNvSpPr txBox="1">
                <a:spLocks noRot="1" noChangeAspect="1" noMove="1" noResize="1" noEditPoints="1" noAdjustHandles="1" noChangeArrowheads="1" noChangeShapeType="1" noTextEdit="1"/>
              </p:cNvSpPr>
              <p:nvPr/>
            </p:nvSpPr>
            <p:spPr>
              <a:xfrm>
                <a:off x="8627186" y="4251331"/>
                <a:ext cx="3176363" cy="154484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44DBF3F0-2AC2-2D11-A490-F78B724A7442}"/>
                  </a:ext>
                </a:extLst>
              </p:cNvPr>
              <p:cNvSpPr txBox="1"/>
              <p:nvPr/>
            </p:nvSpPr>
            <p:spPr>
              <a:xfrm>
                <a:off x="3092688" y="4851895"/>
                <a:ext cx="6096000" cy="4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𝑟</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𝑡</m:t>
                          </m:r>
                        </m:e>
                      </m:d>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𝐴</m:t>
                          </m:r>
                        </m:e>
                        <m:sub>
                          <m:r>
                            <a:rPr lang="en-US" b="0" i="1" smtClean="0">
                              <a:solidFill>
                                <a:schemeClr val="accent2"/>
                              </a:solidFill>
                              <a:latin typeface="Cambria Math" panose="02040503050406030204" pitchFamily="18" charset="0"/>
                            </a:rPr>
                            <m:t>𝑅</m:t>
                          </m:r>
                        </m:sub>
                      </m:sSub>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𝑒</m:t>
                          </m:r>
                        </m:e>
                        <m:sup>
                          <m:r>
                            <a:rPr lang="en-US" b="0" i="1" smtClean="0">
                              <a:solidFill>
                                <a:schemeClr val="accent2"/>
                              </a:solidFill>
                              <a:latin typeface="Cambria Math" panose="02040503050406030204" pitchFamily="18" charset="0"/>
                            </a:rPr>
                            <m:t>𝑗</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2</m:t>
                              </m:r>
                              <m:r>
                                <a:rPr lang="en-US" b="0" i="1" smtClean="0">
                                  <a:solidFill>
                                    <a:schemeClr val="accent2"/>
                                  </a:solidFill>
                                  <a:latin typeface="Cambria Math" panose="02040503050406030204" pitchFamily="18" charset="0"/>
                                  <a:ea typeface="Cambria Math" panose="02040503050406030204" pitchFamily="18" charset="0"/>
                                </a:rPr>
                                <m:t>𝜋</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𝑓</m:t>
                                  </m:r>
                                </m:e>
                                <m:sub>
                                  <m:r>
                                    <a:rPr lang="en-US" b="0" i="1" smtClean="0">
                                      <a:solidFill>
                                        <a:schemeClr val="accent2"/>
                                      </a:solidFill>
                                      <a:latin typeface="Cambria Math" panose="02040503050406030204" pitchFamily="18" charset="0"/>
                                      <a:ea typeface="Cambria Math" panose="02040503050406030204" pitchFamily="18" charset="0"/>
                                    </a:rPr>
                                    <m:t>0</m:t>
                                  </m:r>
                                </m:sub>
                              </m:sSub>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𝜋𝜇</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r>
                                    <a:rPr lang="en-US" b="0" i="1" smtClean="0">
                                      <a:solidFill>
                                        <a:schemeClr val="accent2"/>
                                      </a:solidFill>
                                      <a:latin typeface="Cambria Math" panose="02040503050406030204" pitchFamily="18" charset="0"/>
                                      <a:ea typeface="Cambria Math" panose="02040503050406030204" pitchFamily="18" charset="0"/>
                                    </a:rPr>
                                    <m:t>)</m:t>
                                  </m:r>
                                </m:e>
                                <m:sup>
                                  <m:r>
                                    <a:rPr lang="en-US" b="0" i="1" smtClean="0">
                                      <a:solidFill>
                                        <a:schemeClr val="accent2"/>
                                      </a:solidFill>
                                      <a:latin typeface="Cambria Math" panose="02040503050406030204" pitchFamily="18" charset="0"/>
                                      <a:ea typeface="Cambria Math" panose="02040503050406030204" pitchFamily="18" charset="0"/>
                                    </a:rPr>
                                    <m:t>2</m:t>
                                  </m:r>
                                </m:sup>
                              </m:sSup>
                            </m:e>
                          </m:d>
                        </m:sup>
                      </m:sSup>
                    </m:oMath>
                  </m:oMathPara>
                </a14:m>
                <a:endParaRPr lang="en-US" dirty="0">
                  <a:solidFill>
                    <a:schemeClr val="accent2"/>
                  </a:solidFill>
                </a:endParaRPr>
              </a:p>
            </p:txBody>
          </p:sp>
        </mc:Choice>
        <mc:Fallback>
          <p:sp>
            <p:nvSpPr>
              <p:cNvPr id="108" name="TextBox 107">
                <a:extLst>
                  <a:ext uri="{FF2B5EF4-FFF2-40B4-BE49-F238E27FC236}">
                    <a16:creationId xmlns:a16="http://schemas.microsoft.com/office/drawing/2014/main" id="{44DBF3F0-2AC2-2D11-A490-F78B724A7442}"/>
                  </a:ext>
                </a:extLst>
              </p:cNvPr>
              <p:cNvSpPr txBox="1">
                <a:spLocks noRot="1" noChangeAspect="1" noMove="1" noResize="1" noEditPoints="1" noAdjustHandles="1" noChangeArrowheads="1" noChangeShapeType="1" noTextEdit="1"/>
              </p:cNvSpPr>
              <p:nvPr/>
            </p:nvSpPr>
            <p:spPr>
              <a:xfrm>
                <a:off x="3092688" y="4851895"/>
                <a:ext cx="6096000" cy="4116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5DBCA19F-6BCB-042D-E2BE-38338E6D6E95}"/>
                  </a:ext>
                </a:extLst>
              </p:cNvPr>
              <p:cNvSpPr txBox="1"/>
              <p:nvPr/>
            </p:nvSpPr>
            <p:spPr>
              <a:xfrm>
                <a:off x="1932007" y="5777752"/>
                <a:ext cx="7458177" cy="7309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𝐼𝐹</m:t>
                          </m:r>
                        </m:sub>
                      </m:sSub>
                      <m:r>
                        <a:rPr lang="en-US" b="0" i="1" smtClean="0">
                          <a:latin typeface="Cambria Math" panose="02040503050406030204" pitchFamily="18" charset="0"/>
                        </a:rPr>
                        <m:t>=</m:t>
                      </m:r>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𝐴</m:t>
                          </m:r>
                        </m:e>
                        <m:sub>
                          <m:r>
                            <a:rPr lang="en-US" b="0" i="1" smtClean="0">
                              <a:solidFill>
                                <a:schemeClr val="accent2"/>
                              </a:solidFill>
                              <a:latin typeface="Cambria Math" panose="02040503050406030204" pitchFamily="18" charset="0"/>
                            </a:rPr>
                            <m:t>𝑅</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d>
                            <m:dPr>
                              <m:ctrlPr>
                                <a:rPr lang="en-US" b="0" i="1" smtClean="0">
                                  <a:latin typeface="Cambria Math" panose="02040503050406030204" pitchFamily="18" charset="0"/>
                                </a:rPr>
                              </m:ctrlPr>
                            </m:dPr>
                            <m:e>
                              <m:r>
                                <a:rPr lang="en-US" b="0" i="1" smtClean="0">
                                  <a:solidFill>
                                    <a:schemeClr val="accent6"/>
                                  </a:solidFill>
                                  <a:latin typeface="Cambria Math" panose="02040503050406030204" pitchFamily="18" charset="0"/>
                                </a:rPr>
                                <m:t>2</m:t>
                              </m:r>
                              <m:r>
                                <a:rPr lang="en-US" b="0" i="1" smtClean="0">
                                  <a:solidFill>
                                    <a:schemeClr val="accent6"/>
                                  </a:solidFill>
                                  <a:latin typeface="Cambria Math" panose="02040503050406030204" pitchFamily="18" charset="0"/>
                                  <a:ea typeface="Cambria Math" panose="02040503050406030204" pitchFamily="18" charset="0"/>
                                </a:rPr>
                                <m:t>𝜋</m:t>
                              </m:r>
                              <m:sSub>
                                <m:sSubPr>
                                  <m:ctrlPr>
                                    <a:rPr lang="en-US" b="0" i="1" smtClean="0">
                                      <a:solidFill>
                                        <a:schemeClr val="accent6"/>
                                      </a:solidFill>
                                      <a:latin typeface="Cambria Math" panose="02040503050406030204" pitchFamily="18" charset="0"/>
                                      <a:ea typeface="Cambria Math" panose="02040503050406030204" pitchFamily="18" charset="0"/>
                                    </a:rPr>
                                  </m:ctrlPr>
                                </m:sSubPr>
                                <m:e>
                                  <m:r>
                                    <a:rPr lang="en-US" b="0" i="1" smtClean="0">
                                      <a:solidFill>
                                        <a:schemeClr val="accent6"/>
                                      </a:solidFill>
                                      <a:latin typeface="Cambria Math" panose="02040503050406030204" pitchFamily="18" charset="0"/>
                                      <a:ea typeface="Cambria Math" panose="02040503050406030204" pitchFamily="18" charset="0"/>
                                    </a:rPr>
                                    <m:t>𝑓</m:t>
                                  </m:r>
                                </m:e>
                                <m:sub>
                                  <m:r>
                                    <a:rPr lang="en-US" b="0" i="1" smtClean="0">
                                      <a:solidFill>
                                        <a:schemeClr val="accent6"/>
                                      </a:solidFill>
                                      <a:latin typeface="Cambria Math" panose="02040503050406030204" pitchFamily="18" charset="0"/>
                                      <a:ea typeface="Cambria Math" panose="02040503050406030204" pitchFamily="18" charset="0"/>
                                    </a:rPr>
                                    <m:t>0</m:t>
                                  </m:r>
                                </m:sub>
                              </m:sSub>
                              <m:r>
                                <a:rPr lang="en-US" b="0" i="1" smtClean="0">
                                  <a:solidFill>
                                    <a:schemeClr val="accent6"/>
                                  </a:solidFill>
                                  <a:latin typeface="Cambria Math" panose="02040503050406030204" pitchFamily="18" charset="0"/>
                                  <a:ea typeface="Cambria Math" panose="02040503050406030204" pitchFamily="18" charset="0"/>
                                </a:rPr>
                                <m:t>𝑡</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𝜋</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𝐵</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𝑇</m:t>
                              </m:r>
                              <m:r>
                                <a:rPr lang="en-US" b="0" i="1" smtClean="0">
                                  <a:solidFill>
                                    <a:schemeClr val="accent6"/>
                                  </a:solidFill>
                                  <a:latin typeface="Cambria Math" panose="02040503050406030204" pitchFamily="18" charset="0"/>
                                  <a:ea typeface="Cambria Math" panose="02040503050406030204" pitchFamily="18" charset="0"/>
                                </a:rPr>
                                <m:t>)</m:t>
                              </m:r>
                              <m:sSup>
                                <m:sSupPr>
                                  <m:ctrlPr>
                                    <a:rPr lang="en-US" b="0" i="1" smtClean="0">
                                      <a:solidFill>
                                        <a:schemeClr val="accent6"/>
                                      </a:solidFill>
                                      <a:latin typeface="Cambria Math" panose="02040503050406030204" pitchFamily="18" charset="0"/>
                                      <a:ea typeface="Cambria Math" panose="02040503050406030204" pitchFamily="18" charset="0"/>
                                    </a:rPr>
                                  </m:ctrlPr>
                                </m:sSupPr>
                                <m:e>
                                  <m:r>
                                    <a:rPr lang="en-US" b="0" i="1" smtClean="0">
                                      <a:solidFill>
                                        <a:schemeClr val="accent6"/>
                                      </a:solidFill>
                                      <a:latin typeface="Cambria Math" panose="02040503050406030204" pitchFamily="18" charset="0"/>
                                      <a:ea typeface="Cambria Math" panose="02040503050406030204" pitchFamily="18" charset="0"/>
                                    </a:rPr>
                                    <m:t>𝑡</m:t>
                                  </m:r>
                                </m:e>
                                <m:sup>
                                  <m:r>
                                    <a:rPr lang="en-US" b="0" i="1" smtClean="0">
                                      <a:solidFill>
                                        <a:schemeClr val="accent6"/>
                                      </a:solidFill>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rPr>
                                <m:t>+</m:t>
                              </m:r>
                              <m:r>
                                <a:rPr lang="en-US" b="0" i="1" smtClean="0">
                                  <a:solidFill>
                                    <a:schemeClr val="accent2"/>
                                  </a:solidFill>
                                  <a:latin typeface="Cambria Math" panose="02040503050406030204" pitchFamily="18" charset="0"/>
                                </a:rPr>
                                <m:t>2</m:t>
                              </m:r>
                              <m:r>
                                <a:rPr lang="en-US" b="0" i="1" smtClean="0">
                                  <a:solidFill>
                                    <a:schemeClr val="accent2"/>
                                  </a:solidFill>
                                  <a:latin typeface="Cambria Math" panose="02040503050406030204" pitchFamily="18" charset="0"/>
                                  <a:ea typeface="Cambria Math" panose="02040503050406030204" pitchFamily="18" charset="0"/>
                                </a:rPr>
                                <m:t>𝜋</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𝑓</m:t>
                                  </m:r>
                                </m:e>
                                <m:sub>
                                  <m:r>
                                    <a:rPr lang="en-US" b="0" i="1" smtClean="0">
                                      <a:solidFill>
                                        <a:schemeClr val="accent2"/>
                                      </a:solidFill>
                                      <a:latin typeface="Cambria Math" panose="02040503050406030204" pitchFamily="18" charset="0"/>
                                      <a:ea typeface="Cambria Math" panose="02040503050406030204" pitchFamily="18" charset="0"/>
                                    </a:rPr>
                                    <m:t>0</m:t>
                                  </m:r>
                                </m:sub>
                              </m:sSub>
                              <m:d>
                                <m:dPr>
                                  <m:ctrlPr>
                                    <a:rPr lang="en-US" b="0" i="1" smtClean="0">
                                      <a:solidFill>
                                        <a:schemeClr val="accent2"/>
                                      </a:solidFill>
                                      <a:latin typeface="Cambria Math" panose="02040503050406030204" pitchFamily="18" charset="0"/>
                                      <a:ea typeface="Cambria Math" panose="02040503050406030204" pitchFamily="18" charset="0"/>
                                    </a:rPr>
                                  </m:ctrlPr>
                                </m:dPr>
                                <m:e>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e>
                              </m:d>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𝜋</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𝐵</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𝑇</m:t>
                              </m:r>
                              <m:r>
                                <a:rPr lang="en-US" b="0" i="1" smtClean="0">
                                  <a:solidFill>
                                    <a:schemeClr val="accent2"/>
                                  </a:solidFill>
                                  <a:latin typeface="Cambria Math" panose="02040503050406030204" pitchFamily="18" charset="0"/>
                                  <a:ea typeface="Cambria Math" panose="02040503050406030204" pitchFamily="18" charset="0"/>
                                </a:rPr>
                                <m:t>)</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d>
                                    <m:dPr>
                                      <m:ctrlPr>
                                        <a:rPr lang="en-US" b="0" i="1" smtClean="0">
                                          <a:solidFill>
                                            <a:schemeClr val="accent2"/>
                                          </a:solidFill>
                                          <a:latin typeface="Cambria Math" panose="02040503050406030204" pitchFamily="18" charset="0"/>
                                          <a:ea typeface="Cambria Math" panose="02040503050406030204" pitchFamily="18" charset="0"/>
                                        </a:rPr>
                                      </m:ctrlPr>
                                    </m:dPr>
                                    <m:e>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e>
                                  </m:d>
                                </m:e>
                                <m:sup>
                                  <m:r>
                                    <a:rPr lang="en-US" b="0" i="1" smtClean="0">
                                      <a:solidFill>
                                        <a:schemeClr val="accent2"/>
                                      </a:solidFill>
                                      <a:latin typeface="Cambria Math" panose="02040503050406030204" pitchFamily="18" charset="0"/>
                                      <a:ea typeface="Cambria Math" panose="02040503050406030204" pitchFamily="18" charset="0"/>
                                    </a:rPr>
                                    <m:t>2</m:t>
                                  </m:r>
                                </m:sup>
                              </m:sSup>
                            </m:e>
                          </m:d>
                        </m:sup>
                      </m:sSup>
                    </m:oMath>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𝐴</m:t>
                          </m:r>
                        </m:e>
                        <m:sub>
                          <m:r>
                            <a:rPr lang="en-US" b="0" i="1" smtClean="0">
                              <a:solidFill>
                                <a:schemeClr val="accent2"/>
                              </a:solidFill>
                              <a:latin typeface="Cambria Math" panose="02040503050406030204" pitchFamily="18" charset="0"/>
                            </a:rPr>
                            <m:t>𝑅</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d>
                            <m:dPr>
                              <m:ctrlPr>
                                <a:rPr lang="en-US" b="0" i="1" smtClean="0">
                                  <a:latin typeface="Cambria Math" panose="02040503050406030204" pitchFamily="18" charset="0"/>
                                </a:rPr>
                              </m:ctrlPr>
                            </m:dPr>
                            <m:e>
                              <m:r>
                                <a:rPr lang="en-US" b="0" i="1" smtClean="0">
                                  <a:solidFill>
                                    <a:schemeClr val="accent6"/>
                                  </a:solidFill>
                                  <a:latin typeface="Cambria Math" panose="02040503050406030204" pitchFamily="18" charset="0"/>
                                </a:rPr>
                                <m:t>2</m:t>
                              </m:r>
                              <m:r>
                                <a:rPr lang="en-US" b="0" i="1" smtClean="0">
                                  <a:solidFill>
                                    <a:schemeClr val="accent6"/>
                                  </a:solidFill>
                                  <a:latin typeface="Cambria Math" panose="02040503050406030204" pitchFamily="18" charset="0"/>
                                  <a:ea typeface="Cambria Math" panose="02040503050406030204" pitchFamily="18" charset="0"/>
                                </a:rPr>
                                <m:t>𝜋</m:t>
                              </m:r>
                              <m:sSub>
                                <m:sSubPr>
                                  <m:ctrlPr>
                                    <a:rPr lang="en-US" b="0" i="1" smtClean="0">
                                      <a:solidFill>
                                        <a:schemeClr val="accent6"/>
                                      </a:solidFill>
                                      <a:latin typeface="Cambria Math" panose="02040503050406030204" pitchFamily="18" charset="0"/>
                                      <a:ea typeface="Cambria Math" panose="02040503050406030204" pitchFamily="18" charset="0"/>
                                    </a:rPr>
                                  </m:ctrlPr>
                                </m:sSubPr>
                                <m:e>
                                  <m:r>
                                    <a:rPr lang="en-US" b="0" i="1" smtClean="0">
                                      <a:solidFill>
                                        <a:schemeClr val="accent6"/>
                                      </a:solidFill>
                                      <a:latin typeface="Cambria Math" panose="02040503050406030204" pitchFamily="18" charset="0"/>
                                      <a:ea typeface="Cambria Math" panose="02040503050406030204" pitchFamily="18" charset="0"/>
                                    </a:rPr>
                                    <m:t>𝑓</m:t>
                                  </m:r>
                                </m:e>
                                <m:sub>
                                  <m:r>
                                    <a:rPr lang="en-US" b="0" i="1" smtClean="0">
                                      <a:solidFill>
                                        <a:schemeClr val="accent6"/>
                                      </a:solidFill>
                                      <a:latin typeface="Cambria Math" panose="02040503050406030204" pitchFamily="18" charset="0"/>
                                      <a:ea typeface="Cambria Math" panose="02040503050406030204" pitchFamily="18" charset="0"/>
                                    </a:rPr>
                                    <m:t>0</m:t>
                                  </m:r>
                                </m:sub>
                              </m:sSub>
                              <m:r>
                                <a:rPr lang="en-US" b="0" i="1" smtClean="0">
                                  <a:solidFill>
                                    <a:schemeClr val="accent6"/>
                                  </a:solidFill>
                                  <a:latin typeface="Cambria Math" panose="02040503050406030204" pitchFamily="18" charset="0"/>
                                  <a:ea typeface="Cambria Math" panose="02040503050406030204" pitchFamily="18" charset="0"/>
                                </a:rPr>
                                <m:t>𝑡</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𝜋</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𝐵</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𝑇</m:t>
                              </m:r>
                              <m:r>
                                <a:rPr lang="en-US" b="0" i="1" smtClean="0">
                                  <a:solidFill>
                                    <a:schemeClr val="accent6"/>
                                  </a:solidFill>
                                  <a:latin typeface="Cambria Math" panose="02040503050406030204" pitchFamily="18" charset="0"/>
                                  <a:ea typeface="Cambria Math" panose="02040503050406030204" pitchFamily="18" charset="0"/>
                                </a:rPr>
                                <m:t>)</m:t>
                              </m:r>
                              <m:sSup>
                                <m:sSupPr>
                                  <m:ctrlPr>
                                    <a:rPr lang="en-US" b="0" i="1" smtClean="0">
                                      <a:solidFill>
                                        <a:schemeClr val="accent6"/>
                                      </a:solidFill>
                                      <a:latin typeface="Cambria Math" panose="02040503050406030204" pitchFamily="18" charset="0"/>
                                      <a:ea typeface="Cambria Math" panose="02040503050406030204" pitchFamily="18" charset="0"/>
                                    </a:rPr>
                                  </m:ctrlPr>
                                </m:sSupPr>
                                <m:e>
                                  <m:r>
                                    <a:rPr lang="en-US" b="0" i="1" smtClean="0">
                                      <a:solidFill>
                                        <a:schemeClr val="accent6"/>
                                      </a:solidFill>
                                      <a:latin typeface="Cambria Math" panose="02040503050406030204" pitchFamily="18" charset="0"/>
                                      <a:ea typeface="Cambria Math" panose="02040503050406030204" pitchFamily="18" charset="0"/>
                                    </a:rPr>
                                    <m:t>𝑡</m:t>
                                  </m:r>
                                </m:e>
                                <m:sup>
                                  <m:r>
                                    <a:rPr lang="en-US" b="0" i="1" smtClean="0">
                                      <a:solidFill>
                                        <a:schemeClr val="accent6"/>
                                      </a:solidFill>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rPr>
                                <m:t>+</m:t>
                              </m:r>
                              <m:r>
                                <a:rPr lang="en-US" b="0" i="1" smtClean="0">
                                  <a:solidFill>
                                    <a:schemeClr val="accent2"/>
                                  </a:solidFill>
                                  <a:latin typeface="Cambria Math" panose="02040503050406030204" pitchFamily="18" charset="0"/>
                                </a:rPr>
                                <m:t>2</m:t>
                              </m:r>
                              <m:r>
                                <a:rPr lang="en-US" b="0" i="1" smtClean="0">
                                  <a:solidFill>
                                    <a:schemeClr val="accent2"/>
                                  </a:solidFill>
                                  <a:latin typeface="Cambria Math" panose="02040503050406030204" pitchFamily="18" charset="0"/>
                                  <a:ea typeface="Cambria Math" panose="02040503050406030204" pitchFamily="18" charset="0"/>
                                </a:rPr>
                                <m:t>𝜋</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𝑓</m:t>
                                  </m:r>
                                </m:e>
                                <m:sub>
                                  <m:r>
                                    <a:rPr lang="en-US" b="0" i="1" smtClean="0">
                                      <a:solidFill>
                                        <a:schemeClr val="accent2"/>
                                      </a:solidFill>
                                      <a:latin typeface="Cambria Math" panose="02040503050406030204" pitchFamily="18" charset="0"/>
                                      <a:ea typeface="Cambria Math" panose="02040503050406030204" pitchFamily="18" charset="0"/>
                                    </a:rPr>
                                    <m:t>0</m:t>
                                  </m:r>
                                </m:sub>
                              </m:sSub>
                              <m:d>
                                <m:dPr>
                                  <m:ctrlPr>
                                    <a:rPr lang="en-US" b="0" i="1" smtClean="0">
                                      <a:solidFill>
                                        <a:schemeClr val="accent2"/>
                                      </a:solidFill>
                                      <a:latin typeface="Cambria Math" panose="02040503050406030204" pitchFamily="18" charset="0"/>
                                      <a:ea typeface="Cambria Math" panose="02040503050406030204" pitchFamily="18" charset="0"/>
                                    </a:rPr>
                                  </m:ctrlPr>
                                </m:dPr>
                                <m:e>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e>
                              </m:d>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𝜋</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𝐵</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𝑇</m:t>
                              </m:r>
                              <m:r>
                                <a:rPr lang="en-US" b="0" i="1" smtClean="0">
                                  <a:solidFill>
                                    <a:schemeClr val="accent2"/>
                                  </a:solidFill>
                                  <a:latin typeface="Cambria Math" panose="02040503050406030204" pitchFamily="18" charset="0"/>
                                  <a:ea typeface="Cambria Math" panose="02040503050406030204" pitchFamily="18" charset="0"/>
                                </a:rPr>
                                <m:t>)</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d>
                                    <m:dPr>
                                      <m:ctrlPr>
                                        <a:rPr lang="en-US" b="0" i="1" smtClean="0">
                                          <a:solidFill>
                                            <a:schemeClr val="accent2"/>
                                          </a:solidFill>
                                          <a:latin typeface="Cambria Math" panose="02040503050406030204" pitchFamily="18" charset="0"/>
                                          <a:ea typeface="Cambria Math" panose="02040503050406030204" pitchFamily="18" charset="0"/>
                                        </a:rPr>
                                      </m:ctrlPr>
                                    </m:dPr>
                                    <m:e>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e>
                                  </m:d>
                                </m:e>
                                <m:sup>
                                  <m:r>
                                    <a:rPr lang="en-US" b="0" i="1" smtClean="0">
                                      <a:solidFill>
                                        <a:schemeClr val="accent2"/>
                                      </a:solidFill>
                                      <a:latin typeface="Cambria Math" panose="02040503050406030204" pitchFamily="18" charset="0"/>
                                      <a:ea typeface="Cambria Math" panose="02040503050406030204" pitchFamily="18" charset="0"/>
                                    </a:rPr>
                                    <m:t>2</m:t>
                                  </m:r>
                                </m:sup>
                              </m:sSup>
                            </m:e>
                          </m:d>
                        </m:sup>
                      </m:sSup>
                    </m:oMath>
                  </m:oMathPara>
                </a14:m>
                <a:endParaRPr lang="en-US" dirty="0"/>
              </a:p>
            </p:txBody>
          </p:sp>
        </mc:Choice>
        <mc:Fallback>
          <p:sp>
            <p:nvSpPr>
              <p:cNvPr id="109" name="TextBox 108">
                <a:extLst>
                  <a:ext uri="{FF2B5EF4-FFF2-40B4-BE49-F238E27FC236}">
                    <a16:creationId xmlns:a16="http://schemas.microsoft.com/office/drawing/2014/main" id="{5DBCA19F-6BCB-042D-E2BE-38338E6D6E95}"/>
                  </a:ext>
                </a:extLst>
              </p:cNvPr>
              <p:cNvSpPr txBox="1">
                <a:spLocks noRot="1" noChangeAspect="1" noMove="1" noResize="1" noEditPoints="1" noAdjustHandles="1" noChangeArrowheads="1" noChangeShapeType="1" noTextEdit="1"/>
              </p:cNvSpPr>
              <p:nvPr/>
            </p:nvSpPr>
            <p:spPr>
              <a:xfrm>
                <a:off x="1932007" y="5777752"/>
                <a:ext cx="7458177" cy="730969"/>
              </a:xfrm>
              <a:prstGeom prst="rect">
                <a:avLst/>
              </a:prstGeom>
              <a:blipFill>
                <a:blip r:embed="rId8"/>
                <a:stretch>
                  <a:fillRect b="-6897"/>
                </a:stretch>
              </a:blipFill>
            </p:spPr>
            <p:txBody>
              <a:bodyPr/>
              <a:lstStyle/>
              <a:p>
                <a:r>
                  <a:rPr lang="en-US">
                    <a:noFill/>
                  </a:rPr>
                  <a:t> </a:t>
                </a:r>
              </a:p>
            </p:txBody>
          </p:sp>
        </mc:Fallback>
      </mc:AlternateContent>
      <p:sp>
        <p:nvSpPr>
          <p:cNvPr id="114" name="Rectangle 113">
            <a:extLst>
              <a:ext uri="{FF2B5EF4-FFF2-40B4-BE49-F238E27FC236}">
                <a16:creationId xmlns:a16="http://schemas.microsoft.com/office/drawing/2014/main" id="{F97878A4-310F-CFF5-472F-8ADA4E570E8F}"/>
              </a:ext>
            </a:extLst>
          </p:cNvPr>
          <p:cNvSpPr/>
          <p:nvPr/>
        </p:nvSpPr>
        <p:spPr>
          <a:xfrm>
            <a:off x="2241710" y="3565504"/>
            <a:ext cx="861419" cy="5416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t>
            </a:r>
          </a:p>
        </p:txBody>
      </p:sp>
      <p:cxnSp>
        <p:nvCxnSpPr>
          <p:cNvPr id="117" name="Straight Arrow Connector 116">
            <a:extLst>
              <a:ext uri="{FF2B5EF4-FFF2-40B4-BE49-F238E27FC236}">
                <a16:creationId xmlns:a16="http://schemas.microsoft.com/office/drawing/2014/main" id="{A5038343-849D-2BD2-235C-9CBDD27DD7CD}"/>
              </a:ext>
            </a:extLst>
          </p:cNvPr>
          <p:cNvCxnSpPr>
            <a:cxnSpLocks/>
            <a:stCxn id="114" idx="2"/>
            <a:endCxn id="56" idx="0"/>
          </p:cNvCxnSpPr>
          <p:nvPr/>
        </p:nvCxnSpPr>
        <p:spPr>
          <a:xfrm>
            <a:off x="2672420" y="4107132"/>
            <a:ext cx="0" cy="174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2" name="TextBox 121">
            <a:extLst>
              <a:ext uri="{FF2B5EF4-FFF2-40B4-BE49-F238E27FC236}">
                <a16:creationId xmlns:a16="http://schemas.microsoft.com/office/drawing/2014/main" id="{FA2557A8-64E1-9317-1FE0-7E8AB67EFD53}"/>
              </a:ext>
            </a:extLst>
          </p:cNvPr>
          <p:cNvSpPr txBox="1"/>
          <p:nvPr/>
        </p:nvSpPr>
        <p:spPr>
          <a:xfrm>
            <a:off x="7369297" y="1891824"/>
            <a:ext cx="3479365" cy="1815882"/>
          </a:xfrm>
          <a:prstGeom prst="rect">
            <a:avLst/>
          </a:prstGeom>
          <a:noFill/>
        </p:spPr>
        <p:txBody>
          <a:bodyPr wrap="square" rtlCol="0">
            <a:spAutoFit/>
          </a:bodyPr>
          <a:lstStyle/>
          <a:p>
            <a:pPr marL="342900" indent="-342900">
              <a:buAutoNum type="arabicPeriod"/>
            </a:pPr>
            <a:r>
              <a:rPr lang="en-US" sz="1400" dirty="0"/>
              <a:t>Synthesizer generates a chirp</a:t>
            </a:r>
          </a:p>
          <a:p>
            <a:pPr marL="342900" indent="-342900">
              <a:buAutoNum type="arabicPeriod"/>
            </a:pPr>
            <a:r>
              <a:rPr lang="en-US" sz="1400" dirty="0"/>
              <a:t>Chirp is transmitted by </a:t>
            </a:r>
            <a:r>
              <a:rPr lang="en-US" sz="1400" dirty="0" err="1"/>
              <a:t>tx</a:t>
            </a:r>
            <a:r>
              <a:rPr lang="en-US" sz="1400" dirty="0"/>
              <a:t> antenna</a:t>
            </a:r>
          </a:p>
          <a:p>
            <a:pPr marL="342900" indent="-342900">
              <a:buAutoNum type="arabicPeriod"/>
            </a:pPr>
            <a:r>
              <a:rPr lang="en-US" sz="1400" dirty="0"/>
              <a:t>Reflected chirp (echo) is captured by </a:t>
            </a:r>
            <a:r>
              <a:rPr lang="en-US" sz="1400" dirty="0" err="1"/>
              <a:t>rx</a:t>
            </a:r>
            <a:r>
              <a:rPr lang="en-US" sz="1400" dirty="0"/>
              <a:t> antenna</a:t>
            </a:r>
          </a:p>
          <a:p>
            <a:pPr marL="342900" indent="-342900">
              <a:buAutoNum type="arabicPeriod"/>
            </a:pPr>
            <a:r>
              <a:rPr lang="en-US" sz="1400" dirty="0"/>
              <a:t>Local oscillator is used as mixer to combine </a:t>
            </a:r>
            <a:r>
              <a:rPr lang="en-US" sz="1400" dirty="0" err="1"/>
              <a:t>rx</a:t>
            </a:r>
            <a:r>
              <a:rPr lang="en-US" sz="1400" dirty="0"/>
              <a:t> and </a:t>
            </a:r>
            <a:r>
              <a:rPr lang="en-US" sz="1400" dirty="0" err="1"/>
              <a:t>tx</a:t>
            </a:r>
            <a:r>
              <a:rPr lang="en-US" sz="1400" dirty="0"/>
              <a:t> signals to produce an Intermediate Frequency (IF) signal using </a:t>
            </a:r>
            <a:r>
              <a:rPr lang="en-US" sz="1400" dirty="0" err="1"/>
              <a:t>downconversion</a:t>
            </a:r>
            <a:r>
              <a:rPr lang="en-US" sz="1400" dirty="0"/>
              <a:t>.</a:t>
            </a:r>
          </a:p>
        </p:txBody>
      </p:sp>
    </p:spTree>
    <p:extLst>
      <p:ext uri="{BB962C8B-B14F-4D97-AF65-F5344CB8AC3E}">
        <p14:creationId xmlns:p14="http://schemas.microsoft.com/office/powerpoint/2010/main" val="388056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FB1B-B5D2-411B-7782-33FCFFB40396}"/>
              </a:ext>
            </a:extLst>
          </p:cNvPr>
          <p:cNvSpPr>
            <a:spLocks noGrp="1"/>
          </p:cNvSpPr>
          <p:nvPr>
            <p:ph type="title"/>
          </p:nvPr>
        </p:nvSpPr>
        <p:spPr/>
        <p:txBody>
          <a:bodyPr>
            <a:normAutofit fontScale="90000"/>
          </a:bodyPr>
          <a:lstStyle/>
          <a:p>
            <a:r>
              <a:rPr lang="en-US" dirty="0"/>
              <a:t>https://</a:t>
            </a:r>
            <a:r>
              <a:rPr lang="en-US" dirty="0" err="1"/>
              <a:t>www.ti.com</a:t>
            </a:r>
            <a:r>
              <a:rPr lang="en-US" dirty="0"/>
              <a:t>/lit/an/swra553a/swra553a.pdf?ts=1742626781023&amp;ref_url=https%253A%252F%252Fwww.google.com%252F</a:t>
            </a:r>
          </a:p>
        </p:txBody>
      </p:sp>
      <p:sp>
        <p:nvSpPr>
          <p:cNvPr id="3" name="Content Placeholder 2">
            <a:extLst>
              <a:ext uri="{FF2B5EF4-FFF2-40B4-BE49-F238E27FC236}">
                <a16:creationId xmlns:a16="http://schemas.microsoft.com/office/drawing/2014/main" id="{49E096B1-F273-2717-5756-278664F1938C}"/>
              </a:ext>
            </a:extLst>
          </p:cNvPr>
          <p:cNvSpPr>
            <a:spLocks noGrp="1"/>
          </p:cNvSpPr>
          <p:nvPr>
            <p:ph idx="1"/>
          </p:nvPr>
        </p:nvSpPr>
        <p:spPr/>
        <p:txBody>
          <a:bodyPr/>
          <a:lstStyle/>
          <a:p>
            <a:pPr>
              <a:buNone/>
            </a:pPr>
            <a:r>
              <a:rPr lang="en-SG" dirty="0">
                <a:solidFill>
                  <a:srgbClr val="000000"/>
                </a:solidFill>
                <a:effectLst/>
                <a:latin typeface="Arial" panose="020B0604020202020204" pitchFamily="34" charset="0"/>
              </a:rPr>
              <a:t>In linear FMCW radars, the transmit (TX) signal is a single tone with its frequency changing linearly with time. This sweep in frequency is commonly referred to as a “chirp”. A set of these chirps form a “Frame” and this can be used as the observation window for the radar processing. The various parameters of the chirp ramp (like frequency slope, sweep bandwidth, and so forth) impact the system performance.</a:t>
            </a:r>
          </a:p>
          <a:p>
            <a:endParaRPr lang="en-US" dirty="0"/>
          </a:p>
        </p:txBody>
      </p:sp>
    </p:spTree>
    <p:extLst>
      <p:ext uri="{BB962C8B-B14F-4D97-AF65-F5344CB8AC3E}">
        <p14:creationId xmlns:p14="http://schemas.microsoft.com/office/powerpoint/2010/main" val="1691245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861D-D6E6-C080-90BE-B18771D9B8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58C1B9-2DCF-B126-12A6-9BF3E2B93E8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E4A5B499-E387-8F31-6F5E-A9ACBAD1DCC5}"/>
              </a:ext>
            </a:extLst>
          </p:cNvPr>
          <p:cNvPicPr>
            <a:picLocks noChangeAspect="1"/>
          </p:cNvPicPr>
          <p:nvPr/>
        </p:nvPicPr>
        <p:blipFill>
          <a:blip r:embed="rId2"/>
          <a:stretch>
            <a:fillRect/>
          </a:stretch>
        </p:blipFill>
        <p:spPr>
          <a:xfrm>
            <a:off x="2209800" y="626364"/>
            <a:ext cx="7772400" cy="5605271"/>
          </a:xfrm>
          <a:prstGeom prst="rect">
            <a:avLst/>
          </a:prstGeom>
        </p:spPr>
      </p:pic>
    </p:spTree>
    <p:extLst>
      <p:ext uri="{BB962C8B-B14F-4D97-AF65-F5344CB8AC3E}">
        <p14:creationId xmlns:p14="http://schemas.microsoft.com/office/powerpoint/2010/main" val="328481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6282-F127-80F5-D9AA-C3450B289CAE}"/>
              </a:ext>
            </a:extLst>
          </p:cNvPr>
          <p:cNvSpPr>
            <a:spLocks noGrp="1"/>
          </p:cNvSpPr>
          <p:nvPr>
            <p:ph type="title"/>
          </p:nvPr>
        </p:nvSpPr>
        <p:spPr/>
        <p:txBody>
          <a:bodyPr>
            <a:normAutofit fontScale="90000"/>
          </a:bodyPr>
          <a:lstStyle/>
          <a:p>
            <a:r>
              <a:rPr lang="en-US" dirty="0"/>
              <a:t>ADALM-Pluto Detail Specifications</a:t>
            </a:r>
            <a:br>
              <a:rPr lang="en-US" dirty="0"/>
            </a:br>
            <a:r>
              <a:rPr lang="en-US" dirty="0"/>
              <a:t>https://</a:t>
            </a:r>
            <a:r>
              <a:rPr lang="en-US" dirty="0" err="1"/>
              <a:t>wiki.analog.com</a:t>
            </a:r>
            <a:r>
              <a:rPr lang="en-US" dirty="0"/>
              <a:t>/university/tools/</a:t>
            </a:r>
            <a:r>
              <a:rPr lang="en-US" dirty="0" err="1"/>
              <a:t>pluto</a:t>
            </a:r>
            <a:r>
              <a:rPr lang="en-US" dirty="0"/>
              <a:t>/</a:t>
            </a:r>
            <a:r>
              <a:rPr lang="en-US" dirty="0" err="1"/>
              <a:t>devs</a:t>
            </a:r>
            <a:r>
              <a:rPr lang="en-US" dirty="0"/>
              <a:t>/specs</a:t>
            </a:r>
          </a:p>
        </p:txBody>
      </p:sp>
      <p:sp>
        <p:nvSpPr>
          <p:cNvPr id="3" name="Content Placeholder 2">
            <a:extLst>
              <a:ext uri="{FF2B5EF4-FFF2-40B4-BE49-F238E27FC236}">
                <a16:creationId xmlns:a16="http://schemas.microsoft.com/office/drawing/2014/main" id="{5D478962-125C-6069-FC99-DA90B4231A1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2DCD7A1-E427-5400-B8CC-6984E3175483}"/>
              </a:ext>
            </a:extLst>
          </p:cNvPr>
          <p:cNvPicPr>
            <a:picLocks noChangeAspect="1"/>
          </p:cNvPicPr>
          <p:nvPr/>
        </p:nvPicPr>
        <p:blipFill>
          <a:blip r:embed="rId2"/>
          <a:stretch>
            <a:fillRect/>
          </a:stretch>
        </p:blipFill>
        <p:spPr>
          <a:xfrm>
            <a:off x="440784" y="2025684"/>
            <a:ext cx="10913016" cy="3026764"/>
          </a:xfrm>
          <a:prstGeom prst="rect">
            <a:avLst/>
          </a:prstGeom>
        </p:spPr>
      </p:pic>
    </p:spTree>
    <p:extLst>
      <p:ext uri="{BB962C8B-B14F-4D97-AF65-F5344CB8AC3E}">
        <p14:creationId xmlns:p14="http://schemas.microsoft.com/office/powerpoint/2010/main" val="3744240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8882</TotalTime>
  <Words>1215</Words>
  <Application>Microsoft Macintosh PowerPoint</Application>
  <PresentationFormat>Widescreen</PresentationFormat>
  <Paragraphs>198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ProximaVara-Roman</vt:lpstr>
      <vt:lpstr>Office Theme</vt:lpstr>
      <vt:lpstr>Andre’s Notes</vt:lpstr>
      <vt:lpstr>Human Vitals – Respiratory Rate</vt:lpstr>
      <vt:lpstr>Introduction to Respiratory Rate</vt:lpstr>
      <vt:lpstr>Non-Contact RR Monitoring</vt:lpstr>
      <vt:lpstr>Problem Formulation</vt:lpstr>
      <vt:lpstr>Difference between mmWave Radar and SDR</vt:lpstr>
      <vt:lpstr>https://www.ti.com/lit/an/swra553a/swra553a.pdf?ts=1742626781023&amp;ref_url=https%253A%252F%252Fwww.google.com%252F</vt:lpstr>
      <vt:lpstr>PowerPoint Presentation</vt:lpstr>
      <vt:lpstr>ADALM-Pluto Detail Specifications https://wiki.analog.com/university/tools/pluto/devs/specs</vt:lpstr>
      <vt:lpstr>Variables</vt:lpstr>
      <vt:lpstr>Variables</vt:lpstr>
      <vt:lpstr>Doppler Processing</vt:lpstr>
      <vt:lpstr> Doppler Processing</vt:lpstr>
      <vt:lpstr>FMCW Signal Flow</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 Teo</dc:creator>
  <cp:lastModifiedBy>Andre Teo</cp:lastModifiedBy>
  <cp:revision>91</cp:revision>
  <dcterms:created xsi:type="dcterms:W3CDTF">2025-03-16T10:06:27Z</dcterms:created>
  <dcterms:modified xsi:type="dcterms:W3CDTF">2025-03-22T14:09:03Z</dcterms:modified>
</cp:coreProperties>
</file>