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4" r:id="rId3"/>
    <p:sldId id="266" r:id="rId4"/>
    <p:sldId id="267" r:id="rId5"/>
    <p:sldId id="262" r:id="rId6"/>
    <p:sldId id="263" r:id="rId7"/>
    <p:sldId id="268" r:id="rId8"/>
    <p:sldId id="269" r:id="rId9"/>
    <p:sldId id="271" r:id="rId10"/>
    <p:sldId id="270" r:id="rId11"/>
    <p:sldId id="258" r:id="rId12"/>
    <p:sldId id="259" r:id="rId13"/>
    <p:sldId id="260" r:id="rId14"/>
    <p:sldId id="261" r:id="rId15"/>
    <p:sldId id="257" r:id="rId16"/>
    <p:sldId id="26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18"/>
    <p:restoredTop sz="94778"/>
  </p:normalViewPr>
  <p:slideViewPr>
    <p:cSldViewPr snapToGrid="0">
      <p:cViewPr varScale="1">
        <p:scale>
          <a:sx n="115" d="100"/>
          <a:sy n="115" d="100"/>
        </p:scale>
        <p:origin x="60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7C5BED-D2C8-4649-A543-DA9B6F2DC68D}" type="datetimeFigureOut">
              <a:rPr lang="en-US" smtClean="0"/>
              <a:t>3/23/25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4C6CB-CB48-2345-A729-A0677DBB941C}" type="slidenum">
              <a:rPr lang="en-US" smtClean="0"/>
              <a:t>‹#›</a:t>
            </a:fld>
            <a:endParaRPr lang="en-US"/>
          </a:p>
        </p:txBody>
      </p:sp>
    </p:spTree>
    <p:extLst>
      <p:ext uri="{BB962C8B-B14F-4D97-AF65-F5344CB8AC3E}">
        <p14:creationId xmlns:p14="http://schemas.microsoft.com/office/powerpoint/2010/main" val="870759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34C6CB-CB48-2345-A729-A0677DBB941C}" type="slidenum">
              <a:rPr lang="en-US" smtClean="0"/>
              <a:t>11</a:t>
            </a:fld>
            <a:endParaRPr lang="en-US"/>
          </a:p>
        </p:txBody>
      </p:sp>
    </p:spTree>
    <p:extLst>
      <p:ext uri="{BB962C8B-B14F-4D97-AF65-F5344CB8AC3E}">
        <p14:creationId xmlns:p14="http://schemas.microsoft.com/office/powerpoint/2010/main" val="7455792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64137-266D-B3E5-F71A-DDCD1D958D7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149FBED-3A39-7D62-9D93-A1F2869B09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076636A-35CB-B267-D0C4-866292F61879}"/>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5" name="Footer Placeholder 4">
            <a:extLst>
              <a:ext uri="{FF2B5EF4-FFF2-40B4-BE49-F238E27FC236}">
                <a16:creationId xmlns:a16="http://schemas.microsoft.com/office/drawing/2014/main" id="{A08E4DC5-3E48-A9E8-A3BB-1E815FF54B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2B43EE-C87F-6DFD-3DF6-6B1F9A8EAE90}"/>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6041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448E1-8EF2-B970-154B-2CC38D373EE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9B002D6-D5C3-5D4D-2E5F-46083EF30FF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063946C-3F97-48A2-5DD1-933F995B7E8C}"/>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5" name="Footer Placeholder 4">
            <a:extLst>
              <a:ext uri="{FF2B5EF4-FFF2-40B4-BE49-F238E27FC236}">
                <a16:creationId xmlns:a16="http://schemas.microsoft.com/office/drawing/2014/main" id="{FE48D1C8-30CB-CBF4-1E6C-5D3D2DE9B9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931948-648A-7E08-0CBD-A5F37D8DE1B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2063848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35B2E-D8DE-B437-7DAA-8FF7664417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2A05B2A-DD23-9C7E-08FB-5B2AE90C23B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F2FF51-C9BB-E3A3-F760-2D317CFDA31A}"/>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5" name="Footer Placeholder 4">
            <a:extLst>
              <a:ext uri="{FF2B5EF4-FFF2-40B4-BE49-F238E27FC236}">
                <a16:creationId xmlns:a16="http://schemas.microsoft.com/office/drawing/2014/main" id="{8F37BE6A-6734-3D7A-7B4A-D8B93D43A4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E43CE-5684-9101-EEE4-D823F64B23B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759223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48AA8-ADE1-4177-81B0-DC73EBAB152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2E6B0FA-26D4-8796-E393-03A61EA2DE0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6D29B10-274D-19A1-8961-E901F2F0C9C7}"/>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5" name="Footer Placeholder 4">
            <a:extLst>
              <a:ext uri="{FF2B5EF4-FFF2-40B4-BE49-F238E27FC236}">
                <a16:creationId xmlns:a16="http://schemas.microsoft.com/office/drawing/2014/main" id="{D98EA7CE-75D8-3CAF-21C2-1E9DAF189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D7C562-62B0-122F-AA1F-4BDA81A4020D}"/>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2431828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BA2D-7387-A43B-103C-0EC7A53BDE7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A8190BC3-A4D9-FA2D-D91E-77FDFB4D7E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B7EB382-00F3-D4EB-8D40-80EFFB207833}"/>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5" name="Footer Placeholder 4">
            <a:extLst>
              <a:ext uri="{FF2B5EF4-FFF2-40B4-BE49-F238E27FC236}">
                <a16:creationId xmlns:a16="http://schemas.microsoft.com/office/drawing/2014/main" id="{83F99343-89A8-D176-CDDB-F82E3B6DF4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ACAF5-B03B-6132-B75E-B1E601428A2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702896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362AE-1E46-3793-70C5-D3CE6DE1990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8462B4B-70C6-8E25-0B93-6F59F1DD22D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369BEC3-3717-4DAE-05BE-32B1090BAC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BBED13C-2B23-A149-A07B-83F8707A658C}"/>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6" name="Footer Placeholder 5">
            <a:extLst>
              <a:ext uri="{FF2B5EF4-FFF2-40B4-BE49-F238E27FC236}">
                <a16:creationId xmlns:a16="http://schemas.microsoft.com/office/drawing/2014/main" id="{15CC6024-FACC-1FA7-0057-3040D7B496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3A478-BFAF-F9A6-CDD5-6B3E866F9AA3}"/>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398836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3CB78-18D7-9E79-F40C-80FD8851D9D2}"/>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387BC8E-15FC-C774-68D3-9974BAECBA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B206DE-33F2-8C12-B29B-F7A4DF7377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7F08188-ED28-C8FC-1528-28C7FE52D2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2AA7660-7A19-46F9-F025-56CC88F879F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4E31352-4EAC-AF42-0EE5-5936B6B5832A}"/>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8" name="Footer Placeholder 7">
            <a:extLst>
              <a:ext uri="{FF2B5EF4-FFF2-40B4-BE49-F238E27FC236}">
                <a16:creationId xmlns:a16="http://schemas.microsoft.com/office/drawing/2014/main" id="{A0F5BC38-4579-41ED-FB08-25A363F16A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8F1BAF-2045-B2EA-B335-988645EF92D2}"/>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1281625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61956-F271-7E05-AB9D-1340139BAEB5}"/>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DED14CA-F17E-1724-0625-BF9B51A759CE}"/>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4" name="Footer Placeholder 3">
            <a:extLst>
              <a:ext uri="{FF2B5EF4-FFF2-40B4-BE49-F238E27FC236}">
                <a16:creationId xmlns:a16="http://schemas.microsoft.com/office/drawing/2014/main" id="{7297291A-8E3D-7EC1-9497-7AA3172D69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A8CF43-B5A5-5B15-9200-A1219899FB23}"/>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12293748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8F8E94-64EF-5F80-8F85-6D1D437A59D6}"/>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3" name="Footer Placeholder 2">
            <a:extLst>
              <a:ext uri="{FF2B5EF4-FFF2-40B4-BE49-F238E27FC236}">
                <a16:creationId xmlns:a16="http://schemas.microsoft.com/office/drawing/2014/main" id="{F4A33F86-412A-F116-9890-56B9EF024C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1C33C98-3D9E-8C53-9F66-6F7493F5291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98280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85EA2-FCEA-3DDD-EFF6-0ADB3F2ED35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1231D14-0A25-0C01-07F3-5D8D55D810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0AA80903-8FDC-1757-E663-3B5A05F05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0090ADF-EE63-23F5-C621-C31B65F149DB}"/>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6" name="Footer Placeholder 5">
            <a:extLst>
              <a:ext uri="{FF2B5EF4-FFF2-40B4-BE49-F238E27FC236}">
                <a16:creationId xmlns:a16="http://schemas.microsoft.com/office/drawing/2014/main" id="{48797526-B639-15AB-EE17-AB1F0DCEE7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F0D6F2-CAAF-7D22-2706-E466F7BD7209}"/>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3050804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77094-7C12-FB18-416C-F6085C3BA1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CC2FB78-E6D1-46DC-E5D7-5774971170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7C17EC-DA25-D117-6F3D-D5750C97DD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D5E51B-F999-338D-95FB-15566C642D18}"/>
              </a:ext>
            </a:extLst>
          </p:cNvPr>
          <p:cNvSpPr>
            <a:spLocks noGrp="1"/>
          </p:cNvSpPr>
          <p:nvPr>
            <p:ph type="dt" sz="half" idx="10"/>
          </p:nvPr>
        </p:nvSpPr>
        <p:spPr/>
        <p:txBody>
          <a:bodyPr/>
          <a:lstStyle/>
          <a:p>
            <a:fld id="{E3FA124C-9E08-1B4F-B180-07F1CF6931DC}" type="datetimeFigureOut">
              <a:rPr lang="en-US" smtClean="0"/>
              <a:t>3/23/25</a:t>
            </a:fld>
            <a:endParaRPr lang="en-US"/>
          </a:p>
        </p:txBody>
      </p:sp>
      <p:sp>
        <p:nvSpPr>
          <p:cNvPr id="6" name="Footer Placeholder 5">
            <a:extLst>
              <a:ext uri="{FF2B5EF4-FFF2-40B4-BE49-F238E27FC236}">
                <a16:creationId xmlns:a16="http://schemas.microsoft.com/office/drawing/2014/main" id="{A736BBE2-6616-0FA4-917E-2FFC51E61D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A4FE3F-9AB8-9BE2-D027-DA3044D7879A}"/>
              </a:ext>
            </a:extLst>
          </p:cNvPr>
          <p:cNvSpPr>
            <a:spLocks noGrp="1"/>
          </p:cNvSpPr>
          <p:nvPr>
            <p:ph type="sldNum" sz="quarter" idx="12"/>
          </p:nvPr>
        </p:nvSpPr>
        <p:spPr/>
        <p:txBody>
          <a:bodyPr/>
          <a:lstStyle/>
          <a:p>
            <a:fld id="{489A5BC3-11E0-8043-AA54-C23C0446BEC9}" type="slidenum">
              <a:rPr lang="en-US" smtClean="0"/>
              <a:t>‹#›</a:t>
            </a:fld>
            <a:endParaRPr lang="en-US"/>
          </a:p>
        </p:txBody>
      </p:sp>
    </p:spTree>
    <p:extLst>
      <p:ext uri="{BB962C8B-B14F-4D97-AF65-F5344CB8AC3E}">
        <p14:creationId xmlns:p14="http://schemas.microsoft.com/office/powerpoint/2010/main" val="872421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4C2242-DCDF-66CE-FBA7-281D5F4835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E6903E8-E451-9D68-1652-06FA0A6D14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F05E2C-7718-1499-044A-C3F94A6A2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3FA124C-9E08-1B4F-B180-07F1CF6931DC}" type="datetimeFigureOut">
              <a:rPr lang="en-US" smtClean="0"/>
              <a:t>3/23/25</a:t>
            </a:fld>
            <a:endParaRPr lang="en-US"/>
          </a:p>
        </p:txBody>
      </p:sp>
      <p:sp>
        <p:nvSpPr>
          <p:cNvPr id="5" name="Footer Placeholder 4">
            <a:extLst>
              <a:ext uri="{FF2B5EF4-FFF2-40B4-BE49-F238E27FC236}">
                <a16:creationId xmlns:a16="http://schemas.microsoft.com/office/drawing/2014/main" id="{1FBF2543-C631-8800-0213-AA3D8E6979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56DC4B-8149-C3DF-9F46-083AC4174D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A5BC3-11E0-8043-AA54-C23C0446BEC9}" type="slidenum">
              <a:rPr lang="en-US" smtClean="0"/>
              <a:t>‹#›</a:t>
            </a:fld>
            <a:endParaRPr lang="en-US"/>
          </a:p>
        </p:txBody>
      </p:sp>
    </p:spTree>
    <p:extLst>
      <p:ext uri="{BB962C8B-B14F-4D97-AF65-F5344CB8AC3E}">
        <p14:creationId xmlns:p14="http://schemas.microsoft.com/office/powerpoint/2010/main" val="1081517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3389/fphys.2020.00635" TargetMode="External"/><Relationship Id="rId2" Type="http://schemas.openxmlformats.org/officeDocument/2006/relationships/hyperlink" Target="https://doi.org/10.1109/TBCAS.2022.322943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5D24-5AFA-C84B-FFD7-A005915F4777}"/>
              </a:ext>
            </a:extLst>
          </p:cNvPr>
          <p:cNvSpPr>
            <a:spLocks noGrp="1"/>
          </p:cNvSpPr>
          <p:nvPr>
            <p:ph type="ctrTitle"/>
          </p:nvPr>
        </p:nvSpPr>
        <p:spPr/>
        <p:txBody>
          <a:bodyPr/>
          <a:lstStyle/>
          <a:p>
            <a:r>
              <a:rPr lang="en-US" dirty="0"/>
              <a:t>Andre’s Notes</a:t>
            </a:r>
          </a:p>
        </p:txBody>
      </p:sp>
      <p:sp>
        <p:nvSpPr>
          <p:cNvPr id="3" name="Subtitle 2">
            <a:extLst>
              <a:ext uri="{FF2B5EF4-FFF2-40B4-BE49-F238E27FC236}">
                <a16:creationId xmlns:a16="http://schemas.microsoft.com/office/drawing/2014/main" id="{04E4603A-76FD-9F87-0696-F1094BE84AF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66978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46282-F127-80F5-D9AA-C3450B289CAE}"/>
              </a:ext>
            </a:extLst>
          </p:cNvPr>
          <p:cNvSpPr>
            <a:spLocks noGrp="1"/>
          </p:cNvSpPr>
          <p:nvPr>
            <p:ph type="title"/>
          </p:nvPr>
        </p:nvSpPr>
        <p:spPr/>
        <p:txBody>
          <a:bodyPr>
            <a:normAutofit fontScale="90000"/>
          </a:bodyPr>
          <a:lstStyle/>
          <a:p>
            <a:r>
              <a:rPr lang="en-US" dirty="0"/>
              <a:t>ADALM-Pluto Detail Specifications</a:t>
            </a:r>
            <a:br>
              <a:rPr lang="en-US" dirty="0"/>
            </a:br>
            <a:r>
              <a:rPr lang="en-US" dirty="0"/>
              <a:t>https://</a:t>
            </a:r>
            <a:r>
              <a:rPr lang="en-US" dirty="0" err="1"/>
              <a:t>wiki.analog.com</a:t>
            </a:r>
            <a:r>
              <a:rPr lang="en-US" dirty="0"/>
              <a:t>/university/tools/</a:t>
            </a:r>
            <a:r>
              <a:rPr lang="en-US" dirty="0" err="1"/>
              <a:t>pluto</a:t>
            </a:r>
            <a:r>
              <a:rPr lang="en-US" dirty="0"/>
              <a:t>/</a:t>
            </a:r>
            <a:r>
              <a:rPr lang="en-US" dirty="0" err="1"/>
              <a:t>devs</a:t>
            </a:r>
            <a:r>
              <a:rPr lang="en-US" dirty="0"/>
              <a:t>/specs</a:t>
            </a:r>
          </a:p>
        </p:txBody>
      </p:sp>
      <p:sp>
        <p:nvSpPr>
          <p:cNvPr id="3" name="Content Placeholder 2">
            <a:extLst>
              <a:ext uri="{FF2B5EF4-FFF2-40B4-BE49-F238E27FC236}">
                <a16:creationId xmlns:a16="http://schemas.microsoft.com/office/drawing/2014/main" id="{5D478962-125C-6069-FC99-DA90B4231A15}"/>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02DCD7A1-E427-5400-B8CC-6984E3175483}"/>
              </a:ext>
            </a:extLst>
          </p:cNvPr>
          <p:cNvPicPr>
            <a:picLocks noChangeAspect="1"/>
          </p:cNvPicPr>
          <p:nvPr/>
        </p:nvPicPr>
        <p:blipFill>
          <a:blip r:embed="rId2"/>
          <a:stretch>
            <a:fillRect/>
          </a:stretch>
        </p:blipFill>
        <p:spPr>
          <a:xfrm>
            <a:off x="440784" y="2025684"/>
            <a:ext cx="10913016" cy="3026764"/>
          </a:xfrm>
          <a:prstGeom prst="rect">
            <a:avLst/>
          </a:prstGeom>
        </p:spPr>
      </p:pic>
    </p:spTree>
    <p:extLst>
      <p:ext uri="{BB962C8B-B14F-4D97-AF65-F5344CB8AC3E}">
        <p14:creationId xmlns:p14="http://schemas.microsoft.com/office/powerpoint/2010/main" val="3744240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8DF02-553A-3E94-8F0D-1D50F643E2AB}"/>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28657C78-7A1A-983B-61D8-266BA68DB5AB}"/>
              </a:ext>
            </a:extLst>
          </p:cNvPr>
          <p:cNvSpPr>
            <a:spLocks noGrp="1"/>
          </p:cNvSpPr>
          <p:nvPr>
            <p:ph idx="1"/>
          </p:nvPr>
        </p:nvSpPr>
        <p:spPr/>
        <p:txBody>
          <a:bodyPr/>
          <a:lstStyle/>
          <a:p>
            <a:r>
              <a:rPr lang="en-US" dirty="0"/>
              <a:t>Sample rate</a:t>
            </a:r>
          </a:p>
          <a:p>
            <a:pPr lvl="1"/>
            <a:r>
              <a:rPr lang="en-US" dirty="0"/>
              <a:t>Sets sample duration, limits range resolution</a:t>
            </a:r>
          </a:p>
          <a:p>
            <a:r>
              <a:rPr lang="en-US" dirty="0"/>
              <a:t>Chirp length</a:t>
            </a:r>
          </a:p>
          <a:p>
            <a:pPr lvl="1"/>
            <a:r>
              <a:rPr lang="en-US" dirty="0"/>
              <a:t>Sets Pulse Repetition Frequency (PRF), limits unambiguous range</a:t>
            </a:r>
          </a:p>
          <a:p>
            <a:r>
              <a:rPr lang="en-US" dirty="0"/>
              <a:t>Speed of light</a:t>
            </a:r>
          </a:p>
          <a:p>
            <a:r>
              <a:rPr lang="en-US" dirty="0"/>
              <a:t>Time of one sample</a:t>
            </a:r>
          </a:p>
          <a:p>
            <a:pPr lvl="1"/>
            <a:r>
              <a:rPr lang="en-US" dirty="0"/>
              <a:t>Large distance</a:t>
            </a:r>
          </a:p>
          <a:p>
            <a:r>
              <a:rPr lang="en-US" dirty="0"/>
              <a:t>Increased sample rate</a:t>
            </a:r>
          </a:p>
          <a:p>
            <a:pPr lvl="1"/>
            <a:r>
              <a:rPr lang="en-US" dirty="0"/>
              <a:t>Better range resolution</a:t>
            </a:r>
          </a:p>
        </p:txBody>
      </p:sp>
      <p:graphicFrame>
        <p:nvGraphicFramePr>
          <p:cNvPr id="19" name="Table 18">
            <a:extLst>
              <a:ext uri="{FF2B5EF4-FFF2-40B4-BE49-F238E27FC236}">
                <a16:creationId xmlns:a16="http://schemas.microsoft.com/office/drawing/2014/main" id="{2D838E6E-2E27-056F-3CD4-4CFA68A6B77B}"/>
              </a:ext>
            </a:extLst>
          </p:cNvPr>
          <p:cNvGraphicFramePr>
            <a:graphicFrameLocks noGrp="1"/>
          </p:cNvGraphicFramePr>
          <p:nvPr>
            <p:extLst>
              <p:ext uri="{D42A27DB-BD31-4B8C-83A1-F6EECF244321}">
                <p14:modId xmlns:p14="http://schemas.microsoft.com/office/powerpoint/2010/main" val="1425514508"/>
              </p:ext>
            </p:extLst>
          </p:nvPr>
        </p:nvGraphicFramePr>
        <p:xfrm>
          <a:off x="5220448" y="5753628"/>
          <a:ext cx="5698560" cy="423335"/>
        </p:xfrm>
        <a:graphic>
          <a:graphicData uri="http://schemas.openxmlformats.org/drawingml/2006/table">
            <a:tbl>
              <a:tblPr bandRow="1" bandCol="1">
                <a:tableStyleId>{EB344D84-9AFB-497E-A393-DC336BA19D2E}</a:tableStyleId>
              </a:tblPr>
              <a:tblGrid>
                <a:gridCol w="569856">
                  <a:extLst>
                    <a:ext uri="{9D8B030D-6E8A-4147-A177-3AD203B41FA5}">
                      <a16:colId xmlns:a16="http://schemas.microsoft.com/office/drawing/2014/main" val="2048186601"/>
                    </a:ext>
                  </a:extLst>
                </a:gridCol>
                <a:gridCol w="569856">
                  <a:extLst>
                    <a:ext uri="{9D8B030D-6E8A-4147-A177-3AD203B41FA5}">
                      <a16:colId xmlns:a16="http://schemas.microsoft.com/office/drawing/2014/main" val="2127103566"/>
                    </a:ext>
                  </a:extLst>
                </a:gridCol>
                <a:gridCol w="569856">
                  <a:extLst>
                    <a:ext uri="{9D8B030D-6E8A-4147-A177-3AD203B41FA5}">
                      <a16:colId xmlns:a16="http://schemas.microsoft.com/office/drawing/2014/main" val="243157358"/>
                    </a:ext>
                  </a:extLst>
                </a:gridCol>
                <a:gridCol w="569856">
                  <a:extLst>
                    <a:ext uri="{9D8B030D-6E8A-4147-A177-3AD203B41FA5}">
                      <a16:colId xmlns:a16="http://schemas.microsoft.com/office/drawing/2014/main" val="2831153739"/>
                    </a:ext>
                  </a:extLst>
                </a:gridCol>
                <a:gridCol w="569856">
                  <a:extLst>
                    <a:ext uri="{9D8B030D-6E8A-4147-A177-3AD203B41FA5}">
                      <a16:colId xmlns:a16="http://schemas.microsoft.com/office/drawing/2014/main" val="2108836934"/>
                    </a:ext>
                  </a:extLst>
                </a:gridCol>
                <a:gridCol w="569856">
                  <a:extLst>
                    <a:ext uri="{9D8B030D-6E8A-4147-A177-3AD203B41FA5}">
                      <a16:colId xmlns:a16="http://schemas.microsoft.com/office/drawing/2014/main" val="3600788865"/>
                    </a:ext>
                  </a:extLst>
                </a:gridCol>
                <a:gridCol w="569856">
                  <a:extLst>
                    <a:ext uri="{9D8B030D-6E8A-4147-A177-3AD203B41FA5}">
                      <a16:colId xmlns:a16="http://schemas.microsoft.com/office/drawing/2014/main" val="3241192897"/>
                    </a:ext>
                  </a:extLst>
                </a:gridCol>
                <a:gridCol w="569856">
                  <a:extLst>
                    <a:ext uri="{9D8B030D-6E8A-4147-A177-3AD203B41FA5}">
                      <a16:colId xmlns:a16="http://schemas.microsoft.com/office/drawing/2014/main" val="3579574994"/>
                    </a:ext>
                  </a:extLst>
                </a:gridCol>
                <a:gridCol w="569856">
                  <a:extLst>
                    <a:ext uri="{9D8B030D-6E8A-4147-A177-3AD203B41FA5}">
                      <a16:colId xmlns:a16="http://schemas.microsoft.com/office/drawing/2014/main" val="3565817461"/>
                    </a:ext>
                  </a:extLst>
                </a:gridCol>
                <a:gridCol w="569856">
                  <a:extLst>
                    <a:ext uri="{9D8B030D-6E8A-4147-A177-3AD203B41FA5}">
                      <a16:colId xmlns:a16="http://schemas.microsoft.com/office/drawing/2014/main" val="1807319984"/>
                    </a:ext>
                  </a:extLst>
                </a:gridCol>
              </a:tblGrid>
              <a:tr h="423335">
                <a:tc>
                  <a:txBody>
                    <a:bodyPr/>
                    <a:lstStyle/>
                    <a:p>
                      <a:r>
                        <a:rPr lang="en-US" dirty="0"/>
                        <a:t>N-1</a:t>
                      </a:r>
                    </a:p>
                  </a:txBody>
                  <a:tcPr/>
                </a:tc>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a:t>
                      </a:r>
                    </a:p>
                  </a:txBody>
                  <a:tcPr/>
                </a:tc>
                <a:tc>
                  <a:txBody>
                    <a:bodyPr/>
                    <a:lstStyle/>
                    <a:p>
                      <a:r>
                        <a:rPr lang="en-US" dirty="0"/>
                        <a:t>N-2</a:t>
                      </a:r>
                    </a:p>
                  </a:txBody>
                  <a:tcPr/>
                </a:tc>
                <a:tc>
                  <a:txBody>
                    <a:bodyPr/>
                    <a:lstStyle/>
                    <a:p>
                      <a:r>
                        <a:rPr lang="en-US" dirty="0"/>
                        <a:t>N-1</a:t>
                      </a:r>
                    </a:p>
                  </a:txBody>
                  <a:tcPr/>
                </a:tc>
                <a:tc>
                  <a:txBody>
                    <a:bodyPr/>
                    <a:lstStyle/>
                    <a:p>
                      <a:endParaRPr lang="en-US" dirty="0"/>
                    </a:p>
                  </a:txBody>
                  <a:tcPr/>
                </a:tc>
                <a:extLst>
                  <a:ext uri="{0D108BD9-81ED-4DB2-BD59-A6C34878D82A}">
                    <a16:rowId xmlns:a16="http://schemas.microsoft.com/office/drawing/2014/main" val="1288701809"/>
                  </a:ext>
                </a:extLst>
              </a:tr>
            </a:tbl>
          </a:graphicData>
        </a:graphic>
      </p:graphicFrame>
      <p:cxnSp>
        <p:nvCxnSpPr>
          <p:cNvPr id="21" name="Straight Arrow Connector 20">
            <a:extLst>
              <a:ext uri="{FF2B5EF4-FFF2-40B4-BE49-F238E27FC236}">
                <a16:creationId xmlns:a16="http://schemas.microsoft.com/office/drawing/2014/main" id="{5D9D6F7E-2378-B26A-202A-DDE91ADB4753}"/>
              </a:ext>
            </a:extLst>
          </p:cNvPr>
          <p:cNvCxnSpPr>
            <a:cxnSpLocks/>
          </p:cNvCxnSpPr>
          <p:nvPr/>
        </p:nvCxnSpPr>
        <p:spPr>
          <a:xfrm>
            <a:off x="5220448" y="6385299"/>
            <a:ext cx="56985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8D2FCD2-FFCD-E473-F054-AD9A5A886621}"/>
              </a:ext>
            </a:extLst>
          </p:cNvPr>
          <p:cNvSpPr txBox="1"/>
          <p:nvPr/>
        </p:nvSpPr>
        <p:spPr>
          <a:xfrm>
            <a:off x="10354234" y="6408970"/>
            <a:ext cx="860611" cy="369332"/>
          </a:xfrm>
          <a:prstGeom prst="rect">
            <a:avLst/>
          </a:prstGeom>
          <a:noFill/>
        </p:spPr>
        <p:txBody>
          <a:bodyPr wrap="square" rtlCol="0">
            <a:spAutoFit/>
          </a:bodyPr>
          <a:lstStyle/>
          <a:p>
            <a:r>
              <a:rPr lang="en-US" dirty="0"/>
              <a:t>Time</a:t>
            </a:r>
          </a:p>
        </p:txBody>
      </p:sp>
      <p:sp>
        <p:nvSpPr>
          <p:cNvPr id="24" name="TextBox 23">
            <a:extLst>
              <a:ext uri="{FF2B5EF4-FFF2-40B4-BE49-F238E27FC236}">
                <a16:creationId xmlns:a16="http://schemas.microsoft.com/office/drawing/2014/main" id="{0854A1E0-9B6E-3F6B-3580-53904B4E45CB}"/>
              </a:ext>
            </a:extLst>
          </p:cNvPr>
          <p:cNvSpPr txBox="1"/>
          <p:nvPr/>
        </p:nvSpPr>
        <p:spPr>
          <a:xfrm>
            <a:off x="5220448" y="5083627"/>
            <a:ext cx="4721408" cy="646331"/>
          </a:xfrm>
          <a:prstGeom prst="rect">
            <a:avLst/>
          </a:prstGeom>
          <a:noFill/>
        </p:spPr>
        <p:txBody>
          <a:bodyPr wrap="square" rtlCol="0">
            <a:spAutoFit/>
          </a:bodyPr>
          <a:lstStyle/>
          <a:p>
            <a:r>
              <a:rPr lang="en-US" dirty="0">
                <a:solidFill>
                  <a:schemeClr val="accent6"/>
                </a:solidFill>
              </a:rPr>
              <a:t>N range (FFT) bins (each one sample duration)</a:t>
            </a:r>
          </a:p>
          <a:p>
            <a:r>
              <a:rPr lang="en-US" dirty="0">
                <a:solidFill>
                  <a:schemeClr val="accent6"/>
                </a:solidFill>
              </a:rPr>
              <a:t>Energy in each = reflected energy at that time</a:t>
            </a:r>
          </a:p>
        </p:txBody>
      </p:sp>
      <p:cxnSp>
        <p:nvCxnSpPr>
          <p:cNvPr id="26" name="Straight Arrow Connector 25">
            <a:extLst>
              <a:ext uri="{FF2B5EF4-FFF2-40B4-BE49-F238E27FC236}">
                <a16:creationId xmlns:a16="http://schemas.microsoft.com/office/drawing/2014/main" id="{B39D8BA2-0D01-26C8-C53C-C0C9022A37B4}"/>
              </a:ext>
            </a:extLst>
          </p:cNvPr>
          <p:cNvCxnSpPr>
            <a:cxnSpLocks/>
          </p:cNvCxnSpPr>
          <p:nvPr/>
        </p:nvCxnSpPr>
        <p:spPr>
          <a:xfrm>
            <a:off x="7409329" y="5986990"/>
            <a:ext cx="551330" cy="0"/>
          </a:xfrm>
          <a:prstGeom prst="straightConnector1">
            <a:avLst/>
          </a:prstGeom>
          <a:ln w="12700">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7034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7E94-51F1-E179-E2CC-5734D49B1421}"/>
              </a:ext>
            </a:extLst>
          </p:cNvPr>
          <p:cNvSpPr>
            <a:spLocks noGrp="1"/>
          </p:cNvSpPr>
          <p:nvPr>
            <p:ph type="title"/>
          </p:nvPr>
        </p:nvSpPr>
        <p:spPr/>
        <p:txBody>
          <a:bodyPr/>
          <a:lstStyle/>
          <a:p>
            <a:r>
              <a:rPr lang="en-US" dirty="0"/>
              <a:t>Variables</a:t>
            </a:r>
          </a:p>
        </p:txBody>
      </p:sp>
      <p:sp>
        <p:nvSpPr>
          <p:cNvPr id="3" name="Content Placeholder 2">
            <a:extLst>
              <a:ext uri="{FF2B5EF4-FFF2-40B4-BE49-F238E27FC236}">
                <a16:creationId xmlns:a16="http://schemas.microsoft.com/office/drawing/2014/main" id="{0D1D8280-A98E-08BF-9714-12A21362813A}"/>
              </a:ext>
            </a:extLst>
          </p:cNvPr>
          <p:cNvSpPr>
            <a:spLocks noGrp="1"/>
          </p:cNvSpPr>
          <p:nvPr>
            <p:ph idx="1"/>
          </p:nvPr>
        </p:nvSpPr>
        <p:spPr/>
        <p:txBody>
          <a:bodyPr/>
          <a:lstStyle/>
          <a:p>
            <a:r>
              <a:rPr lang="en-US" dirty="0"/>
              <a:t>Hidden Returns</a:t>
            </a:r>
          </a:p>
          <a:p>
            <a:pPr lvl="1"/>
            <a:r>
              <a:rPr lang="en-US" dirty="0"/>
              <a:t>Multiple targets end up in same range bin</a:t>
            </a:r>
          </a:p>
          <a:p>
            <a:pPr lvl="1"/>
            <a:r>
              <a:rPr lang="en-US" dirty="0"/>
              <a:t>Target echo is too weak, swamped by local TX/clutter/spectral leakage</a:t>
            </a:r>
          </a:p>
          <a:p>
            <a:pPr lvl="1"/>
            <a:r>
              <a:rPr lang="en-US" dirty="0"/>
              <a:t>Any other information we can use to disambiguate? Yes, doppler effect</a:t>
            </a:r>
          </a:p>
        </p:txBody>
      </p:sp>
    </p:spTree>
    <p:extLst>
      <p:ext uri="{BB962C8B-B14F-4D97-AF65-F5344CB8AC3E}">
        <p14:creationId xmlns:p14="http://schemas.microsoft.com/office/powerpoint/2010/main" val="4185937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B0988-B2DE-02EA-1DA9-60B88A0A3DC5}"/>
              </a:ext>
            </a:extLst>
          </p:cNvPr>
          <p:cNvSpPr>
            <a:spLocks noGrp="1"/>
          </p:cNvSpPr>
          <p:nvPr>
            <p:ph type="title"/>
          </p:nvPr>
        </p:nvSpPr>
        <p:spPr/>
        <p:txBody>
          <a:bodyPr/>
          <a:lstStyle/>
          <a:p>
            <a:r>
              <a:rPr lang="en-US" dirty="0"/>
              <a:t>Doppler Processing</a:t>
            </a:r>
          </a:p>
        </p:txBody>
      </p:sp>
      <p:sp>
        <p:nvSpPr>
          <p:cNvPr id="3" name="Content Placeholder 2">
            <a:extLst>
              <a:ext uri="{FF2B5EF4-FFF2-40B4-BE49-F238E27FC236}">
                <a16:creationId xmlns:a16="http://schemas.microsoft.com/office/drawing/2014/main" id="{A99AD26F-6CA6-C30C-97AD-3AF7797385E7}"/>
              </a:ext>
            </a:extLst>
          </p:cNvPr>
          <p:cNvSpPr>
            <a:spLocks noGrp="1"/>
          </p:cNvSpPr>
          <p:nvPr>
            <p:ph idx="1"/>
          </p:nvPr>
        </p:nvSpPr>
        <p:spPr/>
        <p:txBody>
          <a:bodyPr/>
          <a:lstStyle/>
          <a:p>
            <a:r>
              <a:rPr lang="en-US" dirty="0"/>
              <a:t>Collect multiple return periods (requires Integration Time)</a:t>
            </a:r>
          </a:p>
          <a:p>
            <a:r>
              <a:rPr lang="en-US" dirty="0"/>
              <a:t>FFT across each range bin</a:t>
            </a:r>
          </a:p>
          <a:p>
            <a:r>
              <a:rPr lang="en-US" dirty="0"/>
              <a:t>Velocity information for targets (</a:t>
            </a:r>
            <a:r>
              <a:rPr lang="en-US" dirty="0" err="1"/>
              <a:t>w.r.t</a:t>
            </a:r>
            <a:r>
              <a:rPr lang="en-US" dirty="0"/>
              <a:t> SDR)</a:t>
            </a:r>
          </a:p>
        </p:txBody>
      </p:sp>
      <p:pic>
        <p:nvPicPr>
          <p:cNvPr id="6" name="Graphic 5" descr="Man with solid fill">
            <a:extLst>
              <a:ext uri="{FF2B5EF4-FFF2-40B4-BE49-F238E27FC236}">
                <a16:creationId xmlns:a16="http://schemas.microsoft.com/office/drawing/2014/main" id="{5D03DA07-7E24-90A1-8A5F-0A9B0B3FEF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450336" y="4587828"/>
            <a:ext cx="914400" cy="914400"/>
          </a:xfrm>
          <a:prstGeom prst="rect">
            <a:avLst/>
          </a:prstGeom>
        </p:spPr>
      </p:pic>
      <p:sp>
        <p:nvSpPr>
          <p:cNvPr id="7" name="Triangle 6">
            <a:extLst>
              <a:ext uri="{FF2B5EF4-FFF2-40B4-BE49-F238E27FC236}">
                <a16:creationId xmlns:a16="http://schemas.microsoft.com/office/drawing/2014/main" id="{17E3535D-B9DE-CEC5-52EA-80C11F2996AE}"/>
              </a:ext>
            </a:extLst>
          </p:cNvPr>
          <p:cNvSpPr/>
          <p:nvPr/>
        </p:nvSpPr>
        <p:spPr>
          <a:xfrm flipH="1" flipV="1">
            <a:off x="1477384" y="4190614"/>
            <a:ext cx="416858" cy="3593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a:extLst>
              <a:ext uri="{FF2B5EF4-FFF2-40B4-BE49-F238E27FC236}">
                <a16:creationId xmlns:a16="http://schemas.microsoft.com/office/drawing/2014/main" id="{ADF978E1-B68E-54D8-E47D-194B733C90BC}"/>
              </a:ext>
            </a:extLst>
          </p:cNvPr>
          <p:cNvCxnSpPr>
            <a:cxnSpLocks/>
            <a:stCxn id="7" idx="0"/>
          </p:cNvCxnSpPr>
          <p:nvPr/>
        </p:nvCxnSpPr>
        <p:spPr>
          <a:xfrm>
            <a:off x="1685813" y="4549974"/>
            <a:ext cx="0" cy="277520"/>
          </a:xfrm>
          <a:prstGeom prst="line">
            <a:avLst/>
          </a:prstGeom>
          <a:ln w="12700"/>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7244755A-F313-80F8-B9BF-A9C6093CDDD1}"/>
              </a:ext>
            </a:extLst>
          </p:cNvPr>
          <p:cNvSpPr txBox="1"/>
          <p:nvPr/>
        </p:nvSpPr>
        <p:spPr>
          <a:xfrm>
            <a:off x="1977076" y="4458162"/>
            <a:ext cx="386131" cy="369332"/>
          </a:xfrm>
          <a:prstGeom prst="rect">
            <a:avLst/>
          </a:prstGeom>
          <a:noFill/>
        </p:spPr>
        <p:txBody>
          <a:bodyPr wrap="none" rtlCol="0">
            <a:spAutoFit/>
          </a:bodyPr>
          <a:lstStyle/>
          <a:p>
            <a:r>
              <a:rPr lang="en-US" dirty="0"/>
              <a:t>Tx</a:t>
            </a:r>
          </a:p>
        </p:txBody>
      </p:sp>
      <p:sp>
        <p:nvSpPr>
          <p:cNvPr id="15" name="Triangle 14">
            <a:extLst>
              <a:ext uri="{FF2B5EF4-FFF2-40B4-BE49-F238E27FC236}">
                <a16:creationId xmlns:a16="http://schemas.microsoft.com/office/drawing/2014/main" id="{507F60A5-DBFE-3CBB-7952-C338BFBC1E28}"/>
              </a:ext>
            </a:extLst>
          </p:cNvPr>
          <p:cNvSpPr/>
          <p:nvPr/>
        </p:nvSpPr>
        <p:spPr>
          <a:xfrm flipH="1" flipV="1">
            <a:off x="1477384" y="5322548"/>
            <a:ext cx="416858" cy="3593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B4B09ADE-A198-A5D9-21A6-7CC5853769AB}"/>
              </a:ext>
            </a:extLst>
          </p:cNvPr>
          <p:cNvCxnSpPr>
            <a:cxnSpLocks/>
            <a:stCxn id="15" idx="0"/>
          </p:cNvCxnSpPr>
          <p:nvPr/>
        </p:nvCxnSpPr>
        <p:spPr>
          <a:xfrm>
            <a:off x="1685813" y="5681908"/>
            <a:ext cx="0" cy="277520"/>
          </a:xfrm>
          <a:prstGeom prst="line">
            <a:avLst/>
          </a:prstGeom>
          <a:ln w="12700"/>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958DC18-8081-004E-EBAF-EED52889561D}"/>
              </a:ext>
            </a:extLst>
          </p:cNvPr>
          <p:cNvSpPr txBox="1"/>
          <p:nvPr/>
        </p:nvSpPr>
        <p:spPr>
          <a:xfrm>
            <a:off x="1977076" y="5590383"/>
            <a:ext cx="409086" cy="369332"/>
          </a:xfrm>
          <a:prstGeom prst="rect">
            <a:avLst/>
          </a:prstGeom>
          <a:noFill/>
        </p:spPr>
        <p:txBody>
          <a:bodyPr wrap="none" rtlCol="0">
            <a:spAutoFit/>
          </a:bodyPr>
          <a:lstStyle/>
          <a:p>
            <a:r>
              <a:rPr lang="en-US" dirty="0"/>
              <a:t>Rx</a:t>
            </a:r>
          </a:p>
        </p:txBody>
      </p:sp>
      <p:pic>
        <p:nvPicPr>
          <p:cNvPr id="21" name="Picture 20">
            <a:extLst>
              <a:ext uri="{FF2B5EF4-FFF2-40B4-BE49-F238E27FC236}">
                <a16:creationId xmlns:a16="http://schemas.microsoft.com/office/drawing/2014/main" id="{721EC1FF-AFAD-E74C-F991-BC02F82D1668}"/>
              </a:ext>
            </a:extLst>
          </p:cNvPr>
          <p:cNvPicPr>
            <a:picLocks noChangeAspect="1"/>
          </p:cNvPicPr>
          <p:nvPr/>
        </p:nvPicPr>
        <p:blipFill>
          <a:blip r:embed="rId4"/>
          <a:stretch>
            <a:fillRect/>
          </a:stretch>
        </p:blipFill>
        <p:spPr>
          <a:xfrm rot="6814252">
            <a:off x="2733673" y="4152838"/>
            <a:ext cx="381733" cy="931246"/>
          </a:xfrm>
          <a:prstGeom prst="rect">
            <a:avLst/>
          </a:prstGeom>
        </p:spPr>
      </p:pic>
      <p:pic>
        <p:nvPicPr>
          <p:cNvPr id="23" name="Picture 22">
            <a:extLst>
              <a:ext uri="{FF2B5EF4-FFF2-40B4-BE49-F238E27FC236}">
                <a16:creationId xmlns:a16="http://schemas.microsoft.com/office/drawing/2014/main" id="{435A6371-40E3-96CC-ED51-DDD67889563B}"/>
              </a:ext>
            </a:extLst>
          </p:cNvPr>
          <p:cNvPicPr>
            <a:picLocks noChangeAspect="1"/>
          </p:cNvPicPr>
          <p:nvPr/>
        </p:nvPicPr>
        <p:blipFill>
          <a:blip r:embed="rId4"/>
          <a:stretch>
            <a:fillRect/>
          </a:stretch>
        </p:blipFill>
        <p:spPr>
          <a:xfrm rot="14015669">
            <a:off x="2830590" y="4925082"/>
            <a:ext cx="381733" cy="931246"/>
          </a:xfrm>
          <a:prstGeom prst="rect">
            <a:avLst/>
          </a:prstGeom>
        </p:spPr>
      </p:pic>
      <p:grpSp>
        <p:nvGrpSpPr>
          <p:cNvPr id="45" name="Group 44">
            <a:extLst>
              <a:ext uri="{FF2B5EF4-FFF2-40B4-BE49-F238E27FC236}">
                <a16:creationId xmlns:a16="http://schemas.microsoft.com/office/drawing/2014/main" id="{92A948ED-4C10-FE96-D412-A69EA9514FD1}"/>
              </a:ext>
            </a:extLst>
          </p:cNvPr>
          <p:cNvGrpSpPr/>
          <p:nvPr/>
        </p:nvGrpSpPr>
        <p:grpSpPr>
          <a:xfrm>
            <a:off x="4919634" y="4587828"/>
            <a:ext cx="2328688" cy="1244748"/>
            <a:chOff x="4919634" y="4587828"/>
            <a:chExt cx="2328688" cy="1244748"/>
          </a:xfrm>
        </p:grpSpPr>
        <p:grpSp>
          <p:nvGrpSpPr>
            <p:cNvPr id="29" name="Group 28">
              <a:extLst>
                <a:ext uri="{FF2B5EF4-FFF2-40B4-BE49-F238E27FC236}">
                  <a16:creationId xmlns:a16="http://schemas.microsoft.com/office/drawing/2014/main" id="{DB1E3B7F-DD50-5BFC-D709-E8A9AC9DC987}"/>
                </a:ext>
              </a:extLst>
            </p:cNvPr>
            <p:cNvGrpSpPr/>
            <p:nvPr/>
          </p:nvGrpSpPr>
          <p:grpSpPr>
            <a:xfrm>
              <a:off x="5199739" y="4587828"/>
              <a:ext cx="1792521" cy="585301"/>
              <a:chOff x="5281645" y="3964673"/>
              <a:chExt cx="1792521" cy="585301"/>
            </a:xfrm>
          </p:grpSpPr>
          <p:pic>
            <p:nvPicPr>
              <p:cNvPr id="24" name="Picture 23">
                <a:extLst>
                  <a:ext uri="{FF2B5EF4-FFF2-40B4-BE49-F238E27FC236}">
                    <a16:creationId xmlns:a16="http://schemas.microsoft.com/office/drawing/2014/main" id="{72B8BA80-DC2E-27A8-E67A-74C472DD8D2C}"/>
                  </a:ext>
                </a:extLst>
              </p:cNvPr>
              <p:cNvPicPr>
                <a:picLocks noChangeAspect="1"/>
              </p:cNvPicPr>
              <p:nvPr/>
            </p:nvPicPr>
            <p:blipFill>
              <a:blip r:embed="rId5"/>
              <a:stretch>
                <a:fillRect/>
              </a:stretch>
            </p:blipFill>
            <p:spPr>
              <a:xfrm>
                <a:off x="5281645" y="4009495"/>
                <a:ext cx="540479" cy="540479"/>
              </a:xfrm>
              <a:prstGeom prst="rect">
                <a:avLst/>
              </a:prstGeom>
            </p:spPr>
          </p:pic>
          <p:pic>
            <p:nvPicPr>
              <p:cNvPr id="25" name="Picture 24">
                <a:extLst>
                  <a:ext uri="{FF2B5EF4-FFF2-40B4-BE49-F238E27FC236}">
                    <a16:creationId xmlns:a16="http://schemas.microsoft.com/office/drawing/2014/main" id="{859F6773-1C3B-DD90-5598-F02A99EB2439}"/>
                  </a:ext>
                </a:extLst>
              </p:cNvPr>
              <p:cNvPicPr>
                <a:picLocks noChangeAspect="1"/>
              </p:cNvPicPr>
              <p:nvPr/>
            </p:nvPicPr>
            <p:blipFill>
              <a:blip r:embed="rId5"/>
              <a:stretch>
                <a:fillRect/>
              </a:stretch>
            </p:blipFill>
            <p:spPr>
              <a:xfrm>
                <a:off x="5703889" y="3987084"/>
                <a:ext cx="540479" cy="540479"/>
              </a:xfrm>
              <a:prstGeom prst="rect">
                <a:avLst/>
              </a:prstGeom>
            </p:spPr>
          </p:pic>
          <p:pic>
            <p:nvPicPr>
              <p:cNvPr id="27" name="Picture 26">
                <a:extLst>
                  <a:ext uri="{FF2B5EF4-FFF2-40B4-BE49-F238E27FC236}">
                    <a16:creationId xmlns:a16="http://schemas.microsoft.com/office/drawing/2014/main" id="{3141E0DB-2F33-6C90-BC60-DC955CD7987A}"/>
                  </a:ext>
                </a:extLst>
              </p:cNvPr>
              <p:cNvPicPr>
                <a:picLocks noChangeAspect="1"/>
              </p:cNvPicPr>
              <p:nvPr/>
            </p:nvPicPr>
            <p:blipFill>
              <a:blip r:embed="rId5"/>
              <a:stretch>
                <a:fillRect/>
              </a:stretch>
            </p:blipFill>
            <p:spPr>
              <a:xfrm>
                <a:off x="6111443" y="3987084"/>
                <a:ext cx="540479" cy="540479"/>
              </a:xfrm>
              <a:prstGeom prst="rect">
                <a:avLst/>
              </a:prstGeom>
            </p:spPr>
          </p:pic>
          <p:pic>
            <p:nvPicPr>
              <p:cNvPr id="28" name="Picture 27">
                <a:extLst>
                  <a:ext uri="{FF2B5EF4-FFF2-40B4-BE49-F238E27FC236}">
                    <a16:creationId xmlns:a16="http://schemas.microsoft.com/office/drawing/2014/main" id="{30392935-B8EF-2C5A-BE94-7EB718F356EB}"/>
                  </a:ext>
                </a:extLst>
              </p:cNvPr>
              <p:cNvPicPr>
                <a:picLocks noChangeAspect="1"/>
              </p:cNvPicPr>
              <p:nvPr/>
            </p:nvPicPr>
            <p:blipFill>
              <a:blip r:embed="rId5"/>
              <a:stretch>
                <a:fillRect/>
              </a:stretch>
            </p:blipFill>
            <p:spPr>
              <a:xfrm>
                <a:off x="6533687" y="3964673"/>
                <a:ext cx="540479" cy="540479"/>
              </a:xfrm>
              <a:prstGeom prst="rect">
                <a:avLst/>
              </a:prstGeom>
            </p:spPr>
          </p:pic>
        </p:grpSp>
        <p:grpSp>
          <p:nvGrpSpPr>
            <p:cNvPr id="30" name="Group 29">
              <a:extLst>
                <a:ext uri="{FF2B5EF4-FFF2-40B4-BE49-F238E27FC236}">
                  <a16:creationId xmlns:a16="http://schemas.microsoft.com/office/drawing/2014/main" id="{62F7B6FC-C921-C32A-0DBC-6E604E76435D}"/>
                </a:ext>
              </a:extLst>
            </p:cNvPr>
            <p:cNvGrpSpPr/>
            <p:nvPr/>
          </p:nvGrpSpPr>
          <p:grpSpPr>
            <a:xfrm>
              <a:off x="5133276" y="5247275"/>
              <a:ext cx="1792521" cy="585301"/>
              <a:chOff x="5281645" y="3964673"/>
              <a:chExt cx="1792521" cy="585301"/>
            </a:xfrm>
          </p:grpSpPr>
          <p:pic>
            <p:nvPicPr>
              <p:cNvPr id="31" name="Picture 30">
                <a:extLst>
                  <a:ext uri="{FF2B5EF4-FFF2-40B4-BE49-F238E27FC236}">
                    <a16:creationId xmlns:a16="http://schemas.microsoft.com/office/drawing/2014/main" id="{AB0CE794-9782-3C02-D6ED-5C87C32E705E}"/>
                  </a:ext>
                </a:extLst>
              </p:cNvPr>
              <p:cNvPicPr>
                <a:picLocks noChangeAspect="1"/>
              </p:cNvPicPr>
              <p:nvPr/>
            </p:nvPicPr>
            <p:blipFill>
              <a:blip r:embed="rId5"/>
              <a:stretch>
                <a:fillRect/>
              </a:stretch>
            </p:blipFill>
            <p:spPr>
              <a:xfrm>
                <a:off x="5281645" y="4009495"/>
                <a:ext cx="540479" cy="540479"/>
              </a:xfrm>
              <a:prstGeom prst="rect">
                <a:avLst/>
              </a:prstGeom>
            </p:spPr>
          </p:pic>
          <p:pic>
            <p:nvPicPr>
              <p:cNvPr id="32" name="Picture 31">
                <a:extLst>
                  <a:ext uri="{FF2B5EF4-FFF2-40B4-BE49-F238E27FC236}">
                    <a16:creationId xmlns:a16="http://schemas.microsoft.com/office/drawing/2014/main" id="{3F1DF534-AF37-B1DB-7625-0FB03A69E385}"/>
                  </a:ext>
                </a:extLst>
              </p:cNvPr>
              <p:cNvPicPr>
                <a:picLocks noChangeAspect="1"/>
              </p:cNvPicPr>
              <p:nvPr/>
            </p:nvPicPr>
            <p:blipFill>
              <a:blip r:embed="rId5"/>
              <a:stretch>
                <a:fillRect/>
              </a:stretch>
            </p:blipFill>
            <p:spPr>
              <a:xfrm>
                <a:off x="5703889" y="3987084"/>
                <a:ext cx="540479" cy="540479"/>
              </a:xfrm>
              <a:prstGeom prst="rect">
                <a:avLst/>
              </a:prstGeom>
            </p:spPr>
          </p:pic>
          <p:pic>
            <p:nvPicPr>
              <p:cNvPr id="33" name="Picture 32">
                <a:extLst>
                  <a:ext uri="{FF2B5EF4-FFF2-40B4-BE49-F238E27FC236}">
                    <a16:creationId xmlns:a16="http://schemas.microsoft.com/office/drawing/2014/main" id="{9DF5A406-D85F-20DD-7FE1-F64EE65898FD}"/>
                  </a:ext>
                </a:extLst>
              </p:cNvPr>
              <p:cNvPicPr>
                <a:picLocks noChangeAspect="1"/>
              </p:cNvPicPr>
              <p:nvPr/>
            </p:nvPicPr>
            <p:blipFill>
              <a:blip r:embed="rId5"/>
              <a:stretch>
                <a:fillRect/>
              </a:stretch>
            </p:blipFill>
            <p:spPr>
              <a:xfrm>
                <a:off x="6111443" y="3987084"/>
                <a:ext cx="540479" cy="540479"/>
              </a:xfrm>
              <a:prstGeom prst="rect">
                <a:avLst/>
              </a:prstGeom>
            </p:spPr>
          </p:pic>
          <p:pic>
            <p:nvPicPr>
              <p:cNvPr id="34" name="Picture 33">
                <a:extLst>
                  <a:ext uri="{FF2B5EF4-FFF2-40B4-BE49-F238E27FC236}">
                    <a16:creationId xmlns:a16="http://schemas.microsoft.com/office/drawing/2014/main" id="{027C484D-EC33-EA61-FFB4-29A9844E0248}"/>
                  </a:ext>
                </a:extLst>
              </p:cNvPr>
              <p:cNvPicPr>
                <a:picLocks noChangeAspect="1"/>
              </p:cNvPicPr>
              <p:nvPr/>
            </p:nvPicPr>
            <p:blipFill>
              <a:blip r:embed="rId5"/>
              <a:stretch>
                <a:fillRect/>
              </a:stretch>
            </p:blipFill>
            <p:spPr>
              <a:xfrm>
                <a:off x="6533687" y="3964673"/>
                <a:ext cx="540479" cy="540479"/>
              </a:xfrm>
              <a:prstGeom prst="rect">
                <a:avLst/>
              </a:prstGeom>
            </p:spPr>
          </p:pic>
        </p:grpSp>
        <p:cxnSp>
          <p:nvCxnSpPr>
            <p:cNvPr id="36" name="Straight Connector 35">
              <a:extLst>
                <a:ext uri="{FF2B5EF4-FFF2-40B4-BE49-F238E27FC236}">
                  <a16:creationId xmlns:a16="http://schemas.microsoft.com/office/drawing/2014/main" id="{A8685AF1-881C-DF00-D8A5-B5647F511549}"/>
                </a:ext>
              </a:extLst>
            </p:cNvPr>
            <p:cNvCxnSpPr>
              <a:cxnSpLocks/>
            </p:cNvCxnSpPr>
            <p:nvPr/>
          </p:nvCxnSpPr>
          <p:spPr>
            <a:xfrm flipV="1">
              <a:off x="4919634" y="4902888"/>
              <a:ext cx="2304647" cy="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FDB545-D249-260E-7AE5-1FE8BEA093B4}"/>
                </a:ext>
              </a:extLst>
            </p:cNvPr>
            <p:cNvCxnSpPr>
              <a:cxnSpLocks/>
            </p:cNvCxnSpPr>
            <p:nvPr/>
          </p:nvCxnSpPr>
          <p:spPr>
            <a:xfrm flipV="1">
              <a:off x="4943675" y="5617579"/>
              <a:ext cx="2304647" cy="1"/>
            </a:xfrm>
            <a:prstGeom prst="line">
              <a:avLst/>
            </a:prstGeom>
          </p:spPr>
          <p:style>
            <a:lnRef idx="1">
              <a:schemeClr val="dk1"/>
            </a:lnRef>
            <a:fillRef idx="0">
              <a:schemeClr val="dk1"/>
            </a:fillRef>
            <a:effectRef idx="0">
              <a:schemeClr val="dk1"/>
            </a:effectRef>
            <a:fontRef idx="minor">
              <a:schemeClr val="tx1"/>
            </a:fontRef>
          </p:style>
        </p:cxnSp>
        <p:sp>
          <p:nvSpPr>
            <p:cNvPr id="44" name="Rectangle 43">
              <a:extLst>
                <a:ext uri="{FF2B5EF4-FFF2-40B4-BE49-F238E27FC236}">
                  <a16:creationId xmlns:a16="http://schemas.microsoft.com/office/drawing/2014/main" id="{AAF38500-60D4-EB0C-994A-9331D08ED163}"/>
                </a:ext>
              </a:extLst>
            </p:cNvPr>
            <p:cNvSpPr/>
            <p:nvPr/>
          </p:nvSpPr>
          <p:spPr>
            <a:xfrm>
              <a:off x="4953676" y="5243823"/>
              <a:ext cx="327969" cy="34398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TextBox 46">
            <a:extLst>
              <a:ext uri="{FF2B5EF4-FFF2-40B4-BE49-F238E27FC236}">
                <a16:creationId xmlns:a16="http://schemas.microsoft.com/office/drawing/2014/main" id="{3FA6A2BF-21AD-4D04-D5EC-402447DC6915}"/>
              </a:ext>
            </a:extLst>
          </p:cNvPr>
          <p:cNvSpPr txBox="1"/>
          <p:nvPr/>
        </p:nvSpPr>
        <p:spPr>
          <a:xfrm>
            <a:off x="7631835" y="4138320"/>
            <a:ext cx="4351213" cy="923330"/>
          </a:xfrm>
          <a:prstGeom prst="rect">
            <a:avLst/>
          </a:prstGeom>
          <a:noFill/>
        </p:spPr>
        <p:txBody>
          <a:bodyPr wrap="square" rtlCol="0">
            <a:spAutoFit/>
          </a:bodyPr>
          <a:lstStyle/>
          <a:p>
            <a:pPr marL="342900" indent="-342900">
              <a:buAutoNum type="arabicPeriod"/>
            </a:pPr>
            <a:r>
              <a:rPr lang="en-US" dirty="0"/>
              <a:t>Changing phase over integration period</a:t>
            </a:r>
          </a:p>
          <a:p>
            <a:pPr marL="342900" indent="-342900">
              <a:buAutoNum type="arabicPeriod"/>
            </a:pPr>
            <a:r>
              <a:rPr lang="en-US" dirty="0"/>
              <a:t>Get phase information from each FFT bin for each range transform</a:t>
            </a:r>
          </a:p>
        </p:txBody>
      </p:sp>
      <p:cxnSp>
        <p:nvCxnSpPr>
          <p:cNvPr id="49" name="Straight Arrow Connector 48">
            <a:extLst>
              <a:ext uri="{FF2B5EF4-FFF2-40B4-BE49-F238E27FC236}">
                <a16:creationId xmlns:a16="http://schemas.microsoft.com/office/drawing/2014/main" id="{228E6586-83C0-4E82-98F1-67F3AE9BB1D1}"/>
              </a:ext>
            </a:extLst>
          </p:cNvPr>
          <p:cNvCxnSpPr/>
          <p:nvPr/>
        </p:nvCxnSpPr>
        <p:spPr>
          <a:xfrm>
            <a:off x="8639576" y="5983321"/>
            <a:ext cx="1545465" cy="0"/>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25367B2-1CC0-C44E-8BBE-5A6D37D0A3CE}"/>
              </a:ext>
            </a:extLst>
          </p:cNvPr>
          <p:cNvCxnSpPr>
            <a:cxnSpLocks/>
          </p:cNvCxnSpPr>
          <p:nvPr/>
        </p:nvCxnSpPr>
        <p:spPr>
          <a:xfrm>
            <a:off x="9412309" y="5354900"/>
            <a:ext cx="0" cy="1303389"/>
          </a:xfrm>
          <a:prstGeom prst="straightConnector1">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52" name="Oval 51">
            <a:extLst>
              <a:ext uri="{FF2B5EF4-FFF2-40B4-BE49-F238E27FC236}">
                <a16:creationId xmlns:a16="http://schemas.microsoft.com/office/drawing/2014/main" id="{2D4EC7BA-9ADC-FB8D-8A03-5C0DD89D50E9}"/>
              </a:ext>
            </a:extLst>
          </p:cNvPr>
          <p:cNvSpPr/>
          <p:nvPr/>
        </p:nvSpPr>
        <p:spPr>
          <a:xfrm>
            <a:off x="9030591" y="5601603"/>
            <a:ext cx="763436" cy="763436"/>
          </a:xfrm>
          <a:prstGeom prst="ellipse">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6A2232D5-5871-C0D0-CCD9-36F0E58D318F}"/>
              </a:ext>
            </a:extLst>
          </p:cNvPr>
          <p:cNvSpPr txBox="1"/>
          <p:nvPr/>
        </p:nvSpPr>
        <p:spPr>
          <a:xfrm>
            <a:off x="10214924" y="5792717"/>
            <a:ext cx="242374" cy="369332"/>
          </a:xfrm>
          <a:prstGeom prst="rect">
            <a:avLst/>
          </a:prstGeom>
          <a:noFill/>
        </p:spPr>
        <p:txBody>
          <a:bodyPr wrap="none" rtlCol="0">
            <a:spAutoFit/>
          </a:bodyPr>
          <a:lstStyle/>
          <a:p>
            <a:r>
              <a:rPr lang="en-US" dirty="0"/>
              <a:t>I</a:t>
            </a:r>
          </a:p>
        </p:txBody>
      </p:sp>
      <p:sp>
        <p:nvSpPr>
          <p:cNvPr id="54" name="TextBox 53">
            <a:extLst>
              <a:ext uri="{FF2B5EF4-FFF2-40B4-BE49-F238E27FC236}">
                <a16:creationId xmlns:a16="http://schemas.microsoft.com/office/drawing/2014/main" id="{AA02A644-ADAA-4C8E-3684-40002F2B5170}"/>
              </a:ext>
            </a:extLst>
          </p:cNvPr>
          <p:cNvSpPr txBox="1"/>
          <p:nvPr/>
        </p:nvSpPr>
        <p:spPr>
          <a:xfrm>
            <a:off x="9239105" y="5039255"/>
            <a:ext cx="340158" cy="369332"/>
          </a:xfrm>
          <a:prstGeom prst="rect">
            <a:avLst/>
          </a:prstGeom>
          <a:noFill/>
        </p:spPr>
        <p:txBody>
          <a:bodyPr wrap="none" rtlCol="0">
            <a:spAutoFit/>
          </a:bodyPr>
          <a:lstStyle/>
          <a:p>
            <a:r>
              <a:rPr lang="en-US" dirty="0"/>
              <a:t>Q</a:t>
            </a:r>
          </a:p>
        </p:txBody>
      </p:sp>
      <p:sp>
        <p:nvSpPr>
          <p:cNvPr id="55" name="Oval 54">
            <a:extLst>
              <a:ext uri="{FF2B5EF4-FFF2-40B4-BE49-F238E27FC236}">
                <a16:creationId xmlns:a16="http://schemas.microsoft.com/office/drawing/2014/main" id="{B19C6074-61A8-C1E3-44B2-05D97767C48E}"/>
              </a:ext>
            </a:extLst>
          </p:cNvPr>
          <p:cNvSpPr/>
          <p:nvPr/>
        </p:nvSpPr>
        <p:spPr>
          <a:xfrm>
            <a:off x="9658573" y="5681129"/>
            <a:ext cx="93920" cy="93920"/>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Curved Connector 56">
            <a:extLst>
              <a:ext uri="{FF2B5EF4-FFF2-40B4-BE49-F238E27FC236}">
                <a16:creationId xmlns:a16="http://schemas.microsoft.com/office/drawing/2014/main" id="{98C7C401-B548-438A-555A-F2BE35926DE2}"/>
              </a:ext>
            </a:extLst>
          </p:cNvPr>
          <p:cNvCxnSpPr>
            <a:cxnSpLocks/>
            <a:stCxn id="66" idx="3"/>
            <a:endCxn id="67" idx="0"/>
          </p:cNvCxnSpPr>
          <p:nvPr/>
        </p:nvCxnSpPr>
        <p:spPr>
          <a:xfrm>
            <a:off x="9579263" y="5512883"/>
            <a:ext cx="315036" cy="343443"/>
          </a:xfrm>
          <a:prstGeom prst="curvedConnector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92EA2C8E-B004-447F-9DE0-D605BFD778F6}"/>
              </a:ext>
            </a:extLst>
          </p:cNvPr>
          <p:cNvSpPr/>
          <p:nvPr/>
        </p:nvSpPr>
        <p:spPr>
          <a:xfrm>
            <a:off x="9533544" y="5490023"/>
            <a:ext cx="45719"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23CC01E-FBC9-E94F-22F9-90A682FE59F9}"/>
              </a:ext>
            </a:extLst>
          </p:cNvPr>
          <p:cNvSpPr/>
          <p:nvPr/>
        </p:nvSpPr>
        <p:spPr>
          <a:xfrm>
            <a:off x="9871439" y="5856326"/>
            <a:ext cx="45719" cy="4571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9576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F424-4777-BDA6-2087-2EB8169A0861}"/>
              </a:ext>
            </a:extLst>
          </p:cNvPr>
          <p:cNvSpPr>
            <a:spLocks noGrp="1"/>
          </p:cNvSpPr>
          <p:nvPr>
            <p:ph type="title"/>
          </p:nvPr>
        </p:nvSpPr>
        <p:spPr/>
        <p:txBody>
          <a:bodyPr/>
          <a:lstStyle/>
          <a:p>
            <a:br>
              <a:rPr lang="en-US" dirty="0"/>
            </a:br>
            <a:r>
              <a:rPr lang="en-US" dirty="0"/>
              <a:t>Doppler Processing</a:t>
            </a:r>
          </a:p>
        </p:txBody>
      </p:sp>
      <p:graphicFrame>
        <p:nvGraphicFramePr>
          <p:cNvPr id="4" name="Table 3">
            <a:extLst>
              <a:ext uri="{FF2B5EF4-FFF2-40B4-BE49-F238E27FC236}">
                <a16:creationId xmlns:a16="http://schemas.microsoft.com/office/drawing/2014/main" id="{B9088FC7-28E3-3F28-3EB7-75B20A66E850}"/>
              </a:ext>
            </a:extLst>
          </p:cNvPr>
          <p:cNvGraphicFramePr>
            <a:graphicFrameLocks noGrp="1"/>
          </p:cNvGraphicFramePr>
          <p:nvPr>
            <p:extLst>
              <p:ext uri="{D42A27DB-BD31-4B8C-83A1-F6EECF244321}">
                <p14:modId xmlns:p14="http://schemas.microsoft.com/office/powerpoint/2010/main" val="3644993563"/>
              </p:ext>
            </p:extLst>
          </p:nvPr>
        </p:nvGraphicFramePr>
        <p:xfrm>
          <a:off x="1683617" y="2320316"/>
          <a:ext cx="5698560" cy="3386680"/>
        </p:xfrm>
        <a:graphic>
          <a:graphicData uri="http://schemas.openxmlformats.org/drawingml/2006/table">
            <a:tbl>
              <a:tblPr bandRow="1" bandCol="1">
                <a:tableStyleId>{5940675A-B579-460E-94D1-54222C63F5DA}</a:tableStyleId>
              </a:tblPr>
              <a:tblGrid>
                <a:gridCol w="569856">
                  <a:extLst>
                    <a:ext uri="{9D8B030D-6E8A-4147-A177-3AD203B41FA5}">
                      <a16:colId xmlns:a16="http://schemas.microsoft.com/office/drawing/2014/main" val="2048186601"/>
                    </a:ext>
                  </a:extLst>
                </a:gridCol>
                <a:gridCol w="569856">
                  <a:extLst>
                    <a:ext uri="{9D8B030D-6E8A-4147-A177-3AD203B41FA5}">
                      <a16:colId xmlns:a16="http://schemas.microsoft.com/office/drawing/2014/main" val="2127103566"/>
                    </a:ext>
                  </a:extLst>
                </a:gridCol>
                <a:gridCol w="569856">
                  <a:extLst>
                    <a:ext uri="{9D8B030D-6E8A-4147-A177-3AD203B41FA5}">
                      <a16:colId xmlns:a16="http://schemas.microsoft.com/office/drawing/2014/main" val="243157358"/>
                    </a:ext>
                  </a:extLst>
                </a:gridCol>
                <a:gridCol w="569856">
                  <a:extLst>
                    <a:ext uri="{9D8B030D-6E8A-4147-A177-3AD203B41FA5}">
                      <a16:colId xmlns:a16="http://schemas.microsoft.com/office/drawing/2014/main" val="2831153739"/>
                    </a:ext>
                  </a:extLst>
                </a:gridCol>
                <a:gridCol w="569856">
                  <a:extLst>
                    <a:ext uri="{9D8B030D-6E8A-4147-A177-3AD203B41FA5}">
                      <a16:colId xmlns:a16="http://schemas.microsoft.com/office/drawing/2014/main" val="2108836934"/>
                    </a:ext>
                  </a:extLst>
                </a:gridCol>
                <a:gridCol w="569856">
                  <a:extLst>
                    <a:ext uri="{9D8B030D-6E8A-4147-A177-3AD203B41FA5}">
                      <a16:colId xmlns:a16="http://schemas.microsoft.com/office/drawing/2014/main" val="3600788865"/>
                    </a:ext>
                  </a:extLst>
                </a:gridCol>
                <a:gridCol w="569856">
                  <a:extLst>
                    <a:ext uri="{9D8B030D-6E8A-4147-A177-3AD203B41FA5}">
                      <a16:colId xmlns:a16="http://schemas.microsoft.com/office/drawing/2014/main" val="3241192897"/>
                    </a:ext>
                  </a:extLst>
                </a:gridCol>
                <a:gridCol w="569856">
                  <a:extLst>
                    <a:ext uri="{9D8B030D-6E8A-4147-A177-3AD203B41FA5}">
                      <a16:colId xmlns:a16="http://schemas.microsoft.com/office/drawing/2014/main" val="3579574994"/>
                    </a:ext>
                  </a:extLst>
                </a:gridCol>
                <a:gridCol w="569856">
                  <a:extLst>
                    <a:ext uri="{9D8B030D-6E8A-4147-A177-3AD203B41FA5}">
                      <a16:colId xmlns:a16="http://schemas.microsoft.com/office/drawing/2014/main" val="3565817461"/>
                    </a:ext>
                  </a:extLst>
                </a:gridCol>
                <a:gridCol w="569856">
                  <a:extLst>
                    <a:ext uri="{9D8B030D-6E8A-4147-A177-3AD203B41FA5}">
                      <a16:colId xmlns:a16="http://schemas.microsoft.com/office/drawing/2014/main" val="1807319984"/>
                    </a:ext>
                  </a:extLst>
                </a:gridCol>
              </a:tblGrid>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288701809"/>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2446866479"/>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194651360"/>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2894055443"/>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4204502143"/>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3202297436"/>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4174584304"/>
                  </a:ext>
                </a:extLst>
              </a:tr>
              <a:tr h="423335">
                <a:tc>
                  <a:txBody>
                    <a:bodyPr/>
                    <a:lstStyle/>
                    <a:p>
                      <a:r>
                        <a:rPr lang="en-US" dirty="0"/>
                        <a:t>0</a:t>
                      </a:r>
                    </a:p>
                  </a:txBody>
                  <a:tcPr/>
                </a:tc>
                <a:tc>
                  <a:txBody>
                    <a:bodyPr/>
                    <a:lstStyle/>
                    <a:p>
                      <a:r>
                        <a:rPr lang="en-US" dirty="0"/>
                        <a:t>1</a:t>
                      </a:r>
                    </a:p>
                  </a:txBody>
                  <a:tcPr/>
                </a:tc>
                <a:tc>
                  <a:txBody>
                    <a:bodyPr/>
                    <a:lstStyle/>
                    <a:p>
                      <a:r>
                        <a:rPr lang="en-US" dirty="0"/>
                        <a:t>2</a:t>
                      </a:r>
                    </a:p>
                  </a:txBody>
                  <a:tcPr/>
                </a:tc>
                <a:tc>
                  <a:txBody>
                    <a:bodyPr/>
                    <a:lstStyle/>
                    <a:p>
                      <a:r>
                        <a:rPr lang="en-US" dirty="0"/>
                        <a:t>3</a:t>
                      </a:r>
                    </a:p>
                  </a:txBody>
                  <a:tcPr/>
                </a:tc>
                <a:tc>
                  <a:txBody>
                    <a:bodyPr/>
                    <a:lstStyle/>
                    <a:p>
                      <a:r>
                        <a:rPr lang="en-US" dirty="0"/>
                        <a:t>4</a:t>
                      </a:r>
                    </a:p>
                  </a:txBody>
                  <a:tcPr/>
                </a:tc>
                <a:tc>
                  <a:txBody>
                    <a:bodyPr/>
                    <a:lstStyle/>
                    <a:p>
                      <a:r>
                        <a:rPr lang="en-US" dirty="0"/>
                        <a:t>5</a:t>
                      </a:r>
                    </a:p>
                  </a:txBody>
                  <a:tcPr/>
                </a:tc>
                <a:tc>
                  <a:txBody>
                    <a:bodyPr/>
                    <a:lstStyle/>
                    <a:p>
                      <a:r>
                        <a:rPr lang="en-US" dirty="0"/>
                        <a:t>6</a:t>
                      </a:r>
                    </a:p>
                  </a:txBody>
                  <a:tcPr/>
                </a:tc>
                <a:tc>
                  <a:txBody>
                    <a:bodyPr/>
                    <a:lstStyle/>
                    <a:p>
                      <a:r>
                        <a:rPr lang="en-US" dirty="0"/>
                        <a:t>7</a:t>
                      </a:r>
                    </a:p>
                  </a:txBody>
                  <a:tcPr/>
                </a:tc>
                <a:tc>
                  <a:txBody>
                    <a:bodyPr/>
                    <a:lstStyle/>
                    <a:p>
                      <a:r>
                        <a:rPr lang="en-US" dirty="0"/>
                        <a:t>8</a:t>
                      </a:r>
                    </a:p>
                  </a:txBody>
                  <a:tcPr/>
                </a:tc>
                <a:tc>
                  <a:txBody>
                    <a:bodyPr/>
                    <a:lstStyle/>
                    <a:p>
                      <a:r>
                        <a:rPr lang="en-US" dirty="0"/>
                        <a:t>9</a:t>
                      </a:r>
                    </a:p>
                  </a:txBody>
                  <a:tcPr>
                    <a:solidFill>
                      <a:schemeClr val="accent4">
                        <a:lumMod val="20000"/>
                        <a:lumOff val="80000"/>
                      </a:schemeClr>
                    </a:solidFill>
                  </a:tcPr>
                </a:tc>
                <a:extLst>
                  <a:ext uri="{0D108BD9-81ED-4DB2-BD59-A6C34878D82A}">
                    <a16:rowId xmlns:a16="http://schemas.microsoft.com/office/drawing/2014/main" val="1113279167"/>
                  </a:ext>
                </a:extLst>
              </a:tr>
            </a:tbl>
          </a:graphicData>
        </a:graphic>
      </p:graphicFrame>
      <p:cxnSp>
        <p:nvCxnSpPr>
          <p:cNvPr id="5" name="Straight Arrow Connector 4">
            <a:extLst>
              <a:ext uri="{FF2B5EF4-FFF2-40B4-BE49-F238E27FC236}">
                <a16:creationId xmlns:a16="http://schemas.microsoft.com/office/drawing/2014/main" id="{5A998073-8929-8B33-BE00-63A59EE51BE0}"/>
              </a:ext>
            </a:extLst>
          </p:cNvPr>
          <p:cNvCxnSpPr>
            <a:cxnSpLocks/>
          </p:cNvCxnSpPr>
          <p:nvPr/>
        </p:nvCxnSpPr>
        <p:spPr>
          <a:xfrm>
            <a:off x="1683617" y="5914529"/>
            <a:ext cx="569856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4CDEAE6-FDD1-084E-ECF0-24DC50875218}"/>
              </a:ext>
            </a:extLst>
          </p:cNvPr>
          <p:cNvSpPr txBox="1"/>
          <p:nvPr/>
        </p:nvSpPr>
        <p:spPr>
          <a:xfrm>
            <a:off x="6175115" y="5967292"/>
            <a:ext cx="1207062" cy="369332"/>
          </a:xfrm>
          <a:prstGeom prst="rect">
            <a:avLst/>
          </a:prstGeom>
          <a:noFill/>
        </p:spPr>
        <p:txBody>
          <a:bodyPr wrap="none" rtlCol="0">
            <a:spAutoFit/>
          </a:bodyPr>
          <a:lstStyle/>
          <a:p>
            <a:r>
              <a:rPr lang="en-US" dirty="0"/>
              <a:t>Range Bins</a:t>
            </a:r>
          </a:p>
        </p:txBody>
      </p:sp>
      <p:cxnSp>
        <p:nvCxnSpPr>
          <p:cNvPr id="7" name="Straight Arrow Connector 6">
            <a:extLst>
              <a:ext uri="{FF2B5EF4-FFF2-40B4-BE49-F238E27FC236}">
                <a16:creationId xmlns:a16="http://schemas.microsoft.com/office/drawing/2014/main" id="{C9CFD665-1F7B-2434-5D30-FCA24DE0D5FF}"/>
              </a:ext>
            </a:extLst>
          </p:cNvPr>
          <p:cNvCxnSpPr>
            <a:cxnSpLocks/>
          </p:cNvCxnSpPr>
          <p:nvPr/>
        </p:nvCxnSpPr>
        <p:spPr>
          <a:xfrm flipV="1">
            <a:off x="1397479" y="2253056"/>
            <a:ext cx="0" cy="36614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7EB9ACA-143B-B218-A275-CF1672D06AB1}"/>
              </a:ext>
            </a:extLst>
          </p:cNvPr>
          <p:cNvSpPr txBox="1"/>
          <p:nvPr/>
        </p:nvSpPr>
        <p:spPr>
          <a:xfrm rot="16200000">
            <a:off x="520957" y="3899126"/>
            <a:ext cx="1383712" cy="369332"/>
          </a:xfrm>
          <a:prstGeom prst="rect">
            <a:avLst/>
          </a:prstGeom>
          <a:noFill/>
        </p:spPr>
        <p:txBody>
          <a:bodyPr wrap="none" rtlCol="0">
            <a:spAutoFit/>
          </a:bodyPr>
          <a:lstStyle/>
          <a:p>
            <a:r>
              <a:rPr lang="en-US" dirty="0"/>
              <a:t>Doppler Bins</a:t>
            </a:r>
          </a:p>
        </p:txBody>
      </p:sp>
      <p:sp>
        <p:nvSpPr>
          <p:cNvPr id="11" name="TextBox 10">
            <a:extLst>
              <a:ext uri="{FF2B5EF4-FFF2-40B4-BE49-F238E27FC236}">
                <a16:creationId xmlns:a16="http://schemas.microsoft.com/office/drawing/2014/main" id="{096EEFEF-AD84-826D-0ACA-4BAD18AAAE23}"/>
              </a:ext>
            </a:extLst>
          </p:cNvPr>
          <p:cNvSpPr txBox="1"/>
          <p:nvPr/>
        </p:nvSpPr>
        <p:spPr>
          <a:xfrm>
            <a:off x="7625751" y="1571815"/>
            <a:ext cx="4065537" cy="646331"/>
          </a:xfrm>
          <a:prstGeom prst="rect">
            <a:avLst/>
          </a:prstGeom>
          <a:noFill/>
        </p:spPr>
        <p:txBody>
          <a:bodyPr wrap="none" rtlCol="0">
            <a:spAutoFit/>
          </a:bodyPr>
          <a:lstStyle/>
          <a:p>
            <a:r>
              <a:rPr lang="en-US" dirty="0"/>
              <a:t>Row: Range Bins</a:t>
            </a:r>
          </a:p>
          <a:p>
            <a:r>
              <a:rPr lang="en-US" dirty="0"/>
              <a:t>Column One Range Bin Over Many Chirps</a:t>
            </a:r>
          </a:p>
        </p:txBody>
      </p:sp>
      <p:sp>
        <p:nvSpPr>
          <p:cNvPr id="12" name="TextBox 11">
            <a:extLst>
              <a:ext uri="{FF2B5EF4-FFF2-40B4-BE49-F238E27FC236}">
                <a16:creationId xmlns:a16="http://schemas.microsoft.com/office/drawing/2014/main" id="{729E4115-C1EB-4C00-FEA0-23ADF87C428D}"/>
              </a:ext>
            </a:extLst>
          </p:cNvPr>
          <p:cNvSpPr txBox="1"/>
          <p:nvPr/>
        </p:nvSpPr>
        <p:spPr>
          <a:xfrm>
            <a:off x="7592655" y="3808857"/>
            <a:ext cx="4359215" cy="1477328"/>
          </a:xfrm>
          <a:prstGeom prst="rect">
            <a:avLst/>
          </a:prstGeom>
          <a:noFill/>
        </p:spPr>
        <p:txBody>
          <a:bodyPr wrap="square" rtlCol="0">
            <a:spAutoFit/>
          </a:bodyPr>
          <a:lstStyle/>
          <a:p>
            <a:r>
              <a:rPr lang="en-US" dirty="0"/>
              <a:t>Taking FFT column-wise, to look at the phase changes of the return signals at each range bin. Which means the doppler shift information is captured and we can calculate the velocity of the targets</a:t>
            </a:r>
          </a:p>
        </p:txBody>
      </p:sp>
    </p:spTree>
    <p:extLst>
      <p:ext uri="{BB962C8B-B14F-4D97-AF65-F5344CB8AC3E}">
        <p14:creationId xmlns:p14="http://schemas.microsoft.com/office/powerpoint/2010/main" val="2287258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344A2-15F4-7E91-5724-EAD93191898D}"/>
              </a:ext>
            </a:extLst>
          </p:cNvPr>
          <p:cNvSpPr>
            <a:spLocks noGrp="1"/>
          </p:cNvSpPr>
          <p:nvPr>
            <p:ph type="title"/>
          </p:nvPr>
        </p:nvSpPr>
        <p:spPr/>
        <p:txBody>
          <a:bodyPr/>
          <a:lstStyle/>
          <a:p>
            <a:r>
              <a:rPr lang="en-US" dirty="0"/>
              <a:t>FMCW Signal Flow</a:t>
            </a:r>
          </a:p>
        </p:txBody>
      </p:sp>
      <p:sp>
        <p:nvSpPr>
          <p:cNvPr id="4" name="Rectangle 3">
            <a:extLst>
              <a:ext uri="{FF2B5EF4-FFF2-40B4-BE49-F238E27FC236}">
                <a16:creationId xmlns:a16="http://schemas.microsoft.com/office/drawing/2014/main" id="{47704D4C-1109-9D2E-C6DF-3CE623590C81}"/>
              </a:ext>
            </a:extLst>
          </p:cNvPr>
          <p:cNvSpPr/>
          <p:nvPr/>
        </p:nvSpPr>
        <p:spPr>
          <a:xfrm>
            <a:off x="594911" y="2115239"/>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Chirp Generation</a:t>
            </a:r>
          </a:p>
        </p:txBody>
      </p:sp>
      <p:sp>
        <p:nvSpPr>
          <p:cNvPr id="5" name="Rectangle 4">
            <a:extLst>
              <a:ext uri="{FF2B5EF4-FFF2-40B4-BE49-F238E27FC236}">
                <a16:creationId xmlns:a16="http://schemas.microsoft.com/office/drawing/2014/main" id="{047F759C-0A69-B7D9-B9F1-ECC684AAFB62}"/>
              </a:ext>
            </a:extLst>
          </p:cNvPr>
          <p:cNvSpPr/>
          <p:nvPr/>
        </p:nvSpPr>
        <p:spPr>
          <a:xfrm>
            <a:off x="2818482" y="2115239"/>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Tx</a:t>
            </a:r>
          </a:p>
        </p:txBody>
      </p:sp>
      <p:sp>
        <p:nvSpPr>
          <p:cNvPr id="6" name="Rectangle 5">
            <a:extLst>
              <a:ext uri="{FF2B5EF4-FFF2-40B4-BE49-F238E27FC236}">
                <a16:creationId xmlns:a16="http://schemas.microsoft.com/office/drawing/2014/main" id="{FBA15C3A-6DBB-D46E-89F7-D7F1FDF1F39B}"/>
              </a:ext>
            </a:extLst>
          </p:cNvPr>
          <p:cNvSpPr/>
          <p:nvPr/>
        </p:nvSpPr>
        <p:spPr>
          <a:xfrm>
            <a:off x="594911"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Rx</a:t>
            </a:r>
          </a:p>
        </p:txBody>
      </p:sp>
      <p:sp>
        <p:nvSpPr>
          <p:cNvPr id="7" name="Rectangle 6">
            <a:extLst>
              <a:ext uri="{FF2B5EF4-FFF2-40B4-BE49-F238E27FC236}">
                <a16:creationId xmlns:a16="http://schemas.microsoft.com/office/drawing/2014/main" id="{DB35B42A-96F9-D089-6148-8AC99158613E}"/>
              </a:ext>
            </a:extLst>
          </p:cNvPr>
          <p:cNvSpPr/>
          <p:nvPr/>
        </p:nvSpPr>
        <p:spPr>
          <a:xfrm>
            <a:off x="2818482"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Mixer</a:t>
            </a:r>
          </a:p>
        </p:txBody>
      </p:sp>
      <p:sp>
        <p:nvSpPr>
          <p:cNvPr id="8" name="Rectangle 7">
            <a:extLst>
              <a:ext uri="{FF2B5EF4-FFF2-40B4-BE49-F238E27FC236}">
                <a16:creationId xmlns:a16="http://schemas.microsoft.com/office/drawing/2014/main" id="{60525A6F-04EC-D622-340A-9A88F7283AD2}"/>
              </a:ext>
            </a:extLst>
          </p:cNvPr>
          <p:cNvSpPr/>
          <p:nvPr/>
        </p:nvSpPr>
        <p:spPr>
          <a:xfrm>
            <a:off x="5042053"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De-chirped Signal</a:t>
            </a:r>
          </a:p>
        </p:txBody>
      </p:sp>
      <p:cxnSp>
        <p:nvCxnSpPr>
          <p:cNvPr id="10" name="Straight Arrow Connector 9">
            <a:extLst>
              <a:ext uri="{FF2B5EF4-FFF2-40B4-BE49-F238E27FC236}">
                <a16:creationId xmlns:a16="http://schemas.microsoft.com/office/drawing/2014/main" id="{5A5712DF-D4F5-34EB-A66B-665F0AF59C4E}"/>
              </a:ext>
            </a:extLst>
          </p:cNvPr>
          <p:cNvCxnSpPr>
            <a:stCxn id="4" idx="3"/>
            <a:endCxn id="5" idx="1"/>
          </p:cNvCxnSpPr>
          <p:nvPr/>
        </p:nvCxnSpPr>
        <p:spPr>
          <a:xfrm>
            <a:off x="2203373" y="2484304"/>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17CA76FD-2EC4-9063-1320-45516568F02D}"/>
              </a:ext>
            </a:extLst>
          </p:cNvPr>
          <p:cNvCxnSpPr>
            <a:cxnSpLocks/>
            <a:stCxn id="4" idx="3"/>
            <a:endCxn id="7" idx="0"/>
          </p:cNvCxnSpPr>
          <p:nvPr/>
        </p:nvCxnSpPr>
        <p:spPr>
          <a:xfrm>
            <a:off x="2203373" y="2484304"/>
            <a:ext cx="1419340" cy="13587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27E2BECA-56C3-35CA-336A-FDEF7AE7225F}"/>
              </a:ext>
            </a:extLst>
          </p:cNvPr>
          <p:cNvCxnSpPr>
            <a:cxnSpLocks/>
            <a:stCxn id="6" idx="3"/>
            <a:endCxn id="7" idx="1"/>
          </p:cNvCxnSpPr>
          <p:nvPr/>
        </p:nvCxnSpPr>
        <p:spPr>
          <a:xfrm>
            <a:off x="2203373"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1E49EFD-79FC-6E0C-5DB2-3929C1B6F1E2}"/>
              </a:ext>
            </a:extLst>
          </p:cNvPr>
          <p:cNvCxnSpPr>
            <a:cxnSpLocks/>
            <a:stCxn id="7" idx="3"/>
            <a:endCxn id="8" idx="1"/>
          </p:cNvCxnSpPr>
          <p:nvPr/>
        </p:nvCxnSpPr>
        <p:spPr>
          <a:xfrm>
            <a:off x="4426944"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0" name="Rectangle 19">
            <a:extLst>
              <a:ext uri="{FF2B5EF4-FFF2-40B4-BE49-F238E27FC236}">
                <a16:creationId xmlns:a16="http://schemas.microsoft.com/office/drawing/2014/main" id="{ACDB01D2-94E8-3E13-6B0B-1F5E42711C5B}"/>
              </a:ext>
            </a:extLst>
          </p:cNvPr>
          <p:cNvSpPr/>
          <p:nvPr/>
        </p:nvSpPr>
        <p:spPr>
          <a:xfrm>
            <a:off x="7265624" y="3843051"/>
            <a:ext cx="1608462" cy="73813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FFT</a:t>
            </a:r>
          </a:p>
        </p:txBody>
      </p:sp>
      <p:cxnSp>
        <p:nvCxnSpPr>
          <p:cNvPr id="21" name="Straight Arrow Connector 20">
            <a:extLst>
              <a:ext uri="{FF2B5EF4-FFF2-40B4-BE49-F238E27FC236}">
                <a16:creationId xmlns:a16="http://schemas.microsoft.com/office/drawing/2014/main" id="{1A358FFC-1E1C-3460-838E-0112A33DA3B2}"/>
              </a:ext>
            </a:extLst>
          </p:cNvPr>
          <p:cNvCxnSpPr>
            <a:cxnSpLocks/>
            <a:stCxn id="8" idx="3"/>
            <a:endCxn id="20" idx="1"/>
          </p:cNvCxnSpPr>
          <p:nvPr/>
        </p:nvCxnSpPr>
        <p:spPr>
          <a:xfrm>
            <a:off x="6650515" y="4212116"/>
            <a:ext cx="6151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4782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90246-8B0B-9889-8340-EE9E2C2A713B}"/>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AC72E0FC-281B-1A1C-7D11-475F2EC5FBB5}"/>
              </a:ext>
            </a:extLst>
          </p:cNvPr>
          <p:cNvSpPr>
            <a:spLocks noGrp="1"/>
          </p:cNvSpPr>
          <p:nvPr>
            <p:ph idx="1"/>
          </p:nvPr>
        </p:nvSpPr>
        <p:spPr/>
        <p:txBody>
          <a:bodyPr>
            <a:normAutofit fontScale="85000" lnSpcReduction="20000"/>
          </a:bodyPr>
          <a:lstStyle/>
          <a:p>
            <a:pPr marL="0" indent="0">
              <a:buNone/>
            </a:pPr>
            <a:r>
              <a:rPr lang="en-US" dirty="0"/>
              <a:t>[1] </a:t>
            </a:r>
            <a:r>
              <a:rPr lang="en-US" dirty="0" err="1"/>
              <a:t>Nicolò</a:t>
            </a:r>
            <a:r>
              <a:rPr lang="en-US" dirty="0"/>
              <a:t>, A., Massaroni, C., Schena, E., &amp; Sacchetti, M. (2020). The importance of respiratory rate monitoring: From healthcare to sport and exercise. In Sensors (Switzerland) (Vol. 20, Issue 21, pp. 1–45). MDPI AG. https://</a:t>
            </a:r>
            <a:r>
              <a:rPr lang="en-US" dirty="0" err="1"/>
              <a:t>doi.org</a:t>
            </a:r>
            <a:r>
              <a:rPr lang="en-US" dirty="0"/>
              <a:t>/10.3390/s20216396</a:t>
            </a:r>
          </a:p>
          <a:p>
            <a:pPr marL="0" indent="0">
              <a:buNone/>
            </a:pPr>
            <a:r>
              <a:rPr lang="en-US" dirty="0"/>
              <a:t>[2] </a:t>
            </a:r>
            <a:r>
              <a:rPr lang="en-SG" dirty="0"/>
              <a:t>Xie, W., Gan, L., Huang, L., Shi, C., Liu, B., Wu, C. H., Lee, Y. T., Chen, J., &amp; Zhang, R. (2023). A Real-Time Respiration Monitoring System Using </a:t>
            </a:r>
            <a:r>
              <a:rPr lang="en-SG" dirty="0" err="1"/>
              <a:t>WiFi</a:t>
            </a:r>
            <a:r>
              <a:rPr lang="en-SG" dirty="0"/>
              <a:t> Sensing Based on the Concentric Circle Model. IEEE Transactions on Biomedical Circuits and Systems, 17(2), 157–168. </a:t>
            </a:r>
            <a:r>
              <a:rPr lang="en-SG" dirty="0">
                <a:hlinkClick r:id="rId2"/>
              </a:rPr>
              <a:t>https://doi.org/10.1109/TBCAS.2022.3229435</a:t>
            </a:r>
            <a:endParaRPr lang="en-SG" dirty="0"/>
          </a:p>
          <a:p>
            <a:pPr marL="0" indent="0">
              <a:buNone/>
            </a:pPr>
            <a:r>
              <a:rPr lang="en-SG" dirty="0"/>
              <a:t>[3] Massaroni, C., </a:t>
            </a:r>
            <a:r>
              <a:rPr lang="en-SG" dirty="0" err="1"/>
              <a:t>Nicolò</a:t>
            </a:r>
            <a:r>
              <a:rPr lang="en-SG" dirty="0"/>
              <a:t>, A., Schena, E., &amp; Sacchetti, M. (2020). Remote Respiratory Monitoring in the Time of COVID-19. </a:t>
            </a:r>
            <a:r>
              <a:rPr lang="en-SG" i="1" dirty="0"/>
              <a:t>Frontiers in Physiology</a:t>
            </a:r>
            <a:r>
              <a:rPr lang="en-SG" dirty="0"/>
              <a:t>, </a:t>
            </a:r>
            <a:r>
              <a:rPr lang="en-SG" i="1" dirty="0"/>
              <a:t>11</a:t>
            </a:r>
            <a:r>
              <a:rPr lang="en-SG" dirty="0"/>
              <a:t>. </a:t>
            </a:r>
            <a:r>
              <a:rPr lang="en-SG" dirty="0">
                <a:hlinkClick r:id="rId3"/>
              </a:rPr>
              <a:t>https://doi.org/10.3389/fphys.2020.00635</a:t>
            </a:r>
            <a:endParaRPr lang="en-SG" dirty="0"/>
          </a:p>
          <a:p>
            <a:pPr marL="0" indent="0">
              <a:buNone/>
            </a:pPr>
            <a:r>
              <a:rPr lang="en-SG" dirty="0"/>
              <a:t>[4] Vanegas, E., </a:t>
            </a:r>
            <a:r>
              <a:rPr lang="en-SG" dirty="0" err="1"/>
              <a:t>Igual</a:t>
            </a:r>
            <a:r>
              <a:rPr lang="en-SG" dirty="0"/>
              <a:t>, R., &amp; Plaza, I. (2020). Sensing systems for respiration monitoring: A technical systematic review. In </a:t>
            </a:r>
            <a:r>
              <a:rPr lang="en-SG" i="1" dirty="0"/>
              <a:t>Sensors (Switzerland)</a:t>
            </a:r>
            <a:r>
              <a:rPr lang="en-SG" dirty="0"/>
              <a:t> (Vol. 20, Issue 18, pp. 1–84). MDPI AG. https://</a:t>
            </a:r>
            <a:r>
              <a:rPr lang="en-SG" dirty="0" err="1"/>
              <a:t>doi.org</a:t>
            </a:r>
            <a:r>
              <a:rPr lang="en-SG" dirty="0"/>
              <a:t>/10.3390/s20185446</a:t>
            </a:r>
          </a:p>
          <a:p>
            <a:pPr marL="0" indent="0">
              <a:buNone/>
            </a:pPr>
            <a:endParaRPr lang="en-SG" dirty="0"/>
          </a:p>
          <a:p>
            <a:pPr marL="0" indent="0">
              <a:buNone/>
            </a:pPr>
            <a:endParaRPr lang="en-SG" dirty="0"/>
          </a:p>
          <a:p>
            <a:pPr marL="0" indent="0">
              <a:buNone/>
            </a:pPr>
            <a:endParaRPr lang="en-US" dirty="0"/>
          </a:p>
        </p:txBody>
      </p:sp>
    </p:spTree>
    <p:extLst>
      <p:ext uri="{BB962C8B-B14F-4D97-AF65-F5344CB8AC3E}">
        <p14:creationId xmlns:p14="http://schemas.microsoft.com/office/powerpoint/2010/main" val="12825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2D6E-8358-EE26-D624-32240E0A1C2B}"/>
              </a:ext>
            </a:extLst>
          </p:cNvPr>
          <p:cNvSpPr>
            <a:spLocks noGrp="1"/>
          </p:cNvSpPr>
          <p:nvPr>
            <p:ph type="title"/>
          </p:nvPr>
        </p:nvSpPr>
        <p:spPr/>
        <p:txBody>
          <a:bodyPr/>
          <a:lstStyle/>
          <a:p>
            <a:r>
              <a:rPr lang="en-US" dirty="0"/>
              <a:t>Human Vitals – Respiratory Rate</a:t>
            </a:r>
          </a:p>
        </p:txBody>
      </p:sp>
      <p:sp>
        <p:nvSpPr>
          <p:cNvPr id="3" name="Content Placeholder 2">
            <a:extLst>
              <a:ext uri="{FF2B5EF4-FFF2-40B4-BE49-F238E27FC236}">
                <a16:creationId xmlns:a16="http://schemas.microsoft.com/office/drawing/2014/main" id="{5D863C92-E3BC-3E59-3D82-04778622FFAF}"/>
              </a:ext>
            </a:extLst>
          </p:cNvPr>
          <p:cNvSpPr>
            <a:spLocks noGrp="1"/>
          </p:cNvSpPr>
          <p:nvPr>
            <p:ph idx="1"/>
          </p:nvPr>
        </p:nvSpPr>
        <p:spPr/>
        <p:txBody>
          <a:bodyPr>
            <a:normAutofit/>
          </a:bodyPr>
          <a:lstStyle/>
          <a:p>
            <a:r>
              <a:rPr lang="en-US" dirty="0"/>
              <a:t>Breathing is a vital physiological function of the human body.</a:t>
            </a:r>
          </a:p>
          <a:p>
            <a:r>
              <a:rPr lang="en-US" dirty="0"/>
              <a:t>As such, Respiratory Rate is one of the most fundamental vital signs [3] of the human body reflects strongly on the state of body health. </a:t>
            </a:r>
          </a:p>
          <a:p>
            <a:r>
              <a:rPr lang="en-US" dirty="0"/>
              <a:t>Applications such as sleep studies, sport training, patient monitoring, or health at work [1][2] rely upon Respiratory Rate.</a:t>
            </a:r>
          </a:p>
          <a:p>
            <a:pPr marL="0" indent="0">
              <a:buNone/>
            </a:pPr>
            <a:endParaRPr lang="en-US" dirty="0"/>
          </a:p>
        </p:txBody>
      </p:sp>
    </p:spTree>
    <p:extLst>
      <p:ext uri="{BB962C8B-B14F-4D97-AF65-F5344CB8AC3E}">
        <p14:creationId xmlns:p14="http://schemas.microsoft.com/office/powerpoint/2010/main" val="2924876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4ED11-DFE3-B406-A5B1-692E3A185B97}"/>
              </a:ext>
            </a:extLst>
          </p:cNvPr>
          <p:cNvSpPr>
            <a:spLocks noGrp="1"/>
          </p:cNvSpPr>
          <p:nvPr>
            <p:ph type="title"/>
          </p:nvPr>
        </p:nvSpPr>
        <p:spPr/>
        <p:txBody>
          <a:bodyPr/>
          <a:lstStyle/>
          <a:p>
            <a:r>
              <a:rPr lang="en-US" dirty="0"/>
              <a:t>Introduction to Respiratory Rate</a:t>
            </a:r>
          </a:p>
        </p:txBody>
      </p:sp>
      <p:sp>
        <p:nvSpPr>
          <p:cNvPr id="3" name="Content Placeholder 2">
            <a:extLst>
              <a:ext uri="{FF2B5EF4-FFF2-40B4-BE49-F238E27FC236}">
                <a16:creationId xmlns:a16="http://schemas.microsoft.com/office/drawing/2014/main" id="{6C99FD86-EFF4-91A9-50AA-D50C92386FC7}"/>
              </a:ext>
            </a:extLst>
          </p:cNvPr>
          <p:cNvSpPr>
            <a:spLocks noGrp="1"/>
          </p:cNvSpPr>
          <p:nvPr>
            <p:ph idx="1"/>
          </p:nvPr>
        </p:nvSpPr>
        <p:spPr/>
        <p:txBody>
          <a:bodyPr/>
          <a:lstStyle/>
          <a:p>
            <a:r>
              <a:rPr lang="en-US" dirty="0"/>
              <a:t>Respiratory rate is defined as the number of breaths per minute.</a:t>
            </a:r>
          </a:p>
          <a:p>
            <a:r>
              <a:rPr lang="en-US" dirty="0"/>
              <a:t>Respiratory Rate</a:t>
            </a:r>
            <a:r>
              <a:rPr lang="en-US" baseline="-25000" dirty="0"/>
              <a:t> </a:t>
            </a:r>
            <a:r>
              <a:rPr lang="en-US" dirty="0"/>
              <a:t>is a critical indicator of physiological health, as alterations in RR can help diagnose respiratory diseases, such as asthma, sleep apnea, and chronic obstructive pulmonary diseases (chronic bronchitis, emphysema, and non-reversible asthma) [4]</a:t>
            </a:r>
          </a:p>
          <a:p>
            <a:r>
              <a:rPr lang="en-US" dirty="0"/>
              <a:t> </a:t>
            </a:r>
            <a:r>
              <a:rPr lang="en-SG" b="0" i="0" u="none" strike="noStrike" dirty="0">
                <a:solidFill>
                  <a:srgbClr val="000000"/>
                </a:solidFill>
                <a:effectLst/>
              </a:rPr>
              <a:t>Non-contact sensing technologies, such as radar systems, have gained attention for continuous monitoring without patient discomfort or motion constraints.</a:t>
            </a:r>
          </a:p>
          <a:p>
            <a:endParaRPr lang="en-US" dirty="0"/>
          </a:p>
        </p:txBody>
      </p:sp>
    </p:spTree>
    <p:extLst>
      <p:ext uri="{BB962C8B-B14F-4D97-AF65-F5344CB8AC3E}">
        <p14:creationId xmlns:p14="http://schemas.microsoft.com/office/powerpoint/2010/main" val="185503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99FE3-0513-6F96-AD4F-48F0CF3C2337}"/>
              </a:ext>
            </a:extLst>
          </p:cNvPr>
          <p:cNvSpPr>
            <a:spLocks noGrp="1"/>
          </p:cNvSpPr>
          <p:nvPr>
            <p:ph type="title"/>
          </p:nvPr>
        </p:nvSpPr>
        <p:spPr/>
        <p:txBody>
          <a:bodyPr/>
          <a:lstStyle/>
          <a:p>
            <a:r>
              <a:rPr lang="en-US" dirty="0"/>
              <a:t>Non-Contact RR Monitoring</a:t>
            </a:r>
          </a:p>
        </p:txBody>
      </p:sp>
      <p:sp>
        <p:nvSpPr>
          <p:cNvPr id="3" name="Content Placeholder 2">
            <a:extLst>
              <a:ext uri="{FF2B5EF4-FFF2-40B4-BE49-F238E27FC236}">
                <a16:creationId xmlns:a16="http://schemas.microsoft.com/office/drawing/2014/main" id="{6F5C2AD4-8653-1207-E264-75D4ED3805AF}"/>
              </a:ext>
            </a:extLst>
          </p:cNvPr>
          <p:cNvSpPr>
            <a:spLocks noGrp="1"/>
          </p:cNvSpPr>
          <p:nvPr>
            <p:ph idx="1"/>
          </p:nvPr>
        </p:nvSpPr>
        <p:spPr/>
        <p:txBody>
          <a:bodyPr>
            <a:normAutofit fontScale="92500" lnSpcReduction="20000"/>
          </a:bodyPr>
          <a:lstStyle/>
          <a:p>
            <a:r>
              <a:rPr lang="en-US" dirty="0"/>
              <a:t>Erik Vanegas et al. reviews respiration sensing systems comprehensively. </a:t>
            </a:r>
          </a:p>
          <a:p>
            <a:r>
              <a:rPr lang="en-US" dirty="0"/>
              <a:t>It analyses 198 relevant studies in respiratory monitoring</a:t>
            </a:r>
          </a:p>
          <a:p>
            <a:r>
              <a:rPr lang="en-US" dirty="0"/>
              <a:t>Key summaries:</a:t>
            </a:r>
          </a:p>
          <a:p>
            <a:pPr lvl="1"/>
            <a:r>
              <a:rPr lang="en-US" dirty="0"/>
              <a:t>Non-contact radar methods are increasingly preferred for respiratory monitoring due to their ability to measure vital signs without physical contact, thus enhancing user comfort and compliance.</a:t>
            </a:r>
          </a:p>
          <a:p>
            <a:pPr lvl="1"/>
            <a:r>
              <a:rPr lang="en-US" b="0" i="0" u="none" strike="noStrike" dirty="0">
                <a:solidFill>
                  <a:srgbClr val="000000"/>
                </a:solidFill>
                <a:effectLst/>
                <a:latin typeface="ProximaVara-Roman"/>
              </a:rPr>
              <a:t>O</a:t>
            </a:r>
            <a:r>
              <a:rPr lang="en-US" dirty="0">
                <a:solidFill>
                  <a:srgbClr val="000000"/>
                </a:solidFill>
                <a:latin typeface="ProximaVara-Roman"/>
              </a:rPr>
              <a:t>f all non-contact methods studied, 60% </a:t>
            </a:r>
            <a:r>
              <a:rPr lang="en-SG" b="0" i="0" u="none" strike="noStrike" dirty="0">
                <a:solidFill>
                  <a:srgbClr val="000000"/>
                </a:solidFill>
                <a:effectLst/>
                <a:latin typeface="ProximaVara-Roman"/>
              </a:rPr>
              <a:t>utilize radar technology to detect chest wall movements and respiratory patterns from a distance.</a:t>
            </a:r>
          </a:p>
          <a:p>
            <a:pPr lvl="1"/>
            <a:r>
              <a:rPr lang="en-SG" b="0" i="0" u="none" strike="noStrike" dirty="0">
                <a:solidFill>
                  <a:srgbClr val="000000"/>
                </a:solidFill>
                <a:effectLst/>
                <a:latin typeface="ProximaVara-Roman"/>
              </a:rPr>
              <a:t>Radar systems are typically small, low-cost, and easy to install, less susceptible to electromagnetic interference, all which contributes to their practicality in real-world application.</a:t>
            </a:r>
          </a:p>
          <a:p>
            <a:pPr lvl="1"/>
            <a:r>
              <a:rPr lang="en-SG" dirty="0">
                <a:solidFill>
                  <a:srgbClr val="000000"/>
                </a:solidFill>
                <a:latin typeface="ProximaVara-Roman"/>
              </a:rPr>
              <a:t>Despite their advantages, challenges remain in accurately interpreting the data due to potential noise and the need for sophisticated algorithms to process the signals effectively</a:t>
            </a:r>
            <a:endParaRPr lang="en-US" dirty="0"/>
          </a:p>
          <a:p>
            <a:endParaRPr lang="en-US" dirty="0"/>
          </a:p>
        </p:txBody>
      </p:sp>
    </p:spTree>
    <p:extLst>
      <p:ext uri="{BB962C8B-B14F-4D97-AF65-F5344CB8AC3E}">
        <p14:creationId xmlns:p14="http://schemas.microsoft.com/office/powerpoint/2010/main" val="39901237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1942F-17E7-2A5A-28DC-5EDD737CB862}"/>
              </a:ext>
            </a:extLst>
          </p:cNvPr>
          <p:cNvSpPr>
            <a:spLocks noGrp="1"/>
          </p:cNvSpPr>
          <p:nvPr>
            <p:ph type="title"/>
          </p:nvPr>
        </p:nvSpPr>
        <p:spPr/>
        <p:txBody>
          <a:bodyPr/>
          <a:lstStyle/>
          <a:p>
            <a:r>
              <a:rPr lang="en-US" dirty="0"/>
              <a:t>Problem Formulation</a:t>
            </a:r>
          </a:p>
        </p:txBody>
      </p:sp>
      <p:sp>
        <p:nvSpPr>
          <p:cNvPr id="3" name="Content Placeholder 2">
            <a:extLst>
              <a:ext uri="{FF2B5EF4-FFF2-40B4-BE49-F238E27FC236}">
                <a16:creationId xmlns:a16="http://schemas.microsoft.com/office/drawing/2014/main" id="{2BB15B02-FA3C-A527-4D00-F73A97A2168A}"/>
              </a:ext>
            </a:extLst>
          </p:cNvPr>
          <p:cNvSpPr>
            <a:spLocks noGrp="1"/>
          </p:cNvSpPr>
          <p:nvPr>
            <p:ph idx="1"/>
          </p:nvPr>
        </p:nvSpPr>
        <p:spPr/>
        <p:txBody>
          <a:bodyPr>
            <a:normAutofit/>
          </a:bodyPr>
          <a:lstStyle/>
          <a:p>
            <a:r>
              <a:rPr lang="en-US" dirty="0"/>
              <a:t>To extract human vitals (heart rate and breathing rate), we need to detect micro-movements of the human body.</a:t>
            </a:r>
          </a:p>
          <a:p>
            <a:r>
              <a:rPr lang="en-US" dirty="0"/>
              <a:t>Measurable signals are in the table below.</a:t>
            </a:r>
          </a:p>
          <a:p>
            <a:r>
              <a:rPr lang="en-US" dirty="0"/>
              <a:t>Challenges</a:t>
            </a:r>
          </a:p>
          <a:p>
            <a:pPr lvl="1"/>
            <a:r>
              <a:rPr lang="en-US" dirty="0"/>
              <a:t>Magnitude of movement is tiny, especially for Heart Rate.</a:t>
            </a:r>
          </a:p>
          <a:p>
            <a:pPr lvl="1"/>
            <a:r>
              <a:rPr lang="en-US" dirty="0"/>
              <a:t>Interference – Internal leakage, static reflections, multi-path interference, respiration might overshadow heart rate</a:t>
            </a:r>
          </a:p>
          <a:p>
            <a:pPr lvl="1"/>
            <a:r>
              <a:rPr lang="en-US" dirty="0"/>
              <a:t>Need to find a way to separate respiration and heart rate</a:t>
            </a:r>
          </a:p>
          <a:p>
            <a:pPr marL="0" indent="0">
              <a:buNone/>
            </a:pPr>
            <a:endParaRPr lang="en-US" dirty="0"/>
          </a:p>
          <a:p>
            <a:endParaRPr lang="en-US" dirty="0"/>
          </a:p>
          <a:p>
            <a:endParaRPr lang="en-US" dirty="0"/>
          </a:p>
        </p:txBody>
      </p:sp>
      <p:graphicFrame>
        <p:nvGraphicFramePr>
          <p:cNvPr id="6" name="Table 5">
            <a:extLst>
              <a:ext uri="{FF2B5EF4-FFF2-40B4-BE49-F238E27FC236}">
                <a16:creationId xmlns:a16="http://schemas.microsoft.com/office/drawing/2014/main" id="{71F99D3B-639E-2780-1D4B-8464C0F13A27}"/>
              </a:ext>
            </a:extLst>
          </p:cNvPr>
          <p:cNvGraphicFramePr>
            <a:graphicFrameLocks noGrp="1"/>
          </p:cNvGraphicFramePr>
          <p:nvPr>
            <p:extLst>
              <p:ext uri="{D42A27DB-BD31-4B8C-83A1-F6EECF244321}">
                <p14:modId xmlns:p14="http://schemas.microsoft.com/office/powerpoint/2010/main" val="9378765"/>
              </p:ext>
            </p:extLst>
          </p:nvPr>
        </p:nvGraphicFramePr>
        <p:xfrm>
          <a:off x="838200" y="5385435"/>
          <a:ext cx="8127999" cy="11074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22728587"/>
                    </a:ext>
                  </a:extLst>
                </a:gridCol>
                <a:gridCol w="2709333">
                  <a:extLst>
                    <a:ext uri="{9D8B030D-6E8A-4147-A177-3AD203B41FA5}">
                      <a16:colId xmlns:a16="http://schemas.microsoft.com/office/drawing/2014/main" val="2781672369"/>
                    </a:ext>
                  </a:extLst>
                </a:gridCol>
                <a:gridCol w="2709333">
                  <a:extLst>
                    <a:ext uri="{9D8B030D-6E8A-4147-A177-3AD203B41FA5}">
                      <a16:colId xmlns:a16="http://schemas.microsoft.com/office/drawing/2014/main" val="3022095721"/>
                    </a:ext>
                  </a:extLst>
                </a:gridCol>
              </a:tblGrid>
              <a:tr h="0">
                <a:tc>
                  <a:txBody>
                    <a:bodyPr/>
                    <a:lstStyle/>
                    <a:p>
                      <a:endParaRPr lang="en-US"/>
                    </a:p>
                  </a:txBody>
                  <a:tcPr/>
                </a:tc>
                <a:tc>
                  <a:txBody>
                    <a:bodyPr/>
                    <a:lstStyle/>
                    <a:p>
                      <a:r>
                        <a:rPr lang="en-US" dirty="0"/>
                        <a:t>Frequency</a:t>
                      </a:r>
                    </a:p>
                  </a:txBody>
                  <a:tcPr/>
                </a:tc>
                <a:tc>
                  <a:txBody>
                    <a:bodyPr/>
                    <a:lstStyle/>
                    <a:p>
                      <a:r>
                        <a:rPr lang="en-US" dirty="0"/>
                        <a:t>Amplitude</a:t>
                      </a:r>
                    </a:p>
                  </a:txBody>
                  <a:tcPr/>
                </a:tc>
                <a:extLst>
                  <a:ext uri="{0D108BD9-81ED-4DB2-BD59-A6C34878D82A}">
                    <a16:rowId xmlns:a16="http://schemas.microsoft.com/office/drawing/2014/main" val="2777712923"/>
                  </a:ext>
                </a:extLst>
              </a:tr>
              <a:tr h="370840">
                <a:tc>
                  <a:txBody>
                    <a:bodyPr/>
                    <a:lstStyle/>
                    <a:p>
                      <a:r>
                        <a:rPr lang="en-US" dirty="0"/>
                        <a:t>Heart Rate</a:t>
                      </a:r>
                    </a:p>
                  </a:txBody>
                  <a:tcPr/>
                </a:tc>
                <a:tc>
                  <a:txBody>
                    <a:bodyPr/>
                    <a:lstStyle/>
                    <a:p>
                      <a:r>
                        <a:rPr lang="en-US" dirty="0"/>
                        <a:t>0.1Hz – 0.5Hz</a:t>
                      </a:r>
                    </a:p>
                  </a:txBody>
                  <a:tcPr/>
                </a:tc>
                <a:tc>
                  <a:txBody>
                    <a:bodyPr/>
                    <a:lstStyle/>
                    <a:p>
                      <a:r>
                        <a:rPr lang="en-US" dirty="0"/>
                        <a:t>~1-12mm </a:t>
                      </a:r>
                    </a:p>
                  </a:txBody>
                  <a:tcPr/>
                </a:tc>
                <a:extLst>
                  <a:ext uri="{0D108BD9-81ED-4DB2-BD59-A6C34878D82A}">
                    <a16:rowId xmlns:a16="http://schemas.microsoft.com/office/drawing/2014/main" val="3575874509"/>
                  </a:ext>
                </a:extLst>
              </a:tr>
              <a:tr h="370840">
                <a:tc>
                  <a:txBody>
                    <a:bodyPr/>
                    <a:lstStyle/>
                    <a:p>
                      <a:r>
                        <a:rPr lang="en-US" dirty="0"/>
                        <a:t>Breathing Rate</a:t>
                      </a:r>
                    </a:p>
                  </a:txBody>
                  <a:tcPr/>
                </a:tc>
                <a:tc>
                  <a:txBody>
                    <a:bodyPr/>
                    <a:lstStyle/>
                    <a:p>
                      <a:r>
                        <a:rPr lang="en-US" dirty="0"/>
                        <a:t>0.8Hz – 2Hz</a:t>
                      </a:r>
                    </a:p>
                  </a:txBody>
                  <a:tcPr/>
                </a:tc>
                <a:tc>
                  <a:txBody>
                    <a:bodyPr/>
                    <a:lstStyle/>
                    <a:p>
                      <a:r>
                        <a:rPr lang="en-US" dirty="0"/>
                        <a:t>~0.1 – 0.5mm</a:t>
                      </a:r>
                    </a:p>
                  </a:txBody>
                  <a:tcPr/>
                </a:tc>
                <a:extLst>
                  <a:ext uri="{0D108BD9-81ED-4DB2-BD59-A6C34878D82A}">
                    <a16:rowId xmlns:a16="http://schemas.microsoft.com/office/drawing/2014/main" val="3799340873"/>
                  </a:ext>
                </a:extLst>
              </a:tr>
            </a:tbl>
          </a:graphicData>
        </a:graphic>
      </p:graphicFrame>
    </p:spTree>
    <p:extLst>
      <p:ext uri="{BB962C8B-B14F-4D97-AF65-F5344CB8AC3E}">
        <p14:creationId xmlns:p14="http://schemas.microsoft.com/office/powerpoint/2010/main" val="3956676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FDC47-8716-2EB2-4F89-A0FC5485497F}"/>
              </a:ext>
            </a:extLst>
          </p:cNvPr>
          <p:cNvSpPr>
            <a:spLocks noGrp="1"/>
          </p:cNvSpPr>
          <p:nvPr>
            <p:ph type="title"/>
          </p:nvPr>
        </p:nvSpPr>
        <p:spPr/>
        <p:txBody>
          <a:bodyPr/>
          <a:lstStyle/>
          <a:p>
            <a:r>
              <a:rPr lang="en-US" dirty="0"/>
              <a:t>Difference between </a:t>
            </a:r>
            <a:r>
              <a:rPr lang="en-US" dirty="0" err="1"/>
              <a:t>mmWave</a:t>
            </a:r>
            <a:r>
              <a:rPr lang="en-US" dirty="0"/>
              <a:t> Radar and SDR</a:t>
            </a:r>
          </a:p>
        </p:txBody>
      </p:sp>
      <p:pic>
        <p:nvPicPr>
          <p:cNvPr id="5" name="Graphic 4" descr="Man with solid fill">
            <a:extLst>
              <a:ext uri="{FF2B5EF4-FFF2-40B4-BE49-F238E27FC236}">
                <a16:creationId xmlns:a16="http://schemas.microsoft.com/office/drawing/2014/main" id="{C3CB97D0-02EA-0726-9AB7-7BB64E5D43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94128" y="3411650"/>
            <a:ext cx="914400" cy="914400"/>
          </a:xfrm>
          <a:prstGeom prst="rect">
            <a:avLst/>
          </a:prstGeom>
        </p:spPr>
      </p:pic>
      <p:sp>
        <p:nvSpPr>
          <p:cNvPr id="6" name="Rectangle 5">
            <a:extLst>
              <a:ext uri="{FF2B5EF4-FFF2-40B4-BE49-F238E27FC236}">
                <a16:creationId xmlns:a16="http://schemas.microsoft.com/office/drawing/2014/main" id="{2B2005F9-CE9C-5F5E-CF19-FFD15C231D06}"/>
              </a:ext>
            </a:extLst>
          </p:cNvPr>
          <p:cNvSpPr/>
          <p:nvPr/>
        </p:nvSpPr>
        <p:spPr>
          <a:xfrm>
            <a:off x="698500" y="2488898"/>
            <a:ext cx="1289649" cy="810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Frequency Synthesizer</a:t>
            </a:r>
          </a:p>
        </p:txBody>
      </p:sp>
      <p:sp>
        <p:nvSpPr>
          <p:cNvPr id="7" name="Oval 6">
            <a:extLst>
              <a:ext uri="{FF2B5EF4-FFF2-40B4-BE49-F238E27FC236}">
                <a16:creationId xmlns:a16="http://schemas.microsoft.com/office/drawing/2014/main" id="{9E0331A9-AC0D-B915-B020-3EB7F800202B}"/>
              </a:ext>
            </a:extLst>
          </p:cNvPr>
          <p:cNvSpPr/>
          <p:nvPr/>
        </p:nvSpPr>
        <p:spPr>
          <a:xfrm>
            <a:off x="2195182" y="2488897"/>
            <a:ext cx="810884" cy="81088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VCO</a:t>
            </a:r>
          </a:p>
        </p:txBody>
      </p:sp>
      <p:sp>
        <p:nvSpPr>
          <p:cNvPr id="8" name="Triangle 7">
            <a:extLst>
              <a:ext uri="{FF2B5EF4-FFF2-40B4-BE49-F238E27FC236}">
                <a16:creationId xmlns:a16="http://schemas.microsoft.com/office/drawing/2014/main" id="{847E0029-B35D-9DB2-147D-33CF228A83C6}"/>
              </a:ext>
            </a:extLst>
          </p:cNvPr>
          <p:cNvSpPr/>
          <p:nvPr/>
        </p:nvSpPr>
        <p:spPr>
          <a:xfrm rot="5400000">
            <a:off x="3148402" y="2596412"/>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08D79FD0-BAAC-515B-0348-CB09125FFB2B}"/>
              </a:ext>
            </a:extLst>
          </p:cNvPr>
          <p:cNvSpPr txBox="1"/>
          <p:nvPr/>
        </p:nvSpPr>
        <p:spPr>
          <a:xfrm>
            <a:off x="3320759" y="3205986"/>
            <a:ext cx="1147314" cy="646331"/>
          </a:xfrm>
          <a:prstGeom prst="rect">
            <a:avLst/>
          </a:prstGeom>
          <a:noFill/>
        </p:spPr>
        <p:txBody>
          <a:bodyPr wrap="square" rtlCol="0">
            <a:spAutoFit/>
          </a:bodyPr>
          <a:lstStyle/>
          <a:p>
            <a:r>
              <a:rPr lang="en-US" dirty="0"/>
              <a:t>Power Amplifier</a:t>
            </a:r>
          </a:p>
        </p:txBody>
      </p:sp>
      <p:cxnSp>
        <p:nvCxnSpPr>
          <p:cNvPr id="11" name="Straight Arrow Connector 10">
            <a:extLst>
              <a:ext uri="{FF2B5EF4-FFF2-40B4-BE49-F238E27FC236}">
                <a16:creationId xmlns:a16="http://schemas.microsoft.com/office/drawing/2014/main" id="{3329CB46-3543-DB76-E38F-F5F308203748}"/>
              </a:ext>
            </a:extLst>
          </p:cNvPr>
          <p:cNvCxnSpPr>
            <a:stCxn id="6" idx="3"/>
            <a:endCxn id="7" idx="2"/>
          </p:cNvCxnSpPr>
          <p:nvPr/>
        </p:nvCxnSpPr>
        <p:spPr>
          <a:xfrm flipV="1">
            <a:off x="1988149" y="2894339"/>
            <a:ext cx="2070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34E5CC97-E0DE-73D6-5A23-018C8B0E2156}"/>
              </a:ext>
            </a:extLst>
          </p:cNvPr>
          <p:cNvCxnSpPr>
            <a:cxnSpLocks/>
            <a:stCxn id="7" idx="6"/>
            <a:endCxn id="8" idx="3"/>
          </p:cNvCxnSpPr>
          <p:nvPr/>
        </p:nvCxnSpPr>
        <p:spPr>
          <a:xfrm flipV="1">
            <a:off x="3006066" y="2890086"/>
            <a:ext cx="271732" cy="42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68E77B8-0E4E-FBC7-FB09-FEE5A4B16503}"/>
              </a:ext>
            </a:extLst>
          </p:cNvPr>
          <p:cNvSpPr txBox="1"/>
          <p:nvPr/>
        </p:nvSpPr>
        <p:spPr>
          <a:xfrm>
            <a:off x="4749950" y="2922446"/>
            <a:ext cx="386131" cy="369332"/>
          </a:xfrm>
          <a:prstGeom prst="rect">
            <a:avLst/>
          </a:prstGeom>
          <a:noFill/>
        </p:spPr>
        <p:txBody>
          <a:bodyPr wrap="none" rtlCol="0">
            <a:spAutoFit/>
          </a:bodyPr>
          <a:lstStyle/>
          <a:p>
            <a:r>
              <a:rPr lang="en-US" dirty="0"/>
              <a:t>Tx</a:t>
            </a:r>
          </a:p>
        </p:txBody>
      </p:sp>
      <p:cxnSp>
        <p:nvCxnSpPr>
          <p:cNvPr id="25" name="Elbow Connector 24">
            <a:extLst>
              <a:ext uri="{FF2B5EF4-FFF2-40B4-BE49-F238E27FC236}">
                <a16:creationId xmlns:a16="http://schemas.microsoft.com/office/drawing/2014/main" id="{9FA1F92C-7405-AFB2-119F-CE2BF843584C}"/>
              </a:ext>
            </a:extLst>
          </p:cNvPr>
          <p:cNvCxnSpPr>
            <a:stCxn id="7" idx="0"/>
            <a:endCxn id="6" idx="0"/>
          </p:cNvCxnSpPr>
          <p:nvPr/>
        </p:nvCxnSpPr>
        <p:spPr>
          <a:xfrm rot="16200000" flipH="1" flipV="1">
            <a:off x="1971974" y="1860247"/>
            <a:ext cx="1" cy="1257299"/>
          </a:xfrm>
          <a:prstGeom prst="bentConnector3">
            <a:avLst>
              <a:gd name="adj1" fmla="val -22860000000"/>
            </a:avLst>
          </a:prstGeom>
          <a:ln>
            <a:tailEnd type="triangle"/>
          </a:ln>
        </p:spPr>
        <p:style>
          <a:lnRef idx="1">
            <a:schemeClr val="dk1"/>
          </a:lnRef>
          <a:fillRef idx="0">
            <a:schemeClr val="dk1"/>
          </a:fillRef>
          <a:effectRef idx="0">
            <a:schemeClr val="dk1"/>
          </a:effectRef>
          <a:fontRef idx="minor">
            <a:schemeClr val="tx1"/>
          </a:fontRef>
        </p:style>
      </p:cxnSp>
      <p:grpSp>
        <p:nvGrpSpPr>
          <p:cNvPr id="39" name="Group 38">
            <a:extLst>
              <a:ext uri="{FF2B5EF4-FFF2-40B4-BE49-F238E27FC236}">
                <a16:creationId xmlns:a16="http://schemas.microsoft.com/office/drawing/2014/main" id="{366B17BC-83EE-F423-E9B7-08E7E4CB4BA9}"/>
              </a:ext>
            </a:extLst>
          </p:cNvPr>
          <p:cNvGrpSpPr/>
          <p:nvPr/>
        </p:nvGrpSpPr>
        <p:grpSpPr>
          <a:xfrm>
            <a:off x="4507063" y="2694399"/>
            <a:ext cx="314325" cy="356116"/>
            <a:chOff x="4543360" y="3793665"/>
            <a:chExt cx="314325" cy="356116"/>
          </a:xfrm>
        </p:grpSpPr>
        <p:cxnSp>
          <p:nvCxnSpPr>
            <p:cNvPr id="31" name="Straight Connector 30">
              <a:extLst>
                <a:ext uri="{FF2B5EF4-FFF2-40B4-BE49-F238E27FC236}">
                  <a16:creationId xmlns:a16="http://schemas.microsoft.com/office/drawing/2014/main" id="{5059026A-E329-E9F4-3B26-19FD7D878002}"/>
                </a:ext>
              </a:extLst>
            </p:cNvPr>
            <p:cNvCxnSpPr/>
            <p:nvPr/>
          </p:nvCxnSpPr>
          <p:spPr>
            <a:xfrm>
              <a:off x="4543360" y="3793665"/>
              <a:ext cx="171450" cy="17145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6E492D5-10EA-46F5-1F98-17CB64AD5733}"/>
                </a:ext>
              </a:extLst>
            </p:cNvPr>
            <p:cNvCxnSpPr>
              <a:cxnSpLocks/>
            </p:cNvCxnSpPr>
            <p:nvPr/>
          </p:nvCxnSpPr>
          <p:spPr>
            <a:xfrm flipH="1">
              <a:off x="4714810" y="3793665"/>
              <a:ext cx="142875" cy="17145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00F49B68-87EE-F4A7-6448-CBEAB2CC029D}"/>
                </a:ext>
              </a:extLst>
            </p:cNvPr>
            <p:cNvCxnSpPr>
              <a:cxnSpLocks/>
            </p:cNvCxnSpPr>
            <p:nvPr/>
          </p:nvCxnSpPr>
          <p:spPr>
            <a:xfrm>
              <a:off x="4714810" y="3965115"/>
              <a:ext cx="0" cy="184666"/>
            </a:xfrm>
            <a:prstGeom prst="line">
              <a:avLst/>
            </a:prstGeom>
          </p:spPr>
          <p:style>
            <a:lnRef idx="1">
              <a:schemeClr val="dk1"/>
            </a:lnRef>
            <a:fillRef idx="0">
              <a:schemeClr val="dk1"/>
            </a:fillRef>
            <a:effectRef idx="0">
              <a:schemeClr val="dk1"/>
            </a:effectRef>
            <a:fontRef idx="minor">
              <a:schemeClr val="tx1"/>
            </a:fontRef>
          </p:style>
        </p:cxnSp>
      </p:grpSp>
      <p:cxnSp>
        <p:nvCxnSpPr>
          <p:cNvPr id="40" name="Straight Arrow Connector 39">
            <a:extLst>
              <a:ext uri="{FF2B5EF4-FFF2-40B4-BE49-F238E27FC236}">
                <a16:creationId xmlns:a16="http://schemas.microsoft.com/office/drawing/2014/main" id="{2E27DBEC-E3E8-C3E5-68C2-F3C498D8D9EC}"/>
              </a:ext>
            </a:extLst>
          </p:cNvPr>
          <p:cNvCxnSpPr>
            <a:cxnSpLocks/>
            <a:stCxn id="8" idx="0"/>
          </p:cNvCxnSpPr>
          <p:nvPr/>
        </p:nvCxnSpPr>
        <p:spPr>
          <a:xfrm flipV="1">
            <a:off x="3829889" y="2879226"/>
            <a:ext cx="595222" cy="1086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44" name="Picture 43">
            <a:extLst>
              <a:ext uri="{FF2B5EF4-FFF2-40B4-BE49-F238E27FC236}">
                <a16:creationId xmlns:a16="http://schemas.microsoft.com/office/drawing/2014/main" id="{7926C7F0-B8C4-D70E-4D0E-033FFB7526AC}"/>
              </a:ext>
            </a:extLst>
          </p:cNvPr>
          <p:cNvPicPr>
            <a:picLocks noChangeAspect="1"/>
          </p:cNvPicPr>
          <p:nvPr/>
        </p:nvPicPr>
        <p:blipFill>
          <a:blip r:embed="rId4"/>
          <a:stretch>
            <a:fillRect/>
          </a:stretch>
        </p:blipFill>
        <p:spPr>
          <a:xfrm rot="6814252">
            <a:off x="5336327" y="3042090"/>
            <a:ext cx="381733" cy="931246"/>
          </a:xfrm>
          <a:prstGeom prst="rect">
            <a:avLst/>
          </a:prstGeom>
        </p:spPr>
      </p:pic>
      <p:pic>
        <p:nvPicPr>
          <p:cNvPr id="45" name="Picture 44">
            <a:extLst>
              <a:ext uri="{FF2B5EF4-FFF2-40B4-BE49-F238E27FC236}">
                <a16:creationId xmlns:a16="http://schemas.microsoft.com/office/drawing/2014/main" id="{A89AE435-013A-A700-163D-699D815CD61B}"/>
              </a:ext>
            </a:extLst>
          </p:cNvPr>
          <p:cNvPicPr>
            <a:picLocks noChangeAspect="1"/>
          </p:cNvPicPr>
          <p:nvPr/>
        </p:nvPicPr>
        <p:blipFill>
          <a:blip r:embed="rId4"/>
          <a:stretch>
            <a:fillRect/>
          </a:stretch>
        </p:blipFill>
        <p:spPr>
          <a:xfrm rot="14015669">
            <a:off x="5433244" y="3814334"/>
            <a:ext cx="381733" cy="931246"/>
          </a:xfrm>
          <a:prstGeom prst="rect">
            <a:avLst/>
          </a:prstGeom>
        </p:spPr>
      </p:pic>
      <p:grpSp>
        <p:nvGrpSpPr>
          <p:cNvPr id="46" name="Group 45">
            <a:extLst>
              <a:ext uri="{FF2B5EF4-FFF2-40B4-BE49-F238E27FC236}">
                <a16:creationId xmlns:a16="http://schemas.microsoft.com/office/drawing/2014/main" id="{89D4C4FE-8EAD-C491-B9A4-9607CE69A5B6}"/>
              </a:ext>
            </a:extLst>
          </p:cNvPr>
          <p:cNvGrpSpPr/>
          <p:nvPr/>
        </p:nvGrpSpPr>
        <p:grpSpPr>
          <a:xfrm>
            <a:off x="4507063" y="4263914"/>
            <a:ext cx="314325" cy="356116"/>
            <a:chOff x="4543360" y="3793665"/>
            <a:chExt cx="314325" cy="356116"/>
          </a:xfrm>
        </p:grpSpPr>
        <p:cxnSp>
          <p:nvCxnSpPr>
            <p:cNvPr id="47" name="Straight Connector 46">
              <a:extLst>
                <a:ext uri="{FF2B5EF4-FFF2-40B4-BE49-F238E27FC236}">
                  <a16:creationId xmlns:a16="http://schemas.microsoft.com/office/drawing/2014/main" id="{3135938B-00AC-A97B-B819-9A71F74920AA}"/>
                </a:ext>
              </a:extLst>
            </p:cNvPr>
            <p:cNvCxnSpPr/>
            <p:nvPr/>
          </p:nvCxnSpPr>
          <p:spPr>
            <a:xfrm>
              <a:off x="4543360" y="3793665"/>
              <a:ext cx="171450" cy="171450"/>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0CFB05D0-094C-9F5E-F82C-A02455B6B69C}"/>
                </a:ext>
              </a:extLst>
            </p:cNvPr>
            <p:cNvCxnSpPr>
              <a:cxnSpLocks/>
            </p:cNvCxnSpPr>
            <p:nvPr/>
          </p:nvCxnSpPr>
          <p:spPr>
            <a:xfrm flipH="1">
              <a:off x="4714810" y="3793665"/>
              <a:ext cx="142875" cy="17145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EBFCCD22-E138-B22B-B972-166143B4EF53}"/>
                </a:ext>
              </a:extLst>
            </p:cNvPr>
            <p:cNvCxnSpPr>
              <a:cxnSpLocks/>
            </p:cNvCxnSpPr>
            <p:nvPr/>
          </p:nvCxnSpPr>
          <p:spPr>
            <a:xfrm>
              <a:off x="4714810" y="3965115"/>
              <a:ext cx="0" cy="184666"/>
            </a:xfrm>
            <a:prstGeom prst="line">
              <a:avLst/>
            </a:prstGeom>
          </p:spPr>
          <p:style>
            <a:lnRef idx="1">
              <a:schemeClr val="dk1"/>
            </a:lnRef>
            <a:fillRef idx="0">
              <a:schemeClr val="dk1"/>
            </a:fillRef>
            <a:effectRef idx="0">
              <a:schemeClr val="dk1"/>
            </a:effectRef>
            <a:fontRef idx="minor">
              <a:schemeClr val="tx1"/>
            </a:fontRef>
          </p:style>
        </p:cxnSp>
      </p:grpSp>
      <p:sp>
        <p:nvSpPr>
          <p:cNvPr id="50" name="TextBox 49">
            <a:extLst>
              <a:ext uri="{FF2B5EF4-FFF2-40B4-BE49-F238E27FC236}">
                <a16:creationId xmlns:a16="http://schemas.microsoft.com/office/drawing/2014/main" id="{72C6541F-E51F-2D86-EE78-4BDC8A162CDC}"/>
              </a:ext>
            </a:extLst>
          </p:cNvPr>
          <p:cNvSpPr txBox="1"/>
          <p:nvPr/>
        </p:nvSpPr>
        <p:spPr>
          <a:xfrm>
            <a:off x="4859780" y="4521484"/>
            <a:ext cx="507875" cy="369332"/>
          </a:xfrm>
          <a:prstGeom prst="rect">
            <a:avLst/>
          </a:prstGeom>
          <a:noFill/>
        </p:spPr>
        <p:txBody>
          <a:bodyPr wrap="square" rtlCol="0">
            <a:spAutoFit/>
          </a:bodyPr>
          <a:lstStyle/>
          <a:p>
            <a:r>
              <a:rPr lang="en-US" dirty="0"/>
              <a:t>Rx</a:t>
            </a:r>
          </a:p>
        </p:txBody>
      </p:sp>
      <p:sp>
        <p:nvSpPr>
          <p:cNvPr id="51" name="Triangle 50">
            <a:extLst>
              <a:ext uri="{FF2B5EF4-FFF2-40B4-BE49-F238E27FC236}">
                <a16:creationId xmlns:a16="http://schemas.microsoft.com/office/drawing/2014/main" id="{E2D9D879-3B39-9527-8D11-DC2D22A41E23}"/>
              </a:ext>
            </a:extLst>
          </p:cNvPr>
          <p:cNvSpPr/>
          <p:nvPr/>
        </p:nvSpPr>
        <p:spPr>
          <a:xfrm rot="16200000">
            <a:off x="3151613" y="4209329"/>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862B1FCB-7698-01B9-04DA-60FD90CC4531}"/>
              </a:ext>
            </a:extLst>
          </p:cNvPr>
          <p:cNvCxnSpPr>
            <a:cxnSpLocks/>
            <a:endCxn id="51" idx="3"/>
          </p:cNvCxnSpPr>
          <p:nvPr/>
        </p:nvCxnSpPr>
        <p:spPr>
          <a:xfrm flipH="1">
            <a:off x="3833100" y="4466437"/>
            <a:ext cx="573685"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7AD2984A-30DB-9A0A-D02C-14D9F6F4AF8C}"/>
              </a:ext>
            </a:extLst>
          </p:cNvPr>
          <p:cNvSpPr txBox="1"/>
          <p:nvPr/>
        </p:nvSpPr>
        <p:spPr>
          <a:xfrm>
            <a:off x="3277798" y="4949180"/>
            <a:ext cx="751037" cy="369332"/>
          </a:xfrm>
          <a:prstGeom prst="rect">
            <a:avLst/>
          </a:prstGeom>
          <a:noFill/>
        </p:spPr>
        <p:txBody>
          <a:bodyPr wrap="square" rtlCol="0">
            <a:spAutoFit/>
          </a:bodyPr>
          <a:lstStyle/>
          <a:p>
            <a:r>
              <a:rPr lang="en-US" dirty="0"/>
              <a:t>LNA</a:t>
            </a:r>
          </a:p>
        </p:txBody>
      </p:sp>
      <p:grpSp>
        <p:nvGrpSpPr>
          <p:cNvPr id="64" name="Group 63">
            <a:extLst>
              <a:ext uri="{FF2B5EF4-FFF2-40B4-BE49-F238E27FC236}">
                <a16:creationId xmlns:a16="http://schemas.microsoft.com/office/drawing/2014/main" id="{BB1B06C4-B986-7C81-F805-895F9E1EC3CD}"/>
              </a:ext>
            </a:extLst>
          </p:cNvPr>
          <p:cNvGrpSpPr/>
          <p:nvPr/>
        </p:nvGrpSpPr>
        <p:grpSpPr>
          <a:xfrm>
            <a:off x="2487754" y="4281771"/>
            <a:ext cx="369332" cy="369332"/>
            <a:chOff x="1350498" y="4521484"/>
            <a:chExt cx="369332" cy="369332"/>
          </a:xfrm>
        </p:grpSpPr>
        <p:sp>
          <p:nvSpPr>
            <p:cNvPr id="56" name="Oval 55">
              <a:extLst>
                <a:ext uri="{FF2B5EF4-FFF2-40B4-BE49-F238E27FC236}">
                  <a16:creationId xmlns:a16="http://schemas.microsoft.com/office/drawing/2014/main" id="{DA829841-54BC-4BDF-D42A-FBE0CB6B4861}"/>
                </a:ext>
              </a:extLst>
            </p:cNvPr>
            <p:cNvSpPr/>
            <p:nvPr/>
          </p:nvSpPr>
          <p:spPr>
            <a:xfrm>
              <a:off x="1350498" y="4521484"/>
              <a:ext cx="369332" cy="369332"/>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3E54DB8E-87B1-8AFF-F768-7416054058A0}"/>
                </a:ext>
              </a:extLst>
            </p:cNvPr>
            <p:cNvCxnSpPr>
              <a:cxnSpLocks/>
              <a:endCxn id="56" idx="5"/>
            </p:cNvCxnSpPr>
            <p:nvPr/>
          </p:nvCxnSpPr>
          <p:spPr>
            <a:xfrm>
              <a:off x="1405646" y="4572930"/>
              <a:ext cx="260097" cy="263799"/>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DCCEAD4D-3A0E-1E83-AE85-968720E28257}"/>
                </a:ext>
              </a:extLst>
            </p:cNvPr>
            <p:cNvCxnSpPr>
              <a:cxnSpLocks/>
              <a:stCxn id="56" idx="7"/>
              <a:endCxn id="56" idx="3"/>
            </p:cNvCxnSpPr>
            <p:nvPr/>
          </p:nvCxnSpPr>
          <p:spPr>
            <a:xfrm flipH="1">
              <a:off x="1404585" y="4575571"/>
              <a:ext cx="261158" cy="261158"/>
            </a:xfrm>
            <a:prstGeom prst="line">
              <a:avLst/>
            </a:prstGeom>
          </p:spPr>
          <p:style>
            <a:lnRef idx="1">
              <a:schemeClr val="dk1"/>
            </a:lnRef>
            <a:fillRef idx="0">
              <a:schemeClr val="dk1"/>
            </a:fillRef>
            <a:effectRef idx="0">
              <a:schemeClr val="dk1"/>
            </a:effectRef>
            <a:fontRef idx="minor">
              <a:schemeClr val="tx1"/>
            </a:fontRef>
          </p:style>
        </p:cxnSp>
      </p:grpSp>
      <p:cxnSp>
        <p:nvCxnSpPr>
          <p:cNvPr id="65" name="Straight Arrow Connector 64">
            <a:extLst>
              <a:ext uri="{FF2B5EF4-FFF2-40B4-BE49-F238E27FC236}">
                <a16:creationId xmlns:a16="http://schemas.microsoft.com/office/drawing/2014/main" id="{C1DCD402-D3A3-DEBB-FADF-AD29DCCBCFEE}"/>
              </a:ext>
            </a:extLst>
          </p:cNvPr>
          <p:cNvCxnSpPr>
            <a:cxnSpLocks/>
            <a:stCxn id="51" idx="0"/>
            <a:endCxn id="56" idx="6"/>
          </p:cNvCxnSpPr>
          <p:nvPr/>
        </p:nvCxnSpPr>
        <p:spPr>
          <a:xfrm flipH="1" flipV="1">
            <a:off x="2857086" y="4466437"/>
            <a:ext cx="423923"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171196EE-78CA-4386-EB4D-AA2E82079EC1}"/>
              </a:ext>
            </a:extLst>
          </p:cNvPr>
          <p:cNvSpPr txBox="1"/>
          <p:nvPr/>
        </p:nvSpPr>
        <p:spPr>
          <a:xfrm>
            <a:off x="2320036" y="4683417"/>
            <a:ext cx="751037" cy="369332"/>
          </a:xfrm>
          <a:prstGeom prst="rect">
            <a:avLst/>
          </a:prstGeom>
          <a:noFill/>
        </p:spPr>
        <p:txBody>
          <a:bodyPr wrap="square" rtlCol="0">
            <a:spAutoFit/>
          </a:bodyPr>
          <a:lstStyle/>
          <a:p>
            <a:r>
              <a:rPr lang="en-US" dirty="0"/>
              <a:t>Mixer</a:t>
            </a:r>
          </a:p>
        </p:txBody>
      </p:sp>
      <p:cxnSp>
        <p:nvCxnSpPr>
          <p:cNvPr id="69" name="Elbow Connector 68">
            <a:extLst>
              <a:ext uri="{FF2B5EF4-FFF2-40B4-BE49-F238E27FC236}">
                <a16:creationId xmlns:a16="http://schemas.microsoft.com/office/drawing/2014/main" id="{FF7CE21F-EAC9-05BB-549F-466526618557}"/>
              </a:ext>
            </a:extLst>
          </p:cNvPr>
          <p:cNvCxnSpPr>
            <a:cxnSpLocks/>
            <a:stCxn id="7" idx="6"/>
            <a:endCxn id="114" idx="0"/>
          </p:cNvCxnSpPr>
          <p:nvPr/>
        </p:nvCxnSpPr>
        <p:spPr>
          <a:xfrm flipH="1">
            <a:off x="2672420" y="2894339"/>
            <a:ext cx="333646" cy="671165"/>
          </a:xfrm>
          <a:prstGeom prst="bentConnector4">
            <a:avLst>
              <a:gd name="adj1" fmla="val -68516"/>
              <a:gd name="adj2" fmla="val 80204"/>
            </a:avLst>
          </a:prstGeom>
          <a:ln>
            <a:tailEnd type="triangle"/>
          </a:ln>
        </p:spPr>
        <p:style>
          <a:lnRef idx="1">
            <a:schemeClr val="dk1"/>
          </a:lnRef>
          <a:fillRef idx="0">
            <a:schemeClr val="dk1"/>
          </a:fillRef>
          <a:effectRef idx="0">
            <a:schemeClr val="dk1"/>
          </a:effectRef>
          <a:fontRef idx="minor">
            <a:schemeClr val="tx1"/>
          </a:fontRef>
        </p:style>
      </p:cxnSp>
      <p:grpSp>
        <p:nvGrpSpPr>
          <p:cNvPr id="82" name="Group 81">
            <a:extLst>
              <a:ext uri="{FF2B5EF4-FFF2-40B4-BE49-F238E27FC236}">
                <a16:creationId xmlns:a16="http://schemas.microsoft.com/office/drawing/2014/main" id="{D39F1169-0A12-FF2B-91B7-3C5E76E4A1FD}"/>
              </a:ext>
            </a:extLst>
          </p:cNvPr>
          <p:cNvGrpSpPr/>
          <p:nvPr/>
        </p:nvGrpSpPr>
        <p:grpSpPr>
          <a:xfrm>
            <a:off x="1660774" y="4200714"/>
            <a:ext cx="531446" cy="531446"/>
            <a:chOff x="1149509" y="4218330"/>
            <a:chExt cx="531446" cy="531446"/>
          </a:xfrm>
        </p:grpSpPr>
        <p:sp>
          <p:nvSpPr>
            <p:cNvPr id="74" name="Rectangle 73">
              <a:extLst>
                <a:ext uri="{FF2B5EF4-FFF2-40B4-BE49-F238E27FC236}">
                  <a16:creationId xmlns:a16="http://schemas.microsoft.com/office/drawing/2014/main" id="{BAB0928D-D21B-E407-79D2-61721C783A6C}"/>
                </a:ext>
              </a:extLst>
            </p:cNvPr>
            <p:cNvSpPr/>
            <p:nvPr/>
          </p:nvSpPr>
          <p:spPr>
            <a:xfrm>
              <a:off x="1149509" y="4218330"/>
              <a:ext cx="531446" cy="53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E58B0F12-28E8-6D83-B115-BDC302C4F7BA}"/>
                </a:ext>
              </a:extLst>
            </p:cNvPr>
            <p:cNvCxnSpPr>
              <a:cxnSpLocks/>
            </p:cNvCxnSpPr>
            <p:nvPr/>
          </p:nvCxnSpPr>
          <p:spPr>
            <a:xfrm flipV="1">
              <a:off x="1226879" y="4418176"/>
              <a:ext cx="127887" cy="199364"/>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71024486-B1CB-CBC9-9A67-3A43D437DAD1}"/>
                </a:ext>
              </a:extLst>
            </p:cNvPr>
            <p:cNvCxnSpPr>
              <a:cxnSpLocks/>
            </p:cNvCxnSpPr>
            <p:nvPr/>
          </p:nvCxnSpPr>
          <p:spPr>
            <a:xfrm flipH="1">
              <a:off x="1354364" y="4418176"/>
              <a:ext cx="229677"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grpSp>
        <p:nvGrpSpPr>
          <p:cNvPr id="83" name="Group 82">
            <a:extLst>
              <a:ext uri="{FF2B5EF4-FFF2-40B4-BE49-F238E27FC236}">
                <a16:creationId xmlns:a16="http://schemas.microsoft.com/office/drawing/2014/main" id="{A3BEB39F-53A0-C4AB-52D6-484F512FFD27}"/>
              </a:ext>
            </a:extLst>
          </p:cNvPr>
          <p:cNvGrpSpPr/>
          <p:nvPr/>
        </p:nvGrpSpPr>
        <p:grpSpPr>
          <a:xfrm flipH="1">
            <a:off x="91440" y="4200714"/>
            <a:ext cx="532597" cy="531446"/>
            <a:chOff x="1149509" y="4218330"/>
            <a:chExt cx="531446" cy="531446"/>
          </a:xfrm>
        </p:grpSpPr>
        <p:sp>
          <p:nvSpPr>
            <p:cNvPr id="84" name="Rectangle 83">
              <a:extLst>
                <a:ext uri="{FF2B5EF4-FFF2-40B4-BE49-F238E27FC236}">
                  <a16:creationId xmlns:a16="http://schemas.microsoft.com/office/drawing/2014/main" id="{D06845C9-E567-278A-4E07-17321D1E2631}"/>
                </a:ext>
              </a:extLst>
            </p:cNvPr>
            <p:cNvSpPr/>
            <p:nvPr/>
          </p:nvSpPr>
          <p:spPr>
            <a:xfrm>
              <a:off x="1149509" y="4218330"/>
              <a:ext cx="531446" cy="53144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5" name="Straight Connector 84">
              <a:extLst>
                <a:ext uri="{FF2B5EF4-FFF2-40B4-BE49-F238E27FC236}">
                  <a16:creationId xmlns:a16="http://schemas.microsoft.com/office/drawing/2014/main" id="{4078E0A0-4DB1-79D6-ED40-BF77FBBBA951}"/>
                </a:ext>
              </a:extLst>
            </p:cNvPr>
            <p:cNvCxnSpPr>
              <a:cxnSpLocks/>
            </p:cNvCxnSpPr>
            <p:nvPr/>
          </p:nvCxnSpPr>
          <p:spPr>
            <a:xfrm flipV="1">
              <a:off x="1226879" y="4418176"/>
              <a:ext cx="127887" cy="199364"/>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D9DB509C-98C7-C04F-57BF-DD73783D8A99}"/>
                </a:ext>
              </a:extLst>
            </p:cNvPr>
            <p:cNvCxnSpPr>
              <a:cxnSpLocks/>
            </p:cNvCxnSpPr>
            <p:nvPr/>
          </p:nvCxnSpPr>
          <p:spPr>
            <a:xfrm flipH="1">
              <a:off x="1354364" y="4418176"/>
              <a:ext cx="229677" cy="0"/>
            </a:xfrm>
            <a:prstGeom prst="line">
              <a:avLst/>
            </a:prstGeom>
            <a:ln w="12700">
              <a:solidFill>
                <a:schemeClr val="bg1"/>
              </a:solidFill>
            </a:ln>
          </p:spPr>
          <p:style>
            <a:lnRef idx="1">
              <a:schemeClr val="dk1"/>
            </a:lnRef>
            <a:fillRef idx="0">
              <a:schemeClr val="dk1"/>
            </a:fillRef>
            <a:effectRef idx="0">
              <a:schemeClr val="dk1"/>
            </a:effectRef>
            <a:fontRef idx="minor">
              <a:schemeClr val="tx1"/>
            </a:fontRef>
          </p:style>
        </p:cxnSp>
      </p:grpSp>
      <p:sp>
        <p:nvSpPr>
          <p:cNvPr id="87" name="Triangle 86">
            <a:extLst>
              <a:ext uri="{FF2B5EF4-FFF2-40B4-BE49-F238E27FC236}">
                <a16:creationId xmlns:a16="http://schemas.microsoft.com/office/drawing/2014/main" id="{FC7AF84F-E82C-54B4-0659-EBBBC35BF2A5}"/>
              </a:ext>
            </a:extLst>
          </p:cNvPr>
          <p:cNvSpPr/>
          <p:nvPr/>
        </p:nvSpPr>
        <p:spPr>
          <a:xfrm rot="16200000">
            <a:off x="712252" y="4209329"/>
            <a:ext cx="810883" cy="552091"/>
          </a:xfrm>
          <a:prstGeom prst="triangle">
            <a:avLst>
              <a:gd name="adj" fmla="val 5217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3A998556-8015-0953-03AE-19CE1616E411}"/>
              </a:ext>
            </a:extLst>
          </p:cNvPr>
          <p:cNvCxnSpPr>
            <a:cxnSpLocks/>
            <a:stCxn id="56" idx="2"/>
            <a:endCxn id="74" idx="3"/>
          </p:cNvCxnSpPr>
          <p:nvPr/>
        </p:nvCxnSpPr>
        <p:spPr>
          <a:xfrm flipH="1">
            <a:off x="2192220" y="4466437"/>
            <a:ext cx="2955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80A6FCF2-D963-3F21-8E9E-FD99E577DFC4}"/>
              </a:ext>
            </a:extLst>
          </p:cNvPr>
          <p:cNvCxnSpPr>
            <a:cxnSpLocks/>
            <a:stCxn id="74" idx="1"/>
            <a:endCxn id="87" idx="3"/>
          </p:cNvCxnSpPr>
          <p:nvPr/>
        </p:nvCxnSpPr>
        <p:spPr>
          <a:xfrm flipH="1">
            <a:off x="1393739" y="4466437"/>
            <a:ext cx="267035"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Straight Arrow Connector 93">
            <a:extLst>
              <a:ext uri="{FF2B5EF4-FFF2-40B4-BE49-F238E27FC236}">
                <a16:creationId xmlns:a16="http://schemas.microsoft.com/office/drawing/2014/main" id="{4F70CF72-064E-8F17-B0A3-FAA6141D5E83}"/>
              </a:ext>
            </a:extLst>
          </p:cNvPr>
          <p:cNvCxnSpPr>
            <a:cxnSpLocks/>
            <a:stCxn id="87" idx="0"/>
            <a:endCxn id="84" idx="1"/>
          </p:cNvCxnSpPr>
          <p:nvPr/>
        </p:nvCxnSpPr>
        <p:spPr>
          <a:xfrm flipH="1" flipV="1">
            <a:off x="624037" y="4466437"/>
            <a:ext cx="217611" cy="1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8" name="Rectangle 97">
            <a:extLst>
              <a:ext uri="{FF2B5EF4-FFF2-40B4-BE49-F238E27FC236}">
                <a16:creationId xmlns:a16="http://schemas.microsoft.com/office/drawing/2014/main" id="{55383167-DDD1-CB4F-4344-2DAB9EAE709D}"/>
              </a:ext>
            </a:extLst>
          </p:cNvPr>
          <p:cNvSpPr/>
          <p:nvPr/>
        </p:nvSpPr>
        <p:spPr>
          <a:xfrm>
            <a:off x="193375" y="5161775"/>
            <a:ext cx="1289649" cy="8108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ADC</a:t>
            </a:r>
          </a:p>
        </p:txBody>
      </p:sp>
      <p:cxnSp>
        <p:nvCxnSpPr>
          <p:cNvPr id="99" name="Elbow Connector 98">
            <a:extLst>
              <a:ext uri="{FF2B5EF4-FFF2-40B4-BE49-F238E27FC236}">
                <a16:creationId xmlns:a16="http://schemas.microsoft.com/office/drawing/2014/main" id="{D24A55BA-127B-8175-7241-7729AD8884A6}"/>
              </a:ext>
            </a:extLst>
          </p:cNvPr>
          <p:cNvCxnSpPr>
            <a:cxnSpLocks/>
            <a:stCxn id="84" idx="2"/>
            <a:endCxn id="98" idx="0"/>
          </p:cNvCxnSpPr>
          <p:nvPr/>
        </p:nvCxnSpPr>
        <p:spPr>
          <a:xfrm rot="16200000" flipH="1">
            <a:off x="383162" y="4706736"/>
            <a:ext cx="429615" cy="48046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06081CF8-2019-C3C3-2792-ECA25C722168}"/>
              </a:ext>
            </a:extLst>
          </p:cNvPr>
          <p:cNvSpPr txBox="1"/>
          <p:nvPr/>
        </p:nvSpPr>
        <p:spPr>
          <a:xfrm>
            <a:off x="735339" y="1792370"/>
            <a:ext cx="1549900" cy="338554"/>
          </a:xfrm>
          <a:prstGeom prst="rect">
            <a:avLst/>
          </a:prstGeom>
          <a:noFill/>
        </p:spPr>
        <p:txBody>
          <a:bodyPr wrap="square" rtlCol="0">
            <a:spAutoFit/>
          </a:bodyPr>
          <a:lstStyle/>
          <a:p>
            <a:r>
              <a:rPr lang="en-US" sz="1600" dirty="0"/>
              <a:t>Carrier Wave </a:t>
            </a:r>
            <a:r>
              <a:rPr lang="en-US" sz="1600" dirty="0" err="1"/>
              <a:t>f</a:t>
            </a:r>
            <a:r>
              <a:rPr lang="en-US" sz="1600" baseline="-25000" dirty="0" err="1"/>
              <a:t>C</a:t>
            </a:r>
            <a:endParaRPr lang="en-US" sz="1600" dirty="0"/>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9577254D-2ED0-D983-0713-3FEC18DA56B9}"/>
                  </a:ext>
                </a:extLst>
              </p:cNvPr>
              <p:cNvSpPr txBox="1"/>
              <p:nvPr/>
            </p:nvSpPr>
            <p:spPr>
              <a:xfrm>
                <a:off x="4530378" y="2267423"/>
                <a:ext cx="2365391" cy="3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6"/>
                          </a:solidFill>
                          <a:latin typeface="Cambria Math" panose="02040503050406030204" pitchFamily="18" charset="0"/>
                        </a:rPr>
                        <m:t>𝑠</m:t>
                      </m:r>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𝑡</m:t>
                          </m:r>
                        </m:e>
                      </m:d>
                      <m:r>
                        <a:rPr lang="en-US" b="0" i="1" smtClean="0">
                          <a:solidFill>
                            <a:schemeClr val="accent6"/>
                          </a:solidFill>
                          <a:latin typeface="Cambria Math" panose="02040503050406030204" pitchFamily="18" charset="0"/>
                        </a:rPr>
                        <m:t>=</m:t>
                      </m:r>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sSup>
                        <m:sSupPr>
                          <m:ctrlPr>
                            <a:rPr lang="en-US" b="0" i="1" smtClean="0">
                              <a:solidFill>
                                <a:schemeClr val="accent6"/>
                              </a:solidFill>
                              <a:latin typeface="Cambria Math" panose="02040503050406030204" pitchFamily="18" charset="0"/>
                            </a:rPr>
                          </m:ctrlPr>
                        </m:sSupPr>
                        <m:e>
                          <m:r>
                            <a:rPr lang="en-US" b="0" i="1" smtClean="0">
                              <a:solidFill>
                                <a:schemeClr val="accent6"/>
                              </a:solidFill>
                              <a:latin typeface="Cambria Math" panose="02040503050406030204" pitchFamily="18" charset="0"/>
                            </a:rPr>
                            <m:t>𝑒</m:t>
                          </m:r>
                        </m:e>
                        <m:sup>
                          <m:r>
                            <a:rPr lang="en-US" b="0" i="1" smtClean="0">
                              <a:solidFill>
                                <a:schemeClr val="accent6"/>
                              </a:solidFill>
                              <a:latin typeface="Cambria Math" panose="02040503050406030204" pitchFamily="18" charset="0"/>
                            </a:rPr>
                            <m:t>𝑗</m:t>
                          </m:r>
                          <m:d>
                            <m:dPr>
                              <m:ctrlPr>
                                <a:rPr lang="en-US" b="0" i="1" smtClean="0">
                                  <a:solidFill>
                                    <a:schemeClr val="accent6"/>
                                  </a:solidFill>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𝜋𝜇</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e>
                          </m:d>
                        </m:sup>
                      </m:sSup>
                    </m:oMath>
                  </m:oMathPara>
                </a14:m>
                <a:endParaRPr lang="en-US" dirty="0">
                  <a:solidFill>
                    <a:schemeClr val="accent6"/>
                  </a:solidFill>
                </a:endParaRPr>
              </a:p>
            </p:txBody>
          </p:sp>
        </mc:Choice>
        <mc:Fallback xmlns="">
          <p:sp>
            <p:nvSpPr>
              <p:cNvPr id="103" name="TextBox 102">
                <a:extLst>
                  <a:ext uri="{FF2B5EF4-FFF2-40B4-BE49-F238E27FC236}">
                    <a16:creationId xmlns:a16="http://schemas.microsoft.com/office/drawing/2014/main" id="{9577254D-2ED0-D983-0713-3FEC18DA56B9}"/>
                  </a:ext>
                </a:extLst>
              </p:cNvPr>
              <p:cNvSpPr txBox="1">
                <a:spLocks noRot="1" noChangeAspect="1" noMove="1" noResize="1" noEditPoints="1" noAdjustHandles="1" noChangeArrowheads="1" noChangeShapeType="1" noTextEdit="1"/>
              </p:cNvSpPr>
              <p:nvPr/>
            </p:nvSpPr>
            <p:spPr>
              <a:xfrm>
                <a:off x="4530378" y="2267423"/>
                <a:ext cx="2365391" cy="319318"/>
              </a:xfrm>
              <a:prstGeom prst="rect">
                <a:avLst/>
              </a:prstGeom>
              <a:blipFill>
                <a:blip r:embed="rId5"/>
                <a:stretch>
                  <a:fillRect l="-1070"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F60E86CD-FC89-02F2-D10D-DC4BFDDD2297}"/>
                  </a:ext>
                </a:extLst>
              </p:cNvPr>
              <p:cNvSpPr txBox="1"/>
              <p:nvPr/>
            </p:nvSpPr>
            <p:spPr>
              <a:xfrm>
                <a:off x="8627186" y="4251331"/>
                <a:ext cx="3176363" cy="15448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𝑇</m:t>
                          </m:r>
                        </m:sub>
                      </m:sSub>
                      <m:r>
                        <a:rPr lang="en-US" sz="1200" b="0" i="1" smtClean="0">
                          <a:latin typeface="Cambria Math" panose="02040503050406030204" pitchFamily="18" charset="0"/>
                        </a:rPr>
                        <m:t>=</m:t>
                      </m:r>
                      <m:r>
                        <a:rPr lang="en-US" sz="1200" b="0" i="1" smtClean="0">
                          <a:latin typeface="Cambria Math" panose="02040503050406030204" pitchFamily="18" charset="0"/>
                        </a:rPr>
                        <m:t>𝐴𝑚𝑝𝑙𝑖𝑡𝑢𝑑𝑒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𝑇𝑟𝑎𝑛𝑠𝑚𝑖𝑡𝑡𝑒𝑑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𝐴</m:t>
                          </m:r>
                        </m:e>
                        <m:sub>
                          <m:r>
                            <a:rPr lang="en-US" sz="1200" b="0" i="1" smtClean="0">
                              <a:latin typeface="Cambria Math" panose="02040503050406030204" pitchFamily="18" charset="0"/>
                            </a:rPr>
                            <m:t>𝑅</m:t>
                          </m:r>
                        </m:sub>
                      </m:sSub>
                      <m:r>
                        <a:rPr lang="en-US" sz="1200" b="0" i="1" smtClean="0">
                          <a:latin typeface="Cambria Math" panose="02040503050406030204" pitchFamily="18" charset="0"/>
                        </a:rPr>
                        <m:t>=</m:t>
                      </m:r>
                      <m:r>
                        <a:rPr lang="en-US" sz="1200" b="0" i="1" smtClean="0">
                          <a:latin typeface="Cambria Math" panose="02040503050406030204" pitchFamily="18" charset="0"/>
                        </a:rPr>
                        <m:t>𝐴𝑚𝑝𝑙𝑖𝑡𝑢𝑑𝑒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𝑅𝑒𝑓𝑙𝑒𝑐𝑡𝑒𝑑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dirty="0"/>
              </a:p>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rPr>
                            <m:t>𝑡</m:t>
                          </m:r>
                        </m:e>
                        <m:sub>
                          <m:r>
                            <a:rPr lang="en-US" sz="1200" i="1">
                              <a:latin typeface="Cambria Math" panose="02040503050406030204" pitchFamily="18" charset="0"/>
                            </a:rPr>
                            <m:t>𝑑</m:t>
                          </m:r>
                        </m:sub>
                      </m:sSub>
                      <m:r>
                        <a:rPr lang="en-US" sz="1200" b="0" i="1" smtClean="0">
                          <a:latin typeface="Cambria Math" panose="02040503050406030204" pitchFamily="18" charset="0"/>
                        </a:rPr>
                        <m:t>=</m:t>
                      </m:r>
                      <m:r>
                        <a:rPr lang="en-US" sz="1200" b="0" i="1" smtClean="0">
                          <a:latin typeface="Cambria Math" panose="02040503050406030204" pitchFamily="18" charset="0"/>
                        </a:rPr>
                        <m:t>𝐷𝑒𝑙𝑎𝑦</m:t>
                      </m:r>
                      <m:r>
                        <a:rPr lang="en-US" sz="1200" b="0" i="1" smtClean="0">
                          <a:latin typeface="Cambria Math" panose="02040503050406030204" pitchFamily="18" charset="0"/>
                        </a:rPr>
                        <m:t> </m:t>
                      </m:r>
                      <m:r>
                        <a:rPr lang="en-US" sz="1200" b="0" i="1" smtClean="0">
                          <a:latin typeface="Cambria Math" panose="02040503050406030204" pitchFamily="18" charset="0"/>
                        </a:rPr>
                        <m:t>𝑇𝑖𝑚𝑒</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𝑅𝑒𝑓𝑙𝑒𝑐𝑡𝑒𝑑</m:t>
                      </m:r>
                      <m:r>
                        <a:rPr lang="en-US" sz="1200" b="0" i="1" smtClean="0">
                          <a:latin typeface="Cambria Math" panose="02040503050406030204" pitchFamily="18" charset="0"/>
                        </a:rPr>
                        <m:t> </m:t>
                      </m:r>
                      <m:r>
                        <a:rPr lang="en-US" sz="1200" b="0" i="1" smtClean="0">
                          <a:latin typeface="Cambria Math" panose="02040503050406030204" pitchFamily="18" charset="0"/>
                        </a:rPr>
                        <m:t>𝑊𝑎𝑣𝑒</m:t>
                      </m:r>
                    </m:oMath>
                  </m:oMathPara>
                </a14:m>
                <a:endParaRPr lang="en-US" sz="1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𝑓</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𝐹𝑟𝑒𝑞𝑢𝑒𝑛𝑐𝑦</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𝑜𝑓</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𝐶𝑎𝑟𝑟𝑟𝑖𝑒𝑟</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𝑊𝑎𝑣𝑒</m:t>
                      </m:r>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𝜇</m:t>
                      </m:r>
                      <m:r>
                        <a:rPr lang="en-US" sz="1200" b="0" i="0"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FM</m:t>
                      </m:r>
                      <m:r>
                        <a:rPr lang="en-US" sz="1200" b="0" i="0" smtClean="0">
                          <a:latin typeface="Cambria Math" panose="02040503050406030204" pitchFamily="18" charset="0"/>
                          <a:ea typeface="Cambria Math" panose="02040503050406030204" pitchFamily="18" charset="0"/>
                        </a:rPr>
                        <m:t> </m:t>
                      </m:r>
                      <m:r>
                        <m:rPr>
                          <m:sty m:val="p"/>
                        </m:rPr>
                        <a:rPr lang="en-US" sz="1200" b="0" i="0" smtClean="0">
                          <a:latin typeface="Cambria Math" panose="02040503050406030204" pitchFamily="18" charset="0"/>
                          <a:ea typeface="Cambria Math" panose="02040503050406030204" pitchFamily="18" charset="0"/>
                        </a:rPr>
                        <m:t>slope</m:t>
                      </m:r>
                      <m:r>
                        <a:rPr lang="en-US" sz="1200" b="0" i="0"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𝐵</m:t>
                          </m:r>
                        </m:num>
                        <m:den>
                          <m:r>
                            <a:rPr lang="en-US" sz="1200" b="0" i="1" smtClean="0">
                              <a:latin typeface="Cambria Math" panose="02040503050406030204" pitchFamily="18" charset="0"/>
                              <a:ea typeface="Cambria Math" panose="02040503050406030204" pitchFamily="18" charset="0"/>
                            </a:rPr>
                            <m:t>𝑇</m:t>
                          </m:r>
                        </m:den>
                      </m:f>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𝑇</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𝑆𝑖𝑔𝑛𝑎𝑙</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𝑆𝑤𝑒𝑒𝑝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𝑇𝑖𝑚𝑒</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𝑟𝑎𝑚𝑝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𝑢𝑝</m:t>
                      </m:r>
                      <m:r>
                        <a:rPr lang="en-US" sz="1200" b="0" i="1" smtClean="0">
                          <a:latin typeface="Cambria Math" panose="02040503050406030204" pitchFamily="18" charset="0"/>
                          <a:ea typeface="Cambria Math" panose="02040503050406030204" pitchFamily="18" charset="0"/>
                        </a:rPr>
                        <m:t> </m:t>
                      </m:r>
                      <m:r>
                        <a:rPr lang="en-US" sz="1200" b="0" i="1" smtClean="0">
                          <a:latin typeface="Cambria Math" panose="02040503050406030204" pitchFamily="18" charset="0"/>
                          <a:ea typeface="Cambria Math" panose="02040503050406030204" pitchFamily="18" charset="0"/>
                        </a:rPr>
                        <m:t>𝑡𝑖𝑚𝑒</m:t>
                      </m:r>
                      <m:r>
                        <a:rPr lang="en-US" sz="1200" b="0" i="1" smtClean="0">
                          <a:latin typeface="Cambria Math" panose="02040503050406030204" pitchFamily="18" charset="0"/>
                          <a:ea typeface="Cambria Math" panose="02040503050406030204" pitchFamily="18" charset="0"/>
                        </a:rPr>
                        <m:t>)</m:t>
                      </m:r>
                    </m:oMath>
                  </m:oMathPara>
                </a14:m>
                <a:endParaRPr lang="en-US" sz="12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𝐵</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𝐵𝑎𝑛𝑑𝑤𝑖𝑑𝑡h</m:t>
                      </m:r>
                    </m:oMath>
                  </m:oMathPara>
                </a14:m>
                <a:endParaRPr lang="en-US" sz="1200" dirty="0">
                  <a:ea typeface="Cambria Math" panose="02040503050406030204" pitchFamily="18" charset="0"/>
                </a:endParaRPr>
              </a:p>
            </p:txBody>
          </p:sp>
        </mc:Choice>
        <mc:Fallback xmlns="">
          <p:sp>
            <p:nvSpPr>
              <p:cNvPr id="106" name="TextBox 105">
                <a:extLst>
                  <a:ext uri="{FF2B5EF4-FFF2-40B4-BE49-F238E27FC236}">
                    <a16:creationId xmlns:a16="http://schemas.microsoft.com/office/drawing/2014/main" id="{F60E86CD-FC89-02F2-D10D-DC4BFDDD2297}"/>
                  </a:ext>
                </a:extLst>
              </p:cNvPr>
              <p:cNvSpPr txBox="1">
                <a:spLocks noRot="1" noChangeAspect="1" noMove="1" noResize="1" noEditPoints="1" noAdjustHandles="1" noChangeArrowheads="1" noChangeShapeType="1" noTextEdit="1"/>
              </p:cNvSpPr>
              <p:nvPr/>
            </p:nvSpPr>
            <p:spPr>
              <a:xfrm>
                <a:off x="8627186" y="4251331"/>
                <a:ext cx="3176363" cy="154484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44DBF3F0-2AC2-2D11-A490-F78B724A7442}"/>
                  </a:ext>
                </a:extLst>
              </p:cNvPr>
              <p:cNvSpPr txBox="1"/>
              <p:nvPr/>
            </p:nvSpPr>
            <p:spPr>
              <a:xfrm>
                <a:off x="3092688" y="4851895"/>
                <a:ext cx="6096000" cy="4116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𝑟</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𝑡</m:t>
                          </m:r>
                        </m:e>
                      </m:d>
                      <m:r>
                        <a:rPr lang="en-US" b="0" i="1" smtClean="0">
                          <a:solidFill>
                            <a:schemeClr val="accent2"/>
                          </a:solidFill>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𝑒</m:t>
                          </m:r>
                        </m:e>
                        <m:sup>
                          <m:r>
                            <a:rPr lang="en-US" b="0" i="1" smtClean="0">
                              <a:solidFill>
                                <a:schemeClr val="accent2"/>
                              </a:solidFill>
                              <a:latin typeface="Cambria Math" panose="02040503050406030204" pitchFamily="18" charset="0"/>
                            </a:rPr>
                            <m:t>𝑗</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𝜋𝜇</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r>
                                    <a:rPr lang="en-US" b="0" i="1" smtClean="0">
                                      <a:solidFill>
                                        <a:schemeClr val="accent2"/>
                                      </a:solidFill>
                                      <a:latin typeface="Cambria Math" panose="02040503050406030204" pitchFamily="18" charset="0"/>
                                      <a:ea typeface="Cambria Math" panose="02040503050406030204" pitchFamily="18" charset="0"/>
                                    </a:rPr>
                                    <m:t>)</m:t>
                                  </m:r>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Para>
                </a14:m>
                <a:endParaRPr lang="en-US" dirty="0">
                  <a:solidFill>
                    <a:schemeClr val="accent2"/>
                  </a:solidFill>
                </a:endParaRPr>
              </a:p>
            </p:txBody>
          </p:sp>
        </mc:Choice>
        <mc:Fallback xmlns="">
          <p:sp>
            <p:nvSpPr>
              <p:cNvPr id="108" name="TextBox 107">
                <a:extLst>
                  <a:ext uri="{FF2B5EF4-FFF2-40B4-BE49-F238E27FC236}">
                    <a16:creationId xmlns:a16="http://schemas.microsoft.com/office/drawing/2014/main" id="{44DBF3F0-2AC2-2D11-A490-F78B724A7442}"/>
                  </a:ext>
                </a:extLst>
              </p:cNvPr>
              <p:cNvSpPr txBox="1">
                <a:spLocks noRot="1" noChangeAspect="1" noMove="1" noResize="1" noEditPoints="1" noAdjustHandles="1" noChangeArrowheads="1" noChangeShapeType="1" noTextEdit="1"/>
              </p:cNvSpPr>
              <p:nvPr/>
            </p:nvSpPr>
            <p:spPr>
              <a:xfrm>
                <a:off x="3092688" y="4851895"/>
                <a:ext cx="6096000" cy="41165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5DBCA19F-6BCB-042D-E2BE-38338E6D6E95}"/>
                  </a:ext>
                </a:extLst>
              </p:cNvPr>
              <p:cNvSpPr txBox="1"/>
              <p:nvPr/>
            </p:nvSpPr>
            <p:spPr>
              <a:xfrm>
                <a:off x="1932007" y="5777752"/>
                <a:ext cx="7458177" cy="7309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𝐼𝐹</m:t>
                          </m:r>
                        </m:sub>
                      </m:sSub>
                      <m:r>
                        <a:rPr lang="en-US" b="0" i="1" smtClean="0">
                          <a:latin typeface="Cambria Math" panose="02040503050406030204" pitchFamily="18" charset="0"/>
                        </a:rPr>
                        <m:t>=</m:t>
                      </m:r>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𝐵</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𝑇</m:t>
                              </m:r>
                              <m:r>
                                <a:rPr lang="en-US" b="0" i="1" smtClean="0">
                                  <a:solidFill>
                                    <a:schemeClr val="accent6"/>
                                  </a:solidFill>
                                  <a:latin typeface="Cambria Math" panose="02040503050406030204" pitchFamily="18" charset="0"/>
                                  <a:ea typeface="Cambria Math" panose="02040503050406030204" pitchFamily="18" charset="0"/>
                                </a:rPr>
                                <m:t>)</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𝐵</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𝑇</m:t>
                              </m:r>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rPr>
                        <m:t>=</m:t>
                      </m:r>
                      <m:sSub>
                        <m:sSubPr>
                          <m:ctrlPr>
                            <a:rPr lang="en-US" b="0" i="1" smtClean="0">
                              <a:solidFill>
                                <a:schemeClr val="accent2"/>
                              </a:solidFill>
                              <a:latin typeface="Cambria Math" panose="02040503050406030204" pitchFamily="18" charset="0"/>
                            </a:rPr>
                          </m:ctrlPr>
                        </m:sSubPr>
                        <m:e>
                          <m:sSub>
                            <m:sSubPr>
                              <m:ctrlPr>
                                <a:rPr lang="en-US" b="0" i="1" smtClean="0">
                                  <a:solidFill>
                                    <a:schemeClr val="accent6"/>
                                  </a:solidFill>
                                  <a:latin typeface="Cambria Math" panose="02040503050406030204" pitchFamily="18" charset="0"/>
                                </a:rPr>
                              </m:ctrlPr>
                            </m:sSubPr>
                            <m:e>
                              <m:r>
                                <a:rPr lang="en-US" b="0" i="1" smtClean="0">
                                  <a:solidFill>
                                    <a:schemeClr val="accent6"/>
                                  </a:solidFill>
                                  <a:latin typeface="Cambria Math" panose="02040503050406030204" pitchFamily="18" charset="0"/>
                                </a:rPr>
                                <m:t>𝐴</m:t>
                              </m:r>
                            </m:e>
                            <m:sub>
                              <m:r>
                                <a:rPr lang="en-US" b="0" i="1" smtClean="0">
                                  <a:solidFill>
                                    <a:schemeClr val="accent6"/>
                                  </a:solidFill>
                                  <a:latin typeface="Cambria Math" panose="02040503050406030204" pitchFamily="18" charset="0"/>
                                </a:rPr>
                                <m:t>𝑇</m:t>
                              </m:r>
                            </m:sub>
                          </m:sSub>
                          <m:r>
                            <a:rPr lang="en-US" b="0" i="1" smtClean="0">
                              <a:solidFill>
                                <a:schemeClr val="accent2"/>
                              </a:solidFill>
                              <a:latin typeface="Cambria Math" panose="02040503050406030204" pitchFamily="18" charset="0"/>
                            </a:rPr>
                            <m:t>𝐴</m:t>
                          </m:r>
                        </m:e>
                        <m:sub>
                          <m:r>
                            <a:rPr lang="en-US" b="0" i="1" smtClean="0">
                              <a:solidFill>
                                <a:schemeClr val="accent2"/>
                              </a:solidFill>
                              <a:latin typeface="Cambria Math" panose="02040503050406030204" pitchFamily="18" charset="0"/>
                            </a:rPr>
                            <m:t>𝑅</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m:t>
                          </m:r>
                          <m:d>
                            <m:dPr>
                              <m:ctrlPr>
                                <a:rPr lang="en-US" b="0" i="1" smtClean="0">
                                  <a:latin typeface="Cambria Math" panose="02040503050406030204" pitchFamily="18" charset="0"/>
                                </a:rPr>
                              </m:ctrlPr>
                            </m:dPr>
                            <m:e>
                              <m:r>
                                <a:rPr lang="en-US" b="0" i="1" smtClean="0">
                                  <a:solidFill>
                                    <a:schemeClr val="accent6"/>
                                  </a:solidFill>
                                  <a:latin typeface="Cambria Math" panose="02040503050406030204" pitchFamily="18" charset="0"/>
                                </a:rPr>
                                <m:t>2</m:t>
                              </m:r>
                              <m:r>
                                <a:rPr lang="en-US" b="0" i="1" smtClean="0">
                                  <a:solidFill>
                                    <a:schemeClr val="accent6"/>
                                  </a:solidFill>
                                  <a:latin typeface="Cambria Math" panose="02040503050406030204" pitchFamily="18" charset="0"/>
                                  <a:ea typeface="Cambria Math" panose="02040503050406030204" pitchFamily="18" charset="0"/>
                                </a:rPr>
                                <m:t>𝜋</m:t>
                              </m:r>
                              <m:sSub>
                                <m:sSubPr>
                                  <m:ctrlPr>
                                    <a:rPr lang="en-US" b="0" i="1" smtClean="0">
                                      <a:solidFill>
                                        <a:schemeClr val="accent6"/>
                                      </a:solidFill>
                                      <a:latin typeface="Cambria Math" panose="02040503050406030204" pitchFamily="18" charset="0"/>
                                      <a:ea typeface="Cambria Math" panose="02040503050406030204" pitchFamily="18" charset="0"/>
                                    </a:rPr>
                                  </m:ctrlPr>
                                </m:sSubPr>
                                <m:e>
                                  <m:r>
                                    <a:rPr lang="en-US" b="0" i="1" smtClean="0">
                                      <a:solidFill>
                                        <a:schemeClr val="accent6"/>
                                      </a:solidFill>
                                      <a:latin typeface="Cambria Math" panose="02040503050406030204" pitchFamily="18" charset="0"/>
                                      <a:ea typeface="Cambria Math" panose="02040503050406030204" pitchFamily="18" charset="0"/>
                                    </a:rPr>
                                    <m:t>𝑓</m:t>
                                  </m:r>
                                </m:e>
                                <m:sub>
                                  <m:r>
                                    <a:rPr lang="en-US" b="0" i="1" smtClean="0">
                                      <a:solidFill>
                                        <a:schemeClr val="accent6"/>
                                      </a:solidFill>
                                      <a:latin typeface="Cambria Math" panose="02040503050406030204" pitchFamily="18" charset="0"/>
                                      <a:ea typeface="Cambria Math" panose="02040503050406030204" pitchFamily="18" charset="0"/>
                                    </a:rPr>
                                    <m:t>0</m:t>
                                  </m:r>
                                </m:sub>
                              </m:sSub>
                              <m:r>
                                <a:rPr lang="en-US" b="0" i="1" smtClean="0">
                                  <a:solidFill>
                                    <a:schemeClr val="accent6"/>
                                  </a:solidFill>
                                  <a:latin typeface="Cambria Math" panose="02040503050406030204" pitchFamily="18" charset="0"/>
                                  <a:ea typeface="Cambria Math" panose="02040503050406030204" pitchFamily="18" charset="0"/>
                                </a:rPr>
                                <m:t>𝑡</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𝜋</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𝐵</m:t>
                              </m:r>
                              <m:r>
                                <a:rPr lang="en-US" b="0" i="1" smtClean="0">
                                  <a:solidFill>
                                    <a:schemeClr val="accent6"/>
                                  </a:solidFill>
                                  <a:latin typeface="Cambria Math" panose="02040503050406030204" pitchFamily="18" charset="0"/>
                                  <a:ea typeface="Cambria Math" panose="02040503050406030204" pitchFamily="18" charset="0"/>
                                </a:rPr>
                                <m:t>/</m:t>
                              </m:r>
                              <m:r>
                                <a:rPr lang="en-US" b="0" i="1" smtClean="0">
                                  <a:solidFill>
                                    <a:schemeClr val="accent6"/>
                                  </a:solidFill>
                                  <a:latin typeface="Cambria Math" panose="02040503050406030204" pitchFamily="18" charset="0"/>
                                  <a:ea typeface="Cambria Math" panose="02040503050406030204" pitchFamily="18" charset="0"/>
                                </a:rPr>
                                <m:t>𝑇</m:t>
                              </m:r>
                              <m:r>
                                <a:rPr lang="en-US" b="0" i="1" smtClean="0">
                                  <a:solidFill>
                                    <a:schemeClr val="accent6"/>
                                  </a:solidFill>
                                  <a:latin typeface="Cambria Math" panose="02040503050406030204" pitchFamily="18" charset="0"/>
                                  <a:ea typeface="Cambria Math" panose="02040503050406030204" pitchFamily="18" charset="0"/>
                                </a:rPr>
                                <m:t>)</m:t>
                              </m:r>
                              <m:sSup>
                                <m:sSupPr>
                                  <m:ctrlPr>
                                    <a:rPr lang="en-US" b="0" i="1" smtClean="0">
                                      <a:solidFill>
                                        <a:schemeClr val="accent6"/>
                                      </a:solidFill>
                                      <a:latin typeface="Cambria Math" panose="02040503050406030204" pitchFamily="18" charset="0"/>
                                      <a:ea typeface="Cambria Math" panose="02040503050406030204" pitchFamily="18" charset="0"/>
                                    </a:rPr>
                                  </m:ctrlPr>
                                </m:sSupPr>
                                <m:e>
                                  <m:r>
                                    <a:rPr lang="en-US" b="0" i="1" smtClean="0">
                                      <a:solidFill>
                                        <a:schemeClr val="accent6"/>
                                      </a:solidFill>
                                      <a:latin typeface="Cambria Math" panose="02040503050406030204" pitchFamily="18" charset="0"/>
                                      <a:ea typeface="Cambria Math" panose="02040503050406030204" pitchFamily="18" charset="0"/>
                                    </a:rPr>
                                    <m:t>𝑡</m:t>
                                  </m:r>
                                </m:e>
                                <m:sup>
                                  <m:r>
                                    <a:rPr lang="en-US" b="0" i="1" smtClean="0">
                                      <a:solidFill>
                                        <a:schemeClr val="accent6"/>
                                      </a:solidFill>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rPr>
                                <m:t>+</m:t>
                              </m:r>
                              <m:r>
                                <a:rPr lang="en-US" b="0" i="1" smtClean="0">
                                  <a:solidFill>
                                    <a:schemeClr val="accent2"/>
                                  </a:solidFill>
                                  <a:latin typeface="Cambria Math" panose="02040503050406030204" pitchFamily="18" charset="0"/>
                                </a:rPr>
                                <m:t>2</m:t>
                              </m:r>
                              <m:r>
                                <a:rPr lang="en-US" b="0" i="1" smtClean="0">
                                  <a:solidFill>
                                    <a:schemeClr val="accent2"/>
                                  </a:solidFill>
                                  <a:latin typeface="Cambria Math" panose="02040503050406030204" pitchFamily="18" charset="0"/>
                                  <a:ea typeface="Cambria Math" panose="02040503050406030204" pitchFamily="18" charset="0"/>
                                </a:rPr>
                                <m:t>𝜋</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𝑓</m:t>
                                  </m:r>
                                </m:e>
                                <m:sub>
                                  <m:r>
                                    <a:rPr lang="en-US" b="0" i="1" smtClean="0">
                                      <a:solidFill>
                                        <a:schemeClr val="accent2"/>
                                      </a:solidFill>
                                      <a:latin typeface="Cambria Math" panose="02040503050406030204" pitchFamily="18" charset="0"/>
                                      <a:ea typeface="Cambria Math" panose="02040503050406030204" pitchFamily="18" charset="0"/>
                                    </a:rPr>
                                    <m:t>0</m:t>
                                  </m:r>
                                </m:sub>
                              </m:sSub>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𝜋</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𝐵</m:t>
                              </m:r>
                              <m:r>
                                <a:rPr lang="en-US" b="0" i="1" smtClean="0">
                                  <a:solidFill>
                                    <a:schemeClr val="accent2"/>
                                  </a:solidFill>
                                  <a:latin typeface="Cambria Math" panose="02040503050406030204" pitchFamily="18" charset="0"/>
                                  <a:ea typeface="Cambria Math" panose="02040503050406030204" pitchFamily="18" charset="0"/>
                                </a:rPr>
                                <m:t>/</m:t>
                              </m:r>
                              <m:r>
                                <a:rPr lang="en-US" b="0" i="1" smtClean="0">
                                  <a:solidFill>
                                    <a:schemeClr val="accent2"/>
                                  </a:solidFill>
                                  <a:latin typeface="Cambria Math" panose="02040503050406030204" pitchFamily="18" charset="0"/>
                                  <a:ea typeface="Cambria Math" panose="02040503050406030204" pitchFamily="18" charset="0"/>
                                </a:rPr>
                                <m:t>𝑇</m:t>
                              </m:r>
                              <m:r>
                                <a:rPr lang="en-US" b="0" i="1" smtClean="0">
                                  <a:solidFill>
                                    <a:schemeClr val="accent2"/>
                                  </a:solidFill>
                                  <a:latin typeface="Cambria Math" panose="02040503050406030204" pitchFamily="18" charset="0"/>
                                  <a:ea typeface="Cambria Math" panose="02040503050406030204" pitchFamily="18" charset="0"/>
                                </a:rPr>
                                <m:t>)</m:t>
                              </m:r>
                              <m:sSup>
                                <m:sSupPr>
                                  <m:ctrlPr>
                                    <a:rPr lang="en-US" b="0" i="1" smtClean="0">
                                      <a:solidFill>
                                        <a:schemeClr val="accent2"/>
                                      </a:solidFill>
                                      <a:latin typeface="Cambria Math" panose="02040503050406030204" pitchFamily="18" charset="0"/>
                                      <a:ea typeface="Cambria Math" panose="02040503050406030204" pitchFamily="18" charset="0"/>
                                    </a:rPr>
                                  </m:ctrlPr>
                                </m:sSupPr>
                                <m:e>
                                  <m:d>
                                    <m:dPr>
                                      <m:ctrlPr>
                                        <a:rPr lang="en-US" b="0" i="1" smtClean="0">
                                          <a:solidFill>
                                            <a:schemeClr val="accent2"/>
                                          </a:solidFill>
                                          <a:latin typeface="Cambria Math" panose="02040503050406030204" pitchFamily="18" charset="0"/>
                                          <a:ea typeface="Cambria Math" panose="02040503050406030204" pitchFamily="18" charset="0"/>
                                        </a:rPr>
                                      </m:ctrlPr>
                                    </m:dPr>
                                    <m:e>
                                      <m:r>
                                        <a:rPr lang="en-US" b="0" i="1" smtClean="0">
                                          <a:solidFill>
                                            <a:schemeClr val="accent2"/>
                                          </a:solidFill>
                                          <a:latin typeface="Cambria Math" panose="02040503050406030204" pitchFamily="18" charset="0"/>
                                          <a:ea typeface="Cambria Math" panose="02040503050406030204" pitchFamily="18" charset="0"/>
                                        </a:rPr>
                                        <m:t>𝑡</m:t>
                                      </m:r>
                                      <m:r>
                                        <a:rPr lang="en-US" b="0" i="1" smtClean="0">
                                          <a:solidFill>
                                            <a:schemeClr val="accent2"/>
                                          </a:solidFill>
                                          <a:latin typeface="Cambria Math" panose="02040503050406030204" pitchFamily="18" charset="0"/>
                                          <a:ea typeface="Cambria Math" panose="02040503050406030204" pitchFamily="18" charset="0"/>
                                        </a:rPr>
                                        <m:t>−</m:t>
                                      </m:r>
                                      <m:sSub>
                                        <m:sSubPr>
                                          <m:ctrlPr>
                                            <a:rPr lang="en-US" b="0" i="1" smtClean="0">
                                              <a:solidFill>
                                                <a:schemeClr val="accent2"/>
                                              </a:solidFill>
                                              <a:latin typeface="Cambria Math" panose="02040503050406030204" pitchFamily="18" charset="0"/>
                                              <a:ea typeface="Cambria Math" panose="02040503050406030204" pitchFamily="18" charset="0"/>
                                            </a:rPr>
                                          </m:ctrlPr>
                                        </m:sSubPr>
                                        <m:e>
                                          <m:r>
                                            <a:rPr lang="en-US" b="0" i="1" smtClean="0">
                                              <a:solidFill>
                                                <a:schemeClr val="accent2"/>
                                              </a:solidFill>
                                              <a:latin typeface="Cambria Math" panose="02040503050406030204" pitchFamily="18" charset="0"/>
                                              <a:ea typeface="Cambria Math" panose="02040503050406030204" pitchFamily="18" charset="0"/>
                                            </a:rPr>
                                            <m:t>𝑡</m:t>
                                          </m:r>
                                        </m:e>
                                        <m:sub>
                                          <m:r>
                                            <a:rPr lang="en-US" b="0" i="1" smtClean="0">
                                              <a:solidFill>
                                                <a:schemeClr val="accent2"/>
                                              </a:solidFill>
                                              <a:latin typeface="Cambria Math" panose="02040503050406030204" pitchFamily="18" charset="0"/>
                                              <a:ea typeface="Cambria Math" panose="02040503050406030204" pitchFamily="18" charset="0"/>
                                            </a:rPr>
                                            <m:t>𝑑</m:t>
                                          </m:r>
                                        </m:sub>
                                      </m:sSub>
                                    </m:e>
                                  </m:d>
                                </m:e>
                                <m:sup>
                                  <m:r>
                                    <a:rPr lang="en-US" b="0" i="1" smtClean="0">
                                      <a:solidFill>
                                        <a:schemeClr val="accent2"/>
                                      </a:solidFill>
                                      <a:latin typeface="Cambria Math" panose="02040503050406030204" pitchFamily="18" charset="0"/>
                                      <a:ea typeface="Cambria Math" panose="02040503050406030204" pitchFamily="18" charset="0"/>
                                    </a:rPr>
                                    <m:t>2</m:t>
                                  </m:r>
                                </m:sup>
                              </m:sSup>
                            </m:e>
                          </m:d>
                        </m:sup>
                      </m:sSup>
                    </m:oMath>
                  </m:oMathPara>
                </a14:m>
                <a:endParaRPr lang="en-US" dirty="0"/>
              </a:p>
            </p:txBody>
          </p:sp>
        </mc:Choice>
        <mc:Fallback xmlns="">
          <p:sp>
            <p:nvSpPr>
              <p:cNvPr id="109" name="TextBox 108">
                <a:extLst>
                  <a:ext uri="{FF2B5EF4-FFF2-40B4-BE49-F238E27FC236}">
                    <a16:creationId xmlns:a16="http://schemas.microsoft.com/office/drawing/2014/main" id="{5DBCA19F-6BCB-042D-E2BE-38338E6D6E95}"/>
                  </a:ext>
                </a:extLst>
              </p:cNvPr>
              <p:cNvSpPr txBox="1">
                <a:spLocks noRot="1" noChangeAspect="1" noMove="1" noResize="1" noEditPoints="1" noAdjustHandles="1" noChangeArrowheads="1" noChangeShapeType="1" noTextEdit="1"/>
              </p:cNvSpPr>
              <p:nvPr/>
            </p:nvSpPr>
            <p:spPr>
              <a:xfrm>
                <a:off x="1932007" y="5777752"/>
                <a:ext cx="7458177" cy="730969"/>
              </a:xfrm>
              <a:prstGeom prst="rect">
                <a:avLst/>
              </a:prstGeom>
              <a:blipFill>
                <a:blip r:embed="rId8"/>
                <a:stretch>
                  <a:fillRect b="-6897"/>
                </a:stretch>
              </a:blipFill>
            </p:spPr>
            <p:txBody>
              <a:bodyPr/>
              <a:lstStyle/>
              <a:p>
                <a:r>
                  <a:rPr lang="en-US">
                    <a:noFill/>
                  </a:rPr>
                  <a:t> </a:t>
                </a:r>
              </a:p>
            </p:txBody>
          </p:sp>
        </mc:Fallback>
      </mc:AlternateContent>
      <p:sp>
        <p:nvSpPr>
          <p:cNvPr id="114" name="Rectangle 113">
            <a:extLst>
              <a:ext uri="{FF2B5EF4-FFF2-40B4-BE49-F238E27FC236}">
                <a16:creationId xmlns:a16="http://schemas.microsoft.com/office/drawing/2014/main" id="{F97878A4-310F-CFF5-472F-8ADA4E570E8F}"/>
              </a:ext>
            </a:extLst>
          </p:cNvPr>
          <p:cNvSpPr/>
          <p:nvPr/>
        </p:nvSpPr>
        <p:spPr>
          <a:xfrm>
            <a:off x="2241710" y="3565504"/>
            <a:ext cx="861419" cy="54162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t>
            </a:r>
          </a:p>
        </p:txBody>
      </p:sp>
      <p:cxnSp>
        <p:nvCxnSpPr>
          <p:cNvPr id="117" name="Straight Arrow Connector 116">
            <a:extLst>
              <a:ext uri="{FF2B5EF4-FFF2-40B4-BE49-F238E27FC236}">
                <a16:creationId xmlns:a16="http://schemas.microsoft.com/office/drawing/2014/main" id="{A5038343-849D-2BD2-235C-9CBDD27DD7CD}"/>
              </a:ext>
            </a:extLst>
          </p:cNvPr>
          <p:cNvCxnSpPr>
            <a:cxnSpLocks/>
            <a:stCxn id="114" idx="2"/>
            <a:endCxn id="56" idx="0"/>
          </p:cNvCxnSpPr>
          <p:nvPr/>
        </p:nvCxnSpPr>
        <p:spPr>
          <a:xfrm>
            <a:off x="2672420" y="4107132"/>
            <a:ext cx="0" cy="1746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2" name="TextBox 121">
            <a:extLst>
              <a:ext uri="{FF2B5EF4-FFF2-40B4-BE49-F238E27FC236}">
                <a16:creationId xmlns:a16="http://schemas.microsoft.com/office/drawing/2014/main" id="{FA2557A8-64E1-9317-1FE0-7E8AB67EFD53}"/>
              </a:ext>
            </a:extLst>
          </p:cNvPr>
          <p:cNvSpPr txBox="1"/>
          <p:nvPr/>
        </p:nvSpPr>
        <p:spPr>
          <a:xfrm>
            <a:off x="7369297" y="1891824"/>
            <a:ext cx="3479365" cy="1815882"/>
          </a:xfrm>
          <a:prstGeom prst="rect">
            <a:avLst/>
          </a:prstGeom>
          <a:noFill/>
        </p:spPr>
        <p:txBody>
          <a:bodyPr wrap="square" rtlCol="0">
            <a:spAutoFit/>
          </a:bodyPr>
          <a:lstStyle/>
          <a:p>
            <a:pPr marL="342900" indent="-342900">
              <a:buAutoNum type="arabicPeriod"/>
            </a:pPr>
            <a:r>
              <a:rPr lang="en-US" sz="1400" dirty="0"/>
              <a:t>Synthesizer generates a chirp</a:t>
            </a:r>
          </a:p>
          <a:p>
            <a:pPr marL="342900" indent="-342900">
              <a:buAutoNum type="arabicPeriod"/>
            </a:pPr>
            <a:r>
              <a:rPr lang="en-US" sz="1400" dirty="0"/>
              <a:t>Chirp is transmitted by </a:t>
            </a:r>
            <a:r>
              <a:rPr lang="en-US" sz="1400" dirty="0" err="1"/>
              <a:t>tx</a:t>
            </a:r>
            <a:r>
              <a:rPr lang="en-US" sz="1400" dirty="0"/>
              <a:t> antenna</a:t>
            </a:r>
          </a:p>
          <a:p>
            <a:pPr marL="342900" indent="-342900">
              <a:buAutoNum type="arabicPeriod"/>
            </a:pPr>
            <a:r>
              <a:rPr lang="en-US" sz="1400" dirty="0"/>
              <a:t>Reflected chirp (echo) is captured by </a:t>
            </a:r>
            <a:r>
              <a:rPr lang="en-US" sz="1400" dirty="0" err="1"/>
              <a:t>rx</a:t>
            </a:r>
            <a:r>
              <a:rPr lang="en-US" sz="1400" dirty="0"/>
              <a:t> antenna</a:t>
            </a:r>
          </a:p>
          <a:p>
            <a:pPr marL="342900" indent="-342900">
              <a:buAutoNum type="arabicPeriod"/>
            </a:pPr>
            <a:r>
              <a:rPr lang="en-US" sz="1400" dirty="0"/>
              <a:t>Local oscillator is used as mixer to combine </a:t>
            </a:r>
            <a:r>
              <a:rPr lang="en-US" sz="1400" dirty="0" err="1"/>
              <a:t>rx</a:t>
            </a:r>
            <a:r>
              <a:rPr lang="en-US" sz="1400" dirty="0"/>
              <a:t> and </a:t>
            </a:r>
            <a:r>
              <a:rPr lang="en-US" sz="1400" dirty="0" err="1"/>
              <a:t>tx</a:t>
            </a:r>
            <a:r>
              <a:rPr lang="en-US" sz="1400" dirty="0"/>
              <a:t> signals to produce an Intermediate Frequency (IF) signal using </a:t>
            </a:r>
            <a:r>
              <a:rPr lang="en-US" sz="1400" dirty="0" err="1"/>
              <a:t>downconversion</a:t>
            </a:r>
            <a:r>
              <a:rPr lang="en-US" sz="1400" dirty="0"/>
              <a:t>.</a:t>
            </a:r>
          </a:p>
        </p:txBody>
      </p:sp>
    </p:spTree>
    <p:extLst>
      <p:ext uri="{BB962C8B-B14F-4D97-AF65-F5344CB8AC3E}">
        <p14:creationId xmlns:p14="http://schemas.microsoft.com/office/powerpoint/2010/main" val="3880563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FB1B-B5D2-411B-7782-33FCFFB40396}"/>
              </a:ext>
            </a:extLst>
          </p:cNvPr>
          <p:cNvSpPr>
            <a:spLocks noGrp="1"/>
          </p:cNvSpPr>
          <p:nvPr>
            <p:ph type="title"/>
          </p:nvPr>
        </p:nvSpPr>
        <p:spPr/>
        <p:txBody>
          <a:bodyPr>
            <a:normAutofit fontScale="90000"/>
          </a:bodyPr>
          <a:lstStyle/>
          <a:p>
            <a:r>
              <a:rPr lang="en-US" dirty="0"/>
              <a:t>https://</a:t>
            </a:r>
            <a:r>
              <a:rPr lang="en-US" dirty="0" err="1"/>
              <a:t>www.ti.com</a:t>
            </a:r>
            <a:r>
              <a:rPr lang="en-US" dirty="0"/>
              <a:t>/lit/an/swra553a/swra553a.pdf?ts=1742626781023&amp;ref_url=https%253A%252F%252Fwww.google.com%252F</a:t>
            </a:r>
          </a:p>
        </p:txBody>
      </p:sp>
      <p:sp>
        <p:nvSpPr>
          <p:cNvPr id="3" name="Content Placeholder 2">
            <a:extLst>
              <a:ext uri="{FF2B5EF4-FFF2-40B4-BE49-F238E27FC236}">
                <a16:creationId xmlns:a16="http://schemas.microsoft.com/office/drawing/2014/main" id="{49E096B1-F273-2717-5756-278664F1938C}"/>
              </a:ext>
            </a:extLst>
          </p:cNvPr>
          <p:cNvSpPr>
            <a:spLocks noGrp="1"/>
          </p:cNvSpPr>
          <p:nvPr>
            <p:ph idx="1"/>
          </p:nvPr>
        </p:nvSpPr>
        <p:spPr/>
        <p:txBody>
          <a:bodyPr/>
          <a:lstStyle/>
          <a:p>
            <a:pPr>
              <a:buNone/>
            </a:pPr>
            <a:r>
              <a:rPr lang="en-SG" dirty="0">
                <a:solidFill>
                  <a:srgbClr val="000000"/>
                </a:solidFill>
                <a:effectLst/>
                <a:latin typeface="Arial" panose="020B0604020202020204" pitchFamily="34" charset="0"/>
              </a:rPr>
              <a:t>In linear FMCW radars, the transmit (TX) signal is a single tone with its frequency changing linearly with time. This sweep in frequency is commonly referred to as a “chirp”. A set of these chirps form a “Frame” and this can be used as the observation window for the radar processing. The various parameters of the chirp ramp (like frequency slope, sweep bandwidth, and so forth) impact the system performance.</a:t>
            </a:r>
          </a:p>
          <a:p>
            <a:endParaRPr lang="en-US" dirty="0"/>
          </a:p>
        </p:txBody>
      </p:sp>
    </p:spTree>
    <p:extLst>
      <p:ext uri="{BB962C8B-B14F-4D97-AF65-F5344CB8AC3E}">
        <p14:creationId xmlns:p14="http://schemas.microsoft.com/office/powerpoint/2010/main" val="1691245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C861D-D6E6-C080-90BE-B18771D9B80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58C1B9-2DCF-B126-12A6-9BF3E2B93E82}"/>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4A5B499-E387-8F31-6F5E-A9ACBAD1DCC5}"/>
              </a:ext>
            </a:extLst>
          </p:cNvPr>
          <p:cNvPicPr>
            <a:picLocks noChangeAspect="1"/>
          </p:cNvPicPr>
          <p:nvPr/>
        </p:nvPicPr>
        <p:blipFill>
          <a:blip r:embed="rId2"/>
          <a:stretch>
            <a:fillRect/>
          </a:stretch>
        </p:blipFill>
        <p:spPr>
          <a:xfrm>
            <a:off x="2209800" y="626364"/>
            <a:ext cx="7772400" cy="5605271"/>
          </a:xfrm>
          <a:prstGeom prst="rect">
            <a:avLst/>
          </a:prstGeom>
        </p:spPr>
      </p:pic>
    </p:spTree>
    <p:extLst>
      <p:ext uri="{BB962C8B-B14F-4D97-AF65-F5344CB8AC3E}">
        <p14:creationId xmlns:p14="http://schemas.microsoft.com/office/powerpoint/2010/main" val="328481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DF42F-A8BE-7898-0547-A362AD74017D}"/>
              </a:ext>
            </a:extLst>
          </p:cNvPr>
          <p:cNvSpPr>
            <a:spLocks noGrp="1"/>
          </p:cNvSpPr>
          <p:nvPr>
            <p:ph type="title"/>
          </p:nvPr>
        </p:nvSpPr>
        <p:spPr/>
        <p:txBody>
          <a:bodyPr/>
          <a:lstStyle/>
          <a:p>
            <a:endParaRPr lang="en-SG"/>
          </a:p>
        </p:txBody>
      </p:sp>
      <p:sp>
        <p:nvSpPr>
          <p:cNvPr id="3" name="Content Placeholder 2">
            <a:extLst>
              <a:ext uri="{FF2B5EF4-FFF2-40B4-BE49-F238E27FC236}">
                <a16:creationId xmlns:a16="http://schemas.microsoft.com/office/drawing/2014/main" id="{C42E4994-15E9-6624-8D37-43CF60F9932F}"/>
              </a:ext>
            </a:extLst>
          </p:cNvPr>
          <p:cNvSpPr>
            <a:spLocks noGrp="1"/>
          </p:cNvSpPr>
          <p:nvPr>
            <p:ph idx="1"/>
          </p:nvPr>
        </p:nvSpPr>
        <p:spPr/>
        <p:txBody>
          <a:bodyPr/>
          <a:lstStyle/>
          <a:p>
            <a:endParaRPr lang="en-SG"/>
          </a:p>
        </p:txBody>
      </p:sp>
      <p:pic>
        <p:nvPicPr>
          <p:cNvPr id="5" name="Picture 4">
            <a:extLst>
              <a:ext uri="{FF2B5EF4-FFF2-40B4-BE49-F238E27FC236}">
                <a16:creationId xmlns:a16="http://schemas.microsoft.com/office/drawing/2014/main" id="{09E7FC33-DFD6-A6F6-7C4C-775A4C88212A}"/>
              </a:ext>
            </a:extLst>
          </p:cNvPr>
          <p:cNvPicPr>
            <a:picLocks noChangeAspect="1"/>
          </p:cNvPicPr>
          <p:nvPr/>
        </p:nvPicPr>
        <p:blipFill>
          <a:blip r:embed="rId2"/>
          <a:stretch>
            <a:fillRect/>
          </a:stretch>
        </p:blipFill>
        <p:spPr>
          <a:xfrm>
            <a:off x="8257730" y="4215008"/>
            <a:ext cx="3555412" cy="2210844"/>
          </a:xfrm>
          <a:prstGeom prst="rect">
            <a:avLst/>
          </a:prstGeom>
        </p:spPr>
      </p:pic>
      <p:pic>
        <p:nvPicPr>
          <p:cNvPr id="7" name="Picture 6">
            <a:extLst>
              <a:ext uri="{FF2B5EF4-FFF2-40B4-BE49-F238E27FC236}">
                <a16:creationId xmlns:a16="http://schemas.microsoft.com/office/drawing/2014/main" id="{617EA644-499D-6C0E-871C-79E1E82DDA52}"/>
              </a:ext>
            </a:extLst>
          </p:cNvPr>
          <p:cNvPicPr>
            <a:picLocks noChangeAspect="1"/>
          </p:cNvPicPr>
          <p:nvPr/>
        </p:nvPicPr>
        <p:blipFill>
          <a:blip r:embed="rId3"/>
          <a:stretch>
            <a:fillRect/>
          </a:stretch>
        </p:blipFill>
        <p:spPr>
          <a:xfrm>
            <a:off x="1105476" y="2635918"/>
            <a:ext cx="5657590" cy="2964026"/>
          </a:xfrm>
          <a:prstGeom prst="rect">
            <a:avLst/>
          </a:prstGeom>
        </p:spPr>
      </p:pic>
    </p:spTree>
    <p:extLst>
      <p:ext uri="{BB962C8B-B14F-4D97-AF65-F5344CB8AC3E}">
        <p14:creationId xmlns:p14="http://schemas.microsoft.com/office/powerpoint/2010/main" val="19591950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12733</TotalTime>
  <Words>1215</Words>
  <Application>Microsoft Macintosh PowerPoint</Application>
  <PresentationFormat>Widescreen</PresentationFormat>
  <Paragraphs>198</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ProximaVara-Roman</vt:lpstr>
      <vt:lpstr>Office Theme</vt:lpstr>
      <vt:lpstr>Andre’s Notes</vt:lpstr>
      <vt:lpstr>Human Vitals – Respiratory Rate</vt:lpstr>
      <vt:lpstr>Introduction to Respiratory Rate</vt:lpstr>
      <vt:lpstr>Non-Contact RR Monitoring</vt:lpstr>
      <vt:lpstr>Problem Formulation</vt:lpstr>
      <vt:lpstr>Difference between mmWave Radar and SDR</vt:lpstr>
      <vt:lpstr>https://www.ti.com/lit/an/swra553a/swra553a.pdf?ts=1742626781023&amp;ref_url=https%253A%252F%252Fwww.google.com%252F</vt:lpstr>
      <vt:lpstr>PowerPoint Presentation</vt:lpstr>
      <vt:lpstr>PowerPoint Presentation</vt:lpstr>
      <vt:lpstr>ADALM-Pluto Detail Specifications https://wiki.analog.com/university/tools/pluto/devs/specs</vt:lpstr>
      <vt:lpstr>Variables</vt:lpstr>
      <vt:lpstr>Variables</vt:lpstr>
      <vt:lpstr>Doppler Processing</vt:lpstr>
      <vt:lpstr> Doppler Processing</vt:lpstr>
      <vt:lpstr>FMCW Signal Flow</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 Teo</dc:creator>
  <cp:lastModifiedBy>Andre Teo</cp:lastModifiedBy>
  <cp:revision>95</cp:revision>
  <dcterms:created xsi:type="dcterms:W3CDTF">2025-03-16T10:06:27Z</dcterms:created>
  <dcterms:modified xsi:type="dcterms:W3CDTF">2025-03-25T07:31:09Z</dcterms:modified>
</cp:coreProperties>
</file>