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1"/>
  </p:notesMasterIdLst>
  <p:sldIdLst>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5143500" type="screen16x9"/>
  <p:notesSz cx="6858000" cy="9144000"/>
  <p:embeddedFontLst>
    <p:embeddedFont>
      <p:font typeface="Century Gothic" panose="020B050202020202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Quattrocento Sans" panose="020B0502050000020003"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hztl/GnYNTwSghto6bURSb/SJw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594427-FDC9-4DBE-A6CA-C2F796EDB2A4}">
  <a:tblStyle styleId="{0B594427-FDC9-4DBE-A6CA-C2F796EDB2A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458"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a:buChar char="•"/>
            </a:pPr>
            <a:r>
              <a:rPr lang="en-US" sz="1200" b="1" i="0" strike="noStrike" cap="none">
                <a:solidFill>
                  <a:srgbClr val="000000"/>
                </a:solidFill>
                <a:latin typeface="Arial"/>
                <a:ea typeface="Arial"/>
                <a:cs typeface="Arial"/>
                <a:sym typeface="Arial"/>
              </a:rPr>
              <a:t>ASE (Ambiente do Serviço de Aplicativo)</a:t>
            </a:r>
            <a:r>
              <a:rPr lang="en-US" sz="1200" b="0" i="0" strike="noStrike" cap="none">
                <a:solidFill>
                  <a:srgbClr val="000000"/>
                </a:solidFill>
                <a:latin typeface="Arial"/>
                <a:ea typeface="Arial"/>
                <a:cs typeface="Arial"/>
                <a:sym typeface="Arial"/>
              </a:rPr>
              <a:t> – um recurso do Serviço de Aplicativo que fornece um ambiente totalmente isolado e dedicado para executar os aplicativos do Serviço de Aplicativo em grande escala com segurança.</a:t>
            </a:r>
            <a:endParaRPr/>
          </a:p>
          <a:p>
            <a:pPr marL="171450" lvl="0" indent="-171450" algn="l" rtl="0">
              <a:lnSpc>
                <a:spcPct val="100000"/>
              </a:lnSpc>
              <a:spcBef>
                <a:spcPts val="0"/>
              </a:spcBef>
              <a:spcAft>
                <a:spcPts val="0"/>
              </a:spcAft>
              <a:buSzPts val="1100"/>
              <a:buFont typeface="Arial"/>
              <a:buChar char="•"/>
            </a:pPr>
            <a:r>
              <a:rPr lang="en-US" sz="1200" b="1" i="0" strike="noStrike" cap="none">
                <a:solidFill>
                  <a:srgbClr val="000000"/>
                </a:solidFill>
                <a:latin typeface="Arial"/>
                <a:ea typeface="Arial"/>
                <a:cs typeface="Arial"/>
                <a:sym typeface="Arial"/>
              </a:rPr>
              <a:t>Kubernetes</a:t>
            </a:r>
            <a:r>
              <a:rPr lang="en-US" sz="1200" b="0" i="0" strike="noStrike" cap="none">
                <a:solidFill>
                  <a:srgbClr val="000000"/>
                </a:solidFill>
                <a:latin typeface="Arial"/>
                <a:ea typeface="Arial"/>
                <a:cs typeface="Arial"/>
                <a:sym typeface="Arial"/>
              </a:rPr>
              <a:t> – fornece um ambiente totalmente isolado e dedicado na plataforma Kubernetes.</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243" name="Google Shape;243;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251" name="Google Shape;251;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200" b="1" i="0" strike="noStrike" cap="none">
                <a:solidFill>
                  <a:srgbClr val="000000"/>
                </a:solidFill>
                <a:latin typeface="Arial"/>
                <a:ea typeface="Arial"/>
                <a:cs typeface="Arial"/>
                <a:sym typeface="Arial"/>
              </a:rPr>
              <a:t>Requisitos da conta de armazenamento</a:t>
            </a: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Essas contas, que incluem contas de armazenamento somente blob (incluindo armazenamento Premium) e contas de armazenamento para uso geral com replicação de armazenamento com redundância de zona, são filtradas das seleções da Conta de Armazenamento existente quando você cria um aplicativo de funções.</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260" name="Google Shape;260;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268" name="Google Shape;268;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282" name="Google Shape;282;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strike="noStrike" cap="none">
                <a:solidFill>
                  <a:srgbClr val="000000"/>
                </a:solidFill>
                <a:latin typeface="Arial"/>
                <a:ea typeface="Arial"/>
                <a:cs typeface="Arial"/>
                <a:sym typeface="Arial"/>
              </a:rPr>
              <a:t>1. </a:t>
            </a:r>
            <a:r>
              <a:rPr lang="en-US" sz="1200" b="0" i="0" strike="noStrike" cap="none">
                <a:solidFill>
                  <a:srgbClr val="D4D4D4"/>
                </a:solidFill>
                <a:latin typeface="Consolas"/>
                <a:ea typeface="Consolas"/>
                <a:cs typeface="Consolas"/>
                <a:sym typeface="Consolas"/>
              </a:rPr>
              <a:t>Os planos dedicados são executados no Serviço de Aplicativo que dá suporte à definição de regras de dimensionamento automático com base no uso preditivo.</a:t>
            </a: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2. </a:t>
            </a:r>
            <a:r>
              <a:rPr lang="en-US" sz="1200" b="0" i="0" strike="noStrike" cap="none">
                <a:solidFill>
                  <a:srgbClr val="D4D4D4"/>
                </a:solidFill>
                <a:latin typeface="Consolas"/>
                <a:ea typeface="Consolas"/>
                <a:cs typeface="Consolas"/>
                <a:sym typeface="Consolas"/>
              </a:rPr>
              <a:t>Os Aplicativos Lógicos do Azure habilitam cargas de trabalho sem servidor e usam um modelo de desenvolvimento designer-first (declarativo).</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290" name="Google Shape;290;g116295da5bc_1_7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6d3f5ae1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116d3f5ae16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Geralmente, em linguagens compiladas, o arquivo </a:t>
            </a:r>
            <a:r>
              <a:rPr lang="en-US" sz="1200" b="0" i="1" strike="noStrike" cap="none">
                <a:solidFill>
                  <a:srgbClr val="000000"/>
                </a:solidFill>
                <a:latin typeface="Arial"/>
                <a:ea typeface="Arial"/>
                <a:cs typeface="Arial"/>
                <a:sym typeface="Arial"/>
              </a:rPr>
              <a:t>function.json</a:t>
            </a:r>
            <a:r>
              <a:rPr lang="en-US" sz="1200" b="0" i="0" strike="noStrike" cap="none">
                <a:solidFill>
                  <a:srgbClr val="000000"/>
                </a:solidFill>
                <a:latin typeface="Arial"/>
                <a:ea typeface="Arial"/>
                <a:cs typeface="Arial"/>
                <a:sym typeface="Arial"/>
              </a:rPr>
              <a:t> é gerado para você. Para linguagens de script, você deve fornecer seu próprio arquivo de configuração.</a:t>
            </a:r>
            <a:endParaRPr/>
          </a:p>
        </p:txBody>
      </p:sp>
      <p:sp>
        <p:nvSpPr>
          <p:cNvPr id="309" name="Google Shape;309;g116d3f5ae16_1_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r>
              <a:rPr lang="en-US" sz="1200" b="0" i="0" strike="noStrike" cap="none">
                <a:solidFill>
                  <a:srgbClr val="000000"/>
                </a:solidFill>
                <a:latin typeface="Arial"/>
                <a:ea typeface="Arial"/>
                <a:cs typeface="Arial"/>
                <a:sym typeface="Arial"/>
              </a:rPr>
              <a:t>Cada binding compartilha algumas configurações comuns e outras que são específicas para um determinado tipo de binding. Todas as associações exigem as seguintes configurações:</a:t>
            </a:r>
            <a:endParaRPr/>
          </a:p>
          <a:p>
            <a:pPr marL="171450" lvl="0" indent="-171450" algn="l" rtl="0">
              <a:lnSpc>
                <a:spcPct val="100000"/>
              </a:lnSpc>
              <a:spcBef>
                <a:spcPts val="0"/>
              </a:spcBef>
              <a:spcAft>
                <a:spcPts val="0"/>
              </a:spcAft>
              <a:buSzPts val="1100"/>
              <a:buFont typeface="Arial"/>
              <a:buChar char="•"/>
            </a:pPr>
            <a:r>
              <a:rPr lang="en-US" sz="1200" b="1" i="0" strike="noStrike" cap="none">
                <a:solidFill>
                  <a:srgbClr val="000000"/>
                </a:solidFill>
                <a:latin typeface="Arial"/>
                <a:ea typeface="Arial"/>
                <a:cs typeface="Arial"/>
                <a:sym typeface="Arial"/>
              </a:rPr>
              <a:t>tipo</a:t>
            </a:r>
            <a:r>
              <a:rPr lang="en-US" sz="1200" b="0" i="0" strike="noStrike" cap="none">
                <a:solidFill>
                  <a:srgbClr val="000000"/>
                </a:solidFill>
                <a:latin typeface="Arial"/>
                <a:ea typeface="Arial"/>
                <a:cs typeface="Arial"/>
                <a:sym typeface="Arial"/>
              </a:rPr>
              <a:t> / cadeia de caracteres – Nome da associação. Por exemplo, queueTrigger.</a:t>
            </a:r>
            <a:endParaRPr/>
          </a:p>
          <a:p>
            <a:pPr marL="171450" lvl="0" indent="-171450" algn="l" rtl="0">
              <a:lnSpc>
                <a:spcPct val="100000"/>
              </a:lnSpc>
              <a:spcBef>
                <a:spcPts val="0"/>
              </a:spcBef>
              <a:spcAft>
                <a:spcPts val="0"/>
              </a:spcAft>
              <a:buSzPts val="1100"/>
              <a:buFont typeface="Arial"/>
              <a:buChar char="•"/>
            </a:pPr>
            <a:r>
              <a:rPr lang="en-US" sz="1200" b="1" i="0" strike="noStrike" cap="none">
                <a:solidFill>
                  <a:srgbClr val="000000"/>
                </a:solidFill>
                <a:latin typeface="Arial"/>
                <a:ea typeface="Arial"/>
                <a:cs typeface="Arial"/>
                <a:sym typeface="Arial"/>
              </a:rPr>
              <a:t>direção</a:t>
            </a:r>
            <a:r>
              <a:rPr lang="en-US" sz="1200" b="0" i="0" strike="noStrike" cap="none">
                <a:solidFill>
                  <a:srgbClr val="000000"/>
                </a:solidFill>
                <a:latin typeface="Arial"/>
                <a:ea typeface="Arial"/>
                <a:cs typeface="Arial"/>
                <a:sym typeface="Arial"/>
              </a:rPr>
              <a:t> / cadeia de caracteres – Indica se a associação é para receber dados na função ou enviar dados a partir da função. Por exemplo, entrada ou saída.</a:t>
            </a:r>
            <a:endParaRPr/>
          </a:p>
          <a:p>
            <a:pPr marL="171450" lvl="0" indent="-171450" algn="l" rtl="0">
              <a:lnSpc>
                <a:spcPct val="100000"/>
              </a:lnSpc>
              <a:spcBef>
                <a:spcPts val="0"/>
              </a:spcBef>
              <a:spcAft>
                <a:spcPts val="0"/>
              </a:spcAft>
              <a:buSzPts val="1100"/>
              <a:buFont typeface="Arial"/>
              <a:buChar char="•"/>
            </a:pPr>
            <a:r>
              <a:rPr lang="en-US" sz="1200" b="1" i="0" strike="noStrike" cap="none">
                <a:solidFill>
                  <a:srgbClr val="000000"/>
                </a:solidFill>
                <a:latin typeface="Arial"/>
                <a:ea typeface="Arial"/>
                <a:cs typeface="Arial"/>
                <a:sym typeface="Arial"/>
              </a:rPr>
              <a:t>nome</a:t>
            </a:r>
            <a:r>
              <a:rPr lang="en-US" sz="1200" b="0" i="0" strike="noStrike" cap="none">
                <a:solidFill>
                  <a:srgbClr val="000000"/>
                </a:solidFill>
                <a:latin typeface="Arial"/>
                <a:ea typeface="Arial"/>
                <a:cs typeface="Arial"/>
                <a:sym typeface="Arial"/>
              </a:rPr>
              <a:t> / cadeia de caracteres – O nome que é usado para os dados associados na função. Por exemplo, myQueue.</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316" name="Google Shape;316;p2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324" name="Google Shape;324;p2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strike="noStrike" cap="none">
                <a:solidFill>
                  <a:srgbClr val="000000"/>
                </a:solidFill>
                <a:latin typeface="Arial"/>
                <a:ea typeface="Arial"/>
                <a:cs typeface="Arial"/>
                <a:sym typeface="Arial"/>
              </a:rPr>
              <a:t>AVISO</a:t>
            </a:r>
            <a:r>
              <a:rPr lang="en-US" sz="1200" b="0" i="0" strike="noStrike" cap="none">
                <a:solidFill>
                  <a:srgbClr val="000000"/>
                </a:solidFill>
                <a:latin typeface="Arial"/>
                <a:ea typeface="Arial"/>
                <a:cs typeface="Arial"/>
                <a:sym typeface="Arial"/>
              </a:rPr>
              <a:t>: não combine o desenvolvimento local com o desenvolvimento no portal no mesmo aplicativo de funções. Ao criar e publicar funções de um projeto local, não tente manter ou modificar o código do projeto no portal.</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331" name="Google Shape;331;p2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No .NET e no Java, o tipo de parâmetro define o tipo de dados para dados de entrada. Por exemplo, use uma cadeia de caracteres para associar ao texto de um gatilho de fila, uma matriz de bytes para ler como binário e um tipo personalizado para desserializar para um objeto. Como as funções de biblioteca de classes do .NET e as funções Java não dependem do function.js para definições de associação, elas não podem ser criadas e editadas no portal. A edição do portal C# se baseia no script C#, que usa o function.json vez de atributos.</a:t>
            </a:r>
            <a:endParaRPr/>
          </a:p>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Para linguagens que são digitadas dinamicamente, como JavaScript, use a propriedade dataType no arquivo function.json. Por exemplo, para ler o conteúdo de uma solicitação HTTP em formato binário, defina dataType como binário.</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345" name="Google Shape;345;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354" name="Google Shape;354;p2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a:buChar char="•"/>
            </a:pPr>
            <a:r>
              <a:rPr lang="en-US" sz="1200" b="0" i="0" strike="noStrike" cap="none">
                <a:solidFill>
                  <a:srgbClr val="000000"/>
                </a:solidFill>
                <a:latin typeface="Arial"/>
                <a:ea typeface="Arial"/>
                <a:cs typeface="Arial"/>
                <a:sym typeface="Arial"/>
              </a:rPr>
              <a:t>O primeiro elemento na matriz de associações é o gatilho do Armazenamento de Filas. As propriedades tipo e direção identificam o gatilho. A propriedade nome identifica o parâmetro da função que recebe o conteúdo da mensagem da fila. O nome da fila a ser monitorada está em </a:t>
            </a:r>
            <a:r>
              <a:rPr lang="en-US" sz="1200" b="1" i="0" strike="noStrike" cap="none">
                <a:solidFill>
                  <a:srgbClr val="000000"/>
                </a:solidFill>
                <a:latin typeface="Arial"/>
                <a:ea typeface="Arial"/>
                <a:cs typeface="Arial"/>
                <a:sym typeface="Arial"/>
              </a:rPr>
              <a:t>queueName</a:t>
            </a:r>
            <a:r>
              <a:rPr lang="en-US" sz="1200" b="0" i="0" strike="noStrike" cap="none">
                <a:solidFill>
                  <a:srgbClr val="000000"/>
                </a:solidFill>
                <a:latin typeface="Arial"/>
                <a:ea typeface="Arial"/>
                <a:cs typeface="Arial"/>
                <a:sym typeface="Arial"/>
              </a:rPr>
              <a:t>, e a cadeia de conexão está na configuração de aplicativo identificada pela conexão.</a:t>
            </a:r>
            <a:endParaRPr/>
          </a:p>
          <a:p>
            <a:pPr marL="171450" lvl="0" indent="-101600" algn="l" rtl="0">
              <a:lnSpc>
                <a:spcPct val="100000"/>
              </a:lnSpc>
              <a:spcBef>
                <a:spcPts val="0"/>
              </a:spcBef>
              <a:spcAft>
                <a:spcPts val="0"/>
              </a:spcAft>
              <a:buSzPts val="1100"/>
              <a:buFont typeface="Arial"/>
              <a:buNone/>
            </a:pPr>
            <a:endParaRPr/>
          </a:p>
          <a:p>
            <a:pPr marL="171450" lvl="0" indent="-171450" algn="l" rtl="0">
              <a:lnSpc>
                <a:spcPct val="100000"/>
              </a:lnSpc>
              <a:spcBef>
                <a:spcPts val="0"/>
              </a:spcBef>
              <a:spcAft>
                <a:spcPts val="0"/>
              </a:spcAft>
              <a:buSzPts val="1100"/>
              <a:buFont typeface="Arial"/>
              <a:buChar char="•"/>
            </a:pPr>
            <a:r>
              <a:rPr lang="en-US" sz="1200" b="0" i="0" strike="noStrike" cap="none">
                <a:solidFill>
                  <a:srgbClr val="000000"/>
                </a:solidFill>
                <a:latin typeface="Arial"/>
                <a:ea typeface="Arial"/>
                <a:cs typeface="Arial"/>
                <a:sym typeface="Arial"/>
              </a:rPr>
              <a:t>O segundo elemento na matriz de associações é a associação de saída do Armazenamento de Tabelas do Azure. As propriedades tipo e direção identificam a associação. A propriedade nome especifica como a função fornece a nova linha da tabela. Neste caso, ela usa o valor retornado da função. O nome da tabela está em </a:t>
            </a:r>
            <a:r>
              <a:rPr lang="en-US" sz="1200" b="1" i="0" strike="noStrike" cap="none">
                <a:solidFill>
                  <a:srgbClr val="000000"/>
                </a:solidFill>
                <a:latin typeface="Arial"/>
                <a:ea typeface="Arial"/>
                <a:cs typeface="Arial"/>
                <a:sym typeface="Arial"/>
              </a:rPr>
              <a:t>tableName</a:t>
            </a:r>
            <a:r>
              <a:rPr lang="en-US" sz="1200" b="0" i="0" strike="noStrike" cap="none">
                <a:solidFill>
                  <a:srgbClr val="000000"/>
                </a:solidFill>
                <a:latin typeface="Arial"/>
                <a:ea typeface="Arial"/>
                <a:cs typeface="Arial"/>
                <a:sym typeface="Arial"/>
              </a:rPr>
              <a:t>, e a cadeia de conexão está na configuração de aplicativo identificada pela conexão.</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362" name="Google Shape;362;p2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8000"/>
              </a:buClr>
              <a:buSzPts val="1200"/>
              <a:buFont typeface="Arial"/>
              <a:buNone/>
            </a:pPr>
            <a:r>
              <a:rPr lang="en-US" sz="1200" b="0" i="0" strike="noStrike" cap="none">
                <a:solidFill>
                  <a:srgbClr val="008000"/>
                </a:solidFill>
                <a:latin typeface="Consolas"/>
                <a:ea typeface="Consolas"/>
                <a:cs typeface="Consolas"/>
                <a:sym typeface="Consolas"/>
              </a:rPr>
              <a:t>Em uma mensagem de fila recebida que é um objeto JSON, adicione campos e grave no Armazenamento de Tabelas. O valor de retorno do método cria uma nova linha no Armazenamento de Tabelas</a:t>
            </a:r>
            <a:endParaRPr sz="1200" b="0">
              <a:solidFill>
                <a:srgbClr val="000000"/>
              </a:solidFill>
              <a:latin typeface="Consolas"/>
              <a:ea typeface="Consolas"/>
              <a:cs typeface="Consolas"/>
              <a:sym typeface="Consolas"/>
            </a:endParaRPr>
          </a:p>
          <a:p>
            <a:pPr marL="457200" marR="0" lvl="0" indent="-228600" algn="l" rtl="0">
              <a:lnSpc>
                <a:spcPct val="100000"/>
              </a:lnSpc>
              <a:spcBef>
                <a:spcPts val="333"/>
              </a:spcBef>
              <a:spcAft>
                <a:spcPts val="0"/>
              </a:spcAft>
              <a:buClr>
                <a:srgbClr val="000000"/>
              </a:buClr>
              <a:buSzPts val="1100"/>
              <a:buFont typeface="Arial"/>
              <a:buNone/>
            </a:pPr>
            <a:endParaRPr/>
          </a:p>
        </p:txBody>
      </p:sp>
      <p:sp>
        <p:nvSpPr>
          <p:cNvPr id="371" name="Google Shape;371;p2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sz="1200" b="0" i="0" strike="noStrike" cap="none">
                <a:solidFill>
                  <a:srgbClr val="000000"/>
                </a:solidFill>
                <a:latin typeface="Consolas"/>
                <a:ea typeface="Consolas"/>
                <a:cs typeface="Consolas"/>
                <a:sym typeface="Consolas"/>
              </a:rPr>
              <a:t>Em uma mensagem de fila recebida que é um objeto JSON, adicione campos e grave no Armazenamento de Tabelas</a:t>
            </a:r>
            <a:endParaRPr/>
          </a:p>
          <a:p>
            <a:pPr marL="457200" lvl="0" indent="-298450" algn="l" rtl="0">
              <a:lnSpc>
                <a:spcPct val="100000"/>
              </a:lnSpc>
              <a:spcBef>
                <a:spcPts val="0"/>
              </a:spcBef>
              <a:spcAft>
                <a:spcPts val="0"/>
              </a:spcAft>
              <a:buSzPts val="1100"/>
              <a:buChar char="●"/>
            </a:pPr>
            <a:r>
              <a:rPr lang="en-US" sz="1200" b="0" i="0" strike="noStrike" cap="none">
                <a:solidFill>
                  <a:srgbClr val="000000"/>
                </a:solidFill>
                <a:latin typeface="Consolas"/>
                <a:ea typeface="Consolas"/>
                <a:cs typeface="Consolas"/>
                <a:sym typeface="Consolas"/>
              </a:rPr>
              <a:t>O segundo parâmetro de context.done é usado como o valor da nova linha</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380" name="Google Shape;380;p2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n-US" sz="1200" b="0" i="0" strike="noStrike" cap="none">
                <a:solidFill>
                  <a:srgbClr val="000000"/>
                </a:solidFill>
                <a:latin typeface="Arial"/>
                <a:ea typeface="Arial"/>
                <a:cs typeface="Arial"/>
                <a:sym typeface="Arial"/>
              </a:rPr>
              <a:t>Em uma biblioteca de classes, as mesmas informações de gatilho e de associação — nomes de fila e tabela, contas de armazenamento, parâmetros de função para entrada e saída — são fornecidas por atributos em vez de um arquivo </a:t>
            </a:r>
            <a:r>
              <a:rPr lang="en-US" sz="1200" b="0" i="1" strike="noStrike" cap="none">
                <a:solidFill>
                  <a:srgbClr val="000000"/>
                </a:solidFill>
                <a:latin typeface="Arial"/>
                <a:ea typeface="Arial"/>
                <a:cs typeface="Arial"/>
                <a:sym typeface="Arial"/>
              </a:rPr>
              <a:t>function.json</a:t>
            </a:r>
            <a:r>
              <a:rPr lang="en-US" sz="1200" b="0" i="0" strike="noStrike" cap="none">
                <a:solidFill>
                  <a:srgbClr val="000000"/>
                </a:solidFill>
                <a:latin typeface="Arial"/>
                <a:ea typeface="Arial"/>
                <a:cs typeface="Arial"/>
                <a:sym typeface="Arial"/>
              </a:rPr>
              <a:t>.</a:t>
            </a:r>
            <a:endParaRPr/>
          </a:p>
          <a:p>
            <a:pPr marL="457200" marR="0" lvl="0" indent="-228600" algn="l" rtl="0">
              <a:lnSpc>
                <a:spcPct val="100000"/>
              </a:lnSpc>
              <a:spcBef>
                <a:spcPts val="333"/>
              </a:spcBef>
              <a:spcAft>
                <a:spcPts val="0"/>
              </a:spcAft>
              <a:buClr>
                <a:srgbClr val="000000"/>
              </a:buClr>
              <a:buSzPts val="1100"/>
              <a:buFont typeface="Arial"/>
              <a:buNone/>
            </a:pPr>
            <a:endParaRPr/>
          </a:p>
        </p:txBody>
      </p:sp>
      <p:sp>
        <p:nvSpPr>
          <p:cNvPr id="389" name="Google Shape;389;p3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200" b="1" i="0" strike="noStrike" cap="none">
                <a:solidFill>
                  <a:srgbClr val="000000"/>
                </a:solidFill>
                <a:latin typeface="Arial"/>
                <a:ea typeface="Arial"/>
                <a:cs typeface="Arial"/>
                <a:sym typeface="Arial"/>
              </a:rPr>
              <a:t>Visão geral</a:t>
            </a: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Por exemplo, uma definição de gatilho pode incluir uma propriedade de conexão. Isso pode se referir a uma cadeia de conexão, mas você não pode definir a cadeia de conexão diretamente em um arquivo function.json. Em vez disso, você deve definir a conexão ao nome de uma variável de ambiente que contém a cadeia de conexão.</a:t>
            </a:r>
            <a:endParaRPr/>
          </a:p>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sz="1200" b="1" i="0" strike="noStrike" cap="none">
                <a:solidFill>
                  <a:srgbClr val="000000"/>
                </a:solidFill>
                <a:latin typeface="Arial"/>
                <a:ea typeface="Arial"/>
                <a:cs typeface="Arial"/>
                <a:sym typeface="Arial"/>
              </a:rPr>
              <a:t>Valores de conexão</a:t>
            </a: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Por exemplo, a propriedade conexão de uma definição de gatilho de Blob do Azure pode ser "Storage1". Desde que não haja um valor de string único configurado com o nome Storage1, Storage1__serviceUri é usado para a propriedade serviceUri da conexão. As propriedades de conexão são diferentes para cada serviço.</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397" name="Google Shape;397;p3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200" b="1" i="0" strike="noStrike" cap="none">
                <a:solidFill>
                  <a:srgbClr val="000000"/>
                </a:solidFill>
                <a:latin typeface="Arial"/>
                <a:ea typeface="Arial"/>
                <a:cs typeface="Arial"/>
                <a:sym typeface="Arial"/>
              </a:rPr>
              <a:t>Configurar uma conexão baseada em identidade</a:t>
            </a:r>
            <a:endParaRPr/>
          </a:p>
          <a:p>
            <a:pPr marL="457200" marR="0" lvl="0" indent="-298450" algn="l" rtl="0">
              <a:lnSpc>
                <a:spcPct val="100000"/>
              </a:lnSpc>
              <a:spcBef>
                <a:spcPts val="0"/>
              </a:spcBef>
              <a:spcAft>
                <a:spcPts val="0"/>
              </a:spcAft>
              <a:buClr>
                <a:srgbClr val="000000"/>
              </a:buClr>
              <a:buSzPts val="1100"/>
              <a:buFont typeface="Arial"/>
              <a:buChar char="●"/>
            </a:pPr>
            <a:r>
              <a:rPr lang="en-US" sz="1200" b="1" i="0" strike="noStrike" cap="none">
                <a:solidFill>
                  <a:srgbClr val="000000"/>
                </a:solidFill>
                <a:latin typeface="Arial"/>
                <a:ea typeface="Arial"/>
                <a:cs typeface="Arial"/>
                <a:sym typeface="Arial"/>
              </a:rPr>
              <a:t>Observação</a:t>
            </a:r>
            <a:r>
              <a:rPr lang="en-US" sz="1200" b="0" i="0" strike="noStrike" cap="none">
                <a:solidFill>
                  <a:srgbClr val="000000"/>
                </a:solidFill>
                <a:latin typeface="Arial"/>
                <a:ea typeface="Arial"/>
                <a:cs typeface="Arial"/>
                <a:sym typeface="Arial"/>
              </a:rPr>
              <a:t>: as conexões baseadas em identidade não são compatíveis com Durable Functions.</a:t>
            </a: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Quando hospedadas no serviço de Azure Functions, as conexões baseadas em identidade usam uma identidade gerenciada. A identidade atribuída pelo sistema é usada por padrão, embora a identidade atribuída pelo usuário possa ser especificada com as propriedades credenciais e clientID. Quando executado em outros contextos, como o desenvolvimento local, a identidade do desenvolvedor é usada, embora isso possa ser personalizado usando-se parâmetros de conexão alternativos.</a:t>
            </a:r>
            <a:endParaRPr/>
          </a:p>
          <a:p>
            <a:pPr marL="457200" marR="0" lvl="0" indent="-228600" algn="l" rtl="0">
              <a:lnSpc>
                <a:spcPct val="100000"/>
              </a:lnSpc>
              <a:spcBef>
                <a:spcPts val="0"/>
              </a:spcBef>
              <a:spcAft>
                <a:spcPts val="0"/>
              </a:spcAft>
              <a:buClr>
                <a:srgbClr val="000000"/>
              </a:buClr>
              <a:buSzPts val="1100"/>
              <a:buFont typeface="Arial"/>
              <a:buNone/>
            </a:pPr>
            <a:endParaRPr b="0"/>
          </a:p>
          <a:p>
            <a:pPr marL="457200" marR="0" lvl="0" indent="-298450" algn="l" rtl="0">
              <a:lnSpc>
                <a:spcPct val="100000"/>
              </a:lnSpc>
              <a:spcBef>
                <a:spcPts val="0"/>
              </a:spcBef>
              <a:spcAft>
                <a:spcPts val="0"/>
              </a:spcAft>
              <a:buClr>
                <a:srgbClr val="000000"/>
              </a:buClr>
              <a:buSzPts val="1100"/>
              <a:buFont typeface="Arial"/>
              <a:buChar char="●"/>
            </a:pPr>
            <a:r>
              <a:rPr lang="en-US" sz="1200" b="1" i="0" strike="noStrike" cap="none">
                <a:solidFill>
                  <a:srgbClr val="000000"/>
                </a:solidFill>
                <a:latin typeface="Arial"/>
                <a:ea typeface="Arial"/>
                <a:cs typeface="Arial"/>
                <a:sym typeface="Arial"/>
              </a:rPr>
              <a:t>Conceder permissão à identidade</a:t>
            </a:r>
            <a:endParaRPr/>
          </a:p>
          <a:p>
            <a:pPr marL="457200" marR="0" lvl="0" indent="-298450" algn="l" rtl="0">
              <a:lnSpc>
                <a:spcPct val="100000"/>
              </a:lnSpc>
              <a:spcBef>
                <a:spcPts val="0"/>
              </a:spcBef>
              <a:spcAft>
                <a:spcPts val="0"/>
              </a:spcAft>
              <a:buClr>
                <a:srgbClr val="000000"/>
              </a:buClr>
              <a:buSzPts val="1100"/>
              <a:buFont typeface="Arial"/>
              <a:buChar char="●"/>
            </a:pPr>
            <a:r>
              <a:rPr lang="en-US" sz="1200" b="1" i="0" strike="noStrike" cap="none">
                <a:solidFill>
                  <a:srgbClr val="000000"/>
                </a:solidFill>
                <a:latin typeface="Arial"/>
                <a:ea typeface="Arial"/>
                <a:cs typeface="Arial"/>
                <a:sym typeface="Arial"/>
              </a:rPr>
              <a:t>Importante</a:t>
            </a:r>
            <a:r>
              <a:rPr lang="en-US" sz="1200" b="0" i="0" strike="noStrike" cap="none">
                <a:solidFill>
                  <a:srgbClr val="000000"/>
                </a:solidFill>
                <a:latin typeface="Arial"/>
                <a:ea typeface="Arial"/>
                <a:cs typeface="Arial"/>
                <a:sym typeface="Arial"/>
              </a:rPr>
              <a:t>: algumas permissões que não são necessárias em todos os contextos podem ser expostas pelo serviço de destino. Sempre que possível, siga o </a:t>
            </a:r>
            <a:r>
              <a:rPr lang="en-US" sz="1200" b="1" i="0" strike="noStrike" cap="none">
                <a:solidFill>
                  <a:srgbClr val="000000"/>
                </a:solidFill>
                <a:latin typeface="Arial"/>
                <a:ea typeface="Arial"/>
                <a:cs typeface="Arial"/>
                <a:sym typeface="Arial"/>
              </a:rPr>
              <a:t>princípio do privilégio mínimo</a:t>
            </a:r>
            <a:r>
              <a:rPr lang="en-US" sz="1200" b="0" i="0" strike="noStrike" cap="none">
                <a:solidFill>
                  <a:srgbClr val="000000"/>
                </a:solidFill>
                <a:latin typeface="Arial"/>
                <a:ea typeface="Arial"/>
                <a:cs typeface="Arial"/>
                <a:sym typeface="Arial"/>
              </a:rPr>
              <a:t>, concedendo à identidade apenas os privilégios necessários.</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405" name="Google Shape;405;p3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https://learn.microsoft.com/training/modules/develop-azure-functions/5-create-function-visual-studio-code</a:t>
            </a:r>
            <a:endParaRPr/>
          </a:p>
        </p:txBody>
      </p:sp>
      <p:sp>
        <p:nvSpPr>
          <p:cNvPr id="421" name="Google Shape;421;p3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3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Sumarize aqui os conteúdos/assuntos que serão abordados durante o curso. Caso o seu curso tenha poucas vídeoaulas, no máximo 06, pode listá-las e então comente tecnicamente o conteúdo que será abordado. Caso o seu curso possua mais de 6 vídeoaulas, sugerimos agrupá-las em assuntos maiores para comentar especialmente neste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Tanto o Functions quanto os Aplicativos Lógicos habilitam cargas de trabalho sem servidor. O Azure Functions é um serviço de computação sem servidor, enquanto os Aplicativos Lógicos do Azure fornecem fluxos de trabalho sem servidor. Ambos podem criar orquestrações complexas. Uma orquestração é uma coleção de funções ou etapas, chamadas ações nos Aplicativos Lógicos, que são executadas para realizar uma tarefa complexa.</a:t>
            </a:r>
            <a:endParaRPr/>
          </a:p>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Para o Azure Functions, você desenvolve orquestrações escrevendo o código e usando a extensão Durable Functions. Para os Aplicativos Lógicos, você pode criar orquestrações usando uma GUI ou editando arquivos de configuração.</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227" name="Google Shape;227;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Como no Azure Functions, o WebJobs do Serviço de Aplicativo do Azure com o SDK do WebJobs é um serviço de integração com prioridade de código que foi projetado para desenvolvedores. Ambos são criados no Serviço de Aplicativo do Azure e dão suporte a recursos como integração de controle de origem, autenticação e monitoramento com integração do Application Insights.</a:t>
            </a:r>
            <a:endParaRPr/>
          </a:p>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O Azure Functions se baseia no SDK do WebJobs e, portanto, compartilha muitos dos mesmos gatilhos de evento e conexões com outros serviços do Azure.</a:t>
            </a:r>
            <a:endParaRPr/>
          </a:p>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sz="1200" b="0" i="0" strike="noStrike" cap="none">
                <a:solidFill>
                  <a:srgbClr val="000000"/>
                </a:solidFill>
                <a:latin typeface="Arial"/>
                <a:ea typeface="Arial"/>
                <a:cs typeface="Arial"/>
                <a:sym typeface="Arial"/>
              </a:rPr>
              <a:t>O Azure Functions oferece mais produtividade para o desenvolvedor do que o WebJobs do Serviço de Aplicativo do Azure. Também oferece mais opções de linguagens de programação, ambientes de desenvolvimento, integração de serviços do Azure e preços. Na maioria dos cenários, é a melhor opção.</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235" name="Google Shape;235;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2"/>
        <p:cNvGrpSpPr/>
        <p:nvPr/>
      </p:nvGrpSpPr>
      <p:grpSpPr>
        <a:xfrm>
          <a:off x="0" y="0"/>
          <a:ext cx="0" cy="0"/>
          <a:chOff x="0" y="0"/>
          <a:chExt cx="0" cy="0"/>
        </a:xfrm>
      </p:grpSpPr>
      <p:sp>
        <p:nvSpPr>
          <p:cNvPr id="13" name="Google Shape;13;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4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4267"/>
              <a:buNone/>
              <a:defRPr sz="4267" b="1"/>
            </a:lvl1pPr>
            <a:lvl2pPr marL="914400" lvl="1" indent="-228600" algn="l">
              <a:lnSpc>
                <a:spcPct val="90000"/>
              </a:lnSpc>
              <a:spcBef>
                <a:spcPts val="500"/>
              </a:spcBef>
              <a:spcAft>
                <a:spcPts val="0"/>
              </a:spcAft>
              <a:buClr>
                <a:schemeClr val="dk1"/>
              </a:buClr>
              <a:buSzPts val="3556"/>
              <a:buNone/>
              <a:defRPr sz="3556" b="1"/>
            </a:lvl2pPr>
            <a:lvl3pPr marL="1371600" lvl="2" indent="-228600" algn="l">
              <a:lnSpc>
                <a:spcPct val="90000"/>
              </a:lnSpc>
              <a:spcBef>
                <a:spcPts val="500"/>
              </a:spcBef>
              <a:spcAft>
                <a:spcPts val="0"/>
              </a:spcAft>
              <a:buClr>
                <a:schemeClr val="dk1"/>
              </a:buClr>
              <a:buSzPts val="3200"/>
              <a:buNone/>
              <a:defRPr sz="3200" b="1"/>
            </a:lvl3pPr>
            <a:lvl4pPr marL="1828800" lvl="3" indent="-228600" algn="l">
              <a:lnSpc>
                <a:spcPct val="90000"/>
              </a:lnSpc>
              <a:spcBef>
                <a:spcPts val="500"/>
              </a:spcBef>
              <a:spcAft>
                <a:spcPts val="0"/>
              </a:spcAft>
              <a:buClr>
                <a:schemeClr val="dk1"/>
              </a:buClr>
              <a:buSzPts val="2844"/>
              <a:buNone/>
              <a:defRPr sz="2844" b="1"/>
            </a:lvl4pPr>
            <a:lvl5pPr marL="2286000" lvl="4" indent="-228600" algn="l">
              <a:lnSpc>
                <a:spcPct val="90000"/>
              </a:lnSpc>
              <a:spcBef>
                <a:spcPts val="500"/>
              </a:spcBef>
              <a:spcAft>
                <a:spcPts val="0"/>
              </a:spcAft>
              <a:buClr>
                <a:schemeClr val="dk1"/>
              </a:buClr>
              <a:buSzPts val="2844"/>
              <a:buNone/>
              <a:defRPr sz="2844" b="1"/>
            </a:lvl5pPr>
            <a:lvl6pPr marL="2743200" lvl="5" indent="-228600" algn="l">
              <a:lnSpc>
                <a:spcPct val="90000"/>
              </a:lnSpc>
              <a:spcBef>
                <a:spcPts val="500"/>
              </a:spcBef>
              <a:spcAft>
                <a:spcPts val="0"/>
              </a:spcAft>
              <a:buClr>
                <a:schemeClr val="dk1"/>
              </a:buClr>
              <a:buSzPts val="2844"/>
              <a:buNone/>
              <a:defRPr sz="2844" b="1"/>
            </a:lvl6pPr>
            <a:lvl7pPr marL="3200400" lvl="6" indent="-228600" algn="l">
              <a:lnSpc>
                <a:spcPct val="90000"/>
              </a:lnSpc>
              <a:spcBef>
                <a:spcPts val="500"/>
              </a:spcBef>
              <a:spcAft>
                <a:spcPts val="0"/>
              </a:spcAft>
              <a:buClr>
                <a:schemeClr val="dk1"/>
              </a:buClr>
              <a:buSzPts val="2844"/>
              <a:buNone/>
              <a:defRPr sz="2844" b="1"/>
            </a:lvl7pPr>
            <a:lvl8pPr marL="3657600" lvl="7" indent="-228600" algn="l">
              <a:lnSpc>
                <a:spcPct val="90000"/>
              </a:lnSpc>
              <a:spcBef>
                <a:spcPts val="500"/>
              </a:spcBef>
              <a:spcAft>
                <a:spcPts val="0"/>
              </a:spcAft>
              <a:buClr>
                <a:schemeClr val="dk1"/>
              </a:buClr>
              <a:buSzPts val="2844"/>
              <a:buNone/>
              <a:defRPr sz="2844" b="1"/>
            </a:lvl8pPr>
            <a:lvl9pPr marL="4114800" lvl="8" indent="-228600" algn="l">
              <a:lnSpc>
                <a:spcPct val="90000"/>
              </a:lnSpc>
              <a:spcBef>
                <a:spcPts val="500"/>
              </a:spcBef>
              <a:spcAft>
                <a:spcPts val="0"/>
              </a:spcAft>
              <a:buClr>
                <a:schemeClr val="dk1"/>
              </a:buClr>
              <a:buSzPts val="2844"/>
              <a:buNone/>
              <a:defRPr sz="2844" b="1"/>
            </a:lvl9pPr>
          </a:lstStyle>
          <a:p>
            <a:endParaRPr/>
          </a:p>
        </p:txBody>
      </p:sp>
      <p:sp>
        <p:nvSpPr>
          <p:cNvPr id="58" name="Google Shape;58;p4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4267"/>
              <a:buNone/>
              <a:defRPr sz="4267" b="1"/>
            </a:lvl1pPr>
            <a:lvl2pPr marL="914400" lvl="1" indent="-228600" algn="l">
              <a:lnSpc>
                <a:spcPct val="90000"/>
              </a:lnSpc>
              <a:spcBef>
                <a:spcPts val="500"/>
              </a:spcBef>
              <a:spcAft>
                <a:spcPts val="0"/>
              </a:spcAft>
              <a:buClr>
                <a:schemeClr val="dk1"/>
              </a:buClr>
              <a:buSzPts val="3556"/>
              <a:buNone/>
              <a:defRPr sz="3556" b="1"/>
            </a:lvl2pPr>
            <a:lvl3pPr marL="1371600" lvl="2" indent="-228600" algn="l">
              <a:lnSpc>
                <a:spcPct val="90000"/>
              </a:lnSpc>
              <a:spcBef>
                <a:spcPts val="500"/>
              </a:spcBef>
              <a:spcAft>
                <a:spcPts val="0"/>
              </a:spcAft>
              <a:buClr>
                <a:schemeClr val="dk1"/>
              </a:buClr>
              <a:buSzPts val="3200"/>
              <a:buNone/>
              <a:defRPr sz="3200" b="1"/>
            </a:lvl3pPr>
            <a:lvl4pPr marL="1828800" lvl="3" indent="-228600" algn="l">
              <a:lnSpc>
                <a:spcPct val="90000"/>
              </a:lnSpc>
              <a:spcBef>
                <a:spcPts val="500"/>
              </a:spcBef>
              <a:spcAft>
                <a:spcPts val="0"/>
              </a:spcAft>
              <a:buClr>
                <a:schemeClr val="dk1"/>
              </a:buClr>
              <a:buSzPts val="2844"/>
              <a:buNone/>
              <a:defRPr sz="2844" b="1"/>
            </a:lvl4pPr>
            <a:lvl5pPr marL="2286000" lvl="4" indent="-228600" algn="l">
              <a:lnSpc>
                <a:spcPct val="90000"/>
              </a:lnSpc>
              <a:spcBef>
                <a:spcPts val="500"/>
              </a:spcBef>
              <a:spcAft>
                <a:spcPts val="0"/>
              </a:spcAft>
              <a:buClr>
                <a:schemeClr val="dk1"/>
              </a:buClr>
              <a:buSzPts val="2844"/>
              <a:buNone/>
              <a:defRPr sz="2844" b="1"/>
            </a:lvl5pPr>
            <a:lvl6pPr marL="2743200" lvl="5" indent="-228600" algn="l">
              <a:lnSpc>
                <a:spcPct val="90000"/>
              </a:lnSpc>
              <a:spcBef>
                <a:spcPts val="500"/>
              </a:spcBef>
              <a:spcAft>
                <a:spcPts val="0"/>
              </a:spcAft>
              <a:buClr>
                <a:schemeClr val="dk1"/>
              </a:buClr>
              <a:buSzPts val="2844"/>
              <a:buNone/>
              <a:defRPr sz="2844" b="1"/>
            </a:lvl6pPr>
            <a:lvl7pPr marL="3200400" lvl="6" indent="-228600" algn="l">
              <a:lnSpc>
                <a:spcPct val="90000"/>
              </a:lnSpc>
              <a:spcBef>
                <a:spcPts val="500"/>
              </a:spcBef>
              <a:spcAft>
                <a:spcPts val="0"/>
              </a:spcAft>
              <a:buClr>
                <a:schemeClr val="dk1"/>
              </a:buClr>
              <a:buSzPts val="2844"/>
              <a:buNone/>
              <a:defRPr sz="2844" b="1"/>
            </a:lvl7pPr>
            <a:lvl8pPr marL="3657600" lvl="7" indent="-228600" algn="l">
              <a:lnSpc>
                <a:spcPct val="90000"/>
              </a:lnSpc>
              <a:spcBef>
                <a:spcPts val="500"/>
              </a:spcBef>
              <a:spcAft>
                <a:spcPts val="0"/>
              </a:spcAft>
              <a:buClr>
                <a:schemeClr val="dk1"/>
              </a:buClr>
              <a:buSzPts val="2844"/>
              <a:buNone/>
              <a:defRPr sz="2844" b="1"/>
            </a:lvl8pPr>
            <a:lvl9pPr marL="4114800" lvl="8" indent="-228600" algn="l">
              <a:lnSpc>
                <a:spcPct val="90000"/>
              </a:lnSpc>
              <a:spcBef>
                <a:spcPts val="500"/>
              </a:spcBef>
              <a:spcAft>
                <a:spcPts val="0"/>
              </a:spcAft>
              <a:buClr>
                <a:schemeClr val="dk1"/>
              </a:buClr>
              <a:buSzPts val="2844"/>
              <a:buNone/>
              <a:defRPr sz="2844" b="1"/>
            </a:lvl9pPr>
          </a:lstStyle>
          <a:p>
            <a:endParaRPr/>
          </a:p>
        </p:txBody>
      </p:sp>
      <p:sp>
        <p:nvSpPr>
          <p:cNvPr id="60" name="Google Shape;60;p4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4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4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5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5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689"/>
              <a:buFont typeface="Calibri"/>
              <a:buNone/>
              <a:defRPr sz="56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5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589851" algn="l">
              <a:lnSpc>
                <a:spcPct val="90000"/>
              </a:lnSpc>
              <a:spcBef>
                <a:spcPts val="1000"/>
              </a:spcBef>
              <a:spcAft>
                <a:spcPts val="0"/>
              </a:spcAft>
              <a:buClr>
                <a:schemeClr val="dk1"/>
              </a:buClr>
              <a:buSzPts val="5689"/>
              <a:buChar char="•"/>
              <a:defRPr sz="5689"/>
            </a:lvl1pPr>
            <a:lvl2pPr marL="914400" lvl="1" indent="-544703" algn="l">
              <a:lnSpc>
                <a:spcPct val="90000"/>
              </a:lnSpc>
              <a:spcBef>
                <a:spcPts val="500"/>
              </a:spcBef>
              <a:spcAft>
                <a:spcPts val="0"/>
              </a:spcAft>
              <a:buClr>
                <a:schemeClr val="dk1"/>
              </a:buClr>
              <a:buSzPts val="4978"/>
              <a:buChar char="•"/>
              <a:defRPr sz="4978"/>
            </a:lvl2pPr>
            <a:lvl3pPr marL="1371600" lvl="2" indent="-499554" algn="l">
              <a:lnSpc>
                <a:spcPct val="90000"/>
              </a:lnSpc>
              <a:spcBef>
                <a:spcPts val="500"/>
              </a:spcBef>
              <a:spcAft>
                <a:spcPts val="0"/>
              </a:spcAft>
              <a:buClr>
                <a:schemeClr val="dk1"/>
              </a:buClr>
              <a:buSzPts val="4267"/>
              <a:buChar char="•"/>
              <a:defRPr sz="4267"/>
            </a:lvl3pPr>
            <a:lvl4pPr marL="1828800" lvl="3" indent="-454406" algn="l">
              <a:lnSpc>
                <a:spcPct val="90000"/>
              </a:lnSpc>
              <a:spcBef>
                <a:spcPts val="500"/>
              </a:spcBef>
              <a:spcAft>
                <a:spcPts val="0"/>
              </a:spcAft>
              <a:buClr>
                <a:schemeClr val="dk1"/>
              </a:buClr>
              <a:buSzPts val="3556"/>
              <a:buChar char="•"/>
              <a:defRPr sz="3556"/>
            </a:lvl4pPr>
            <a:lvl5pPr marL="2286000" lvl="4" indent="-454406" algn="l">
              <a:lnSpc>
                <a:spcPct val="90000"/>
              </a:lnSpc>
              <a:spcBef>
                <a:spcPts val="500"/>
              </a:spcBef>
              <a:spcAft>
                <a:spcPts val="0"/>
              </a:spcAft>
              <a:buClr>
                <a:schemeClr val="dk1"/>
              </a:buClr>
              <a:buSzPts val="3556"/>
              <a:buChar char="•"/>
              <a:defRPr sz="3556"/>
            </a:lvl5pPr>
            <a:lvl6pPr marL="2743200" lvl="5" indent="-454406" algn="l">
              <a:lnSpc>
                <a:spcPct val="90000"/>
              </a:lnSpc>
              <a:spcBef>
                <a:spcPts val="500"/>
              </a:spcBef>
              <a:spcAft>
                <a:spcPts val="0"/>
              </a:spcAft>
              <a:buClr>
                <a:schemeClr val="dk1"/>
              </a:buClr>
              <a:buSzPts val="3556"/>
              <a:buChar char="•"/>
              <a:defRPr sz="3556"/>
            </a:lvl6pPr>
            <a:lvl7pPr marL="3200400" lvl="6" indent="-454406" algn="l">
              <a:lnSpc>
                <a:spcPct val="90000"/>
              </a:lnSpc>
              <a:spcBef>
                <a:spcPts val="500"/>
              </a:spcBef>
              <a:spcAft>
                <a:spcPts val="0"/>
              </a:spcAft>
              <a:buClr>
                <a:schemeClr val="dk1"/>
              </a:buClr>
              <a:buSzPts val="3556"/>
              <a:buChar char="•"/>
              <a:defRPr sz="3556"/>
            </a:lvl7pPr>
            <a:lvl8pPr marL="3657600" lvl="7" indent="-454406" algn="l">
              <a:lnSpc>
                <a:spcPct val="90000"/>
              </a:lnSpc>
              <a:spcBef>
                <a:spcPts val="500"/>
              </a:spcBef>
              <a:spcAft>
                <a:spcPts val="0"/>
              </a:spcAft>
              <a:buClr>
                <a:schemeClr val="dk1"/>
              </a:buClr>
              <a:buSzPts val="3556"/>
              <a:buChar char="•"/>
              <a:defRPr sz="3556"/>
            </a:lvl8pPr>
            <a:lvl9pPr marL="4114800" lvl="8" indent="-454406" algn="l">
              <a:lnSpc>
                <a:spcPct val="90000"/>
              </a:lnSpc>
              <a:spcBef>
                <a:spcPts val="500"/>
              </a:spcBef>
              <a:spcAft>
                <a:spcPts val="0"/>
              </a:spcAft>
              <a:buClr>
                <a:schemeClr val="dk1"/>
              </a:buClr>
              <a:buSzPts val="3556"/>
              <a:buChar char="•"/>
              <a:defRPr sz="3556"/>
            </a:lvl9pPr>
          </a:lstStyle>
          <a:p>
            <a:endParaRPr/>
          </a:p>
        </p:txBody>
      </p:sp>
      <p:sp>
        <p:nvSpPr>
          <p:cNvPr id="76" name="Google Shape;76;p5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44"/>
              <a:buNone/>
              <a:defRPr sz="2844"/>
            </a:lvl1pPr>
            <a:lvl2pPr marL="914400" lvl="1" indent="-228600" algn="l">
              <a:lnSpc>
                <a:spcPct val="90000"/>
              </a:lnSpc>
              <a:spcBef>
                <a:spcPts val="500"/>
              </a:spcBef>
              <a:spcAft>
                <a:spcPts val="0"/>
              </a:spcAft>
              <a:buClr>
                <a:schemeClr val="dk1"/>
              </a:buClr>
              <a:buSzPts val="2489"/>
              <a:buNone/>
              <a:defRPr sz="2489"/>
            </a:lvl2pPr>
            <a:lvl3pPr marL="1371600" lvl="2" indent="-228600" algn="l">
              <a:lnSpc>
                <a:spcPct val="90000"/>
              </a:lnSpc>
              <a:spcBef>
                <a:spcPts val="500"/>
              </a:spcBef>
              <a:spcAft>
                <a:spcPts val="0"/>
              </a:spcAft>
              <a:buClr>
                <a:schemeClr val="dk1"/>
              </a:buClr>
              <a:buSzPts val="2133"/>
              <a:buNone/>
              <a:defRPr sz="2133"/>
            </a:lvl3pPr>
            <a:lvl4pPr marL="1828800" lvl="3" indent="-228600" algn="l">
              <a:lnSpc>
                <a:spcPct val="90000"/>
              </a:lnSpc>
              <a:spcBef>
                <a:spcPts val="500"/>
              </a:spcBef>
              <a:spcAft>
                <a:spcPts val="0"/>
              </a:spcAft>
              <a:buClr>
                <a:schemeClr val="dk1"/>
              </a:buClr>
              <a:buSzPts val="1778"/>
              <a:buNone/>
              <a:defRPr sz="1778"/>
            </a:lvl4pPr>
            <a:lvl5pPr marL="2286000" lvl="4" indent="-228600" algn="l">
              <a:lnSpc>
                <a:spcPct val="90000"/>
              </a:lnSpc>
              <a:spcBef>
                <a:spcPts val="500"/>
              </a:spcBef>
              <a:spcAft>
                <a:spcPts val="0"/>
              </a:spcAft>
              <a:buClr>
                <a:schemeClr val="dk1"/>
              </a:buClr>
              <a:buSzPts val="1778"/>
              <a:buNone/>
              <a:defRPr sz="1778"/>
            </a:lvl5pPr>
            <a:lvl6pPr marL="2743200" lvl="5" indent="-228600" algn="l">
              <a:lnSpc>
                <a:spcPct val="90000"/>
              </a:lnSpc>
              <a:spcBef>
                <a:spcPts val="500"/>
              </a:spcBef>
              <a:spcAft>
                <a:spcPts val="0"/>
              </a:spcAft>
              <a:buClr>
                <a:schemeClr val="dk1"/>
              </a:buClr>
              <a:buSzPts val="1778"/>
              <a:buNone/>
              <a:defRPr sz="1778"/>
            </a:lvl6pPr>
            <a:lvl7pPr marL="3200400" lvl="6" indent="-228600" algn="l">
              <a:lnSpc>
                <a:spcPct val="90000"/>
              </a:lnSpc>
              <a:spcBef>
                <a:spcPts val="500"/>
              </a:spcBef>
              <a:spcAft>
                <a:spcPts val="0"/>
              </a:spcAft>
              <a:buClr>
                <a:schemeClr val="dk1"/>
              </a:buClr>
              <a:buSzPts val="1778"/>
              <a:buNone/>
              <a:defRPr sz="1778"/>
            </a:lvl7pPr>
            <a:lvl8pPr marL="3657600" lvl="7" indent="-228600" algn="l">
              <a:lnSpc>
                <a:spcPct val="90000"/>
              </a:lnSpc>
              <a:spcBef>
                <a:spcPts val="500"/>
              </a:spcBef>
              <a:spcAft>
                <a:spcPts val="0"/>
              </a:spcAft>
              <a:buClr>
                <a:schemeClr val="dk1"/>
              </a:buClr>
              <a:buSzPts val="1778"/>
              <a:buNone/>
              <a:defRPr sz="1778"/>
            </a:lvl8pPr>
            <a:lvl9pPr marL="4114800" lvl="8" indent="-228600" algn="l">
              <a:lnSpc>
                <a:spcPct val="90000"/>
              </a:lnSpc>
              <a:spcBef>
                <a:spcPts val="500"/>
              </a:spcBef>
              <a:spcAft>
                <a:spcPts val="0"/>
              </a:spcAft>
              <a:buClr>
                <a:schemeClr val="dk1"/>
              </a:buClr>
              <a:buSzPts val="1778"/>
              <a:buNone/>
              <a:defRPr sz="1778"/>
            </a:lvl9pPr>
          </a:lstStyle>
          <a:p>
            <a:endParaRPr/>
          </a:p>
        </p:txBody>
      </p:sp>
      <p:sp>
        <p:nvSpPr>
          <p:cNvPr id="77" name="Google Shape;77;p5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5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689"/>
              <a:buFont typeface="Calibri"/>
              <a:buNone/>
              <a:defRPr sz="56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2"/>
          <p:cNvSpPr>
            <a:spLocks noGrp="1"/>
          </p:cNvSpPr>
          <p:nvPr>
            <p:ph type="pic" idx="2"/>
          </p:nvPr>
        </p:nvSpPr>
        <p:spPr>
          <a:xfrm>
            <a:off x="3887391" y="740569"/>
            <a:ext cx="4629150" cy="3655219"/>
          </a:xfrm>
          <a:prstGeom prst="rect">
            <a:avLst/>
          </a:prstGeom>
          <a:noFill/>
          <a:ln>
            <a:noFill/>
          </a:ln>
        </p:spPr>
      </p:sp>
      <p:sp>
        <p:nvSpPr>
          <p:cNvPr id="83" name="Google Shape;83;p5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44"/>
              <a:buNone/>
              <a:defRPr sz="2844"/>
            </a:lvl1pPr>
            <a:lvl2pPr marL="914400" lvl="1" indent="-228600" algn="l">
              <a:lnSpc>
                <a:spcPct val="90000"/>
              </a:lnSpc>
              <a:spcBef>
                <a:spcPts val="500"/>
              </a:spcBef>
              <a:spcAft>
                <a:spcPts val="0"/>
              </a:spcAft>
              <a:buClr>
                <a:schemeClr val="dk1"/>
              </a:buClr>
              <a:buSzPts val="2489"/>
              <a:buNone/>
              <a:defRPr sz="2489"/>
            </a:lvl2pPr>
            <a:lvl3pPr marL="1371600" lvl="2" indent="-228600" algn="l">
              <a:lnSpc>
                <a:spcPct val="90000"/>
              </a:lnSpc>
              <a:spcBef>
                <a:spcPts val="500"/>
              </a:spcBef>
              <a:spcAft>
                <a:spcPts val="0"/>
              </a:spcAft>
              <a:buClr>
                <a:schemeClr val="dk1"/>
              </a:buClr>
              <a:buSzPts val="2133"/>
              <a:buNone/>
              <a:defRPr sz="2133"/>
            </a:lvl3pPr>
            <a:lvl4pPr marL="1828800" lvl="3" indent="-228600" algn="l">
              <a:lnSpc>
                <a:spcPct val="90000"/>
              </a:lnSpc>
              <a:spcBef>
                <a:spcPts val="500"/>
              </a:spcBef>
              <a:spcAft>
                <a:spcPts val="0"/>
              </a:spcAft>
              <a:buClr>
                <a:schemeClr val="dk1"/>
              </a:buClr>
              <a:buSzPts val="1778"/>
              <a:buNone/>
              <a:defRPr sz="1778"/>
            </a:lvl4pPr>
            <a:lvl5pPr marL="2286000" lvl="4" indent="-228600" algn="l">
              <a:lnSpc>
                <a:spcPct val="90000"/>
              </a:lnSpc>
              <a:spcBef>
                <a:spcPts val="500"/>
              </a:spcBef>
              <a:spcAft>
                <a:spcPts val="0"/>
              </a:spcAft>
              <a:buClr>
                <a:schemeClr val="dk1"/>
              </a:buClr>
              <a:buSzPts val="1778"/>
              <a:buNone/>
              <a:defRPr sz="1778"/>
            </a:lvl5pPr>
            <a:lvl6pPr marL="2743200" lvl="5" indent="-228600" algn="l">
              <a:lnSpc>
                <a:spcPct val="90000"/>
              </a:lnSpc>
              <a:spcBef>
                <a:spcPts val="500"/>
              </a:spcBef>
              <a:spcAft>
                <a:spcPts val="0"/>
              </a:spcAft>
              <a:buClr>
                <a:schemeClr val="dk1"/>
              </a:buClr>
              <a:buSzPts val="1778"/>
              <a:buNone/>
              <a:defRPr sz="1778"/>
            </a:lvl6pPr>
            <a:lvl7pPr marL="3200400" lvl="6" indent="-228600" algn="l">
              <a:lnSpc>
                <a:spcPct val="90000"/>
              </a:lnSpc>
              <a:spcBef>
                <a:spcPts val="500"/>
              </a:spcBef>
              <a:spcAft>
                <a:spcPts val="0"/>
              </a:spcAft>
              <a:buClr>
                <a:schemeClr val="dk1"/>
              </a:buClr>
              <a:buSzPts val="1778"/>
              <a:buNone/>
              <a:defRPr sz="1778"/>
            </a:lvl7pPr>
            <a:lvl8pPr marL="3657600" lvl="7" indent="-228600" algn="l">
              <a:lnSpc>
                <a:spcPct val="90000"/>
              </a:lnSpc>
              <a:spcBef>
                <a:spcPts val="500"/>
              </a:spcBef>
              <a:spcAft>
                <a:spcPts val="0"/>
              </a:spcAft>
              <a:buClr>
                <a:schemeClr val="dk1"/>
              </a:buClr>
              <a:buSzPts val="1778"/>
              <a:buNone/>
              <a:defRPr sz="1778"/>
            </a:lvl8pPr>
            <a:lvl9pPr marL="4114800" lvl="8" indent="-228600" algn="l">
              <a:lnSpc>
                <a:spcPct val="90000"/>
              </a:lnSpc>
              <a:spcBef>
                <a:spcPts val="500"/>
              </a:spcBef>
              <a:spcAft>
                <a:spcPts val="0"/>
              </a:spcAft>
              <a:buClr>
                <a:schemeClr val="dk1"/>
              </a:buClr>
              <a:buSzPts val="1778"/>
              <a:buNone/>
              <a:defRPr sz="1778"/>
            </a:lvl9pPr>
          </a:lstStyle>
          <a:p>
            <a:endParaRPr/>
          </a:p>
        </p:txBody>
      </p:sp>
      <p:sp>
        <p:nvSpPr>
          <p:cNvPr id="84" name="Google Shape;84;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5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5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5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5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5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5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Content">
  <p:cSld name="Title | Content">
    <p:spTree>
      <p:nvGrpSpPr>
        <p:cNvPr id="1" name="Shape 14"/>
        <p:cNvGrpSpPr/>
        <p:nvPr/>
      </p:nvGrpSpPr>
      <p:grpSpPr>
        <a:xfrm>
          <a:off x="0" y="0"/>
          <a:ext cx="0" cy="0"/>
          <a:chOff x="0" y="0"/>
          <a:chExt cx="0" cy="0"/>
        </a:xfrm>
      </p:grpSpPr>
      <p:sp>
        <p:nvSpPr>
          <p:cNvPr id="15" name="Google Shape;15;p4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40"/>
          <p:cNvSpPr txBox="1">
            <a:spLocks noGrp="1"/>
          </p:cNvSpPr>
          <p:nvPr>
            <p:ph type="body" idx="1"/>
          </p:nvPr>
        </p:nvSpPr>
        <p:spPr>
          <a:xfrm>
            <a:off x="342900" y="926307"/>
            <a:ext cx="8416529" cy="361235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p:cSld name="Title | Subtitle">
    <p:spTree>
      <p:nvGrpSpPr>
        <p:cNvPr id="1" name="Shape 17"/>
        <p:cNvGrpSpPr/>
        <p:nvPr/>
      </p:nvGrpSpPr>
      <p:grpSpPr>
        <a:xfrm>
          <a:off x="0" y="0"/>
          <a:ext cx="0" cy="0"/>
          <a:chOff x="0" y="0"/>
          <a:chExt cx="0" cy="0"/>
        </a:xfrm>
      </p:grpSpPr>
      <p:sp>
        <p:nvSpPr>
          <p:cNvPr id="18" name="Google Shape;18;p4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1"/>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3C6A"/>
              </a:buClr>
              <a:buSzPts val="1683"/>
              <a:buNone/>
              <a:defRPr sz="1683">
                <a:solidFill>
                  <a:srgbClr val="003C6A"/>
                </a:solidFill>
                <a:latin typeface="Quattrocento Sans"/>
                <a:ea typeface="Quattrocento Sans"/>
                <a:cs typeface="Quattrocento Sans"/>
                <a:sym typeface="Quattrocento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1"/>
          <p:cNvSpPr txBox="1">
            <a:spLocks noGrp="1"/>
          </p:cNvSpPr>
          <p:nvPr>
            <p:ph type="body" idx="2"/>
          </p:nvPr>
        </p:nvSpPr>
        <p:spPr>
          <a:xfrm>
            <a:off x="342900" y="1129564"/>
            <a:ext cx="8416529" cy="339328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mmary | KC">
  <p:cSld name="Summary | KC">
    <p:spTree>
      <p:nvGrpSpPr>
        <p:cNvPr id="1" name="Shape 21"/>
        <p:cNvGrpSpPr/>
        <p:nvPr/>
      </p:nvGrpSpPr>
      <p:grpSpPr>
        <a:xfrm>
          <a:off x="0" y="0"/>
          <a:ext cx="0" cy="0"/>
          <a:chOff x="0" y="0"/>
          <a:chExt cx="0" cy="0"/>
        </a:xfrm>
      </p:grpSpPr>
      <p:sp>
        <p:nvSpPr>
          <p:cNvPr id="22" name="Google Shape;22;p4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2"/>
          <p:cNvSpPr/>
          <p:nvPr/>
        </p:nvSpPr>
        <p:spPr>
          <a:xfrm>
            <a:off x="4397605" y="1166567"/>
            <a:ext cx="4362253" cy="3287598"/>
          </a:xfrm>
          <a:prstGeom prst="roundRect">
            <a:avLst>
              <a:gd name="adj" fmla="val 5914"/>
            </a:avLst>
          </a:prstGeom>
          <a:solidFill>
            <a:srgbClr val="F4F3F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 name="Google Shape;24;p42"/>
          <p:cNvSpPr txBox="1">
            <a:spLocks noGrp="1"/>
          </p:cNvSpPr>
          <p:nvPr>
            <p:ph type="body" idx="1"/>
          </p:nvPr>
        </p:nvSpPr>
        <p:spPr>
          <a:xfrm>
            <a:off x="319958" y="1322940"/>
            <a:ext cx="3764756" cy="28217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b | Exercise">
  <p:cSld name="Lab | Exercise">
    <p:spTree>
      <p:nvGrpSpPr>
        <p:cNvPr id="1" name="Shape 25"/>
        <p:cNvGrpSpPr/>
        <p:nvPr/>
      </p:nvGrpSpPr>
      <p:grpSpPr>
        <a:xfrm>
          <a:off x="0" y="0"/>
          <a:ext cx="0" cy="0"/>
          <a:chOff x="0" y="0"/>
          <a:chExt cx="0" cy="0"/>
        </a:xfrm>
      </p:grpSpPr>
      <p:sp>
        <p:nvSpPr>
          <p:cNvPr id="26" name="Google Shape;26;p4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3"/>
          <p:cNvSpPr/>
          <p:nvPr/>
        </p:nvSpPr>
        <p:spPr>
          <a:xfrm>
            <a:off x="296391" y="1166567"/>
            <a:ext cx="4362253" cy="3287598"/>
          </a:xfrm>
          <a:prstGeom prst="roundRect">
            <a:avLst>
              <a:gd name="adj" fmla="val 5914"/>
            </a:avLst>
          </a:prstGeom>
          <a:solidFill>
            <a:srgbClr val="F4F3F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 name="Google Shape;28;p43"/>
          <p:cNvSpPr txBox="1">
            <a:spLocks noGrp="1"/>
          </p:cNvSpPr>
          <p:nvPr>
            <p:ph type="body" idx="1"/>
          </p:nvPr>
        </p:nvSpPr>
        <p:spPr>
          <a:xfrm>
            <a:off x="526795" y="1322940"/>
            <a:ext cx="3764756" cy="28217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3"/>
          <p:cNvSpPr txBox="1">
            <a:spLocks noGrp="1"/>
          </p:cNvSpPr>
          <p:nvPr>
            <p:ph type="body" idx="2"/>
          </p:nvPr>
        </p:nvSpPr>
        <p:spPr>
          <a:xfrm>
            <a:off x="4852450" y="1322940"/>
            <a:ext cx="3764756" cy="28217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4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0667"/>
              <a:buFont typeface="Calibri"/>
              <a:buNone/>
              <a:defRPr sz="10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4267"/>
              <a:buNone/>
              <a:defRPr sz="4267"/>
            </a:lvl1pPr>
            <a:lvl2pPr lvl="1" algn="ctr">
              <a:lnSpc>
                <a:spcPct val="90000"/>
              </a:lnSpc>
              <a:spcBef>
                <a:spcPts val="500"/>
              </a:spcBef>
              <a:spcAft>
                <a:spcPts val="0"/>
              </a:spcAft>
              <a:buClr>
                <a:schemeClr val="dk1"/>
              </a:buClr>
              <a:buSzPts val="3556"/>
              <a:buNone/>
              <a:defRPr sz="3556"/>
            </a:lvl2pPr>
            <a:lvl3pPr lvl="2" algn="ctr">
              <a:lnSpc>
                <a:spcPct val="90000"/>
              </a:lnSpc>
              <a:spcBef>
                <a:spcPts val="500"/>
              </a:spcBef>
              <a:spcAft>
                <a:spcPts val="0"/>
              </a:spcAft>
              <a:buClr>
                <a:schemeClr val="dk1"/>
              </a:buClr>
              <a:buSzPts val="3200"/>
              <a:buNone/>
              <a:defRPr sz="3200"/>
            </a:lvl3pPr>
            <a:lvl4pPr lvl="3" algn="ctr">
              <a:lnSpc>
                <a:spcPct val="90000"/>
              </a:lnSpc>
              <a:spcBef>
                <a:spcPts val="500"/>
              </a:spcBef>
              <a:spcAft>
                <a:spcPts val="0"/>
              </a:spcAft>
              <a:buClr>
                <a:schemeClr val="dk1"/>
              </a:buClr>
              <a:buSzPts val="2844"/>
              <a:buNone/>
              <a:defRPr sz="2844"/>
            </a:lvl4pPr>
            <a:lvl5pPr lvl="4" algn="ctr">
              <a:lnSpc>
                <a:spcPct val="90000"/>
              </a:lnSpc>
              <a:spcBef>
                <a:spcPts val="500"/>
              </a:spcBef>
              <a:spcAft>
                <a:spcPts val="0"/>
              </a:spcAft>
              <a:buClr>
                <a:schemeClr val="dk1"/>
              </a:buClr>
              <a:buSzPts val="2844"/>
              <a:buNone/>
              <a:defRPr sz="2844"/>
            </a:lvl5pPr>
            <a:lvl6pPr lvl="5" algn="ctr">
              <a:lnSpc>
                <a:spcPct val="90000"/>
              </a:lnSpc>
              <a:spcBef>
                <a:spcPts val="500"/>
              </a:spcBef>
              <a:spcAft>
                <a:spcPts val="0"/>
              </a:spcAft>
              <a:buClr>
                <a:schemeClr val="dk1"/>
              </a:buClr>
              <a:buSzPts val="2844"/>
              <a:buNone/>
              <a:defRPr sz="2844"/>
            </a:lvl6pPr>
            <a:lvl7pPr lvl="6" algn="ctr">
              <a:lnSpc>
                <a:spcPct val="90000"/>
              </a:lnSpc>
              <a:spcBef>
                <a:spcPts val="500"/>
              </a:spcBef>
              <a:spcAft>
                <a:spcPts val="0"/>
              </a:spcAft>
              <a:buClr>
                <a:schemeClr val="dk1"/>
              </a:buClr>
              <a:buSzPts val="2844"/>
              <a:buNone/>
              <a:defRPr sz="2844"/>
            </a:lvl7pPr>
            <a:lvl8pPr lvl="7" algn="ctr">
              <a:lnSpc>
                <a:spcPct val="90000"/>
              </a:lnSpc>
              <a:spcBef>
                <a:spcPts val="500"/>
              </a:spcBef>
              <a:spcAft>
                <a:spcPts val="0"/>
              </a:spcAft>
              <a:buClr>
                <a:schemeClr val="dk1"/>
              </a:buClr>
              <a:buSzPts val="2844"/>
              <a:buNone/>
              <a:defRPr sz="2844"/>
            </a:lvl8pPr>
            <a:lvl9pPr lvl="8" algn="ctr">
              <a:lnSpc>
                <a:spcPct val="90000"/>
              </a:lnSpc>
              <a:spcBef>
                <a:spcPts val="500"/>
              </a:spcBef>
              <a:spcAft>
                <a:spcPts val="0"/>
              </a:spcAft>
              <a:buClr>
                <a:schemeClr val="dk1"/>
              </a:buClr>
              <a:buSzPts val="2844"/>
              <a:buNone/>
              <a:defRPr sz="2844"/>
            </a:lvl9pPr>
          </a:lstStyle>
          <a:p>
            <a:endParaRPr/>
          </a:p>
        </p:txBody>
      </p:sp>
      <p:sp>
        <p:nvSpPr>
          <p:cNvPr id="33" name="Google Shape;33;p4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4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667"/>
              <a:buFont typeface="Calibri"/>
              <a:buNone/>
              <a:defRPr sz="10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4267"/>
              <a:buNone/>
              <a:defRPr sz="4267">
                <a:solidFill>
                  <a:srgbClr val="888888"/>
                </a:solidFill>
              </a:defRPr>
            </a:lvl1pPr>
            <a:lvl2pPr marL="914400" lvl="1" indent="-228600" algn="l">
              <a:lnSpc>
                <a:spcPct val="90000"/>
              </a:lnSpc>
              <a:spcBef>
                <a:spcPts val="500"/>
              </a:spcBef>
              <a:spcAft>
                <a:spcPts val="0"/>
              </a:spcAft>
              <a:buClr>
                <a:srgbClr val="888888"/>
              </a:buClr>
              <a:buSzPts val="3556"/>
              <a:buNone/>
              <a:defRPr sz="3556">
                <a:solidFill>
                  <a:srgbClr val="888888"/>
                </a:solidFill>
              </a:defRPr>
            </a:lvl2pPr>
            <a:lvl3pPr marL="1371600" lvl="2" indent="-228600" algn="l">
              <a:lnSpc>
                <a:spcPct val="90000"/>
              </a:lnSpc>
              <a:spcBef>
                <a:spcPts val="500"/>
              </a:spcBef>
              <a:spcAft>
                <a:spcPts val="0"/>
              </a:spcAft>
              <a:buClr>
                <a:srgbClr val="888888"/>
              </a:buClr>
              <a:buSzPts val="3200"/>
              <a:buNone/>
              <a:defRPr sz="3200">
                <a:solidFill>
                  <a:srgbClr val="888888"/>
                </a:solidFill>
              </a:defRPr>
            </a:lvl3pPr>
            <a:lvl4pPr marL="1828800" lvl="3" indent="-228600" algn="l">
              <a:lnSpc>
                <a:spcPct val="90000"/>
              </a:lnSpc>
              <a:spcBef>
                <a:spcPts val="500"/>
              </a:spcBef>
              <a:spcAft>
                <a:spcPts val="0"/>
              </a:spcAft>
              <a:buClr>
                <a:srgbClr val="888888"/>
              </a:buClr>
              <a:buSzPts val="2844"/>
              <a:buNone/>
              <a:defRPr sz="2844">
                <a:solidFill>
                  <a:srgbClr val="888888"/>
                </a:solidFill>
              </a:defRPr>
            </a:lvl4pPr>
            <a:lvl5pPr marL="2286000" lvl="4" indent="-228600" algn="l">
              <a:lnSpc>
                <a:spcPct val="90000"/>
              </a:lnSpc>
              <a:spcBef>
                <a:spcPts val="500"/>
              </a:spcBef>
              <a:spcAft>
                <a:spcPts val="0"/>
              </a:spcAft>
              <a:buClr>
                <a:srgbClr val="888888"/>
              </a:buClr>
              <a:buSzPts val="2844"/>
              <a:buNone/>
              <a:defRPr sz="2844">
                <a:solidFill>
                  <a:srgbClr val="888888"/>
                </a:solidFill>
              </a:defRPr>
            </a:lvl5pPr>
            <a:lvl6pPr marL="2743200" lvl="5" indent="-228600" algn="l">
              <a:lnSpc>
                <a:spcPct val="90000"/>
              </a:lnSpc>
              <a:spcBef>
                <a:spcPts val="500"/>
              </a:spcBef>
              <a:spcAft>
                <a:spcPts val="0"/>
              </a:spcAft>
              <a:buClr>
                <a:srgbClr val="888888"/>
              </a:buClr>
              <a:buSzPts val="2844"/>
              <a:buNone/>
              <a:defRPr sz="2844">
                <a:solidFill>
                  <a:srgbClr val="888888"/>
                </a:solidFill>
              </a:defRPr>
            </a:lvl6pPr>
            <a:lvl7pPr marL="3200400" lvl="6" indent="-228600" algn="l">
              <a:lnSpc>
                <a:spcPct val="90000"/>
              </a:lnSpc>
              <a:spcBef>
                <a:spcPts val="500"/>
              </a:spcBef>
              <a:spcAft>
                <a:spcPts val="0"/>
              </a:spcAft>
              <a:buClr>
                <a:srgbClr val="888888"/>
              </a:buClr>
              <a:buSzPts val="2844"/>
              <a:buNone/>
              <a:defRPr sz="2844">
                <a:solidFill>
                  <a:srgbClr val="888888"/>
                </a:solidFill>
              </a:defRPr>
            </a:lvl7pPr>
            <a:lvl8pPr marL="3657600" lvl="7" indent="-228600" algn="l">
              <a:lnSpc>
                <a:spcPct val="90000"/>
              </a:lnSpc>
              <a:spcBef>
                <a:spcPts val="500"/>
              </a:spcBef>
              <a:spcAft>
                <a:spcPts val="0"/>
              </a:spcAft>
              <a:buClr>
                <a:srgbClr val="888888"/>
              </a:buClr>
              <a:buSzPts val="2844"/>
              <a:buNone/>
              <a:defRPr sz="2844">
                <a:solidFill>
                  <a:srgbClr val="888888"/>
                </a:solidFill>
              </a:defRPr>
            </a:lvl8pPr>
            <a:lvl9pPr marL="4114800" lvl="8" indent="-228600" algn="l">
              <a:lnSpc>
                <a:spcPct val="90000"/>
              </a:lnSpc>
              <a:spcBef>
                <a:spcPts val="500"/>
              </a:spcBef>
              <a:spcAft>
                <a:spcPts val="0"/>
              </a:spcAft>
              <a:buClr>
                <a:srgbClr val="888888"/>
              </a:buClr>
              <a:buSzPts val="2844"/>
              <a:buNone/>
              <a:defRPr sz="2844">
                <a:solidFill>
                  <a:srgbClr val="888888"/>
                </a:solidFill>
              </a:defRPr>
            </a:lvl9pPr>
          </a:lstStyle>
          <a:p>
            <a:endParaRPr/>
          </a:p>
        </p:txBody>
      </p:sp>
      <p:sp>
        <p:nvSpPr>
          <p:cNvPr id="45" name="Google Shape;45;p4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4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4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133"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2133"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2133"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pic>
        <p:nvPicPr>
          <p:cNvPr id="11" name="Google Shape;11;p38"/>
          <p:cNvPicPr preferRelativeResize="0"/>
          <p:nvPr/>
        </p:nvPicPr>
        <p:blipFill rotWithShape="1">
          <a:blip r:embed="rId18">
            <a:alphaModFix/>
          </a:blip>
          <a:srcRect/>
          <a:stretch/>
        </p:blipFill>
        <p:spPr>
          <a:xfrm>
            <a:off x="8427350" y="150783"/>
            <a:ext cx="597049" cy="25120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web.dio.me/articles%E2%80%8B"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i="0" u="none" strike="noStrike" cap="none">
                <a:solidFill>
                  <a:srgbClr val="040A24"/>
                </a:solidFill>
                <a:latin typeface="Calibri"/>
                <a:ea typeface="Calibri"/>
                <a:cs typeface="Calibri"/>
                <a:sym typeface="Calibri"/>
              </a:rPr>
              <a:t>Vinícius Climaco</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b="0" i="0" u="none" strike="noStrike" cap="none">
                <a:solidFill>
                  <a:srgbClr val="040A24"/>
                </a:solidFill>
                <a:latin typeface="Calibri"/>
                <a:ea typeface="Calibri"/>
                <a:cs typeface="Calibri"/>
                <a:sym typeface="Calibri"/>
              </a:rPr>
              <a:t>Arquiteto no Itaú</a:t>
            </a:r>
            <a:endParaRPr sz="24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b="1" i="0" u="none" strike="noStrike" cap="none">
                <a:solidFill>
                  <a:srgbClr val="040A24"/>
                </a:solidFill>
                <a:latin typeface="Calibri"/>
                <a:ea typeface="Calibri"/>
                <a:cs typeface="Calibri"/>
                <a:sym typeface="Calibri"/>
              </a:rPr>
              <a:t>@vinicius.climaco</a:t>
            </a:r>
            <a:endParaRPr sz="2400" b="1"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None/>
            </a:pPr>
            <a:r>
              <a:rPr lang="en-US" sz="2400" b="1" i="0" u="none" strike="noStrike" cap="none">
                <a:solidFill>
                  <a:srgbClr val="040A24"/>
                </a:solidFill>
                <a:latin typeface="Calibri"/>
                <a:ea typeface="Calibri"/>
                <a:cs typeface="Calibri"/>
                <a:sym typeface="Calibri"/>
              </a:rPr>
              <a:t>linkedin.com/in/viniciusclimaco/</a:t>
            </a:r>
            <a:endParaRPr sz="2400" b="1"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a:solidFill>
                <a:srgbClr val="040A24"/>
              </a:solidFill>
              <a:latin typeface="Calibri"/>
              <a:ea typeface="Calibri"/>
              <a:cs typeface="Calibri"/>
              <a:sym typeface="Calibri"/>
            </a:endParaRPr>
          </a:p>
        </p:txBody>
      </p:sp>
      <p:sp>
        <p:nvSpPr>
          <p:cNvPr id="131" name="Google Shape;131;p6"/>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5000" b="1" i="0" u="none" strike="noStrike" cap="none">
                <a:solidFill>
                  <a:srgbClr val="EA4E60"/>
                </a:solidFill>
                <a:latin typeface="Century Gothic"/>
                <a:ea typeface="Century Gothic"/>
                <a:cs typeface="Century Gothic"/>
                <a:sym typeface="Century Gothic"/>
              </a:rPr>
              <a:t>AZ-204</a:t>
            </a:r>
            <a:endParaRPr/>
          </a:p>
          <a:p>
            <a:pPr marL="0" marR="0" lvl="0" indent="0" algn="l" rtl="0">
              <a:lnSpc>
                <a:spcPct val="115000"/>
              </a:lnSpc>
              <a:spcBef>
                <a:spcPts val="0"/>
              </a:spcBef>
              <a:spcAft>
                <a:spcPts val="0"/>
              </a:spcAft>
              <a:buNone/>
            </a:pPr>
            <a:r>
              <a:rPr lang="en-US" sz="2800" b="0" i="0" u="none" strike="noStrike" cap="none">
                <a:solidFill>
                  <a:srgbClr val="FF0000"/>
                </a:solidFill>
                <a:latin typeface="Quattrocento Sans"/>
                <a:ea typeface="Quattrocento Sans"/>
                <a:cs typeface="Quattrocento Sans"/>
                <a:sym typeface="Quattrocento Sans"/>
              </a:rPr>
              <a:t>Implementar o Azure Functions</a:t>
            </a:r>
            <a:endParaRPr sz="2800" b="0" i="0" u="none" strike="noStrike" cap="none">
              <a:solidFill>
                <a:srgbClr val="FF0000"/>
              </a:solidFill>
              <a:latin typeface="Quattrocento Sans"/>
              <a:ea typeface="Quattrocento Sans"/>
              <a:cs typeface="Quattrocento Sans"/>
              <a:sym typeface="Quattrocento Sans"/>
            </a:endParaRPr>
          </a:p>
        </p:txBody>
      </p:sp>
      <p:pic>
        <p:nvPicPr>
          <p:cNvPr id="132" name="Google Shape;132;p6"/>
          <p:cNvPicPr preferRelativeResize="0"/>
          <p:nvPr/>
        </p:nvPicPr>
        <p:blipFill rotWithShape="1">
          <a:blip r:embed="rId3">
            <a:alphaModFix/>
          </a:blip>
          <a:srcRect/>
          <a:stretch/>
        </p:blipFill>
        <p:spPr>
          <a:xfrm>
            <a:off x="8427350" y="150783"/>
            <a:ext cx="597049" cy="251208"/>
          </a:xfrm>
          <a:prstGeom prst="rect">
            <a:avLst/>
          </a:prstGeom>
          <a:noFill/>
          <a:ln>
            <a:noFill/>
          </a:ln>
        </p:spPr>
      </p:pic>
      <p:sp>
        <p:nvSpPr>
          <p:cNvPr id="133" name="Google Shape;133;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title"/>
          </p:nvPr>
        </p:nvSpPr>
        <p:spPr>
          <a:xfrm>
            <a:off x="342900" y="273844"/>
            <a:ext cx="8172450" cy="4702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000"/>
              <a:buFont typeface="Quattrocento Sans"/>
              <a:buNone/>
            </a:pPr>
            <a:r>
              <a:rPr lang="en-US" sz="2000">
                <a:solidFill>
                  <a:srgbClr val="000000"/>
                </a:solidFill>
                <a:latin typeface="Quattrocento Sans"/>
                <a:ea typeface="Quattrocento Sans"/>
                <a:cs typeface="Quattrocento Sans"/>
                <a:sym typeface="Quattrocento Sans"/>
              </a:rPr>
              <a:t>Comparar as opções de hospedagem do Azure Functions (1 de 3)</a:t>
            </a:r>
            <a:endParaRPr/>
          </a:p>
        </p:txBody>
      </p:sp>
      <p:sp>
        <p:nvSpPr>
          <p:cNvPr id="246" name="Google Shape;246;p12"/>
          <p:cNvSpPr txBox="1">
            <a:spLocks noGrp="1"/>
          </p:cNvSpPr>
          <p:nvPr>
            <p:ph type="body" idx="1"/>
          </p:nvPr>
        </p:nvSpPr>
        <p:spPr>
          <a:xfrm>
            <a:off x="342900" y="926307"/>
            <a:ext cx="3629025" cy="329707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Três planos de hospedagem básicos:</a:t>
            </a:r>
            <a:endParaRPr/>
          </a:p>
          <a:p>
            <a:pPr marL="228600" lvl="0" indent="-228600" algn="l" rtl="0">
              <a:lnSpc>
                <a:spcPct val="12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Plano de Consumo</a:t>
            </a:r>
            <a:endParaRPr/>
          </a:p>
          <a:p>
            <a:pPr marL="228600" lvl="0" indent="-228600" algn="l" rtl="0">
              <a:lnSpc>
                <a:spcPct val="12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Plano Premium</a:t>
            </a:r>
            <a:endParaRPr/>
          </a:p>
          <a:p>
            <a:pPr marL="228600" lvl="0" indent="-228600" algn="l" rtl="0">
              <a:lnSpc>
                <a:spcPct val="12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Plano dedicado (Serviço de Aplicativo)</a:t>
            </a:r>
            <a:endParaRPr/>
          </a:p>
          <a:p>
            <a:pPr marL="0" lvl="0" indent="0" algn="l" rtl="0">
              <a:lnSpc>
                <a:spcPct val="120000"/>
              </a:lnSpc>
              <a:spcBef>
                <a:spcPts val="1450"/>
              </a:spcBef>
              <a:spcAft>
                <a:spcPts val="0"/>
              </a:spcAft>
              <a:buClr>
                <a:schemeClr val="dk1"/>
              </a:buClr>
              <a:buSzPts val="1500"/>
              <a:buNone/>
            </a:pPr>
            <a:endParaRPr sz="1500"/>
          </a:p>
          <a:p>
            <a:pPr marL="0" lvl="0" indent="0" algn="l" rtl="0">
              <a:lnSpc>
                <a:spcPct val="120000"/>
              </a:lnSpc>
              <a:spcBef>
                <a:spcPts val="100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Opções adicionais para maior controle e isolamento:</a:t>
            </a:r>
            <a:endParaRPr/>
          </a:p>
          <a:p>
            <a:pPr marL="228600" lvl="0" indent="-228600" algn="l" rtl="0">
              <a:lnSpc>
                <a:spcPct val="12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Ambiente do Serviço de Aplicativo</a:t>
            </a:r>
            <a:endParaRPr/>
          </a:p>
          <a:p>
            <a:pPr marL="228600" lvl="0" indent="-228600" algn="l" rtl="0">
              <a:lnSpc>
                <a:spcPct val="12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Kubernetes</a:t>
            </a:r>
            <a:endParaRPr/>
          </a:p>
          <a:p>
            <a:pPr marL="228600" lvl="0" indent="-133350" algn="l" rtl="0">
              <a:lnSpc>
                <a:spcPct val="120000"/>
              </a:lnSpc>
              <a:spcBef>
                <a:spcPts val="1450"/>
              </a:spcBef>
              <a:spcAft>
                <a:spcPts val="0"/>
              </a:spcAft>
              <a:buClr>
                <a:schemeClr val="dk1"/>
              </a:buClr>
              <a:buSzPts val="1500"/>
              <a:buNone/>
            </a:pPr>
            <a:endParaRPr sz="1500"/>
          </a:p>
        </p:txBody>
      </p:sp>
      <p:sp>
        <p:nvSpPr>
          <p:cNvPr id="247" name="Google Shape;247;p12"/>
          <p:cNvSpPr txBox="1"/>
          <p:nvPr/>
        </p:nvSpPr>
        <p:spPr>
          <a:xfrm>
            <a:off x="4572000" y="926307"/>
            <a:ext cx="4082903" cy="2239538"/>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Quattrocento Sans"/>
                <a:ea typeface="Quattrocento Sans"/>
                <a:cs typeface="Quattrocento Sans"/>
                <a:sym typeface="Quattrocento Sans"/>
              </a:rPr>
              <a:t>Os planos de hospedagem ditam:</a:t>
            </a:r>
            <a:endParaRPr/>
          </a:p>
          <a:p>
            <a:pPr marL="228600" marR="0" lvl="0" indent="-228600" algn="l" rtl="0">
              <a:lnSpc>
                <a:spcPct val="10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Como o aplicativo de funções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é dimensionado.</a:t>
            </a:r>
            <a:endParaRPr/>
          </a:p>
          <a:p>
            <a:pPr marL="228600" marR="0" lvl="0" indent="-228600" algn="l" rtl="0">
              <a:lnSpc>
                <a:spcPct val="10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Os recursos disponíveis para cada instância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do aplicativo de funções.</a:t>
            </a:r>
            <a:endParaRPr/>
          </a:p>
          <a:p>
            <a:pPr marL="228600" marR="0" lvl="0" indent="-228600" algn="l" rtl="0">
              <a:lnSpc>
                <a:spcPct val="10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Suporte para funcionalidades avançadas, como conectividade à Rede Virtual do Azure.</a:t>
            </a:r>
            <a:endParaRPr/>
          </a:p>
          <a:p>
            <a:pPr marL="228600" marR="0" lvl="0" indent="-114300" algn="l" rtl="0">
              <a:lnSpc>
                <a:spcPct val="100000"/>
              </a:lnSpc>
              <a:spcBef>
                <a:spcPts val="45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3"/>
          <p:cNvSpPr txBox="1">
            <a:spLocks noGrp="1"/>
          </p:cNvSpPr>
          <p:nvPr>
            <p:ph type="title"/>
          </p:nvPr>
        </p:nvSpPr>
        <p:spPr>
          <a:xfrm>
            <a:off x="342900" y="308611"/>
            <a:ext cx="8637815" cy="3865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Quattrocento Sans"/>
              <a:buNone/>
            </a:pPr>
            <a:r>
              <a:rPr lang="en-US" sz="2250">
                <a:solidFill>
                  <a:srgbClr val="000000"/>
                </a:solidFill>
                <a:latin typeface="Quattrocento Sans"/>
                <a:ea typeface="Quattrocento Sans"/>
                <a:cs typeface="Quattrocento Sans"/>
                <a:sym typeface="Quattrocento Sans"/>
              </a:rPr>
              <a:t>Comparar as opções de hospedagem do Azure Functions (2 de 3)</a:t>
            </a:r>
            <a:endParaRPr/>
          </a:p>
        </p:txBody>
      </p:sp>
      <p:sp>
        <p:nvSpPr>
          <p:cNvPr id="254" name="Google Shape;254;p13"/>
          <p:cNvSpPr txBox="1"/>
          <p:nvPr/>
        </p:nvSpPr>
        <p:spPr>
          <a:xfrm>
            <a:off x="342901" y="1097961"/>
            <a:ext cx="2742773" cy="324543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350"/>
              <a:buFont typeface="Noto Sans Symbols"/>
              <a:buNone/>
            </a:pPr>
            <a:r>
              <a:rPr lang="en-US" sz="1500" b="0" i="0" u="none" strike="noStrike" cap="none">
                <a:solidFill>
                  <a:srgbClr val="000000"/>
                </a:solidFill>
                <a:latin typeface="Quattrocento Sans"/>
                <a:ea typeface="Quattrocento Sans"/>
                <a:cs typeface="Quattrocento Sans"/>
                <a:sym typeface="Quattrocento Sans"/>
              </a:rPr>
              <a:t>Plano de Consumo</a:t>
            </a:r>
            <a:endParaRPr/>
          </a:p>
          <a:p>
            <a:pPr marL="171450" marR="0" lvl="1" indent="-171450" algn="l" rtl="0">
              <a:lnSpc>
                <a:spcPct val="100000"/>
              </a:lnSpc>
              <a:spcBef>
                <a:spcPts val="400"/>
              </a:spcBef>
              <a:spcAft>
                <a:spcPts val="0"/>
              </a:spcAft>
              <a:buClr>
                <a:srgbClr val="000000"/>
              </a:buClr>
              <a:buSzPts val="1350"/>
              <a:buFont typeface="Arial"/>
              <a:buChar char="•"/>
            </a:pPr>
            <a:r>
              <a:rPr lang="en-US" sz="1500" b="0" i="0" u="none" strike="noStrike" cap="none">
                <a:solidFill>
                  <a:srgbClr val="000000"/>
                </a:solidFill>
                <a:latin typeface="Quattrocento Sans"/>
                <a:ea typeface="Quattrocento Sans"/>
                <a:cs typeface="Quattrocento Sans"/>
                <a:sym typeface="Quattrocento Sans"/>
              </a:rPr>
              <a:t>O plano de hospedagem padrão. </a:t>
            </a:r>
            <a:endParaRPr/>
          </a:p>
          <a:p>
            <a:pPr marL="171450" marR="0" lvl="1" indent="-171450" algn="l" rtl="0">
              <a:lnSpc>
                <a:spcPct val="100000"/>
              </a:lnSpc>
              <a:spcBef>
                <a:spcPts val="450"/>
              </a:spcBef>
              <a:spcAft>
                <a:spcPts val="0"/>
              </a:spcAft>
              <a:buClr>
                <a:srgbClr val="000000"/>
              </a:buClr>
              <a:buSzPts val="1350"/>
              <a:buFont typeface="Arial"/>
              <a:buChar char="•"/>
            </a:pPr>
            <a:r>
              <a:rPr lang="en-US" sz="1500" b="0" i="0" u="none" strike="noStrike" cap="none">
                <a:solidFill>
                  <a:srgbClr val="000000"/>
                </a:solidFill>
                <a:latin typeface="Quattrocento Sans"/>
                <a:ea typeface="Quattrocento Sans"/>
                <a:cs typeface="Quattrocento Sans"/>
                <a:sym typeface="Quattrocento Sans"/>
              </a:rPr>
              <a:t>Ele dimensiona automaticamente e você paga apenas quando as funções estiverem em execução. </a:t>
            </a:r>
            <a:endParaRPr/>
          </a:p>
          <a:p>
            <a:pPr marL="171450" marR="0" lvl="1" indent="-171450" algn="l" rtl="0">
              <a:lnSpc>
                <a:spcPct val="100000"/>
              </a:lnSpc>
              <a:spcBef>
                <a:spcPts val="450"/>
              </a:spcBef>
              <a:spcAft>
                <a:spcPts val="0"/>
              </a:spcAft>
              <a:buClr>
                <a:srgbClr val="000000"/>
              </a:buClr>
              <a:buSzPts val="1350"/>
              <a:buFont typeface="Arial"/>
              <a:buChar char="•"/>
            </a:pPr>
            <a:r>
              <a:rPr lang="en-US" sz="1500" b="0" i="0" u="none" strike="noStrike" cap="none">
                <a:solidFill>
                  <a:srgbClr val="000000"/>
                </a:solidFill>
                <a:latin typeface="Quattrocento Sans"/>
                <a:ea typeface="Quattrocento Sans"/>
                <a:cs typeface="Quattrocento Sans"/>
                <a:sym typeface="Quattrocento Sans"/>
              </a:rPr>
              <a:t>As instâncias do host do Functions são adicionadas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e removidas de maneira dinâmica com base no número de eventos de entrada.</a:t>
            </a:r>
            <a:endParaRPr/>
          </a:p>
        </p:txBody>
      </p:sp>
      <p:sp>
        <p:nvSpPr>
          <p:cNvPr id="255" name="Google Shape;255;p13"/>
          <p:cNvSpPr txBox="1"/>
          <p:nvPr/>
        </p:nvSpPr>
        <p:spPr>
          <a:xfrm>
            <a:off x="3257124" y="1097962"/>
            <a:ext cx="2695340" cy="260315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350"/>
              <a:buFont typeface="Noto Sans Symbols"/>
              <a:buNone/>
            </a:pPr>
            <a:r>
              <a:rPr lang="en-US" sz="1500" b="0" i="0" u="none" strike="noStrike" cap="none">
                <a:solidFill>
                  <a:srgbClr val="000000"/>
                </a:solidFill>
                <a:latin typeface="Quattrocento Sans"/>
                <a:ea typeface="Quattrocento Sans"/>
                <a:cs typeface="Quattrocento Sans"/>
                <a:sym typeface="Quattrocento Sans"/>
              </a:rPr>
              <a:t>Plano Premium</a:t>
            </a:r>
            <a:endParaRPr/>
          </a:p>
          <a:p>
            <a:pPr marL="171450" marR="0" lvl="1" indent="-171450" algn="l" rtl="0">
              <a:lnSpc>
                <a:spcPct val="100000"/>
              </a:lnSpc>
              <a:spcBef>
                <a:spcPts val="400"/>
              </a:spcBef>
              <a:spcAft>
                <a:spcPts val="0"/>
              </a:spcAft>
              <a:buClr>
                <a:srgbClr val="000000"/>
              </a:buClr>
              <a:buSzPts val="1350"/>
              <a:buFont typeface="Arial"/>
              <a:buChar char="•"/>
            </a:pPr>
            <a:r>
              <a:rPr lang="en-US" sz="1500" b="0" i="0" u="none" strike="noStrike" cap="none">
                <a:solidFill>
                  <a:srgbClr val="000000"/>
                </a:solidFill>
                <a:latin typeface="Quattrocento Sans"/>
                <a:ea typeface="Quattrocento Sans"/>
                <a:cs typeface="Quattrocento Sans"/>
                <a:sym typeface="Quattrocento Sans"/>
              </a:rPr>
              <a:t>Usa trabalhadores pré-aquecidos para dimensionar automaticamente com base na demanda.</a:t>
            </a:r>
            <a:endParaRPr/>
          </a:p>
          <a:p>
            <a:pPr marL="171450" marR="0" lvl="1" indent="-171450" algn="l" rtl="0">
              <a:lnSpc>
                <a:spcPct val="100000"/>
              </a:lnSpc>
              <a:spcBef>
                <a:spcPts val="450"/>
              </a:spcBef>
              <a:spcAft>
                <a:spcPts val="0"/>
              </a:spcAft>
              <a:buClr>
                <a:srgbClr val="000000"/>
              </a:buClr>
              <a:buSzPts val="1350"/>
              <a:buFont typeface="Arial"/>
              <a:buChar char="•"/>
            </a:pPr>
            <a:r>
              <a:rPr lang="en-US" sz="1500" b="0" i="0" u="none" strike="noStrike" cap="none">
                <a:solidFill>
                  <a:srgbClr val="000000"/>
                </a:solidFill>
                <a:latin typeface="Quattrocento Sans"/>
                <a:ea typeface="Quattrocento Sans"/>
                <a:cs typeface="Quattrocento Sans"/>
                <a:sym typeface="Quattrocento Sans"/>
              </a:rPr>
              <a:t>É executado em instâncias mais poderosas e se conecta a redes virtuais.</a:t>
            </a:r>
            <a:endParaRPr/>
          </a:p>
        </p:txBody>
      </p:sp>
      <p:sp>
        <p:nvSpPr>
          <p:cNvPr id="256" name="Google Shape;256;p13"/>
          <p:cNvSpPr txBox="1"/>
          <p:nvPr/>
        </p:nvSpPr>
        <p:spPr>
          <a:xfrm>
            <a:off x="6123913" y="1097962"/>
            <a:ext cx="2725340" cy="260315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350"/>
              <a:buFont typeface="Noto Sans Symbols"/>
              <a:buNone/>
            </a:pPr>
            <a:r>
              <a:rPr lang="en-US" sz="1500" b="0" i="0" u="none" strike="noStrike" cap="none">
                <a:solidFill>
                  <a:srgbClr val="000000"/>
                </a:solidFill>
                <a:latin typeface="Quattrocento Sans"/>
                <a:ea typeface="Quattrocento Sans"/>
                <a:cs typeface="Quattrocento Sans"/>
                <a:sym typeface="Quattrocento Sans"/>
              </a:rPr>
              <a:t>Plano dedicado</a:t>
            </a:r>
            <a:endParaRPr/>
          </a:p>
          <a:p>
            <a:pPr marL="171450" marR="0" lvl="1" indent="-171450" algn="l" rtl="0">
              <a:lnSpc>
                <a:spcPct val="100000"/>
              </a:lnSpc>
              <a:spcBef>
                <a:spcPts val="400"/>
              </a:spcBef>
              <a:spcAft>
                <a:spcPts val="0"/>
              </a:spcAft>
              <a:buClr>
                <a:srgbClr val="000000"/>
              </a:buClr>
              <a:buSzPts val="1350"/>
              <a:buFont typeface="Arial"/>
              <a:buChar char="•"/>
            </a:pPr>
            <a:r>
              <a:rPr lang="en-US" sz="1500" b="0" i="0" u="none" strike="noStrike" cap="none">
                <a:solidFill>
                  <a:srgbClr val="000000"/>
                </a:solidFill>
                <a:latin typeface="Quattrocento Sans"/>
                <a:ea typeface="Quattrocento Sans"/>
                <a:cs typeface="Quattrocento Sans"/>
                <a:sym typeface="Quattrocento Sans"/>
              </a:rPr>
              <a:t>Execute suas funções em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um plano do Serviço de Aplicativo com taxas regulares do Plano do Serviço de Aplicativo.</a:t>
            </a:r>
            <a:endParaRPr/>
          </a:p>
          <a:p>
            <a:pPr marL="171450" marR="0" lvl="1" indent="-171450" algn="l" rtl="0">
              <a:lnSpc>
                <a:spcPct val="100000"/>
              </a:lnSpc>
              <a:spcBef>
                <a:spcPts val="450"/>
              </a:spcBef>
              <a:spcAft>
                <a:spcPts val="0"/>
              </a:spcAft>
              <a:buClr>
                <a:srgbClr val="000000"/>
              </a:buClr>
              <a:buSzPts val="1350"/>
              <a:buFont typeface="Arial"/>
              <a:buChar char="•"/>
            </a:pPr>
            <a:r>
              <a:rPr lang="en-US" sz="1500" b="0" i="0" u="none" strike="noStrike" cap="none">
                <a:solidFill>
                  <a:srgbClr val="000000"/>
                </a:solidFill>
                <a:latin typeface="Quattrocento Sans"/>
                <a:ea typeface="Quattrocento Sans"/>
                <a:cs typeface="Quattrocento Sans"/>
                <a:sym typeface="Quattrocento Sans"/>
              </a:rPr>
              <a:t>Melhor para cenários de execução longa em que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o Durable Functions não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pode ser usado.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5"/>
          <p:cNvSpPr txBox="1">
            <a:spLocks noGrp="1"/>
          </p:cNvSpPr>
          <p:nvPr>
            <p:ph type="title"/>
          </p:nvPr>
        </p:nvSpPr>
        <p:spPr>
          <a:xfrm>
            <a:off x="342900" y="308611"/>
            <a:ext cx="8659586" cy="3865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Quattrocento Sans"/>
              <a:buNone/>
            </a:pPr>
            <a:r>
              <a:rPr lang="en-US" sz="2250">
                <a:solidFill>
                  <a:srgbClr val="000000"/>
                </a:solidFill>
                <a:latin typeface="Quattrocento Sans"/>
                <a:ea typeface="Quattrocento Sans"/>
                <a:cs typeface="Quattrocento Sans"/>
                <a:sym typeface="Quattrocento Sans"/>
              </a:rPr>
              <a:t>Comparar as opções de hospedagem do Azure Functions (3 de 3)</a:t>
            </a:r>
            <a:endParaRPr/>
          </a:p>
        </p:txBody>
      </p:sp>
      <p:sp>
        <p:nvSpPr>
          <p:cNvPr id="263" name="Google Shape;263;p15"/>
          <p:cNvSpPr txBox="1">
            <a:spLocks noGrp="1"/>
          </p:cNvSpPr>
          <p:nvPr>
            <p:ph type="body" idx="1"/>
          </p:nvPr>
        </p:nvSpPr>
        <p:spPr>
          <a:xfrm>
            <a:off x="342900" y="926307"/>
            <a:ext cx="3777616" cy="32203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Duração do tempo limite do aplicativo de funções</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A propriedade </a:t>
            </a:r>
            <a:r>
              <a:rPr lang="en-US" sz="1500">
                <a:solidFill>
                  <a:srgbClr val="000000"/>
                </a:solidFill>
                <a:latin typeface="Consolas"/>
                <a:ea typeface="Consolas"/>
                <a:cs typeface="Consolas"/>
                <a:sym typeface="Consolas"/>
              </a:rPr>
              <a:t>functionTimeout</a:t>
            </a:r>
            <a:r>
              <a:rPr lang="en-US" sz="1500">
                <a:solidFill>
                  <a:srgbClr val="000000"/>
                </a:solidFill>
                <a:latin typeface="Quattrocento Sans"/>
                <a:ea typeface="Quattrocento Sans"/>
                <a:cs typeface="Quattrocento Sans"/>
                <a:sym typeface="Quattrocento Sans"/>
              </a:rPr>
              <a:t> no arquivo de projeto </a:t>
            </a:r>
            <a:r>
              <a:rPr lang="en-US" sz="1500" i="1">
                <a:solidFill>
                  <a:srgbClr val="000000"/>
                </a:solidFill>
                <a:latin typeface="Quattrocento Sans"/>
                <a:ea typeface="Quattrocento Sans"/>
                <a:cs typeface="Quattrocento Sans"/>
                <a:sym typeface="Quattrocento Sans"/>
              </a:rPr>
              <a:t>host.json </a:t>
            </a:r>
            <a:r>
              <a:rPr lang="en-US" sz="1500">
                <a:solidFill>
                  <a:srgbClr val="000000"/>
                </a:solidFill>
                <a:latin typeface="Quattrocento Sans"/>
                <a:ea typeface="Quattrocento Sans"/>
                <a:cs typeface="Quattrocento Sans"/>
                <a:sym typeface="Quattrocento Sans"/>
              </a:rPr>
              <a:t>especifica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a duração do tempo limite.</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O plano de </a:t>
            </a:r>
            <a:r>
              <a:rPr lang="en-US" sz="1500" b="1">
                <a:solidFill>
                  <a:srgbClr val="000000"/>
                </a:solidFill>
                <a:latin typeface="Quattrocento Sans"/>
                <a:ea typeface="Quattrocento Sans"/>
                <a:cs typeface="Quattrocento Sans"/>
                <a:sym typeface="Quattrocento Sans"/>
              </a:rPr>
              <a:t>consumo</a:t>
            </a:r>
            <a:r>
              <a:rPr lang="en-US" sz="1500">
                <a:solidFill>
                  <a:srgbClr val="000000"/>
                </a:solidFill>
                <a:latin typeface="Quattrocento Sans"/>
                <a:ea typeface="Quattrocento Sans"/>
                <a:cs typeface="Quattrocento Sans"/>
                <a:sym typeface="Quattrocento Sans"/>
              </a:rPr>
              <a:t> tem um tempo limite padrão de 5 minutos e um tempo limite máximo de 10 minutos.</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Os planos </a:t>
            </a:r>
            <a:r>
              <a:rPr lang="en-US" sz="1500" b="1">
                <a:solidFill>
                  <a:srgbClr val="000000"/>
                </a:solidFill>
                <a:latin typeface="Quattrocento Sans"/>
                <a:ea typeface="Quattrocento Sans"/>
                <a:cs typeface="Quattrocento Sans"/>
                <a:sym typeface="Quattrocento Sans"/>
              </a:rPr>
              <a:t>Premium</a:t>
            </a:r>
            <a:r>
              <a:rPr lang="en-US" sz="1500">
                <a:solidFill>
                  <a:srgbClr val="000000"/>
                </a:solidFill>
                <a:latin typeface="Quattrocento Sans"/>
                <a:ea typeface="Quattrocento Sans"/>
                <a:cs typeface="Quattrocento Sans"/>
                <a:sym typeface="Quattrocento Sans"/>
              </a:rPr>
              <a:t> e </a:t>
            </a:r>
            <a:r>
              <a:rPr lang="en-US" sz="1500" b="1">
                <a:solidFill>
                  <a:srgbClr val="000000"/>
                </a:solidFill>
                <a:latin typeface="Quattrocento Sans"/>
                <a:ea typeface="Quattrocento Sans"/>
                <a:cs typeface="Quattrocento Sans"/>
                <a:sym typeface="Quattrocento Sans"/>
              </a:rPr>
              <a:t>Dedicado </a:t>
            </a:r>
            <a:r>
              <a:rPr lang="en-US" sz="1500">
                <a:solidFill>
                  <a:srgbClr val="000000"/>
                </a:solidFill>
                <a:latin typeface="Quattrocento Sans"/>
                <a:ea typeface="Quattrocento Sans"/>
                <a:cs typeface="Quattrocento Sans"/>
                <a:sym typeface="Quattrocento Sans"/>
              </a:rPr>
              <a:t>têm um tempo limite padrão de 30 minutos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e nenhuma duração máxima.</a:t>
            </a:r>
            <a:endParaRPr/>
          </a:p>
          <a:p>
            <a:pPr marL="228600" lvl="0" indent="-50800" algn="l" rtl="0">
              <a:lnSpc>
                <a:spcPct val="90000"/>
              </a:lnSpc>
              <a:spcBef>
                <a:spcPts val="1450"/>
              </a:spcBef>
              <a:spcAft>
                <a:spcPts val="0"/>
              </a:spcAft>
              <a:buClr>
                <a:schemeClr val="dk1"/>
              </a:buClr>
              <a:buSzPts val="2800"/>
              <a:buNone/>
            </a:pPr>
            <a:endParaRPr/>
          </a:p>
        </p:txBody>
      </p:sp>
      <p:sp>
        <p:nvSpPr>
          <p:cNvPr id="264" name="Google Shape;264;p15"/>
          <p:cNvSpPr txBox="1"/>
          <p:nvPr/>
        </p:nvSpPr>
        <p:spPr>
          <a:xfrm>
            <a:off x="4688959" y="926307"/>
            <a:ext cx="4112142" cy="2646233"/>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Quattrocento Sans"/>
                <a:ea typeface="Quattrocento Sans"/>
                <a:cs typeface="Quattrocento Sans"/>
                <a:sym typeface="Quattrocento Sans"/>
              </a:rPr>
              <a:t>Requisitos da conta de armazenamento</a:t>
            </a:r>
            <a:endParaRPr/>
          </a:p>
          <a:p>
            <a:pPr marL="228600" marR="0" lvl="0" indent="-228600" algn="l" rtl="0">
              <a:lnSpc>
                <a:spcPct val="10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Em qualquer plano, o aplicativo de funções exige uma conta geral do Armazenamento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do Azure.</a:t>
            </a:r>
            <a:endParaRPr/>
          </a:p>
          <a:p>
            <a:pPr marL="228600" marR="0" lvl="0" indent="-228600" algn="l" rtl="0">
              <a:lnSpc>
                <a:spcPct val="10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O Azure Functions usa o Armazenamento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do Azure para operações como gerenciamento de gatilhos e registro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em log de execuções de função.</a:t>
            </a:r>
            <a:endParaRPr/>
          </a:p>
          <a:p>
            <a:pPr marL="0" marR="0" lvl="0" indent="0" algn="l" rtl="0">
              <a:lnSpc>
                <a:spcPct val="100000"/>
              </a:lnSpc>
              <a:spcBef>
                <a:spcPts val="450"/>
              </a:spcBef>
              <a:spcAft>
                <a:spcPts val="0"/>
              </a:spcAft>
              <a:buClr>
                <a:srgbClr val="000000"/>
              </a:buClr>
              <a:buSzPts val="2100"/>
              <a:buFont typeface="Arial"/>
              <a:buNone/>
            </a:pPr>
            <a:endParaRPr sz="21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6"/>
          <p:cNvSpPr txBox="1">
            <a:spLocks noGrp="1"/>
          </p:cNvSpPr>
          <p:nvPr>
            <p:ph type="title"/>
          </p:nvPr>
        </p:nvSpPr>
        <p:spPr>
          <a:xfrm>
            <a:off x="342900" y="273844"/>
            <a:ext cx="8172450" cy="4971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Dimensionar o Azure Functions (1 de 3)</a:t>
            </a:r>
            <a:endParaRPr/>
          </a:p>
        </p:txBody>
      </p:sp>
      <p:sp>
        <p:nvSpPr>
          <p:cNvPr id="271" name="Google Shape;271;p16"/>
          <p:cNvSpPr txBox="1">
            <a:spLocks noGrp="1"/>
          </p:cNvSpPr>
          <p:nvPr>
            <p:ph type="body" idx="1"/>
          </p:nvPr>
        </p:nvSpPr>
        <p:spPr>
          <a:xfrm>
            <a:off x="342900" y="926307"/>
            <a:ext cx="8526780" cy="361235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 unidade de escala para o Azure Functions é o aplicativo de funções.</a:t>
            </a:r>
            <a:endParaRPr/>
          </a:p>
          <a:p>
            <a:pPr marL="228600" lvl="0" indent="-228600" algn="l" rtl="0">
              <a:lnSpc>
                <a:spcPct val="90000"/>
              </a:lnSpc>
              <a:spcBef>
                <a:spcPts val="1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Um </a:t>
            </a:r>
            <a:r>
              <a:rPr lang="en-US" sz="1800" i="1">
                <a:solidFill>
                  <a:srgbClr val="000000"/>
                </a:solidFill>
                <a:latin typeface="Quattrocento Sans"/>
                <a:ea typeface="Quattrocento Sans"/>
                <a:cs typeface="Quattrocento Sans"/>
                <a:sym typeface="Quattrocento Sans"/>
              </a:rPr>
              <a:t>controlador de escala</a:t>
            </a:r>
            <a:r>
              <a:rPr lang="en-US" sz="1800">
                <a:solidFill>
                  <a:srgbClr val="000000"/>
                </a:solidFill>
                <a:latin typeface="Quattrocento Sans"/>
                <a:ea typeface="Quattrocento Sans"/>
                <a:cs typeface="Quattrocento Sans"/>
                <a:sym typeface="Quattrocento Sans"/>
              </a:rPr>
              <a:t> monitora a taxa de eventos para determinar se deve aumentar ou reduzir. </a:t>
            </a:r>
            <a:endParaRPr/>
          </a:p>
          <a:p>
            <a:pPr marL="228600" lvl="0" indent="-228600" algn="l" rtl="0">
              <a:lnSpc>
                <a:spcPct val="90000"/>
              </a:lnSpc>
              <a:spcBef>
                <a:spcPts val="1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O número de instâncias pode ser “reduzido” a zero quando nenhuma função está em execução em um aplicativo de funções.</a:t>
            </a:r>
            <a:endParaRPr/>
          </a:p>
          <a:p>
            <a:pPr marL="228600" lvl="0" indent="-228600" algn="l" rtl="0">
              <a:lnSpc>
                <a:spcPct val="90000"/>
              </a:lnSpc>
              <a:spcBef>
                <a:spcPts val="1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 próxima solicitação tem a latência </a:t>
            </a:r>
            <a:r>
              <a:rPr lang="en-US" sz="1800" i="1">
                <a:solidFill>
                  <a:srgbClr val="000000"/>
                </a:solidFill>
                <a:latin typeface="Quattrocento Sans"/>
                <a:ea typeface="Quattrocento Sans"/>
                <a:cs typeface="Quattrocento Sans"/>
                <a:sym typeface="Quattrocento Sans"/>
              </a:rPr>
              <a:t>(inicialização a frio)</a:t>
            </a:r>
            <a:r>
              <a:rPr lang="en-US" sz="1800">
                <a:solidFill>
                  <a:srgbClr val="000000"/>
                </a:solidFill>
                <a:latin typeface="Quattrocento Sans"/>
                <a:ea typeface="Quattrocento Sans"/>
                <a:cs typeface="Quattrocento Sans"/>
                <a:sym typeface="Quattrocento Sans"/>
              </a:rPr>
              <a:t> de escala de zero para um</a:t>
            </a:r>
            <a:endParaRPr/>
          </a:p>
          <a:p>
            <a:pPr marL="0" lvl="0" indent="0" algn="l" rtl="0">
              <a:lnSpc>
                <a:spcPct val="90000"/>
              </a:lnSpc>
              <a:spcBef>
                <a:spcPts val="1900"/>
              </a:spcBef>
              <a:spcAft>
                <a:spcPts val="0"/>
              </a:spcAft>
              <a:buClr>
                <a:schemeClr val="dk1"/>
              </a:buClr>
              <a:buSzPts val="1800"/>
              <a:buNone/>
            </a:pPr>
            <a:endParaRPr sz="1800"/>
          </a:p>
          <a:p>
            <a:pPr marL="228600" lvl="0" indent="-114300" algn="l" rtl="0">
              <a:lnSpc>
                <a:spcPct val="90000"/>
              </a:lnSpc>
              <a:spcBef>
                <a:spcPts val="1900"/>
              </a:spcBef>
              <a:spcAft>
                <a:spcPts val="0"/>
              </a:spcAft>
              <a:buClr>
                <a:schemeClr val="dk1"/>
              </a:buClr>
              <a:buSzPts val="1800"/>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8"/>
          <p:cNvSpPr txBox="1">
            <a:spLocks noGrp="1"/>
          </p:cNvSpPr>
          <p:nvPr>
            <p:ph type="title"/>
          </p:nvPr>
        </p:nvSpPr>
        <p:spPr>
          <a:xfrm>
            <a:off x="384571" y="273844"/>
            <a:ext cx="8130779" cy="4750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Dimensionar o Azure Functions (2 de 3)</a:t>
            </a:r>
            <a:endParaRPr/>
          </a:p>
        </p:txBody>
      </p:sp>
      <p:sp>
        <p:nvSpPr>
          <p:cNvPr id="277" name="Google Shape;277;p18"/>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Comportamentos de escala</a:t>
            </a:r>
            <a:endParaRPr/>
          </a:p>
        </p:txBody>
      </p:sp>
      <p:sp>
        <p:nvSpPr>
          <p:cNvPr id="278" name="Google Shape;278;p18"/>
          <p:cNvSpPr txBox="1">
            <a:spLocks noGrp="1"/>
          </p:cNvSpPr>
          <p:nvPr>
            <p:ph type="body" idx="2"/>
          </p:nvPr>
        </p:nvSpPr>
        <p:spPr>
          <a:xfrm>
            <a:off x="342900" y="1129564"/>
            <a:ext cx="8149590" cy="33932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O dimensionamento pode variar em uma série de fatores e ser diferente com base no gatilho e na linguagem selecionada. </a:t>
            </a:r>
            <a:endParaRPr/>
          </a:p>
          <a:p>
            <a:pPr marL="257175" lvl="0" indent="-257175" algn="l" rtl="0">
              <a:lnSpc>
                <a:spcPct val="90000"/>
              </a:lnSpc>
              <a:spcBef>
                <a:spcPts val="900"/>
              </a:spcBef>
              <a:spcAft>
                <a:spcPts val="0"/>
              </a:spcAft>
              <a:buClr>
                <a:srgbClr val="000000"/>
              </a:buClr>
              <a:buSzPts val="1800"/>
              <a:buChar char="•"/>
            </a:pPr>
            <a:r>
              <a:rPr lang="en-US" sz="1800" b="1">
                <a:solidFill>
                  <a:srgbClr val="000000"/>
                </a:solidFill>
                <a:latin typeface="Quattrocento Sans"/>
                <a:ea typeface="Quattrocento Sans"/>
                <a:cs typeface="Quattrocento Sans"/>
                <a:sym typeface="Quattrocento Sans"/>
              </a:rPr>
              <a:t>Máximo de instâncias:</a:t>
            </a:r>
            <a:r>
              <a:rPr lang="en-US" sz="1800">
                <a:solidFill>
                  <a:srgbClr val="000000"/>
                </a:solidFill>
                <a:latin typeface="Quattrocento Sans"/>
                <a:ea typeface="Quattrocento Sans"/>
                <a:cs typeface="Quattrocento Sans"/>
                <a:sym typeface="Quattrocento Sans"/>
              </a:rPr>
              <a:t> um único aplicativo de funções só é escalado horizontalmente para no máximo 200 instâncias. Uma única instância pode processar mais de uma mensagem ou solicitação por vez, portanto, não há um limite definido de número de execuções simultâneas.</a:t>
            </a:r>
            <a:endParaRPr/>
          </a:p>
          <a:p>
            <a:pPr marL="257175" lvl="0" indent="-257175" algn="l" rtl="0">
              <a:lnSpc>
                <a:spcPct val="90000"/>
              </a:lnSpc>
              <a:spcBef>
                <a:spcPts val="900"/>
              </a:spcBef>
              <a:spcAft>
                <a:spcPts val="0"/>
              </a:spcAft>
              <a:buClr>
                <a:srgbClr val="000000"/>
              </a:buClr>
              <a:buSzPts val="1800"/>
              <a:buChar char="•"/>
            </a:pPr>
            <a:r>
              <a:rPr lang="en-US" sz="1800" b="1">
                <a:solidFill>
                  <a:srgbClr val="000000"/>
                </a:solidFill>
                <a:latin typeface="Quattrocento Sans"/>
                <a:ea typeface="Quattrocento Sans"/>
                <a:cs typeface="Quattrocento Sans"/>
                <a:sym typeface="Quattrocento Sans"/>
              </a:rPr>
              <a:t>Nova taxa de instância:</a:t>
            </a:r>
            <a:r>
              <a:rPr lang="en-US" sz="1800">
                <a:solidFill>
                  <a:srgbClr val="000000"/>
                </a:solidFill>
                <a:latin typeface="Quattrocento Sans"/>
                <a:ea typeface="Quattrocento Sans"/>
                <a:cs typeface="Quattrocento Sans"/>
                <a:sym typeface="Quattrocento Sans"/>
              </a:rPr>
              <a:t> Para gatilhos HTTP, novas instâncias são alocadas,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no máximo, uma vez por segundo. Para gatilhos não HTTP, novas instâncias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são alocadas, no máximo, uma vez a cada 30 segundos.</a:t>
            </a:r>
            <a:endParaRPr/>
          </a:p>
          <a:p>
            <a:pPr marL="228600" lvl="0" indent="-11430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9"/>
          <p:cNvSpPr txBox="1">
            <a:spLocks noGrp="1"/>
          </p:cNvSpPr>
          <p:nvPr>
            <p:ph type="title"/>
          </p:nvPr>
        </p:nvSpPr>
        <p:spPr>
          <a:xfrm>
            <a:off x="342900" y="166267"/>
            <a:ext cx="8071441" cy="6524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Dimensionar o Azure Functions (3 de 3)</a:t>
            </a:r>
            <a:endParaRPr/>
          </a:p>
        </p:txBody>
      </p:sp>
      <p:sp>
        <p:nvSpPr>
          <p:cNvPr id="285" name="Google Shape;285;p19"/>
          <p:cNvSpPr txBox="1">
            <a:spLocks noGrp="1"/>
          </p:cNvSpPr>
          <p:nvPr>
            <p:ph type="body" idx="1"/>
          </p:nvPr>
        </p:nvSpPr>
        <p:spPr>
          <a:xfrm>
            <a:off x="342900" y="926307"/>
            <a:ext cx="3843670" cy="32203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Limitar escala horizontal</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Você pode restringir o número máximo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de instâncias que um aplicativo usou para escalar horizontalmente.</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Comum quando um componente downstream, como um banco de dados, tem taxa de transferência limitada. </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Defina o valor </a:t>
            </a:r>
            <a:r>
              <a:rPr lang="en-US" sz="1500" i="1">
                <a:solidFill>
                  <a:srgbClr val="000000"/>
                </a:solidFill>
                <a:latin typeface="Quattrocento Sans"/>
                <a:ea typeface="Quattrocento Sans"/>
                <a:cs typeface="Quattrocento Sans"/>
                <a:sym typeface="Quattrocento Sans"/>
              </a:rPr>
              <a:t>functionAppScaleLimit</a:t>
            </a:r>
            <a:r>
              <a:rPr lang="en-US" sz="1500">
                <a:solidFill>
                  <a:srgbClr val="000000"/>
                </a:solidFill>
                <a:latin typeface="Quattrocento Sans"/>
                <a:ea typeface="Quattrocento Sans"/>
                <a:cs typeface="Quattrocento Sans"/>
                <a:sym typeface="Quattrocento Sans"/>
              </a:rPr>
              <a:t> como zero para irrestrito ou para um valor entre um e o máximo do aplicativo</a:t>
            </a:r>
            <a:endParaRPr/>
          </a:p>
          <a:p>
            <a:pPr marL="228600" lvl="0" indent="-50800" algn="l" rtl="0">
              <a:lnSpc>
                <a:spcPct val="90000"/>
              </a:lnSpc>
              <a:spcBef>
                <a:spcPts val="1450"/>
              </a:spcBef>
              <a:spcAft>
                <a:spcPts val="0"/>
              </a:spcAft>
              <a:buClr>
                <a:schemeClr val="dk1"/>
              </a:buClr>
              <a:buSzPts val="2800"/>
              <a:buNone/>
            </a:pPr>
            <a:endParaRPr/>
          </a:p>
        </p:txBody>
      </p:sp>
      <p:sp>
        <p:nvSpPr>
          <p:cNvPr id="286" name="Google Shape;286;p19"/>
          <p:cNvSpPr txBox="1"/>
          <p:nvPr/>
        </p:nvSpPr>
        <p:spPr>
          <a:xfrm>
            <a:off x="4688959" y="926307"/>
            <a:ext cx="4011132" cy="2646233"/>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Quattrocento Sans"/>
                <a:ea typeface="Quattrocento Sans"/>
                <a:cs typeface="Quattrocento Sans"/>
                <a:sym typeface="Quattrocento Sans"/>
              </a:rPr>
              <a:t>Dimensionamento em um plano dedicado</a:t>
            </a:r>
            <a:endParaRPr/>
          </a:p>
          <a:p>
            <a:pPr marL="228600" marR="0" lvl="0" indent="-228600" algn="l" rtl="0">
              <a:lnSpc>
                <a:spcPct val="10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Usando um Plano do Serviço de Aplicativo, você pode manualmente escalar horizontalmente, adicionando mais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instâncias de VM.</a:t>
            </a:r>
            <a:endParaRPr/>
          </a:p>
          <a:p>
            <a:pPr marL="228600" marR="0" lvl="0" indent="-228600" algn="l" rtl="0">
              <a:lnSpc>
                <a:spcPct val="10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Você também pode habilitar o dimensionamento automático.</a:t>
            </a:r>
            <a:endParaRPr/>
          </a:p>
          <a:p>
            <a:pPr marL="0" marR="0" lvl="0" indent="0" algn="l" rtl="0">
              <a:lnSpc>
                <a:spcPct val="100000"/>
              </a:lnSpc>
              <a:spcBef>
                <a:spcPts val="450"/>
              </a:spcBef>
              <a:spcAft>
                <a:spcPts val="0"/>
              </a:spcAft>
              <a:buClr>
                <a:srgbClr val="000000"/>
              </a:buClr>
              <a:buSzPts val="2100"/>
              <a:buFont typeface="Arial"/>
              <a:buNone/>
            </a:pPr>
            <a:endParaRPr sz="21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6295da5bc_1_75"/>
          <p:cNvSpPr txBox="1">
            <a:spLocks noGrp="1"/>
          </p:cNvSpPr>
          <p:nvPr>
            <p:ph type="title"/>
          </p:nvPr>
        </p:nvSpPr>
        <p:spPr>
          <a:xfrm>
            <a:off x="342000"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Resumo e verificação de conhecimentos</a:t>
            </a:r>
            <a:endParaRPr/>
          </a:p>
        </p:txBody>
      </p:sp>
      <p:sp>
        <p:nvSpPr>
          <p:cNvPr id="293" name="Google Shape;293;g116295da5bc_1_75"/>
          <p:cNvSpPr txBox="1">
            <a:spLocks noGrp="1"/>
          </p:cNvSpPr>
          <p:nvPr>
            <p:ph type="body" idx="4294967295"/>
          </p:nvPr>
        </p:nvSpPr>
        <p:spPr>
          <a:xfrm>
            <a:off x="342900" y="1314451"/>
            <a:ext cx="3764830" cy="282178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Neste módulo, você aprendeu a:</a:t>
            </a:r>
            <a:endParaRPr/>
          </a:p>
          <a:p>
            <a:pPr marL="175022" lvl="0" indent="-175022" algn="l" rtl="0">
              <a:lnSpc>
                <a:spcPct val="90000"/>
              </a:lnSpc>
              <a:spcBef>
                <a:spcPts val="1900"/>
              </a:spcBef>
              <a:spcAft>
                <a:spcPts val="0"/>
              </a:spcAft>
              <a:buClr>
                <a:srgbClr val="000000"/>
              </a:buClr>
              <a:buSzPts val="1650"/>
              <a:buChar char="•"/>
            </a:pPr>
            <a:r>
              <a:rPr lang="en-US" sz="1650">
                <a:solidFill>
                  <a:srgbClr val="000000"/>
                </a:solidFill>
                <a:latin typeface="Quattrocento Sans"/>
                <a:ea typeface="Quattrocento Sans"/>
                <a:cs typeface="Quattrocento Sans"/>
                <a:sym typeface="Quattrocento Sans"/>
              </a:rPr>
              <a:t>Explicar as diferenças funcionais entre o Azure Functions, os Aplicativos Lógicos do Azure e o WebJobs</a:t>
            </a:r>
            <a:endParaRPr sz="1650"/>
          </a:p>
          <a:p>
            <a:pPr marL="175022" lvl="0" indent="-175022" algn="l" rtl="0">
              <a:lnSpc>
                <a:spcPct val="90000"/>
              </a:lnSpc>
              <a:spcBef>
                <a:spcPts val="1450"/>
              </a:spcBef>
              <a:spcAft>
                <a:spcPts val="0"/>
              </a:spcAft>
              <a:buClr>
                <a:srgbClr val="000000"/>
              </a:buClr>
              <a:buSzPts val="1650"/>
              <a:buChar char="•"/>
            </a:pPr>
            <a:r>
              <a:rPr lang="en-US" sz="1650">
                <a:solidFill>
                  <a:srgbClr val="000000"/>
                </a:solidFill>
                <a:latin typeface="Quattrocento Sans"/>
                <a:ea typeface="Quattrocento Sans"/>
                <a:cs typeface="Quattrocento Sans"/>
                <a:sym typeface="Quattrocento Sans"/>
              </a:rPr>
              <a:t>Descrever as opções do plano de hospedagem do Azure Functions</a:t>
            </a:r>
            <a:endParaRPr/>
          </a:p>
          <a:p>
            <a:pPr marL="175022" lvl="0" indent="-175022" algn="l" rtl="0">
              <a:lnSpc>
                <a:spcPct val="90000"/>
              </a:lnSpc>
              <a:spcBef>
                <a:spcPts val="1450"/>
              </a:spcBef>
              <a:spcAft>
                <a:spcPts val="0"/>
              </a:spcAft>
              <a:buClr>
                <a:srgbClr val="000000"/>
              </a:buClr>
              <a:buSzPts val="1650"/>
              <a:buChar char="•"/>
            </a:pPr>
            <a:r>
              <a:rPr lang="en-US" sz="1650">
                <a:solidFill>
                  <a:srgbClr val="000000"/>
                </a:solidFill>
                <a:latin typeface="Quattrocento Sans"/>
                <a:ea typeface="Quattrocento Sans"/>
                <a:cs typeface="Quattrocento Sans"/>
                <a:sym typeface="Quattrocento Sans"/>
              </a:rPr>
              <a:t>Descrever como o Azure Functions escala para atender às necessidades dos negócios</a:t>
            </a:r>
            <a:endParaRPr/>
          </a:p>
        </p:txBody>
      </p:sp>
      <p:sp>
        <p:nvSpPr>
          <p:cNvPr id="294" name="Google Shape;294;g116295da5bc_1_75"/>
          <p:cNvSpPr/>
          <p:nvPr/>
        </p:nvSpPr>
        <p:spPr>
          <a:xfrm>
            <a:off x="4572000" y="1557463"/>
            <a:ext cx="343607" cy="34360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50" b="1" i="0" u="none" strike="noStrike" cap="none">
                <a:solidFill>
                  <a:srgbClr val="FFFFFF"/>
                </a:solidFill>
                <a:latin typeface="Quattrocento Sans"/>
                <a:ea typeface="Quattrocento Sans"/>
                <a:cs typeface="Quattrocento Sans"/>
                <a:sym typeface="Quattrocento Sans"/>
              </a:rPr>
              <a:t>1</a:t>
            </a:r>
            <a:endParaRPr sz="1050" b="1" i="0" u="none" strike="noStrike" cap="none">
              <a:solidFill>
                <a:schemeClr val="lt1"/>
              </a:solidFill>
              <a:latin typeface="Arial"/>
              <a:ea typeface="Arial"/>
              <a:cs typeface="Arial"/>
              <a:sym typeface="Arial"/>
            </a:endParaRPr>
          </a:p>
        </p:txBody>
      </p:sp>
      <p:sp>
        <p:nvSpPr>
          <p:cNvPr id="295" name="Google Shape;295;g116295da5bc_1_75"/>
          <p:cNvSpPr txBox="1"/>
          <p:nvPr/>
        </p:nvSpPr>
        <p:spPr>
          <a:xfrm>
            <a:off x="5036273" y="1557463"/>
            <a:ext cx="3504330" cy="53910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US" sz="1350" b="0" i="0" u="none" strike="noStrike" cap="none">
                <a:solidFill>
                  <a:srgbClr val="000000"/>
                </a:solidFill>
                <a:latin typeface="Quattrocento Sans"/>
                <a:ea typeface="Quattrocento Sans"/>
                <a:cs typeface="Quattrocento Sans"/>
                <a:sym typeface="Quattrocento Sans"/>
              </a:rPr>
              <a:t>Qual plano de hospedagem do Azure Functions é melhor quando a escala preditiva e os custos são necessários?</a:t>
            </a:r>
            <a:endParaRPr/>
          </a:p>
        </p:txBody>
      </p:sp>
      <p:sp>
        <p:nvSpPr>
          <p:cNvPr id="296" name="Google Shape;296;g116295da5bc_1_75"/>
          <p:cNvSpPr/>
          <p:nvPr/>
        </p:nvSpPr>
        <p:spPr>
          <a:xfrm>
            <a:off x="4580878" y="2491626"/>
            <a:ext cx="343607" cy="34360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50" b="1" i="0" u="none" strike="noStrike" cap="none">
                <a:solidFill>
                  <a:srgbClr val="FFFFFF"/>
                </a:solidFill>
                <a:latin typeface="Quattrocento Sans"/>
                <a:ea typeface="Quattrocento Sans"/>
                <a:cs typeface="Quattrocento Sans"/>
                <a:sym typeface="Quattrocento Sans"/>
              </a:rPr>
              <a:t>2</a:t>
            </a:r>
            <a:endParaRPr sz="1050" b="1" i="0" u="none" strike="noStrike" cap="none">
              <a:solidFill>
                <a:schemeClr val="lt1"/>
              </a:solidFill>
              <a:latin typeface="Arial"/>
              <a:ea typeface="Arial"/>
              <a:cs typeface="Arial"/>
              <a:sym typeface="Arial"/>
            </a:endParaRPr>
          </a:p>
        </p:txBody>
      </p:sp>
      <p:sp>
        <p:nvSpPr>
          <p:cNvPr id="297" name="Google Shape;297;g116295da5bc_1_75"/>
          <p:cNvSpPr txBox="1"/>
          <p:nvPr/>
        </p:nvSpPr>
        <p:spPr>
          <a:xfrm>
            <a:off x="5036273" y="2491626"/>
            <a:ext cx="3432560" cy="78586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000000"/>
              </a:buClr>
              <a:buSzPts val="1350"/>
              <a:buFont typeface="Arial"/>
              <a:buNone/>
            </a:pPr>
            <a:r>
              <a:rPr lang="en-US" sz="1350" b="0" i="0" u="none" strike="noStrike" cap="none">
                <a:solidFill>
                  <a:srgbClr val="000000"/>
                </a:solidFill>
                <a:latin typeface="Quattrocento Sans"/>
                <a:ea typeface="Quattrocento Sans"/>
                <a:cs typeface="Quattrocento Sans"/>
                <a:sym typeface="Quattrocento Sans"/>
              </a:rPr>
              <a:t>Qual fluxo de trabalho sem servidor você escolheria se a solução exigisse um modelo de desenvolvimento designer-first?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301"/>
        <p:cNvGrpSpPr/>
        <p:nvPr/>
      </p:nvGrpSpPr>
      <p:grpSpPr>
        <a:xfrm>
          <a:off x="0" y="0"/>
          <a:ext cx="0" cy="0"/>
          <a:chOff x="0" y="0"/>
          <a:chExt cx="0" cy="0"/>
        </a:xfrm>
      </p:grpSpPr>
      <p:sp>
        <p:nvSpPr>
          <p:cNvPr id="302" name="Google Shape;302;p20"/>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b="0" i="0" u="none" strike="noStrike" cap="none">
                <a:solidFill>
                  <a:srgbClr val="A5A5A5"/>
                </a:solidFill>
                <a:latin typeface="Calibri"/>
                <a:ea typeface="Calibri"/>
                <a:cs typeface="Calibri"/>
                <a:sym typeface="Calibri"/>
              </a:rPr>
              <a:t>Desenvolver o Azure Functions</a:t>
            </a:r>
            <a:endParaRPr sz="2400" b="0" i="0" u="none" strike="noStrike" cap="none">
              <a:solidFill>
                <a:srgbClr val="A5A5A5"/>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A5A5A5"/>
              </a:solidFill>
              <a:latin typeface="Calibri"/>
              <a:ea typeface="Calibri"/>
              <a:cs typeface="Calibri"/>
              <a:sym typeface="Calibri"/>
            </a:endParaRPr>
          </a:p>
        </p:txBody>
      </p:sp>
      <p:sp>
        <p:nvSpPr>
          <p:cNvPr id="303" name="Google Shape;303;p20"/>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b="1" i="0" u="none" strike="noStrike" cap="none">
                <a:solidFill>
                  <a:srgbClr val="EA4E60"/>
                </a:solidFill>
                <a:latin typeface="Century Gothic"/>
                <a:ea typeface="Century Gothic"/>
                <a:cs typeface="Century Gothic"/>
                <a:sym typeface="Century Gothic"/>
              </a:rPr>
              <a:t>Aula 2</a:t>
            </a:r>
            <a:endParaRPr sz="4000" b="0" i="0" u="none" strike="noStrike" cap="none">
              <a:solidFill>
                <a:srgbClr val="EA4E60"/>
              </a:solidFill>
              <a:latin typeface="Century Gothic"/>
              <a:ea typeface="Century Gothic"/>
              <a:cs typeface="Century Gothic"/>
              <a:sym typeface="Century Gothic"/>
            </a:endParaRPr>
          </a:p>
        </p:txBody>
      </p:sp>
      <p:sp>
        <p:nvSpPr>
          <p:cNvPr id="304" name="Google Shape;304;p2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pic>
        <p:nvPicPr>
          <p:cNvPr id="305" name="Google Shape;305;p20"/>
          <p:cNvPicPr preferRelativeResize="0"/>
          <p:nvPr/>
        </p:nvPicPr>
        <p:blipFill rotWithShape="1">
          <a:blip r:embed="rId3">
            <a:alphaModFix/>
          </a:blip>
          <a:srcRect/>
          <a:stretch/>
        </p:blipFill>
        <p:spPr>
          <a:xfrm>
            <a:off x="8371044" y="127584"/>
            <a:ext cx="651673" cy="2714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16d3f5ae16_1_6"/>
          <p:cNvSpPr txBox="1">
            <a:spLocks noGrp="1"/>
          </p:cNvSpPr>
          <p:nvPr>
            <p:ph type="title"/>
          </p:nvPr>
        </p:nvSpPr>
        <p:spPr>
          <a:xfrm>
            <a:off x="342900"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Introdução</a:t>
            </a:r>
            <a:endParaRPr/>
          </a:p>
        </p:txBody>
      </p:sp>
      <p:sp>
        <p:nvSpPr>
          <p:cNvPr id="312" name="Google Shape;312;g116d3f5ae16_1_6"/>
          <p:cNvSpPr txBox="1">
            <a:spLocks noGrp="1"/>
          </p:cNvSpPr>
          <p:nvPr>
            <p:ph type="body" idx="1"/>
          </p:nvPr>
        </p:nvSpPr>
        <p:spPr>
          <a:xfrm>
            <a:off x="342900" y="926307"/>
            <a:ext cx="8049986" cy="361235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Toda função tem duas partes importantes:</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O</a:t>
            </a:r>
            <a:r>
              <a:rPr lang="en-US" sz="1800" b="1">
                <a:solidFill>
                  <a:srgbClr val="000000"/>
                </a:solidFill>
                <a:latin typeface="Quattrocento Sans"/>
                <a:ea typeface="Quattrocento Sans"/>
                <a:cs typeface="Quattrocento Sans"/>
                <a:sym typeface="Quattrocento Sans"/>
              </a:rPr>
              <a:t> código</a:t>
            </a:r>
            <a:r>
              <a:rPr lang="en-US" sz="1800">
                <a:solidFill>
                  <a:srgbClr val="000000"/>
                </a:solidFill>
                <a:latin typeface="Quattrocento Sans"/>
                <a:ea typeface="Quattrocento Sans"/>
                <a:cs typeface="Quattrocento Sans"/>
                <a:sym typeface="Quattrocento Sans"/>
              </a:rPr>
              <a:t>, que pode ser escrito em uma variedade de linguagens.</a:t>
            </a:r>
            <a:endParaRPr/>
          </a:p>
          <a:p>
            <a:pPr marL="257175" lvl="0" indent="-257175" algn="l" rtl="0">
              <a:lnSpc>
                <a:spcPct val="90000"/>
              </a:lnSpc>
              <a:spcBef>
                <a:spcPts val="4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Algumas </a:t>
            </a:r>
            <a:r>
              <a:rPr lang="en-US" sz="1800" b="1">
                <a:solidFill>
                  <a:srgbClr val="000000"/>
                </a:solidFill>
                <a:latin typeface="Quattrocento Sans"/>
                <a:ea typeface="Quattrocento Sans"/>
                <a:cs typeface="Quattrocento Sans"/>
                <a:sym typeface="Quattrocento Sans"/>
              </a:rPr>
              <a:t>configurações</a:t>
            </a:r>
            <a:r>
              <a:rPr lang="en-US" sz="1800">
                <a:solidFill>
                  <a:srgbClr val="000000"/>
                </a:solidFill>
                <a:latin typeface="Quattrocento Sans"/>
                <a:ea typeface="Quattrocento Sans"/>
                <a:cs typeface="Quattrocento Sans"/>
                <a:sym typeface="Quattrocento Sans"/>
              </a:rPr>
              <a:t>, o arquivo </a:t>
            </a:r>
            <a:r>
              <a:rPr lang="en-US" sz="1800" i="1">
                <a:solidFill>
                  <a:srgbClr val="000000"/>
                </a:solidFill>
                <a:latin typeface="Quattrocento Sans"/>
                <a:ea typeface="Quattrocento Sans"/>
                <a:cs typeface="Quattrocento Sans"/>
                <a:sym typeface="Quattrocento Sans"/>
              </a:rPr>
              <a:t>function.json</a:t>
            </a:r>
            <a:r>
              <a:rPr lang="en-US" sz="1800">
                <a:solidFill>
                  <a:srgbClr val="000000"/>
                </a:solidFill>
                <a:latin typeface="Quattrocento Sans"/>
                <a:ea typeface="Quattrocento Sans"/>
                <a:cs typeface="Quattrocento Sans"/>
                <a:sym typeface="Quattrocento Sans"/>
              </a:rPr>
              <a:t>.</a:t>
            </a:r>
            <a:endParaRPr/>
          </a:p>
          <a:p>
            <a:pPr marL="257175" lvl="0" indent="-257175" algn="l" rtl="0">
              <a:lnSpc>
                <a:spcPct val="90000"/>
              </a:lnSpc>
              <a:spcBef>
                <a:spcPts val="4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Dependendo da linguagem escolhida, o arquivo </a:t>
            </a:r>
            <a:r>
              <a:rPr lang="en-US" sz="1800" i="1">
                <a:solidFill>
                  <a:srgbClr val="000000"/>
                </a:solidFill>
                <a:latin typeface="Quattrocento Sans"/>
                <a:ea typeface="Quattrocento Sans"/>
                <a:cs typeface="Quattrocento Sans"/>
                <a:sym typeface="Quattrocento Sans"/>
              </a:rPr>
              <a:t>function.json</a:t>
            </a:r>
            <a:r>
              <a:rPr lang="en-US" sz="1800">
                <a:solidFill>
                  <a:srgbClr val="000000"/>
                </a:solidFill>
                <a:latin typeface="Quattrocento Sans"/>
                <a:ea typeface="Quattrocento Sans"/>
                <a:cs typeface="Quattrocento Sans"/>
                <a:sym typeface="Quattrocento Sans"/>
              </a:rPr>
              <a:t> pode ser gerado automaticamente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1"/>
          <p:cNvSpPr txBox="1">
            <a:spLocks noGrp="1"/>
          </p:cNvSpPr>
          <p:nvPr>
            <p:ph type="title"/>
          </p:nvPr>
        </p:nvSpPr>
        <p:spPr>
          <a:xfrm>
            <a:off x="342900"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Explorar o desenvolvimento do Azure Functions (1 de 3)</a:t>
            </a:r>
            <a:endParaRPr/>
          </a:p>
        </p:txBody>
      </p:sp>
      <p:sp>
        <p:nvSpPr>
          <p:cNvPr id="319" name="Google Shape;319;p21"/>
          <p:cNvSpPr txBox="1">
            <a:spLocks noGrp="1"/>
          </p:cNvSpPr>
          <p:nvPr>
            <p:ph type="body" idx="1"/>
          </p:nvPr>
        </p:nvSpPr>
        <p:spPr>
          <a:xfrm>
            <a:off x="342900" y="926307"/>
            <a:ext cx="3955312" cy="361235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O arquivo </a:t>
            </a:r>
            <a:r>
              <a:rPr lang="en-US" sz="1500" i="1">
                <a:solidFill>
                  <a:srgbClr val="000000"/>
                </a:solidFill>
                <a:latin typeface="Quattrocento Sans"/>
                <a:ea typeface="Quattrocento Sans"/>
                <a:cs typeface="Quattrocento Sans"/>
                <a:sym typeface="Quattrocento Sans"/>
              </a:rPr>
              <a:t>function.json</a:t>
            </a:r>
            <a:r>
              <a:rPr lang="en-US" sz="1500">
                <a:solidFill>
                  <a:srgbClr val="000000"/>
                </a:solidFill>
                <a:latin typeface="Quattrocento Sans"/>
                <a:ea typeface="Quattrocento Sans"/>
                <a:cs typeface="Quattrocento Sans"/>
                <a:sym typeface="Quattrocento Sans"/>
              </a:rPr>
              <a:t> define o gatilho,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as associações e outras definições de configuração da função.</a:t>
            </a:r>
            <a:endParaRPr/>
          </a:p>
          <a:p>
            <a:pPr marL="228600" lvl="0" indent="-228600" algn="l" rtl="0">
              <a:lnSpc>
                <a:spcPct val="90000"/>
              </a:lnSpc>
              <a:spcBef>
                <a:spcPts val="190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Cada função tem apenas um gatilho. </a:t>
            </a:r>
            <a:endParaRPr/>
          </a:p>
          <a:p>
            <a:pPr marL="228600" lvl="0" indent="-228600" algn="l" rtl="0">
              <a:lnSpc>
                <a:spcPct val="90000"/>
              </a:lnSpc>
              <a:spcBef>
                <a:spcPts val="190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O runtime usa o arquivo de configuração para determinar os eventos a serem monitorados, bem como para passar e retornar dados de uma execução da função. </a:t>
            </a:r>
            <a:endParaRPr/>
          </a:p>
          <a:p>
            <a:pPr marL="228600" lvl="0" indent="-228600" algn="l" rtl="0">
              <a:lnSpc>
                <a:spcPct val="90000"/>
              </a:lnSpc>
              <a:spcBef>
                <a:spcPts val="190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A propriedade associações é onde você configura gatilhos e associações. </a:t>
            </a:r>
            <a:endParaRPr/>
          </a:p>
          <a:p>
            <a:pPr marL="228600" lvl="0" indent="-133350" algn="l" rtl="0">
              <a:lnSpc>
                <a:spcPct val="90000"/>
              </a:lnSpc>
              <a:spcBef>
                <a:spcPts val="1900"/>
              </a:spcBef>
              <a:spcAft>
                <a:spcPts val="0"/>
              </a:spcAft>
              <a:buClr>
                <a:schemeClr val="dk1"/>
              </a:buClr>
              <a:buSzPts val="1500"/>
              <a:buNone/>
            </a:pPr>
            <a:endParaRPr sz="1500"/>
          </a:p>
        </p:txBody>
      </p:sp>
      <p:sp>
        <p:nvSpPr>
          <p:cNvPr id="320" name="Google Shape;320;p21"/>
          <p:cNvSpPr txBox="1"/>
          <p:nvPr/>
        </p:nvSpPr>
        <p:spPr>
          <a:xfrm>
            <a:off x="4643464" y="926307"/>
            <a:ext cx="4157636" cy="2750344"/>
          </a:xfrm>
          <a:prstGeom prst="rect">
            <a:avLst/>
          </a:prstGeom>
          <a:noFill/>
          <a:ln w="1905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"disabled"</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000FF"/>
                </a:solidFill>
                <a:latin typeface="Consolas"/>
                <a:ea typeface="Consolas"/>
                <a:cs typeface="Consolas"/>
                <a:sym typeface="Consolas"/>
              </a:rPr>
              <a:t>false</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"bindings"</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8000"/>
                </a:solidFill>
                <a:latin typeface="Consolas"/>
                <a:ea typeface="Consolas"/>
                <a:cs typeface="Consolas"/>
                <a:sym typeface="Consolas"/>
              </a:rPr>
              <a:t>// ... bindings here</a:t>
            </a:r>
            <a:endParaRPr sz="135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"type"</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A31515"/>
                </a:solidFill>
                <a:latin typeface="Consolas"/>
                <a:ea typeface="Consolas"/>
                <a:cs typeface="Consolas"/>
                <a:sym typeface="Consolas"/>
              </a:rPr>
              <a:t>"bindingType"</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"direction"</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A31515"/>
                </a:solidFill>
                <a:latin typeface="Consolas"/>
                <a:ea typeface="Consolas"/>
                <a:cs typeface="Consolas"/>
                <a:sym typeface="Consolas"/>
              </a:rPr>
              <a:t>"in"</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"name"</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A31515"/>
                </a:solidFill>
                <a:latin typeface="Consolas"/>
                <a:ea typeface="Consolas"/>
                <a:cs typeface="Consolas"/>
                <a:sym typeface="Consolas"/>
              </a:rPr>
              <a:t>"myParamName"</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8000"/>
                </a:solidFill>
                <a:latin typeface="Consolas"/>
                <a:ea typeface="Consolas"/>
                <a:cs typeface="Consolas"/>
                <a:sym typeface="Consolas"/>
              </a:rPr>
              <a:t>// ... more depending on binding</a:t>
            </a:r>
            <a:endParaRPr sz="135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a:t>
            </a:fld>
            <a:r>
              <a:rPr lang="en-US"/>
              <a:t>]</a:t>
            </a:r>
            <a:endParaRPr/>
          </a:p>
        </p:txBody>
      </p:sp>
      <p:pic>
        <p:nvPicPr>
          <p:cNvPr id="139" name="Google Shape;139;p7"/>
          <p:cNvPicPr preferRelativeResize="0"/>
          <p:nvPr/>
        </p:nvPicPr>
        <p:blipFill rotWithShape="1">
          <a:blip r:embed="rId3">
            <a:alphaModFix/>
          </a:blip>
          <a:srcRect/>
          <a:stretch/>
        </p:blipFill>
        <p:spPr>
          <a:xfrm>
            <a:off x="8427350" y="150783"/>
            <a:ext cx="597049" cy="251208"/>
          </a:xfrm>
          <a:prstGeom prst="rect">
            <a:avLst/>
          </a:prstGeom>
          <a:noFill/>
          <a:ln>
            <a:noFill/>
          </a:ln>
        </p:spPr>
      </p:pic>
      <p:sp>
        <p:nvSpPr>
          <p:cNvPr id="140" name="Google Shape;140;p7"/>
          <p:cNvSpPr txBox="1"/>
          <p:nvPr/>
        </p:nvSpPr>
        <p:spPr>
          <a:xfrm>
            <a:off x="2572872" y="865917"/>
            <a:ext cx="6451527" cy="30469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Atualmente Arquiteto no Itaú.</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Professor Universitário na Cogna nas disciplinas de Cloud e DevOps.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Palestrante, mentor atuante como transformador carreiras e performando organizações.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Reconhecido como Microsoft MVP desde 2022, atuante como profissional de tecnologia há mais de 22 anos, mantendo o foco no resultado.</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Reconhecido como AWS Community Builder desde 2023.</a:t>
            </a:r>
            <a:endParaRPr/>
          </a:p>
        </p:txBody>
      </p:sp>
      <p:pic>
        <p:nvPicPr>
          <p:cNvPr id="141" name="Google Shape;141;p7"/>
          <p:cNvPicPr preferRelativeResize="0"/>
          <p:nvPr/>
        </p:nvPicPr>
        <p:blipFill rotWithShape="1">
          <a:blip r:embed="rId4">
            <a:alphaModFix/>
          </a:blip>
          <a:srcRect/>
          <a:stretch/>
        </p:blipFill>
        <p:spPr>
          <a:xfrm>
            <a:off x="2763150" y="4206372"/>
            <a:ext cx="1854539" cy="758209"/>
          </a:xfrm>
          <a:prstGeom prst="rect">
            <a:avLst/>
          </a:prstGeom>
          <a:noFill/>
          <a:ln>
            <a:noFill/>
          </a:ln>
        </p:spPr>
      </p:pic>
      <p:pic>
        <p:nvPicPr>
          <p:cNvPr id="142" name="Google Shape;142;p7" descr="AWS Community Builders Program. 2024 Application | by Ntombizakhona Mabaso  | Medium"/>
          <p:cNvPicPr preferRelativeResize="0"/>
          <p:nvPr/>
        </p:nvPicPr>
        <p:blipFill rotWithShape="1">
          <a:blip r:embed="rId5">
            <a:alphaModFix/>
          </a:blip>
          <a:srcRect/>
          <a:stretch/>
        </p:blipFill>
        <p:spPr>
          <a:xfrm>
            <a:off x="4917022" y="4277583"/>
            <a:ext cx="1186556" cy="750984"/>
          </a:xfrm>
          <a:prstGeom prst="rect">
            <a:avLst/>
          </a:prstGeom>
          <a:noFill/>
          <a:ln>
            <a:noFill/>
          </a:ln>
        </p:spPr>
      </p:pic>
      <p:pic>
        <p:nvPicPr>
          <p:cNvPr id="143" name="Google Shape;143;p7"/>
          <p:cNvPicPr preferRelativeResize="0"/>
          <p:nvPr/>
        </p:nvPicPr>
        <p:blipFill rotWithShape="1">
          <a:blip r:embed="rId6">
            <a:alphaModFix/>
          </a:blip>
          <a:srcRect/>
          <a:stretch/>
        </p:blipFill>
        <p:spPr>
          <a:xfrm>
            <a:off x="0" y="0"/>
            <a:ext cx="2372439"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2"/>
          <p:cNvSpPr txBox="1">
            <a:spLocks noGrp="1"/>
          </p:cNvSpPr>
          <p:nvPr>
            <p:ph type="title"/>
          </p:nvPr>
        </p:nvSpPr>
        <p:spPr>
          <a:xfrm>
            <a:off x="342901"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Explorar o desenvolvimento do Azure Functions (2 de 3)</a:t>
            </a:r>
            <a:endParaRPr/>
          </a:p>
        </p:txBody>
      </p:sp>
      <p:sp>
        <p:nvSpPr>
          <p:cNvPr id="327" name="Google Shape;327;p22"/>
          <p:cNvSpPr txBox="1">
            <a:spLocks noGrp="1"/>
          </p:cNvSpPr>
          <p:nvPr>
            <p:ph type="body" idx="1"/>
          </p:nvPr>
        </p:nvSpPr>
        <p:spPr>
          <a:xfrm>
            <a:off x="342901" y="926307"/>
            <a:ext cx="7932420" cy="361235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O aplicativo de funções fornece um contexto de execução no Azure para executar suas funções.</a:t>
            </a:r>
            <a:endParaRPr/>
          </a:p>
          <a:p>
            <a:pPr marL="228600" lvl="0" indent="-228600" algn="l" rtl="0">
              <a:lnSpc>
                <a:spcPct val="90000"/>
              </a:lnSpc>
              <a:spcBef>
                <a:spcPts val="1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É a unidade de implantação e gerenciamento para suas funções.</a:t>
            </a:r>
            <a:endParaRPr/>
          </a:p>
          <a:p>
            <a:pPr marL="228600" lvl="0" indent="-228600" algn="l" rtl="0">
              <a:lnSpc>
                <a:spcPct val="90000"/>
              </a:lnSpc>
              <a:spcBef>
                <a:spcPts val="1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Um aplicativo de funções é composto por uma ou mais funções individuais que são gerenciadas, implantadas e dimensionadas em conjunto.</a:t>
            </a:r>
            <a:endParaRPr/>
          </a:p>
          <a:p>
            <a:pPr marL="228600" lvl="0" indent="-228600" algn="l" rtl="0">
              <a:lnSpc>
                <a:spcPct val="90000"/>
              </a:lnSpc>
              <a:spcBef>
                <a:spcPts val="1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Todas as funções em um aplicativo de funções compartilham o mesmo plano de preços, método de implantação e a versão de runtime.</a:t>
            </a:r>
            <a:endParaRPr/>
          </a:p>
          <a:p>
            <a:pPr marL="0" lvl="0" indent="0" algn="l" rtl="0">
              <a:lnSpc>
                <a:spcPct val="90000"/>
              </a:lnSpc>
              <a:spcBef>
                <a:spcPts val="1900"/>
              </a:spcBef>
              <a:spcAft>
                <a:spcPts val="0"/>
              </a:spcAft>
              <a:buClr>
                <a:schemeClr val="dk1"/>
              </a:buClr>
              <a:buSzPts val="1800"/>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3"/>
          <p:cNvSpPr txBox="1">
            <a:spLocks noGrp="1"/>
          </p:cNvSpPr>
          <p:nvPr>
            <p:ph type="title"/>
          </p:nvPr>
        </p:nvSpPr>
        <p:spPr>
          <a:xfrm>
            <a:off x="405765"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Explorar o desenvolvimento do Azure Functions (3 de 3)</a:t>
            </a:r>
            <a:endParaRPr/>
          </a:p>
        </p:txBody>
      </p:sp>
      <p:sp>
        <p:nvSpPr>
          <p:cNvPr id="334" name="Google Shape;334;p23"/>
          <p:cNvSpPr txBox="1">
            <a:spLocks noGrp="1"/>
          </p:cNvSpPr>
          <p:nvPr>
            <p:ph type="body" idx="1"/>
          </p:nvPr>
        </p:nvSpPr>
        <p:spPr>
          <a:xfrm>
            <a:off x="342900" y="926307"/>
            <a:ext cx="8012430" cy="361235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Ambientes de desenvolvimento locais</a:t>
            </a:r>
            <a:endParaRPr/>
          </a:p>
          <a:p>
            <a:pPr marL="228600" lvl="0" indent="-228600" algn="l" rtl="0">
              <a:lnSpc>
                <a:spcPct val="90000"/>
              </a:lnSpc>
              <a:spcBef>
                <a:spcPts val="13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O Functions facilita a utilização do seu editor de códigos favorito e das ferramentas de desenvolvimento para criar e testar as funções em seu computador local.</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Suas funções locais podem se conectar a serviços do Azure em tempo real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e você pode depurá-las em seu computador local usando o runtime total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do Functions.</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 maneira como você desenvolve funções em seu computador local depende de seu idioma e preferências de ferramentas.</a:t>
            </a:r>
            <a:endParaRPr sz="1500"/>
          </a:p>
          <a:p>
            <a:pPr marL="0" lvl="0" indent="0" algn="l" rtl="0">
              <a:lnSpc>
                <a:spcPct val="90000"/>
              </a:lnSpc>
              <a:spcBef>
                <a:spcPts val="1450"/>
              </a:spcBef>
              <a:spcAft>
                <a:spcPts val="0"/>
              </a:spcAft>
              <a:buClr>
                <a:schemeClr val="dk1"/>
              </a:buClr>
              <a:buSzPts val="1800"/>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4"/>
          <p:cNvSpPr txBox="1">
            <a:spLocks noGrp="1"/>
          </p:cNvSpPr>
          <p:nvPr>
            <p:ph type="title"/>
          </p:nvPr>
        </p:nvSpPr>
        <p:spPr>
          <a:xfrm>
            <a:off x="384571"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Criar gatilhos e associações (1 de 7)</a:t>
            </a:r>
            <a:endParaRPr/>
          </a:p>
        </p:txBody>
      </p:sp>
      <p:sp>
        <p:nvSpPr>
          <p:cNvPr id="340" name="Google Shape;340;p24"/>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Visão geral</a:t>
            </a:r>
            <a:endParaRPr/>
          </a:p>
        </p:txBody>
      </p:sp>
      <p:sp>
        <p:nvSpPr>
          <p:cNvPr id="341" name="Google Shape;341;p24"/>
          <p:cNvSpPr txBox="1">
            <a:spLocks noGrp="1"/>
          </p:cNvSpPr>
          <p:nvPr>
            <p:ph type="body" idx="2"/>
          </p:nvPr>
        </p:nvSpPr>
        <p:spPr>
          <a:xfrm>
            <a:off x="342900" y="1129564"/>
            <a:ext cx="8416529" cy="3393281"/>
          </a:xfrm>
          <a:prstGeom prst="rect">
            <a:avLst/>
          </a:prstGeom>
          <a:noFill/>
          <a:ln>
            <a:noFill/>
          </a:ln>
        </p:spPr>
        <p:txBody>
          <a:bodyPr spcFirstLastPara="1" wrap="square" lIns="91425" tIns="45700" rIns="91425" bIns="45700" anchor="t" anchorCtr="0">
            <a:normAutofit/>
          </a:bodyPr>
          <a:lstStyle/>
          <a:p>
            <a:pPr marL="257175" lvl="0" indent="-257175" algn="l" rtl="0">
              <a:lnSpc>
                <a:spcPct val="90000"/>
              </a:lnSpc>
              <a:spcBef>
                <a:spcPts val="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Os gatilhos fazem com que uma função seja executada. Um gatilho define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como uma função é invocada e uma função deve ter exatamente um gatilho.</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 associação a uma função é uma forma de conectar declarativamente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outro recurso à função</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As associações podem ser conectadas como associações de entrada,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associações de saída ou ambas. </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Você pode misturar e combinar diferentes associações para atender às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suas necessidades.</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Gatilhos e associações permitem evitar codificar o acesso a outros serviços.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Criar gatilhos e associações (2 de 7)</a:t>
            </a:r>
            <a:endParaRPr/>
          </a:p>
        </p:txBody>
      </p:sp>
      <p:sp>
        <p:nvSpPr>
          <p:cNvPr id="348" name="Google Shape;348;p25"/>
          <p:cNvSpPr txBox="1">
            <a:spLocks noGrp="1"/>
          </p:cNvSpPr>
          <p:nvPr>
            <p:ph type="body" idx="1"/>
          </p:nvPr>
        </p:nvSpPr>
        <p:spPr>
          <a:xfrm>
            <a:off x="342900" y="748903"/>
            <a:ext cx="8311681"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Definições de associação e gatilho</a:t>
            </a:r>
            <a:endParaRPr/>
          </a:p>
        </p:txBody>
      </p:sp>
      <p:sp>
        <p:nvSpPr>
          <p:cNvPr id="349" name="Google Shape;349;p25"/>
          <p:cNvSpPr txBox="1">
            <a:spLocks noGrp="1"/>
          </p:cNvSpPr>
          <p:nvPr>
            <p:ph type="body" idx="2"/>
          </p:nvPr>
        </p:nvSpPr>
        <p:spPr>
          <a:xfrm>
            <a:off x="342901" y="1129564"/>
            <a:ext cx="4229100" cy="3393281"/>
          </a:xfrm>
          <a:prstGeom prst="rect">
            <a:avLst/>
          </a:prstGeom>
          <a:noFill/>
          <a:ln>
            <a:noFill/>
          </a:ln>
        </p:spPr>
        <p:txBody>
          <a:bodyPr spcFirstLastPara="1" wrap="square" lIns="91425" tIns="45700" rIns="91425" bIns="45700" anchor="t" anchorCtr="0">
            <a:normAutofit/>
          </a:bodyPr>
          <a:lstStyle/>
          <a:p>
            <a:pPr marL="257175" lvl="0" indent="-257175" algn="l" rtl="0">
              <a:lnSpc>
                <a:spcPct val="90000"/>
              </a:lnSpc>
              <a:spcBef>
                <a:spcPts val="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Os gatilhos e as associações são definidos de forma diferente, dependendo da linguagem de desenvolvimento.</a:t>
            </a:r>
            <a:endParaRPr/>
          </a:p>
          <a:p>
            <a:pPr marL="257175" lvl="0" indent="-257175" algn="l" rtl="0">
              <a:lnSpc>
                <a:spcPct val="90000"/>
              </a:lnSpc>
              <a:spcBef>
                <a:spcPts val="90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C# class library - identificação de métodos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e parâmetros com atributos C#</a:t>
            </a:r>
            <a:endParaRPr/>
          </a:p>
          <a:p>
            <a:pPr marL="257175" lvl="0" indent="-257175" algn="l" rtl="0">
              <a:lnSpc>
                <a:spcPct val="90000"/>
              </a:lnSpc>
              <a:spcBef>
                <a:spcPts val="90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Java - identificação de métodos e parâmetros com anotações Java</a:t>
            </a:r>
            <a:endParaRPr/>
          </a:p>
          <a:p>
            <a:pPr marL="257175" lvl="0" indent="-257175" algn="l" rtl="0">
              <a:lnSpc>
                <a:spcPct val="90000"/>
              </a:lnSpc>
              <a:spcBef>
                <a:spcPts val="90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JavaScript/PowerShell/Python/TypeScript - atualização do esquema </a:t>
            </a:r>
            <a:r>
              <a:rPr lang="en-US" sz="1500" i="1">
                <a:solidFill>
                  <a:srgbClr val="000000"/>
                </a:solidFill>
                <a:latin typeface="Quattrocento Sans"/>
                <a:ea typeface="Quattrocento Sans"/>
                <a:cs typeface="Quattrocento Sans"/>
                <a:sym typeface="Quattrocento Sans"/>
              </a:rPr>
              <a:t>function.json</a:t>
            </a:r>
            <a:endParaRPr/>
          </a:p>
        </p:txBody>
      </p:sp>
      <p:sp>
        <p:nvSpPr>
          <p:cNvPr id="350" name="Google Shape;350;p25"/>
          <p:cNvSpPr txBox="1"/>
          <p:nvPr/>
        </p:nvSpPr>
        <p:spPr>
          <a:xfrm>
            <a:off x="5147306" y="1092994"/>
            <a:ext cx="3507275" cy="2678906"/>
          </a:xfrm>
          <a:prstGeom prst="rect">
            <a:avLst/>
          </a:prstGeom>
          <a:noFill/>
          <a:ln w="19050" cap="flat" cmpd="sng">
            <a:solidFill>
              <a:schemeClr val="dk2"/>
            </a:solidFill>
            <a:prstDash val="solid"/>
            <a:round/>
            <a:headEnd type="none" w="sm" len="sm"/>
            <a:tailEnd type="none" w="sm" len="sm"/>
          </a:ln>
        </p:spPr>
        <p:txBody>
          <a:bodyPr spcFirstLastPara="1" wrap="square" lIns="91425" tIns="68575" rIns="91425" bIns="68575" anchor="t" anchorCtr="0">
            <a:noAutofit/>
          </a:bodyPr>
          <a:lstStyle/>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"dataType"</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A31515"/>
                </a:solidFill>
                <a:latin typeface="Consolas"/>
                <a:ea typeface="Consolas"/>
                <a:cs typeface="Consolas"/>
                <a:sym typeface="Consolas"/>
              </a:rPr>
              <a:t>"binary"</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"type"</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A31515"/>
                </a:solidFill>
                <a:latin typeface="Consolas"/>
                <a:ea typeface="Consolas"/>
                <a:cs typeface="Consolas"/>
                <a:sym typeface="Consolas"/>
              </a:rPr>
              <a:t>"httpTrigger"</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"name"</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A31515"/>
                </a:solidFill>
                <a:latin typeface="Consolas"/>
                <a:ea typeface="Consolas"/>
                <a:cs typeface="Consolas"/>
                <a:sym typeface="Consolas"/>
              </a:rPr>
              <a:t>"req"</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451A5"/>
                </a:solidFill>
                <a:latin typeface="Consolas"/>
                <a:ea typeface="Consolas"/>
                <a:cs typeface="Consolas"/>
                <a:sym typeface="Consolas"/>
              </a:rPr>
              <a:t>"direction"</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A31515"/>
                </a:solidFill>
                <a:latin typeface="Consolas"/>
                <a:ea typeface="Consolas"/>
                <a:cs typeface="Consolas"/>
                <a:sym typeface="Consolas"/>
              </a:rPr>
              <a:t>"in"</a:t>
            </a:r>
            <a:endParaRPr sz="135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384571"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Criar gatilhos e associações (3 de 7)</a:t>
            </a:r>
            <a:endParaRPr/>
          </a:p>
        </p:txBody>
      </p:sp>
      <p:sp>
        <p:nvSpPr>
          <p:cNvPr id="357" name="Google Shape;357;p26"/>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Direção de associação</a:t>
            </a:r>
            <a:endParaRPr/>
          </a:p>
        </p:txBody>
      </p:sp>
      <p:sp>
        <p:nvSpPr>
          <p:cNvPr id="358" name="Google Shape;358;p26"/>
          <p:cNvSpPr txBox="1">
            <a:spLocks noGrp="1"/>
          </p:cNvSpPr>
          <p:nvPr>
            <p:ph type="body" idx="2"/>
          </p:nvPr>
        </p:nvSpPr>
        <p:spPr>
          <a:xfrm>
            <a:off x="342900" y="1129564"/>
            <a:ext cx="8241030" cy="3393281"/>
          </a:xfrm>
          <a:prstGeom prst="rect">
            <a:avLst/>
          </a:prstGeom>
          <a:noFill/>
          <a:ln>
            <a:noFill/>
          </a:ln>
        </p:spPr>
        <p:txBody>
          <a:bodyPr spcFirstLastPara="1" wrap="square" lIns="91425" tIns="45700" rIns="91425" bIns="45700" anchor="t" anchorCtr="0">
            <a:normAutofit/>
          </a:bodyPr>
          <a:lstStyle/>
          <a:p>
            <a:pPr marL="257175" lvl="0" indent="-257175" algn="l" rtl="0">
              <a:lnSpc>
                <a:spcPct val="90000"/>
              </a:lnSpc>
              <a:spcBef>
                <a:spcPts val="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Todos os gatilhos e associações têm uma propriedade de direção no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arquivo </a:t>
            </a:r>
            <a:r>
              <a:rPr lang="en-US" sz="1800" i="1">
                <a:solidFill>
                  <a:srgbClr val="000000"/>
                </a:solidFill>
                <a:latin typeface="Quattrocento Sans"/>
                <a:ea typeface="Quattrocento Sans"/>
                <a:cs typeface="Quattrocento Sans"/>
                <a:sym typeface="Quattrocento Sans"/>
              </a:rPr>
              <a:t>function.json</a:t>
            </a:r>
            <a:r>
              <a:rPr lang="en-US" sz="1800">
                <a:solidFill>
                  <a:srgbClr val="000000"/>
                </a:solidFill>
                <a:latin typeface="Quattrocento Sans"/>
                <a:ea typeface="Quattrocento Sans"/>
                <a:cs typeface="Quattrocento Sans"/>
                <a:sym typeface="Quattrocento Sans"/>
              </a:rPr>
              <a:t>:</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Para gatilhos, a direção é sempre de entrada, </a:t>
            </a:r>
            <a:r>
              <a:rPr lang="en-US" sz="1800">
                <a:solidFill>
                  <a:srgbClr val="000000"/>
                </a:solidFill>
                <a:latin typeface="Consolas"/>
                <a:ea typeface="Consolas"/>
                <a:cs typeface="Consolas"/>
                <a:sym typeface="Consolas"/>
              </a:rPr>
              <a:t>in</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Associações de entrada e saída usam </a:t>
            </a:r>
            <a:r>
              <a:rPr lang="en-US" sz="1800">
                <a:solidFill>
                  <a:srgbClr val="000000"/>
                </a:solidFill>
                <a:latin typeface="Consolas"/>
                <a:ea typeface="Consolas"/>
                <a:cs typeface="Consolas"/>
                <a:sym typeface="Consolas"/>
              </a:rPr>
              <a:t>in</a:t>
            </a:r>
            <a:r>
              <a:rPr lang="en-US" sz="1800">
                <a:solidFill>
                  <a:srgbClr val="000000"/>
                </a:solidFill>
                <a:latin typeface="Quattrocento Sans"/>
                <a:ea typeface="Quattrocento Sans"/>
                <a:cs typeface="Quattrocento Sans"/>
                <a:sym typeface="Quattrocento Sans"/>
              </a:rPr>
              <a:t> e </a:t>
            </a:r>
            <a:r>
              <a:rPr lang="en-US" sz="1800">
                <a:solidFill>
                  <a:srgbClr val="000000"/>
                </a:solidFill>
                <a:latin typeface="Consolas"/>
                <a:ea typeface="Consolas"/>
                <a:cs typeface="Consolas"/>
                <a:sym typeface="Consolas"/>
              </a:rPr>
              <a:t>out</a:t>
            </a:r>
            <a:r>
              <a:rPr lang="en-US" sz="1800">
                <a:solidFill>
                  <a:srgbClr val="000000"/>
                </a:solidFill>
                <a:latin typeface="Quattrocento Sans"/>
                <a:ea typeface="Quattrocento Sans"/>
                <a:cs typeface="Quattrocento Sans"/>
                <a:sym typeface="Quattrocento Sans"/>
              </a:rPr>
              <a:t>, respectivamente</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Algumas associações tem suporte para uma direção especial, </a:t>
            </a:r>
            <a:r>
              <a:rPr lang="en-US" sz="1800">
                <a:solidFill>
                  <a:srgbClr val="000000"/>
                </a:solidFill>
                <a:latin typeface="Consolas"/>
                <a:ea typeface="Consolas"/>
                <a:cs typeface="Consolas"/>
                <a:sym typeface="Consolas"/>
              </a:rPr>
              <a:t>inout</a:t>
            </a:r>
            <a:r>
              <a:rPr lang="en-US" sz="1800">
                <a:solidFill>
                  <a:srgbClr val="000000"/>
                </a:solidFill>
                <a:latin typeface="Quattrocento Sans"/>
                <a:ea typeface="Quattrocento Sans"/>
                <a:cs typeface="Quattrocento Sans"/>
                <a:sym typeface="Quattrocento Sans"/>
              </a:rPr>
              <a:t>. Se você usar </a:t>
            </a:r>
            <a:r>
              <a:rPr lang="en-US" sz="1800">
                <a:solidFill>
                  <a:srgbClr val="000000"/>
                </a:solidFill>
                <a:latin typeface="Consolas"/>
                <a:ea typeface="Consolas"/>
                <a:cs typeface="Consolas"/>
                <a:sym typeface="Consolas"/>
              </a:rPr>
              <a:t>inout</a:t>
            </a:r>
            <a:r>
              <a:rPr lang="en-US" sz="1800">
                <a:solidFill>
                  <a:srgbClr val="000000"/>
                </a:solidFill>
                <a:latin typeface="Quattrocento Sans"/>
                <a:ea typeface="Quattrocento Sans"/>
                <a:cs typeface="Quattrocento Sans"/>
                <a:sym typeface="Quattrocento Sans"/>
              </a:rPr>
              <a:t>, apenas o </a:t>
            </a:r>
            <a:r>
              <a:rPr lang="en-US" sz="1800" b="1">
                <a:solidFill>
                  <a:srgbClr val="000000"/>
                </a:solidFill>
                <a:latin typeface="Quattrocento Sans"/>
                <a:ea typeface="Quattrocento Sans"/>
                <a:cs typeface="Quattrocento Sans"/>
                <a:sym typeface="Quattrocento Sans"/>
              </a:rPr>
              <a:t>Editor avançado</a:t>
            </a:r>
            <a:r>
              <a:rPr lang="en-US" sz="1800">
                <a:solidFill>
                  <a:srgbClr val="000000"/>
                </a:solidFill>
                <a:latin typeface="Quattrocento Sans"/>
                <a:ea typeface="Quattrocento Sans"/>
                <a:cs typeface="Quattrocento Sans"/>
                <a:sym typeface="Quattrocento Sans"/>
              </a:rPr>
              <a:t> está disponível na guia </a:t>
            </a:r>
            <a:r>
              <a:rPr lang="en-US" sz="1800" b="1">
                <a:solidFill>
                  <a:srgbClr val="000000"/>
                </a:solidFill>
                <a:latin typeface="Quattrocento Sans"/>
                <a:ea typeface="Quattrocento Sans"/>
                <a:cs typeface="Quattrocento Sans"/>
                <a:sym typeface="Quattrocento Sans"/>
              </a:rPr>
              <a:t>Integrar</a:t>
            </a:r>
            <a:r>
              <a:rPr lang="en-US" sz="1800">
                <a:solidFill>
                  <a:srgbClr val="000000"/>
                </a:solidFill>
                <a:latin typeface="Quattrocento Sans"/>
                <a:ea typeface="Quattrocento Sans"/>
                <a:cs typeface="Quattrocento Sans"/>
                <a:sym typeface="Quattrocento Sans"/>
              </a:rPr>
              <a:t>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no portal.</a:t>
            </a:r>
            <a:endParaRPr/>
          </a:p>
          <a:p>
            <a:pPr marL="257175" lvl="0" indent="-257175" algn="l" rtl="0">
              <a:lnSpc>
                <a:spcPct val="90000"/>
              </a:lnSpc>
              <a:spcBef>
                <a:spcPts val="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Quando você usa atributos em uma biblioteca de classes para configurar associações e gatilhos, a direção é fornecida em um construtor de atributo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ou inferida do tipo de parâmetro.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xfrm>
            <a:off x="384571"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Criar gatilhos e associações (4 de 7)</a:t>
            </a:r>
            <a:endParaRPr/>
          </a:p>
        </p:txBody>
      </p:sp>
      <p:sp>
        <p:nvSpPr>
          <p:cNvPr id="365" name="Google Shape;365;p27"/>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Exemplo de gatilho e associação do Azure Functions</a:t>
            </a:r>
            <a:endParaRPr/>
          </a:p>
        </p:txBody>
      </p:sp>
      <p:sp>
        <p:nvSpPr>
          <p:cNvPr id="366" name="Google Shape;366;p27"/>
          <p:cNvSpPr txBox="1">
            <a:spLocks noGrp="1"/>
          </p:cNvSpPr>
          <p:nvPr>
            <p:ph type="body" idx="2"/>
          </p:nvPr>
        </p:nvSpPr>
        <p:spPr>
          <a:xfrm>
            <a:off x="342901" y="1129564"/>
            <a:ext cx="4072896" cy="33932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500"/>
              <a:buNone/>
            </a:pPr>
            <a:r>
              <a:rPr lang="en-US" sz="1500" b="1">
                <a:solidFill>
                  <a:srgbClr val="000000"/>
                </a:solidFill>
                <a:latin typeface="Quattrocento Sans"/>
                <a:ea typeface="Quattrocento Sans"/>
                <a:cs typeface="Quattrocento Sans"/>
                <a:sym typeface="Quattrocento Sans"/>
              </a:rPr>
              <a:t>Cenário:</a:t>
            </a:r>
            <a:r>
              <a:rPr lang="en-US" sz="1500">
                <a:solidFill>
                  <a:srgbClr val="000000"/>
                </a:solidFill>
                <a:latin typeface="Quattrocento Sans"/>
                <a:ea typeface="Quattrocento Sans"/>
                <a:cs typeface="Quattrocento Sans"/>
                <a:sym typeface="Quattrocento Sans"/>
              </a:rPr>
              <a:t> suponha que você quer gravar uma nova linha no Armazenamento de Tabelas do Azure sempre que uma nova mensagem aparece no Armazenamento de Filas do Azure.</a:t>
            </a:r>
            <a:endParaRPr/>
          </a:p>
          <a:p>
            <a:pPr marL="0" lvl="0" indent="0" algn="l" rtl="0">
              <a:lnSpc>
                <a:spcPct val="90000"/>
              </a:lnSpc>
              <a:spcBef>
                <a:spcPts val="900"/>
              </a:spcBef>
              <a:spcAft>
                <a:spcPts val="0"/>
              </a:spcAft>
              <a:buClr>
                <a:srgbClr val="000000"/>
              </a:buClr>
              <a:buSzPts val="1500"/>
              <a:buNone/>
            </a:pPr>
            <a:r>
              <a:rPr lang="en-US" sz="1500">
                <a:solidFill>
                  <a:srgbClr val="000000"/>
                </a:solidFill>
                <a:latin typeface="Quattrocento Sans"/>
                <a:ea typeface="Quattrocento Sans"/>
                <a:cs typeface="Quattrocento Sans"/>
                <a:sym typeface="Quattrocento Sans"/>
              </a:rPr>
              <a:t>Esse cenário pode ser implementado usando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um gatilho do Armazenamento de Filas do Azure e uma associação de saída do Armazenamento de Tabelas do Azure.</a:t>
            </a:r>
            <a:endParaRPr/>
          </a:p>
        </p:txBody>
      </p:sp>
      <p:sp>
        <p:nvSpPr>
          <p:cNvPr id="367" name="Google Shape;367;p27"/>
          <p:cNvSpPr txBox="1"/>
          <p:nvPr/>
        </p:nvSpPr>
        <p:spPr>
          <a:xfrm>
            <a:off x="4728204" y="1129563"/>
            <a:ext cx="4157636" cy="3049839"/>
          </a:xfrm>
          <a:prstGeom prst="rect">
            <a:avLst/>
          </a:prstGeom>
          <a:noFill/>
          <a:ln w="19050" cap="flat" cmpd="sng">
            <a:solidFill>
              <a:schemeClr val="dk2"/>
            </a:solidFill>
            <a:prstDash val="solid"/>
            <a:round/>
            <a:headEnd type="none" w="sm" len="sm"/>
            <a:tailEnd type="none" w="sm" len="sm"/>
          </a:ln>
        </p:spPr>
        <p:txBody>
          <a:bodyPr spcFirstLastPara="1" wrap="square" lIns="91425" tIns="68575" rIns="91425" bIns="68575" anchor="t" anchorCtr="0">
            <a:noAutofit/>
          </a:bodyPr>
          <a:lstStyle/>
          <a:p>
            <a:pPr marL="0" marR="0" lvl="0" indent="0" algn="l" rtl="0">
              <a:lnSpc>
                <a:spcPct val="100000"/>
              </a:lnSpc>
              <a:spcBef>
                <a:spcPts val="0"/>
              </a:spcBef>
              <a:spcAft>
                <a:spcPts val="0"/>
              </a:spcAft>
              <a:buClr>
                <a:srgbClr val="0451A5"/>
              </a:buClr>
              <a:buSzPts val="1148"/>
              <a:buFont typeface="Noto Sans Symbols"/>
              <a:buNone/>
            </a:pPr>
            <a:r>
              <a:rPr lang="en-US" sz="1275" b="0" i="0" u="none" strike="noStrike" cap="none">
                <a:solidFill>
                  <a:srgbClr val="0451A5"/>
                </a:solidFill>
                <a:latin typeface="Consolas"/>
                <a:ea typeface="Consolas"/>
                <a:cs typeface="Consolas"/>
                <a:sym typeface="Consolas"/>
              </a:rPr>
              <a:t>"bindings"</a:t>
            </a:r>
            <a:r>
              <a:rPr lang="en-US" sz="1275"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"type"</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"queueTrigger"</a:t>
            </a:r>
            <a:r>
              <a:rPr lang="en-US" sz="1275"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"direction"</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"in"</a:t>
            </a:r>
            <a:r>
              <a:rPr lang="en-US" sz="1275"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"name"</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"order"</a:t>
            </a:r>
            <a:r>
              <a:rPr lang="en-US" sz="1275"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"queueName"</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"myqueue-items"</a:t>
            </a:r>
            <a:r>
              <a:rPr lang="en-US" sz="1275"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"connection"</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"STORAGE_ACCT_SETTING"</a:t>
            </a:r>
            <a:endParaRPr sz="1275"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"type"</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"table"</a:t>
            </a:r>
            <a:r>
              <a:rPr lang="en-US" sz="1275"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"direction"</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"out"</a:t>
            </a:r>
            <a:r>
              <a:rPr lang="en-US" sz="1275"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"name"</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"$return"</a:t>
            </a:r>
            <a:r>
              <a:rPr lang="en-US" sz="1275"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"tableName"</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"outTable"</a:t>
            </a:r>
            <a:r>
              <a:rPr lang="en-US" sz="1275"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0451A5"/>
                </a:solidFill>
                <a:latin typeface="Consolas"/>
                <a:ea typeface="Consolas"/>
                <a:cs typeface="Consolas"/>
                <a:sym typeface="Consolas"/>
              </a:rPr>
              <a:t>"connection"</a:t>
            </a:r>
            <a:r>
              <a:rPr lang="en-US" sz="1275" b="0" i="0" u="none" strike="noStrike" cap="none">
                <a:solidFill>
                  <a:srgbClr val="000000"/>
                </a:solidFill>
                <a:latin typeface="Consolas"/>
                <a:ea typeface="Consolas"/>
                <a:cs typeface="Consolas"/>
                <a:sym typeface="Consolas"/>
              </a:rPr>
              <a:t>: </a:t>
            </a:r>
            <a:r>
              <a:rPr lang="en-US" sz="1275" b="0" i="0" u="none" strike="noStrike" cap="none">
                <a:solidFill>
                  <a:srgbClr val="A31515"/>
                </a:solidFill>
                <a:latin typeface="Consolas"/>
                <a:ea typeface="Consolas"/>
                <a:cs typeface="Consolas"/>
                <a:sym typeface="Consolas"/>
              </a:rPr>
              <a:t>"STORAGE_ACCT_SETTING"</a:t>
            </a:r>
            <a:endParaRPr sz="1275"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48"/>
              <a:buFont typeface="Noto Sans Symbols"/>
              <a:buNone/>
            </a:pPr>
            <a:r>
              <a:rPr lang="en-US" sz="1275" b="0" i="0" u="none" strike="noStrike" cap="none">
                <a:solidFill>
                  <a:srgbClr val="000000"/>
                </a:solidFill>
                <a:latin typeface="Consolas"/>
                <a:ea typeface="Consolas"/>
                <a:cs typeface="Consolas"/>
                <a:sym typeface="Consolas"/>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title"/>
          </p:nvPr>
        </p:nvSpPr>
        <p:spPr>
          <a:xfrm>
            <a:off x="342900"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Criar gatilhos e associações (5 de 7)</a:t>
            </a:r>
            <a:endParaRPr/>
          </a:p>
        </p:txBody>
      </p:sp>
      <p:sp>
        <p:nvSpPr>
          <p:cNvPr id="374" name="Google Shape;374;p28"/>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Exemplo de script C#</a:t>
            </a:r>
            <a:endParaRPr/>
          </a:p>
        </p:txBody>
      </p:sp>
      <p:sp>
        <p:nvSpPr>
          <p:cNvPr id="375" name="Google Shape;375;p28"/>
          <p:cNvSpPr txBox="1">
            <a:spLocks noGrp="1"/>
          </p:cNvSpPr>
          <p:nvPr>
            <p:ph type="body" idx="2"/>
          </p:nvPr>
        </p:nvSpPr>
        <p:spPr>
          <a:xfrm>
            <a:off x="342901" y="1129564"/>
            <a:ext cx="3234689" cy="12878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500"/>
              <a:buNone/>
            </a:pPr>
            <a:r>
              <a:rPr lang="en-US" sz="1500">
                <a:solidFill>
                  <a:srgbClr val="000000"/>
                </a:solidFill>
                <a:latin typeface="Quattrocento Sans"/>
                <a:ea typeface="Quattrocento Sans"/>
                <a:cs typeface="Quattrocento Sans"/>
                <a:sym typeface="Quattrocento Sans"/>
              </a:rPr>
              <a:t>Código de script C# que funciona com o gatilho anterior e a associação especificada.</a:t>
            </a:r>
            <a:endParaRPr/>
          </a:p>
        </p:txBody>
      </p:sp>
      <p:sp>
        <p:nvSpPr>
          <p:cNvPr id="376" name="Google Shape;376;p28"/>
          <p:cNvSpPr txBox="1"/>
          <p:nvPr/>
        </p:nvSpPr>
        <p:spPr>
          <a:xfrm>
            <a:off x="3979236" y="1129563"/>
            <a:ext cx="4954451" cy="3283418"/>
          </a:xfrm>
          <a:prstGeom prst="rect">
            <a:avLst/>
          </a:prstGeom>
          <a:noFill/>
          <a:ln w="1905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FF"/>
              </a:buClr>
              <a:buSzPts val="1080"/>
              <a:buFont typeface="Noto Sans Symbols"/>
              <a:buNone/>
            </a:pPr>
            <a:r>
              <a:rPr lang="en-US" sz="1200" b="0" i="0" u="none" strike="noStrike" cap="none">
                <a:solidFill>
                  <a:srgbClr val="0000FF"/>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FF"/>
              </a:buClr>
              <a:buSzPts val="1080"/>
              <a:buFont typeface="Noto Sans Symbols"/>
              <a:buNone/>
            </a:pPr>
            <a:r>
              <a:rPr lang="en-US" sz="1200" b="0" i="0" u="none" strike="noStrike" cap="none">
                <a:solidFill>
                  <a:srgbClr val="0000FF"/>
                </a:solidFill>
                <a:latin typeface="Consolas"/>
                <a:ea typeface="Consolas"/>
                <a:cs typeface="Consolas"/>
                <a:sym typeface="Consolas"/>
              </a:rPr>
              <a:t>public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static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Person</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795E26"/>
                </a:solidFill>
                <a:latin typeface="Consolas"/>
                <a:ea typeface="Consolas"/>
                <a:cs typeface="Consolas"/>
                <a:sym typeface="Consolas"/>
              </a:rPr>
              <a:t>Run</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267F99"/>
                </a:solidFill>
                <a:latin typeface="Consolas"/>
                <a:ea typeface="Consolas"/>
                <a:cs typeface="Consolas"/>
                <a:sym typeface="Consolas"/>
              </a:rPr>
              <a:t>JObject</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order</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ILogger</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log</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AF00DB"/>
                </a:solidFill>
                <a:latin typeface="Consolas"/>
                <a:ea typeface="Consolas"/>
                <a:cs typeface="Consolas"/>
                <a:sym typeface="Consolas"/>
              </a:rPr>
              <a:t>return</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new</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Person</a:t>
            </a:r>
            <a:r>
              <a:rPr lang="en-US" sz="1200" b="0" i="0" u="none" strike="noStrike" cap="none">
                <a:solidFill>
                  <a:srgbClr val="000000"/>
                </a:solidFill>
                <a:latin typeface="Consolas"/>
                <a:ea typeface="Consolas"/>
                <a:cs typeface="Consolas"/>
                <a:sym typeface="Consolas"/>
              </a:rPr>
              <a:t>() {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PartitionKey</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A31515"/>
                </a:solidFill>
                <a:latin typeface="Consolas"/>
                <a:ea typeface="Consolas"/>
                <a:cs typeface="Consolas"/>
                <a:sym typeface="Consolas"/>
              </a:rPr>
              <a:t>"Orders"</a:t>
            </a: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RowKey</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1080"/>
                </a:solidFill>
                <a:latin typeface="Consolas"/>
                <a:ea typeface="Consolas"/>
                <a:cs typeface="Consolas"/>
                <a:sym typeface="Consolas"/>
              </a:rPr>
              <a:t>Guid</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795E26"/>
                </a:solidFill>
                <a:latin typeface="Consolas"/>
                <a:ea typeface="Consolas"/>
                <a:cs typeface="Consolas"/>
                <a:sym typeface="Consolas"/>
              </a:rPr>
              <a:t>NewGuid</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795E26"/>
                </a:solidFill>
                <a:latin typeface="Consolas"/>
                <a:ea typeface="Consolas"/>
                <a:cs typeface="Consolas"/>
                <a:sym typeface="Consolas"/>
              </a:rPr>
              <a:t>ToString</a:t>
            </a: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Name</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1080"/>
                </a:solidFill>
                <a:latin typeface="Consolas"/>
                <a:ea typeface="Consolas"/>
                <a:cs typeface="Consolas"/>
                <a:sym typeface="Consolas"/>
              </a:rPr>
              <a:t>order</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A31515"/>
                </a:solidFill>
                <a:latin typeface="Consolas"/>
                <a:ea typeface="Consolas"/>
                <a:cs typeface="Consolas"/>
                <a:sym typeface="Consolas"/>
              </a:rPr>
              <a:t>"Name"</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795E26"/>
                </a:solidFill>
                <a:latin typeface="Consolas"/>
                <a:ea typeface="Consolas"/>
                <a:cs typeface="Consolas"/>
                <a:sym typeface="Consolas"/>
              </a:rPr>
              <a:t>ToString</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MobileNumber</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1080"/>
                </a:solidFill>
                <a:latin typeface="Consolas"/>
                <a:ea typeface="Consolas"/>
                <a:cs typeface="Consolas"/>
                <a:sym typeface="Consolas"/>
              </a:rPr>
              <a:t>order</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A31515"/>
                </a:solidFill>
                <a:latin typeface="Consolas"/>
                <a:ea typeface="Consolas"/>
                <a:cs typeface="Consolas"/>
                <a:sym typeface="Consolas"/>
              </a:rPr>
              <a:t>"MobileNumber"</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795E26"/>
                </a:solidFill>
                <a:latin typeface="Consolas"/>
                <a:ea typeface="Consolas"/>
                <a:cs typeface="Consolas"/>
                <a:sym typeface="Consolas"/>
              </a:rPr>
              <a:t>ToString</a:t>
            </a:r>
            <a:r>
              <a:rPr lang="en-US" sz="1200" b="0" i="0" u="none" strike="noStrike" cap="none">
                <a:solidFill>
                  <a:srgbClr val="000000"/>
                </a:solidFill>
                <a:latin typeface="Consolas"/>
                <a:ea typeface="Consolas"/>
                <a:cs typeface="Consolas"/>
                <a:sym typeface="Consolas"/>
              </a:rPr>
              <a:t>() };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FF"/>
              </a:buClr>
              <a:buSzPts val="1080"/>
              <a:buFont typeface="Noto Sans Symbols"/>
              <a:buNone/>
            </a:pPr>
            <a:r>
              <a:rPr lang="en-US" sz="1200" b="0" i="0" u="none" strike="noStrike" cap="none">
                <a:solidFill>
                  <a:srgbClr val="0000FF"/>
                </a:solidFill>
                <a:latin typeface="Consolas"/>
                <a:ea typeface="Consolas"/>
                <a:cs typeface="Consolas"/>
                <a:sym typeface="Consolas"/>
              </a:rPr>
              <a:t>public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class</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Person</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public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string</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PartitionKey</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00FF"/>
                </a:solidFill>
                <a:latin typeface="Consolas"/>
                <a:ea typeface="Consolas"/>
                <a:cs typeface="Consolas"/>
                <a:sym typeface="Consolas"/>
              </a:rPr>
              <a:t>get</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set</a:t>
            </a: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public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string</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RowKey</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00FF"/>
                </a:solidFill>
                <a:latin typeface="Consolas"/>
                <a:ea typeface="Consolas"/>
                <a:cs typeface="Consolas"/>
                <a:sym typeface="Consolas"/>
              </a:rPr>
              <a:t>get</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set</a:t>
            </a: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public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string</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Name</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00FF"/>
                </a:solidFill>
                <a:latin typeface="Consolas"/>
                <a:ea typeface="Consolas"/>
                <a:cs typeface="Consolas"/>
                <a:sym typeface="Consolas"/>
              </a:rPr>
              <a:t>get</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set</a:t>
            </a: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public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string</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MobileNumber</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00FF"/>
                </a:solidFill>
                <a:latin typeface="Consolas"/>
                <a:ea typeface="Consolas"/>
                <a:cs typeface="Consolas"/>
                <a:sym typeface="Consolas"/>
              </a:rPr>
              <a:t>get</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set</a:t>
            </a: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title"/>
          </p:nvPr>
        </p:nvSpPr>
        <p:spPr>
          <a:xfrm>
            <a:off x="342900"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Criar gatilhos e associações (6 de 7)</a:t>
            </a:r>
            <a:endParaRPr/>
          </a:p>
        </p:txBody>
      </p:sp>
      <p:sp>
        <p:nvSpPr>
          <p:cNvPr id="383" name="Google Shape;383;p29"/>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Exemplo de JavaScript</a:t>
            </a:r>
            <a:endParaRPr/>
          </a:p>
        </p:txBody>
      </p:sp>
      <p:sp>
        <p:nvSpPr>
          <p:cNvPr id="384" name="Google Shape;384;p29"/>
          <p:cNvSpPr txBox="1">
            <a:spLocks noGrp="1"/>
          </p:cNvSpPr>
          <p:nvPr>
            <p:ph type="body" idx="2"/>
          </p:nvPr>
        </p:nvSpPr>
        <p:spPr>
          <a:xfrm>
            <a:off x="342901" y="1129564"/>
            <a:ext cx="7025462" cy="417474"/>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000000"/>
              </a:buClr>
              <a:buSzPct val="100000"/>
              <a:buNone/>
            </a:pPr>
            <a:r>
              <a:rPr lang="en-US" sz="1500">
                <a:solidFill>
                  <a:srgbClr val="000000"/>
                </a:solidFill>
                <a:latin typeface="Quattrocento Sans"/>
                <a:ea typeface="Quattrocento Sans"/>
                <a:cs typeface="Quattrocento Sans"/>
                <a:sym typeface="Quattrocento Sans"/>
              </a:rPr>
              <a:t>Código JavaScript que funciona com o gatilho anterior e a associação especificada.</a:t>
            </a:r>
            <a:endParaRPr/>
          </a:p>
        </p:txBody>
      </p:sp>
      <p:sp>
        <p:nvSpPr>
          <p:cNvPr id="385" name="Google Shape;385;p29"/>
          <p:cNvSpPr txBox="1"/>
          <p:nvPr/>
        </p:nvSpPr>
        <p:spPr>
          <a:xfrm>
            <a:off x="342900" y="1633712"/>
            <a:ext cx="8516037" cy="2511101"/>
          </a:xfrm>
          <a:prstGeom prst="rect">
            <a:avLst/>
          </a:prstGeom>
          <a:noFill/>
          <a:ln w="19050" cap="flat" cmpd="sng">
            <a:solidFill>
              <a:schemeClr val="dk2"/>
            </a:solidFill>
            <a:prstDash val="solid"/>
            <a:round/>
            <a:headEnd type="none" w="sm" len="sm"/>
            <a:tailEnd type="none" w="sm" len="sm"/>
          </a:ln>
        </p:spPr>
        <p:txBody>
          <a:bodyPr spcFirstLastPara="1" wrap="square" lIns="91425" tIns="68575" rIns="91425" bIns="68575" anchor="t" anchorCtr="0">
            <a:noAutofit/>
          </a:bodyPr>
          <a:lstStyle/>
          <a:p>
            <a:pPr marL="0" marR="0" lvl="0" indent="0" algn="l" rtl="0">
              <a:lnSpc>
                <a:spcPct val="100000"/>
              </a:lnSpc>
              <a:spcBef>
                <a:spcPts val="0"/>
              </a:spcBef>
              <a:spcAft>
                <a:spcPts val="0"/>
              </a:spcAft>
              <a:buClr>
                <a:srgbClr val="267F99"/>
              </a:buClr>
              <a:buSzPts val="1215"/>
              <a:buFont typeface="Noto Sans Symbols"/>
              <a:buNone/>
            </a:pPr>
            <a:r>
              <a:rPr lang="en-US" sz="1350" b="0" i="0" u="none" strike="noStrike" cap="none">
                <a:solidFill>
                  <a:srgbClr val="267F99"/>
                </a:solidFill>
                <a:latin typeface="Consolas"/>
                <a:ea typeface="Consolas"/>
                <a:cs typeface="Consolas"/>
                <a:sym typeface="Consolas"/>
              </a:rPr>
              <a:t>module</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267F99"/>
                </a:solidFill>
                <a:latin typeface="Consolas"/>
                <a:ea typeface="Consolas"/>
                <a:cs typeface="Consolas"/>
                <a:sym typeface="Consolas"/>
              </a:rPr>
              <a:t>exports</a:t>
            </a:r>
            <a:r>
              <a:rPr lang="en-US" sz="1350" b="0" i="0" u="none" strike="noStrike" cap="none">
                <a:solidFill>
                  <a:srgbClr val="000000"/>
                </a:solidFill>
                <a:latin typeface="Consolas"/>
                <a:ea typeface="Consolas"/>
                <a:cs typeface="Consolas"/>
                <a:sym typeface="Consolas"/>
              </a:rPr>
              <a:t> = </a:t>
            </a:r>
            <a:r>
              <a:rPr lang="en-US" sz="1350" b="0" i="0" u="none" strike="noStrike" cap="none">
                <a:solidFill>
                  <a:srgbClr val="0000FF"/>
                </a:solidFill>
                <a:latin typeface="Consolas"/>
                <a:ea typeface="Consolas"/>
                <a:cs typeface="Consolas"/>
                <a:sym typeface="Consolas"/>
              </a:rPr>
              <a:t>async</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00FF"/>
                </a:solidFill>
                <a:latin typeface="Consolas"/>
                <a:ea typeface="Consolas"/>
                <a:cs typeface="Consolas"/>
                <a:sym typeface="Consolas"/>
              </a:rPr>
              <a:t>function</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1080"/>
                </a:solidFill>
                <a:latin typeface="Consolas"/>
                <a:ea typeface="Consolas"/>
                <a:cs typeface="Consolas"/>
                <a:sym typeface="Consolas"/>
              </a:rPr>
              <a:t>context</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1080"/>
                </a:solidFill>
                <a:latin typeface="Consolas"/>
                <a:ea typeface="Consolas"/>
                <a:cs typeface="Consolas"/>
                <a:sym typeface="Consolas"/>
              </a:rPr>
              <a:t>order</a:t>
            </a:r>
            <a:r>
              <a:rPr lang="en-US" sz="135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60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1080"/>
                </a:solidFill>
                <a:latin typeface="Consolas"/>
                <a:ea typeface="Consolas"/>
                <a:cs typeface="Consolas"/>
                <a:sym typeface="Consolas"/>
              </a:rPr>
              <a:t>order</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01080"/>
                </a:solidFill>
                <a:latin typeface="Consolas"/>
                <a:ea typeface="Consolas"/>
                <a:cs typeface="Consolas"/>
                <a:sym typeface="Consolas"/>
              </a:rPr>
              <a:t>PartitionKey</a:t>
            </a:r>
            <a:r>
              <a:rPr lang="en-US" sz="1350" b="0" i="0" u="none" strike="noStrike" cap="none">
                <a:solidFill>
                  <a:srgbClr val="000000"/>
                </a:solidFill>
                <a:latin typeface="Consolas"/>
                <a:ea typeface="Consolas"/>
                <a:cs typeface="Consolas"/>
                <a:sym typeface="Consolas"/>
              </a:rPr>
              <a:t> = </a:t>
            </a:r>
            <a:r>
              <a:rPr lang="en-US" sz="1350" b="0" i="0" u="none" strike="noStrike" cap="none">
                <a:solidFill>
                  <a:srgbClr val="A31515"/>
                </a:solidFill>
                <a:latin typeface="Consolas"/>
                <a:ea typeface="Consolas"/>
                <a:cs typeface="Consolas"/>
                <a:sym typeface="Consolas"/>
              </a:rPr>
              <a:t>"Orders"</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60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1080"/>
                </a:solidFill>
                <a:latin typeface="Consolas"/>
                <a:ea typeface="Consolas"/>
                <a:cs typeface="Consolas"/>
                <a:sym typeface="Consolas"/>
              </a:rPr>
              <a:t>order</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01080"/>
                </a:solidFill>
                <a:latin typeface="Consolas"/>
                <a:ea typeface="Consolas"/>
                <a:cs typeface="Consolas"/>
                <a:sym typeface="Consolas"/>
              </a:rPr>
              <a:t>RowKey</a:t>
            </a:r>
            <a:r>
              <a:rPr lang="en-US" sz="1350" b="0" i="0" u="none" strike="noStrike" cap="none">
                <a:solidFill>
                  <a:srgbClr val="000000"/>
                </a:solidFill>
                <a:latin typeface="Consolas"/>
                <a:ea typeface="Consolas"/>
                <a:cs typeface="Consolas"/>
                <a:sym typeface="Consolas"/>
              </a:rPr>
              <a:t> = </a:t>
            </a:r>
            <a:r>
              <a:rPr lang="en-US" sz="1350" b="0" i="0" u="none" strike="noStrike" cap="none">
                <a:solidFill>
                  <a:srgbClr val="795E26"/>
                </a:solidFill>
                <a:latin typeface="Consolas"/>
                <a:ea typeface="Consolas"/>
                <a:cs typeface="Consolas"/>
                <a:sym typeface="Consolas"/>
              </a:rPr>
              <a:t>generateRandomId</a:t>
            </a:r>
            <a:r>
              <a:rPr lang="en-US" sz="135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60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1080"/>
                </a:solidFill>
                <a:latin typeface="Consolas"/>
                <a:ea typeface="Consolas"/>
                <a:cs typeface="Consolas"/>
                <a:sym typeface="Consolas"/>
              </a:rPr>
              <a:t>context</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01080"/>
                </a:solidFill>
                <a:latin typeface="Consolas"/>
                <a:ea typeface="Consolas"/>
                <a:cs typeface="Consolas"/>
                <a:sym typeface="Consolas"/>
              </a:rPr>
              <a:t>bindings</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01080"/>
                </a:solidFill>
                <a:latin typeface="Consolas"/>
                <a:ea typeface="Consolas"/>
                <a:cs typeface="Consolas"/>
                <a:sym typeface="Consolas"/>
              </a:rPr>
              <a:t>order</a:t>
            </a:r>
            <a:r>
              <a:rPr lang="en-US" sz="1350" b="0" i="0" u="none" strike="noStrike" cap="none">
                <a:solidFill>
                  <a:srgbClr val="000000"/>
                </a:solidFill>
                <a:latin typeface="Consolas"/>
                <a:ea typeface="Consolas"/>
                <a:cs typeface="Consolas"/>
                <a:sym typeface="Consolas"/>
              </a:rPr>
              <a:t> = </a:t>
            </a:r>
            <a:r>
              <a:rPr lang="en-US" sz="1350" b="0" i="0" u="none" strike="noStrike" cap="none">
                <a:solidFill>
                  <a:srgbClr val="001080"/>
                </a:solidFill>
                <a:latin typeface="Consolas"/>
                <a:ea typeface="Consolas"/>
                <a:cs typeface="Consolas"/>
                <a:sym typeface="Consolas"/>
              </a:rPr>
              <a:t>order</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60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600"/>
              </a:spcBef>
              <a:spcAft>
                <a:spcPts val="0"/>
              </a:spcAft>
              <a:buClr>
                <a:srgbClr val="0000FF"/>
              </a:buClr>
              <a:buSzPts val="1215"/>
              <a:buFont typeface="Noto Sans Symbols"/>
              <a:buNone/>
            </a:pPr>
            <a:r>
              <a:rPr lang="en-US" sz="1350" b="0" i="0" u="none" strike="noStrike" cap="none">
                <a:solidFill>
                  <a:srgbClr val="0000FF"/>
                </a:solidFill>
                <a:latin typeface="Consolas"/>
                <a:ea typeface="Consolas"/>
                <a:cs typeface="Consolas"/>
                <a:sym typeface="Consolas"/>
              </a:rPr>
              <a:t>function</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795E26"/>
                </a:solidFill>
                <a:latin typeface="Consolas"/>
                <a:ea typeface="Consolas"/>
                <a:cs typeface="Consolas"/>
                <a:sym typeface="Consolas"/>
              </a:rPr>
              <a:t>generateRandomId</a:t>
            </a:r>
            <a:r>
              <a:rPr lang="en-US" sz="135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60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AF00DB"/>
                </a:solidFill>
                <a:latin typeface="Consolas"/>
                <a:ea typeface="Consolas"/>
                <a:cs typeface="Consolas"/>
                <a:sym typeface="Consolas"/>
              </a:rPr>
              <a:t>return</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1080"/>
                </a:solidFill>
                <a:latin typeface="Consolas"/>
                <a:ea typeface="Consolas"/>
                <a:cs typeface="Consolas"/>
                <a:sym typeface="Consolas"/>
              </a:rPr>
              <a:t>Math</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795E26"/>
                </a:solidFill>
                <a:latin typeface="Consolas"/>
                <a:ea typeface="Consolas"/>
                <a:cs typeface="Consolas"/>
                <a:sym typeface="Consolas"/>
              </a:rPr>
              <a:t>random</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795E26"/>
                </a:solidFill>
                <a:latin typeface="Consolas"/>
                <a:ea typeface="Consolas"/>
                <a:cs typeface="Consolas"/>
                <a:sym typeface="Consolas"/>
              </a:rPr>
              <a:t>toString</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98658"/>
                </a:solidFill>
                <a:latin typeface="Consolas"/>
                <a:ea typeface="Consolas"/>
                <a:cs typeface="Consolas"/>
                <a:sym typeface="Consolas"/>
              </a:rPr>
              <a:t>36</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795E26"/>
                </a:solidFill>
                <a:latin typeface="Consolas"/>
                <a:ea typeface="Consolas"/>
                <a:cs typeface="Consolas"/>
                <a:sym typeface="Consolas"/>
              </a:rPr>
              <a:t>substring</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98658"/>
                </a:solidFill>
                <a:latin typeface="Consolas"/>
                <a:ea typeface="Consolas"/>
                <a:cs typeface="Consolas"/>
                <a:sym typeface="Consolas"/>
              </a:rPr>
              <a:t>2</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98658"/>
                </a:solidFill>
                <a:latin typeface="Consolas"/>
                <a:ea typeface="Consolas"/>
                <a:cs typeface="Consolas"/>
                <a:sym typeface="Consolas"/>
              </a:rPr>
              <a:t>15</a:t>
            </a:r>
            <a:r>
              <a:rPr lang="en-US" sz="135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60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01080"/>
                </a:solidFill>
                <a:latin typeface="Consolas"/>
                <a:ea typeface="Consolas"/>
                <a:cs typeface="Consolas"/>
                <a:sym typeface="Consolas"/>
              </a:rPr>
              <a:t>Math</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795E26"/>
                </a:solidFill>
                <a:latin typeface="Consolas"/>
                <a:ea typeface="Consolas"/>
                <a:cs typeface="Consolas"/>
                <a:sym typeface="Consolas"/>
              </a:rPr>
              <a:t>random</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795E26"/>
                </a:solidFill>
                <a:latin typeface="Consolas"/>
                <a:ea typeface="Consolas"/>
                <a:cs typeface="Consolas"/>
                <a:sym typeface="Consolas"/>
              </a:rPr>
              <a:t>toString</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98658"/>
                </a:solidFill>
                <a:latin typeface="Consolas"/>
                <a:ea typeface="Consolas"/>
                <a:cs typeface="Consolas"/>
                <a:sym typeface="Consolas"/>
              </a:rPr>
              <a:t>36</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795E26"/>
                </a:solidFill>
                <a:latin typeface="Consolas"/>
                <a:ea typeface="Consolas"/>
                <a:cs typeface="Consolas"/>
                <a:sym typeface="Consolas"/>
              </a:rPr>
              <a:t>substring</a:t>
            </a:r>
            <a:r>
              <a:rPr lang="en-US" sz="1350" b="0" i="0" u="none" strike="noStrike" cap="none">
                <a:solidFill>
                  <a:srgbClr val="000000"/>
                </a:solidFill>
                <a:latin typeface="Consolas"/>
                <a:ea typeface="Consolas"/>
                <a:cs typeface="Consolas"/>
                <a:sym typeface="Consolas"/>
              </a:rPr>
              <a:t>(</a:t>
            </a:r>
            <a:r>
              <a:rPr lang="en-US" sz="1350" b="0" i="0" u="none" strike="noStrike" cap="none">
                <a:solidFill>
                  <a:srgbClr val="098658"/>
                </a:solidFill>
                <a:latin typeface="Consolas"/>
                <a:ea typeface="Consolas"/>
                <a:cs typeface="Consolas"/>
                <a:sym typeface="Consolas"/>
              </a:rPr>
              <a:t>2</a:t>
            </a:r>
            <a:r>
              <a:rPr lang="en-US" sz="1350" b="0" i="0" u="none" strike="noStrike" cap="none">
                <a:solidFill>
                  <a:srgbClr val="000000"/>
                </a:solidFill>
                <a:latin typeface="Consolas"/>
                <a:ea typeface="Consolas"/>
                <a:cs typeface="Consolas"/>
                <a:sym typeface="Consolas"/>
              </a:rPr>
              <a:t>, </a:t>
            </a:r>
            <a:r>
              <a:rPr lang="en-US" sz="1350" b="0" i="0" u="none" strike="noStrike" cap="none">
                <a:solidFill>
                  <a:srgbClr val="098658"/>
                </a:solidFill>
                <a:latin typeface="Consolas"/>
                <a:ea typeface="Consolas"/>
                <a:cs typeface="Consolas"/>
                <a:sym typeface="Consolas"/>
              </a:rPr>
              <a:t>15</a:t>
            </a:r>
            <a:r>
              <a:rPr lang="en-US" sz="135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600"/>
              </a:spcBef>
              <a:spcAft>
                <a:spcPts val="0"/>
              </a:spcAft>
              <a:buClr>
                <a:srgbClr val="000000"/>
              </a:buClr>
              <a:buSzPts val="1215"/>
              <a:buFont typeface="Noto Sans Symbols"/>
              <a:buNone/>
            </a:pPr>
            <a:r>
              <a:rPr lang="en-US" sz="135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0"/>
          <p:cNvSpPr txBox="1">
            <a:spLocks noGrp="1"/>
          </p:cNvSpPr>
          <p:nvPr>
            <p:ph type="title"/>
          </p:nvPr>
        </p:nvSpPr>
        <p:spPr>
          <a:xfrm>
            <a:off x="342900" y="545"/>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Criar gatilhos e associações (7 de 7)</a:t>
            </a:r>
            <a:endParaRPr/>
          </a:p>
        </p:txBody>
      </p:sp>
      <p:sp>
        <p:nvSpPr>
          <p:cNvPr id="392" name="Google Shape;392;p30"/>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Exemplo de biblioteca de classes</a:t>
            </a:r>
            <a:endParaRPr/>
          </a:p>
        </p:txBody>
      </p:sp>
      <p:sp>
        <p:nvSpPr>
          <p:cNvPr id="393" name="Google Shape;393;p30"/>
          <p:cNvSpPr txBox="1"/>
          <p:nvPr/>
        </p:nvSpPr>
        <p:spPr>
          <a:xfrm>
            <a:off x="313981" y="1319263"/>
            <a:ext cx="7238843" cy="2965183"/>
          </a:xfrm>
          <a:prstGeom prst="rect">
            <a:avLst/>
          </a:prstGeom>
          <a:noFill/>
          <a:ln w="19050" cap="flat" cmpd="sng">
            <a:solidFill>
              <a:schemeClr val="dk2"/>
            </a:solidFill>
            <a:prstDash val="solid"/>
            <a:round/>
            <a:headEnd type="none" w="sm" len="sm"/>
            <a:tailEnd type="none" w="sm" len="sm"/>
          </a:ln>
        </p:spPr>
        <p:txBody>
          <a:bodyPr spcFirstLastPara="1" wrap="square" lIns="91425" tIns="68575" rIns="91425" bIns="68575" anchor="t" anchorCtr="0">
            <a:noAutofit/>
          </a:bodyPr>
          <a:lstStyle/>
          <a:p>
            <a:pPr marL="0" marR="0" lvl="0" indent="0" algn="l" rtl="0">
              <a:lnSpc>
                <a:spcPct val="100000"/>
              </a:lnSpc>
              <a:spcBef>
                <a:spcPts val="0"/>
              </a:spcBef>
              <a:spcAft>
                <a:spcPts val="0"/>
              </a:spcAft>
              <a:buClr>
                <a:srgbClr val="0000FF"/>
              </a:buClr>
              <a:buSzPts val="1080"/>
              <a:buFont typeface="Noto Sans Symbols"/>
              <a:buNone/>
            </a:pPr>
            <a:r>
              <a:rPr lang="en-US" sz="1200" b="0" i="0" u="none" strike="noStrike" cap="none">
                <a:solidFill>
                  <a:srgbClr val="0000FF"/>
                </a:solidFill>
                <a:latin typeface="Consolas"/>
                <a:ea typeface="Consolas"/>
                <a:cs typeface="Consolas"/>
                <a:sym typeface="Consolas"/>
              </a:rPr>
              <a:t>public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static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class</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QueueTriggerTableOutput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FunctionName</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A31515"/>
                </a:solidFill>
                <a:latin typeface="Consolas"/>
                <a:ea typeface="Consolas"/>
                <a:cs typeface="Consolas"/>
                <a:sym typeface="Consolas"/>
              </a:rPr>
              <a:t>"QueueTriggerTableOutput"</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return</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Table</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A31515"/>
                </a:solidFill>
                <a:latin typeface="Consolas"/>
                <a:ea typeface="Consolas"/>
                <a:cs typeface="Consolas"/>
                <a:sym typeface="Consolas"/>
              </a:rPr>
              <a:t>"outTable"</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Connection</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A31515"/>
                </a:solidFill>
                <a:latin typeface="Consolas"/>
                <a:ea typeface="Consolas"/>
                <a:cs typeface="Consolas"/>
                <a:sym typeface="Consolas"/>
              </a:rPr>
              <a:t>"CONNECTION"</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public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static</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Person</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795E26"/>
                </a:solidFill>
                <a:latin typeface="Consolas"/>
                <a:ea typeface="Consolas"/>
                <a:cs typeface="Consolas"/>
                <a:sym typeface="Consolas"/>
              </a:rPr>
              <a:t>Run</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QueueTrigger</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A31515"/>
                </a:solidFill>
                <a:latin typeface="Consolas"/>
                <a:ea typeface="Consolas"/>
                <a:cs typeface="Consolas"/>
                <a:sym typeface="Consolas"/>
              </a:rPr>
              <a:t>"myqueue-items"</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Connection</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A31515"/>
                </a:solidFill>
                <a:latin typeface="Consolas"/>
                <a:ea typeface="Consolas"/>
                <a:cs typeface="Consolas"/>
                <a:sym typeface="Consolas"/>
              </a:rPr>
              <a:t>"CONNECTION"</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267F99"/>
                </a:solidFill>
                <a:latin typeface="Consolas"/>
                <a:ea typeface="Consolas"/>
                <a:cs typeface="Consolas"/>
                <a:sym typeface="Consolas"/>
              </a:rPr>
              <a:t>JObject</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order</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ILogger</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log</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AF00DB"/>
                </a:solidFill>
                <a:latin typeface="Consolas"/>
                <a:ea typeface="Consolas"/>
                <a:cs typeface="Consolas"/>
                <a:sym typeface="Consolas"/>
              </a:rPr>
              <a:t>return</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00FF"/>
                </a:solidFill>
                <a:latin typeface="Consolas"/>
                <a:ea typeface="Consolas"/>
                <a:cs typeface="Consolas"/>
                <a:sym typeface="Consolas"/>
              </a:rPr>
              <a:t>new</a:t>
            </a: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267F99"/>
                </a:solidFill>
                <a:latin typeface="Consolas"/>
                <a:ea typeface="Consolas"/>
                <a:cs typeface="Consolas"/>
                <a:sym typeface="Consolas"/>
              </a:rPr>
              <a:t>Person</a:t>
            </a: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PartitionKey</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A31515"/>
                </a:solidFill>
                <a:latin typeface="Consolas"/>
                <a:ea typeface="Consolas"/>
                <a:cs typeface="Consolas"/>
                <a:sym typeface="Consolas"/>
              </a:rPr>
              <a:t>"Orders"</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RowKey</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1080"/>
                </a:solidFill>
                <a:latin typeface="Consolas"/>
                <a:ea typeface="Consolas"/>
                <a:cs typeface="Consolas"/>
                <a:sym typeface="Consolas"/>
              </a:rPr>
              <a:t>Guid</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795E26"/>
                </a:solidFill>
                <a:latin typeface="Consolas"/>
                <a:ea typeface="Consolas"/>
                <a:cs typeface="Consolas"/>
                <a:sym typeface="Consolas"/>
              </a:rPr>
              <a:t>NewGuid</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795E26"/>
                </a:solidFill>
                <a:latin typeface="Consolas"/>
                <a:ea typeface="Consolas"/>
                <a:cs typeface="Consolas"/>
                <a:sym typeface="Consolas"/>
              </a:rPr>
              <a:t>ToString</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Name</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1080"/>
                </a:solidFill>
                <a:latin typeface="Consolas"/>
                <a:ea typeface="Consolas"/>
                <a:cs typeface="Consolas"/>
                <a:sym typeface="Consolas"/>
              </a:rPr>
              <a:t>order</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A31515"/>
                </a:solidFill>
                <a:latin typeface="Consolas"/>
                <a:ea typeface="Consolas"/>
                <a:cs typeface="Consolas"/>
                <a:sym typeface="Consolas"/>
              </a:rPr>
              <a:t>"Name"</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795E26"/>
                </a:solidFill>
                <a:latin typeface="Consolas"/>
                <a:ea typeface="Consolas"/>
                <a:cs typeface="Consolas"/>
                <a:sym typeface="Consolas"/>
              </a:rPr>
              <a:t>ToString</a:t>
            </a:r>
            <a:r>
              <a:rPr lang="en-US" sz="12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r>
              <a:rPr lang="en-US" sz="1200" b="0" i="0" u="none" strike="noStrike" cap="none">
                <a:solidFill>
                  <a:srgbClr val="001080"/>
                </a:solidFill>
                <a:latin typeface="Consolas"/>
                <a:ea typeface="Consolas"/>
                <a:cs typeface="Consolas"/>
                <a:sym typeface="Consolas"/>
              </a:rPr>
              <a:t>MobileNumber</a:t>
            </a:r>
            <a:r>
              <a:rPr lang="en-US" sz="1200" b="0" i="0" u="none" strike="noStrike" cap="none">
                <a:solidFill>
                  <a:srgbClr val="000000"/>
                </a:solidFill>
                <a:latin typeface="Consolas"/>
                <a:ea typeface="Consolas"/>
                <a:cs typeface="Consolas"/>
                <a:sym typeface="Consolas"/>
              </a:rPr>
              <a:t> = </a:t>
            </a:r>
            <a:r>
              <a:rPr lang="en-US" sz="1200" b="0" i="0" u="none" strike="noStrike" cap="none">
                <a:solidFill>
                  <a:srgbClr val="001080"/>
                </a:solidFill>
                <a:latin typeface="Consolas"/>
                <a:ea typeface="Consolas"/>
                <a:cs typeface="Consolas"/>
                <a:sym typeface="Consolas"/>
              </a:rPr>
              <a:t>order</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A31515"/>
                </a:solidFill>
                <a:latin typeface="Consolas"/>
                <a:ea typeface="Consolas"/>
                <a:cs typeface="Consolas"/>
                <a:sym typeface="Consolas"/>
              </a:rPr>
              <a:t>"MobileNumber"</a:t>
            </a:r>
            <a:r>
              <a:rPr lang="en-US" sz="1200" b="0" i="0" u="none" strike="noStrike" cap="none">
                <a:solidFill>
                  <a:srgbClr val="000000"/>
                </a:solidFill>
                <a:latin typeface="Consolas"/>
                <a:ea typeface="Consolas"/>
                <a:cs typeface="Consolas"/>
                <a:sym typeface="Consolas"/>
              </a:rPr>
              <a:t>].</a:t>
            </a:r>
            <a:r>
              <a:rPr lang="en-US" sz="1200" b="0" i="0" u="none" strike="noStrike" cap="none">
                <a:solidFill>
                  <a:srgbClr val="795E26"/>
                </a:solidFill>
                <a:latin typeface="Consolas"/>
                <a:ea typeface="Consolas"/>
                <a:cs typeface="Consolas"/>
                <a:sym typeface="Consolas"/>
              </a:rPr>
              <a:t>ToString</a:t>
            </a: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80"/>
              <a:buFont typeface="Noto Sans Symbols"/>
              <a:buNone/>
            </a:pPr>
            <a:r>
              <a:rPr lang="en-US" sz="1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1080"/>
              <a:buFont typeface="Noto Sans Symbols"/>
              <a:buNone/>
            </a:pPr>
            <a:r>
              <a:rPr lang="en-US" sz="1200" b="0" i="0" u="none" strike="noStrike" cap="none">
                <a:solidFill>
                  <a:schemeClr val="dk1"/>
                </a:solidFill>
                <a:latin typeface="Consolas"/>
                <a:ea typeface="Consolas"/>
                <a:cs typeface="Consolas"/>
                <a:sym typeface="Consolas"/>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342900"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Conectar funções a serviços do Azure (1 de 2)</a:t>
            </a:r>
            <a:endParaRPr/>
          </a:p>
        </p:txBody>
      </p:sp>
      <p:sp>
        <p:nvSpPr>
          <p:cNvPr id="400" name="Google Shape;400;p31"/>
          <p:cNvSpPr txBox="1">
            <a:spLocks noGrp="1"/>
          </p:cNvSpPr>
          <p:nvPr>
            <p:ph type="body" idx="1"/>
          </p:nvPr>
        </p:nvSpPr>
        <p:spPr>
          <a:xfrm>
            <a:off x="342900" y="926307"/>
            <a:ext cx="3843670" cy="401580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Visão geral</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Seu projeto de função faz referência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a informações de conexão por nome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a partir do provedor de configuração.</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Ele não aceita diretamente os detalhes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da conexão, permitindo que eles sejam alterados nos ambientes.</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O provedor de configuração padrão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usa variáveis de ambiente. Elas podem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ser definidas pelas Configurações de Aplicativos quando executadas no serviço do Azure Functions ou pelo arquivo de configurações local se o desenvolvimento for feito localmente.</a:t>
            </a:r>
            <a:endParaRPr/>
          </a:p>
          <a:p>
            <a:pPr marL="228600" lvl="0" indent="-50800" algn="l" rtl="0">
              <a:lnSpc>
                <a:spcPct val="90000"/>
              </a:lnSpc>
              <a:spcBef>
                <a:spcPts val="1450"/>
              </a:spcBef>
              <a:spcAft>
                <a:spcPts val="0"/>
              </a:spcAft>
              <a:buClr>
                <a:schemeClr val="dk1"/>
              </a:buClr>
              <a:buSzPts val="2800"/>
              <a:buNone/>
            </a:pPr>
            <a:endParaRPr/>
          </a:p>
        </p:txBody>
      </p:sp>
      <p:sp>
        <p:nvSpPr>
          <p:cNvPr id="401" name="Google Shape;401;p31"/>
          <p:cNvSpPr txBox="1"/>
          <p:nvPr/>
        </p:nvSpPr>
        <p:spPr>
          <a:xfrm>
            <a:off x="4688959" y="926306"/>
            <a:ext cx="4011132" cy="3417094"/>
          </a:xfrm>
          <a:prstGeom prst="rect">
            <a:avLst/>
          </a:prstGeom>
          <a:noFill/>
          <a:ln>
            <a:noFill/>
          </a:ln>
        </p:spPr>
        <p:txBody>
          <a:bodyPr spcFirstLastPara="1" wrap="square" lIns="0" tIns="0" rIns="0" bIns="0" anchor="t" anchorCtr="0">
            <a:normAutofit fontScale="90000" lnSpcReduction="10000"/>
          </a:bodyPr>
          <a:lstStyle/>
          <a:p>
            <a:pPr marL="0" marR="0" lvl="0" indent="0" algn="l" rtl="0">
              <a:lnSpc>
                <a:spcPct val="100000"/>
              </a:lnSpc>
              <a:spcBef>
                <a:spcPts val="0"/>
              </a:spcBef>
              <a:spcAft>
                <a:spcPts val="0"/>
              </a:spcAft>
              <a:buClr>
                <a:srgbClr val="000000"/>
              </a:buClr>
              <a:buSzPct val="100000"/>
              <a:buFont typeface="Arial"/>
              <a:buNone/>
            </a:pPr>
            <a:r>
              <a:rPr lang="en-US" sz="1650" b="0" i="0" u="none" strike="noStrike" cap="none">
                <a:solidFill>
                  <a:srgbClr val="000000"/>
                </a:solidFill>
                <a:latin typeface="Quattrocento Sans"/>
                <a:ea typeface="Quattrocento Sans"/>
                <a:cs typeface="Quattrocento Sans"/>
                <a:sym typeface="Quattrocento Sans"/>
              </a:rPr>
              <a:t>Valores de conexão</a:t>
            </a:r>
            <a:endParaRPr/>
          </a:p>
          <a:p>
            <a:pPr marL="228600" marR="0" lvl="0" indent="-228631" algn="l" rtl="0">
              <a:lnSpc>
                <a:spcPct val="110000"/>
              </a:lnSpc>
              <a:spcBef>
                <a:spcPts val="450"/>
              </a:spcBef>
              <a:spcAft>
                <a:spcPts val="0"/>
              </a:spcAft>
              <a:buClr>
                <a:srgbClr val="000000"/>
              </a:buClr>
              <a:buSzPct val="100000"/>
              <a:buFont typeface="Arial"/>
              <a:buChar char="•"/>
            </a:pPr>
            <a:r>
              <a:rPr lang="en-US" sz="1575" b="0" i="0" u="none" strike="noStrike" cap="none">
                <a:solidFill>
                  <a:srgbClr val="000000"/>
                </a:solidFill>
                <a:latin typeface="Quattrocento Sans"/>
                <a:ea typeface="Quattrocento Sans"/>
                <a:cs typeface="Quattrocento Sans"/>
                <a:sym typeface="Quattrocento Sans"/>
              </a:rPr>
              <a:t>Quando o nome da conexão é resolvido </a:t>
            </a:r>
            <a:br>
              <a:rPr lang="en-US" sz="1575" b="0" i="0" u="none" strike="noStrike" cap="none">
                <a:solidFill>
                  <a:srgbClr val="000000"/>
                </a:solidFill>
                <a:latin typeface="Quattrocento Sans"/>
                <a:ea typeface="Quattrocento Sans"/>
                <a:cs typeface="Quattrocento Sans"/>
                <a:sym typeface="Quattrocento Sans"/>
              </a:rPr>
            </a:br>
            <a:r>
              <a:rPr lang="en-US" sz="1575" b="0" i="0" u="none" strike="noStrike" cap="none">
                <a:solidFill>
                  <a:srgbClr val="000000"/>
                </a:solidFill>
                <a:latin typeface="Quattrocento Sans"/>
                <a:ea typeface="Quattrocento Sans"/>
                <a:cs typeface="Quattrocento Sans"/>
                <a:sym typeface="Quattrocento Sans"/>
              </a:rPr>
              <a:t>para um único valor exato, o runtime identifica o valor como uma cadeia de conexão, </a:t>
            </a:r>
            <a:br>
              <a:rPr lang="en-US" sz="1575" b="0" i="0" u="none" strike="noStrike" cap="none">
                <a:solidFill>
                  <a:srgbClr val="000000"/>
                </a:solidFill>
                <a:latin typeface="Quattrocento Sans"/>
                <a:ea typeface="Quattrocento Sans"/>
                <a:cs typeface="Quattrocento Sans"/>
                <a:sym typeface="Quattrocento Sans"/>
              </a:rPr>
            </a:br>
            <a:r>
              <a:rPr lang="en-US" sz="1575" b="0" i="0" u="none" strike="noStrike" cap="none">
                <a:solidFill>
                  <a:srgbClr val="000000"/>
                </a:solidFill>
                <a:latin typeface="Quattrocento Sans"/>
                <a:ea typeface="Quattrocento Sans"/>
                <a:cs typeface="Quattrocento Sans"/>
                <a:sym typeface="Quattrocento Sans"/>
              </a:rPr>
              <a:t>que normalmente inclui um segredo. </a:t>
            </a:r>
            <a:endParaRPr/>
          </a:p>
          <a:p>
            <a:pPr marL="228600" marR="0" lvl="0" indent="-228631" algn="l" rtl="0">
              <a:lnSpc>
                <a:spcPct val="110000"/>
              </a:lnSpc>
              <a:spcBef>
                <a:spcPts val="450"/>
              </a:spcBef>
              <a:spcAft>
                <a:spcPts val="0"/>
              </a:spcAft>
              <a:buClr>
                <a:srgbClr val="000000"/>
              </a:buClr>
              <a:buSzPct val="100000"/>
              <a:buFont typeface="Arial"/>
              <a:buChar char="•"/>
            </a:pPr>
            <a:r>
              <a:rPr lang="en-US" sz="1575" b="0" i="0" u="none" strike="noStrike" cap="none">
                <a:solidFill>
                  <a:srgbClr val="000000"/>
                </a:solidFill>
                <a:latin typeface="Quattrocento Sans"/>
                <a:ea typeface="Quattrocento Sans"/>
                <a:cs typeface="Quattrocento Sans"/>
                <a:sym typeface="Quattrocento Sans"/>
              </a:rPr>
              <a:t>Os detalhes de uma cadeia de conexão são definidos pelo serviço ao qual você deseja </a:t>
            </a:r>
            <a:br>
              <a:rPr lang="en-US" sz="1575" b="0" i="0" u="none" strike="noStrike" cap="none">
                <a:solidFill>
                  <a:srgbClr val="000000"/>
                </a:solidFill>
                <a:latin typeface="Quattrocento Sans"/>
                <a:ea typeface="Quattrocento Sans"/>
                <a:cs typeface="Quattrocento Sans"/>
                <a:sym typeface="Quattrocento Sans"/>
              </a:rPr>
            </a:br>
            <a:r>
              <a:rPr lang="en-US" sz="1575" b="0" i="0" u="none" strike="noStrike" cap="none">
                <a:solidFill>
                  <a:srgbClr val="000000"/>
                </a:solidFill>
                <a:latin typeface="Quattrocento Sans"/>
                <a:ea typeface="Quattrocento Sans"/>
                <a:cs typeface="Quattrocento Sans"/>
                <a:sym typeface="Quattrocento Sans"/>
              </a:rPr>
              <a:t>se conectar.</a:t>
            </a:r>
            <a:endParaRPr/>
          </a:p>
          <a:p>
            <a:pPr marL="228600" marR="0" lvl="0" indent="-228631" algn="l" rtl="0">
              <a:lnSpc>
                <a:spcPct val="110000"/>
              </a:lnSpc>
              <a:spcBef>
                <a:spcPts val="450"/>
              </a:spcBef>
              <a:spcAft>
                <a:spcPts val="0"/>
              </a:spcAft>
              <a:buClr>
                <a:srgbClr val="000000"/>
              </a:buClr>
              <a:buSzPct val="100000"/>
              <a:buFont typeface="Arial"/>
              <a:buChar char="•"/>
            </a:pPr>
            <a:r>
              <a:rPr lang="en-US" sz="1575" b="0" i="0" u="none" strike="noStrike" cap="none">
                <a:solidFill>
                  <a:srgbClr val="000000"/>
                </a:solidFill>
                <a:latin typeface="Quattrocento Sans"/>
                <a:ea typeface="Quattrocento Sans"/>
                <a:cs typeface="Quattrocento Sans"/>
                <a:sym typeface="Quattrocento Sans"/>
              </a:rPr>
              <a:t>Um nome de conexão também pode se referir </a:t>
            </a:r>
            <a:br>
              <a:rPr lang="en-US" sz="1575" b="0" i="0" u="none" strike="noStrike" cap="none">
                <a:solidFill>
                  <a:srgbClr val="000000"/>
                </a:solidFill>
                <a:latin typeface="Quattrocento Sans"/>
                <a:ea typeface="Quattrocento Sans"/>
                <a:cs typeface="Quattrocento Sans"/>
                <a:sym typeface="Quattrocento Sans"/>
              </a:rPr>
            </a:br>
            <a:r>
              <a:rPr lang="en-US" sz="1575" b="0" i="0" u="none" strike="noStrike" cap="none">
                <a:solidFill>
                  <a:srgbClr val="000000"/>
                </a:solidFill>
                <a:latin typeface="Quattrocento Sans"/>
                <a:ea typeface="Quattrocento Sans"/>
                <a:cs typeface="Quattrocento Sans"/>
                <a:sym typeface="Quattrocento Sans"/>
              </a:rPr>
              <a:t>a uma coleção de vários itens de configuração. </a:t>
            </a:r>
            <a:endParaRPr/>
          </a:p>
          <a:p>
            <a:pPr marL="228600" marR="0" lvl="0" indent="-228631" algn="l" rtl="0">
              <a:lnSpc>
                <a:spcPct val="110000"/>
              </a:lnSpc>
              <a:spcBef>
                <a:spcPts val="450"/>
              </a:spcBef>
              <a:spcAft>
                <a:spcPts val="0"/>
              </a:spcAft>
              <a:buClr>
                <a:srgbClr val="000000"/>
              </a:buClr>
              <a:buSzPct val="100000"/>
              <a:buFont typeface="Arial"/>
              <a:buChar char="•"/>
            </a:pPr>
            <a:r>
              <a:rPr lang="en-US" sz="1575" b="0" i="0" u="none" strike="noStrike" cap="none">
                <a:solidFill>
                  <a:srgbClr val="000000"/>
                </a:solidFill>
                <a:latin typeface="Quattrocento Sans"/>
                <a:ea typeface="Quattrocento Sans"/>
                <a:cs typeface="Quattrocento Sans"/>
                <a:sym typeface="Quattrocento Sans"/>
              </a:rPr>
              <a:t>Para que variáveis de ambiente sejam </a:t>
            </a:r>
            <a:br>
              <a:rPr lang="en-US" sz="1575" b="0" i="0" u="none" strike="noStrike" cap="none">
                <a:solidFill>
                  <a:srgbClr val="000000"/>
                </a:solidFill>
                <a:latin typeface="Quattrocento Sans"/>
                <a:ea typeface="Quattrocento Sans"/>
                <a:cs typeface="Quattrocento Sans"/>
                <a:sym typeface="Quattrocento Sans"/>
              </a:rPr>
            </a:br>
            <a:r>
              <a:rPr lang="en-US" sz="1575" b="0" i="0" u="none" strike="noStrike" cap="none">
                <a:solidFill>
                  <a:srgbClr val="000000"/>
                </a:solidFill>
                <a:latin typeface="Quattrocento Sans"/>
                <a:ea typeface="Quattrocento Sans"/>
                <a:cs typeface="Quattrocento Sans"/>
                <a:sym typeface="Quattrocento Sans"/>
              </a:rPr>
              <a:t>tratadas como uma coleção, use um prefixo compartilhado que termina com sublinhados duplos, "__".</a:t>
            </a:r>
            <a:endParaRPr/>
          </a:p>
          <a:p>
            <a:pPr marL="0" marR="0" lvl="0" indent="0" algn="l" rtl="0">
              <a:lnSpc>
                <a:spcPct val="100000"/>
              </a:lnSpc>
              <a:spcBef>
                <a:spcPts val="450"/>
              </a:spcBef>
              <a:spcAft>
                <a:spcPts val="0"/>
              </a:spcAft>
              <a:buClr>
                <a:srgbClr val="000000"/>
              </a:buClr>
              <a:buSzPct val="100000"/>
              <a:buFont typeface="Arial"/>
              <a:buNone/>
            </a:pPr>
            <a:endParaRPr sz="21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
        <p:cNvGrpSpPr/>
        <p:nvPr/>
      </p:nvGrpSpPr>
      <p:grpSpPr>
        <a:xfrm>
          <a:off x="0" y="0"/>
          <a:ext cx="0" cy="0"/>
          <a:chOff x="0" y="0"/>
          <a:chExt cx="0" cy="0"/>
        </a:xfrm>
      </p:grpSpPr>
      <p:sp>
        <p:nvSpPr>
          <p:cNvPr id="148" name="Google Shape;148;p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49" name="Google Shape;14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pic>
        <p:nvPicPr>
          <p:cNvPr id="150" name="Google Shape;150;p8"/>
          <p:cNvPicPr preferRelativeResize="0"/>
          <p:nvPr/>
        </p:nvPicPr>
        <p:blipFill rotWithShape="1">
          <a:blip r:embed="rId3">
            <a:alphaModFix/>
          </a:blip>
          <a:srcRect/>
          <a:stretch/>
        </p:blipFill>
        <p:spPr>
          <a:xfrm>
            <a:off x="8427350" y="150783"/>
            <a:ext cx="597049" cy="251208"/>
          </a:xfrm>
          <a:prstGeom prst="rect">
            <a:avLst/>
          </a:prstGeom>
          <a:noFill/>
          <a:ln>
            <a:noFill/>
          </a:ln>
        </p:spPr>
      </p:pic>
      <p:sp>
        <p:nvSpPr>
          <p:cNvPr id="151" name="Google Shape;151;p8"/>
          <p:cNvSpPr txBox="1"/>
          <p:nvPr/>
        </p:nvSpPr>
        <p:spPr>
          <a:xfrm>
            <a:off x="457200" y="1481050"/>
            <a:ext cx="8319247" cy="3268802"/>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00"/>
              </a:buClr>
              <a:buSzPts val="2400"/>
              <a:buFont typeface="Arial"/>
              <a:buChar char="•"/>
            </a:pPr>
            <a:r>
              <a:rPr lang="en-US" sz="2400" b="0" i="0" u="none" strike="noStrike" cap="none">
                <a:solidFill>
                  <a:srgbClr val="000000"/>
                </a:solidFill>
                <a:latin typeface="Quattrocento Sans"/>
                <a:ea typeface="Quattrocento Sans"/>
                <a:cs typeface="Quattrocento Sans"/>
                <a:sym typeface="Quattrocento Sans"/>
              </a:rPr>
              <a:t>Explicar as diferenças funcionais entre o Azure Functions, os Aplicativos Lógicos do Azure e o WebJobs</a:t>
            </a:r>
            <a:endParaRPr sz="24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600"/>
              </a:spcBef>
              <a:spcAft>
                <a:spcPts val="0"/>
              </a:spcAft>
              <a:buClr>
                <a:srgbClr val="000000"/>
              </a:buClr>
              <a:buSzPts val="2400"/>
              <a:buFont typeface="Arial"/>
              <a:buChar char="•"/>
            </a:pPr>
            <a:r>
              <a:rPr lang="en-US" sz="2400" b="0" i="0" u="none" strike="noStrike" cap="none">
                <a:solidFill>
                  <a:srgbClr val="000000"/>
                </a:solidFill>
                <a:latin typeface="Quattrocento Sans"/>
                <a:ea typeface="Quattrocento Sans"/>
                <a:cs typeface="Quattrocento Sans"/>
                <a:sym typeface="Quattrocento Sans"/>
              </a:rPr>
              <a:t>Descrever as opções do plano de hospedagem do Azure Functions</a:t>
            </a:r>
            <a:endParaRPr/>
          </a:p>
          <a:p>
            <a:pPr marL="228600" marR="0" lvl="0" indent="-228600" algn="l" rtl="0">
              <a:lnSpc>
                <a:spcPct val="90000"/>
              </a:lnSpc>
              <a:spcBef>
                <a:spcPts val="1600"/>
              </a:spcBef>
              <a:spcAft>
                <a:spcPts val="0"/>
              </a:spcAft>
              <a:buClr>
                <a:srgbClr val="000000"/>
              </a:buClr>
              <a:buSzPts val="2400"/>
              <a:buFont typeface="Arial"/>
              <a:buChar char="•"/>
            </a:pPr>
            <a:r>
              <a:rPr lang="en-US" sz="2400" b="0" i="0" u="none" strike="noStrike" cap="none">
                <a:solidFill>
                  <a:srgbClr val="000000"/>
                </a:solidFill>
                <a:latin typeface="Quattrocento Sans"/>
                <a:ea typeface="Quattrocento Sans"/>
                <a:cs typeface="Quattrocento Sans"/>
                <a:sym typeface="Quattrocento Sans"/>
              </a:rPr>
              <a:t>Descrever como o Azure Functions escala para atender às necessidades dos negócios</a:t>
            </a:r>
            <a:endParaRPr sz="2400" b="0" i="0" u="none" strike="noStrike" cap="non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2"/>
          <p:cNvSpPr txBox="1">
            <a:spLocks noGrp="1"/>
          </p:cNvSpPr>
          <p:nvPr>
            <p:ph type="title"/>
          </p:nvPr>
        </p:nvSpPr>
        <p:spPr>
          <a:xfrm>
            <a:off x="342900" y="263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Conectar funções a serviços do Azure (2 de 2)</a:t>
            </a:r>
            <a:endParaRPr/>
          </a:p>
        </p:txBody>
      </p:sp>
      <p:sp>
        <p:nvSpPr>
          <p:cNvPr id="408" name="Google Shape;408;p32"/>
          <p:cNvSpPr txBox="1">
            <a:spLocks noGrp="1"/>
          </p:cNvSpPr>
          <p:nvPr>
            <p:ph type="body" idx="1"/>
          </p:nvPr>
        </p:nvSpPr>
        <p:spPr>
          <a:xfrm>
            <a:off x="342900" y="926307"/>
            <a:ext cx="3843670" cy="32203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Configurar uma conexão baseada em identidade</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Algumas conexões no Azure Functions são configuradas para usar uma identidade em vez de um segredo. O suporte depende da extensão que usa a conexão.</a:t>
            </a:r>
            <a:endParaRPr/>
          </a:p>
          <a:p>
            <a:pPr marL="228600" lvl="0" indent="-228600" algn="l" rtl="0">
              <a:lnSpc>
                <a:spcPct val="90000"/>
              </a:lnSpc>
              <a:spcBef>
                <a:spcPts val="1450"/>
              </a:spcBef>
              <a:spcAft>
                <a:spcPts val="0"/>
              </a:spcAft>
              <a:buClr>
                <a:srgbClr val="000000"/>
              </a:buClr>
              <a:buSzPts val="1500"/>
              <a:buChar char="•"/>
            </a:pPr>
            <a:r>
              <a:rPr lang="en-US" sz="1500">
                <a:solidFill>
                  <a:srgbClr val="000000"/>
                </a:solidFill>
                <a:latin typeface="Quattrocento Sans"/>
                <a:ea typeface="Quattrocento Sans"/>
                <a:cs typeface="Quattrocento Sans"/>
                <a:sym typeface="Quattrocento Sans"/>
              </a:rPr>
              <a:t>Em alguns casos, uma cadeia de conexão ainda pode ser necessária no Functions, embora o serviço ao qual você está se conectando ofereça suporte a conexões baseadas em identidade.</a:t>
            </a:r>
            <a:endParaRPr/>
          </a:p>
          <a:p>
            <a:pPr marL="228600" lvl="0" indent="-50800" algn="l" rtl="0">
              <a:lnSpc>
                <a:spcPct val="90000"/>
              </a:lnSpc>
              <a:spcBef>
                <a:spcPts val="1450"/>
              </a:spcBef>
              <a:spcAft>
                <a:spcPts val="0"/>
              </a:spcAft>
              <a:buClr>
                <a:schemeClr val="dk1"/>
              </a:buClr>
              <a:buSzPts val="2800"/>
              <a:buNone/>
            </a:pPr>
            <a:endParaRPr/>
          </a:p>
        </p:txBody>
      </p:sp>
      <p:sp>
        <p:nvSpPr>
          <p:cNvPr id="409" name="Google Shape;409;p32"/>
          <p:cNvSpPr txBox="1"/>
          <p:nvPr/>
        </p:nvSpPr>
        <p:spPr>
          <a:xfrm>
            <a:off x="4688959" y="926306"/>
            <a:ext cx="4011132" cy="3005082"/>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000000"/>
              </a:buClr>
              <a:buSzPts val="1950"/>
              <a:buFont typeface="Arial"/>
              <a:buNone/>
            </a:pPr>
            <a:r>
              <a:rPr lang="en-US" sz="1950" b="0" i="0" u="none" strike="noStrike" cap="none">
                <a:solidFill>
                  <a:srgbClr val="000000"/>
                </a:solidFill>
                <a:latin typeface="Quattrocento Sans"/>
                <a:ea typeface="Quattrocento Sans"/>
                <a:cs typeface="Quattrocento Sans"/>
                <a:sym typeface="Quattrocento Sans"/>
              </a:rPr>
              <a:t>Conceder permissão para </a:t>
            </a:r>
            <a:br>
              <a:rPr lang="en-US" sz="1950" b="0" i="0" u="none" strike="noStrike" cap="none">
                <a:solidFill>
                  <a:srgbClr val="000000"/>
                </a:solidFill>
                <a:latin typeface="Quattrocento Sans"/>
                <a:ea typeface="Quattrocento Sans"/>
                <a:cs typeface="Quattrocento Sans"/>
                <a:sym typeface="Quattrocento Sans"/>
              </a:rPr>
            </a:br>
            <a:r>
              <a:rPr lang="en-US" sz="1950" b="0" i="0" u="none" strike="noStrike" cap="none">
                <a:solidFill>
                  <a:srgbClr val="000000"/>
                </a:solidFill>
                <a:latin typeface="Quattrocento Sans"/>
                <a:ea typeface="Quattrocento Sans"/>
                <a:cs typeface="Quattrocento Sans"/>
                <a:sym typeface="Quattrocento Sans"/>
              </a:rPr>
              <a:t>a identidade</a:t>
            </a:r>
            <a:endParaRPr sz="1800" b="0" i="0" u="none" strike="noStrike" cap="none">
              <a:solidFill>
                <a:schemeClr val="dk1"/>
              </a:solidFill>
              <a:latin typeface="Calibri"/>
              <a:ea typeface="Calibri"/>
              <a:cs typeface="Calibri"/>
              <a:sym typeface="Calibri"/>
            </a:endParaRPr>
          </a:p>
          <a:p>
            <a:pPr marL="228600" marR="0" lvl="0" indent="-228600" algn="l" rtl="0">
              <a:lnSpc>
                <a:spcPct val="11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Qualquer identidade que esteja sendo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usada deve ter permissões para executar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as ações pretendidas.</a:t>
            </a:r>
            <a:endParaRPr/>
          </a:p>
          <a:p>
            <a:pPr marL="228600" marR="0" lvl="0" indent="-228600" algn="l" rtl="0">
              <a:lnSpc>
                <a:spcPct val="110000"/>
              </a:lnSpc>
              <a:spcBef>
                <a:spcPts val="450"/>
              </a:spcBef>
              <a:spcAft>
                <a:spcPts val="0"/>
              </a:spcAft>
              <a:buClr>
                <a:srgbClr val="000000"/>
              </a:buClr>
              <a:buSzPts val="1500"/>
              <a:buFont typeface="Arial"/>
              <a:buChar char="•"/>
            </a:pPr>
            <a:r>
              <a:rPr lang="en-US" sz="1500" b="0" i="0" u="none" strike="noStrike" cap="none">
                <a:solidFill>
                  <a:srgbClr val="000000"/>
                </a:solidFill>
                <a:latin typeface="Quattrocento Sans"/>
                <a:ea typeface="Quattrocento Sans"/>
                <a:cs typeface="Quattrocento Sans"/>
                <a:sym typeface="Quattrocento Sans"/>
              </a:rPr>
              <a:t>Isso normalmente é feito atribuindo uma função no RBAC do Azure ou especificando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a identidade em uma política de acesso, dependendo do serviço ao qual você está </a:t>
            </a:r>
            <a:br>
              <a:rPr lang="en-US" sz="1500" b="0" i="0" u="none" strike="noStrike" cap="none">
                <a:solidFill>
                  <a:srgbClr val="000000"/>
                </a:solidFill>
                <a:latin typeface="Quattrocento Sans"/>
                <a:ea typeface="Quattrocento Sans"/>
                <a:cs typeface="Quattrocento Sans"/>
                <a:sym typeface="Quattrocento Sans"/>
              </a:rPr>
            </a:br>
            <a:r>
              <a:rPr lang="en-US" sz="1500" b="0" i="0" u="none" strike="noStrike" cap="none">
                <a:solidFill>
                  <a:srgbClr val="000000"/>
                </a:solidFill>
                <a:latin typeface="Quattrocento Sans"/>
                <a:ea typeface="Quattrocento Sans"/>
                <a:cs typeface="Quattrocento Sans"/>
                <a:sym typeface="Quattrocento Sans"/>
              </a:rPr>
              <a:t>se conectando.</a:t>
            </a:r>
            <a:endParaRPr/>
          </a:p>
          <a:p>
            <a:pPr marL="0" marR="0" lvl="0" indent="0" algn="l" rtl="0">
              <a:lnSpc>
                <a:spcPct val="100000"/>
              </a:lnSpc>
              <a:spcBef>
                <a:spcPts val="450"/>
              </a:spcBef>
              <a:spcAft>
                <a:spcPts val="0"/>
              </a:spcAft>
              <a:buClr>
                <a:srgbClr val="000000"/>
              </a:buClr>
              <a:buSzPts val="2100"/>
              <a:buFont typeface="Arial"/>
              <a:buNone/>
            </a:pPr>
            <a:endParaRPr sz="21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413"/>
        <p:cNvGrpSpPr/>
        <p:nvPr/>
      </p:nvGrpSpPr>
      <p:grpSpPr>
        <a:xfrm>
          <a:off x="0" y="0"/>
          <a:ext cx="0" cy="0"/>
          <a:chOff x="0" y="0"/>
          <a:chExt cx="0" cy="0"/>
        </a:xfrm>
      </p:grpSpPr>
      <p:sp>
        <p:nvSpPr>
          <p:cNvPr id="414" name="Google Shape;414;p33"/>
          <p:cNvSpPr txBox="1"/>
          <p:nvPr/>
        </p:nvSpPr>
        <p:spPr>
          <a:xfrm>
            <a:off x="565525" y="3777355"/>
            <a:ext cx="7410300" cy="62431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b="0" i="0" u="none" strike="noStrike" cap="none">
                <a:solidFill>
                  <a:srgbClr val="A5A5A5"/>
                </a:solidFill>
                <a:latin typeface="Calibri"/>
                <a:ea typeface="Calibri"/>
                <a:cs typeface="Calibri"/>
                <a:sym typeface="Calibri"/>
              </a:rPr>
              <a:t>Criar um projeto de Azure Function usando Visual Studio Code</a:t>
            </a:r>
            <a:endParaRPr sz="2400" b="0" i="0" u="none" strike="noStrike" cap="none">
              <a:solidFill>
                <a:srgbClr val="A5A5A5"/>
              </a:solidFill>
              <a:latin typeface="Calibri"/>
              <a:ea typeface="Calibri"/>
              <a:cs typeface="Calibri"/>
              <a:sym typeface="Calibri"/>
            </a:endParaRPr>
          </a:p>
        </p:txBody>
      </p:sp>
      <p:sp>
        <p:nvSpPr>
          <p:cNvPr id="415" name="Google Shape;415;p33"/>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b="1" i="0" u="none" strike="noStrike" cap="none">
                <a:solidFill>
                  <a:srgbClr val="EA4E60"/>
                </a:solidFill>
                <a:latin typeface="Century Gothic"/>
                <a:ea typeface="Century Gothic"/>
                <a:cs typeface="Century Gothic"/>
                <a:sym typeface="Century Gothic"/>
              </a:rPr>
              <a:t>Aula 3</a:t>
            </a:r>
            <a:endParaRPr sz="4000" b="0" i="0" u="none" strike="noStrike" cap="none">
              <a:solidFill>
                <a:srgbClr val="EA4E60"/>
              </a:solidFill>
              <a:latin typeface="Century Gothic"/>
              <a:ea typeface="Century Gothic"/>
              <a:cs typeface="Century Gothic"/>
              <a:sym typeface="Century Gothic"/>
            </a:endParaRPr>
          </a:p>
        </p:txBody>
      </p:sp>
      <p:sp>
        <p:nvSpPr>
          <p:cNvPr id="416" name="Google Shape;416;p3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31</a:t>
            </a:fld>
            <a:r>
              <a:rPr lang="en-US"/>
              <a:t>]</a:t>
            </a:r>
            <a:endParaRPr/>
          </a:p>
        </p:txBody>
      </p:sp>
      <p:pic>
        <p:nvPicPr>
          <p:cNvPr id="417" name="Google Shape;417;p33"/>
          <p:cNvPicPr preferRelativeResize="0"/>
          <p:nvPr/>
        </p:nvPicPr>
        <p:blipFill rotWithShape="1">
          <a:blip r:embed="rId3">
            <a:alphaModFix/>
          </a:blip>
          <a:srcRect/>
          <a:stretch/>
        </p:blipFill>
        <p:spPr>
          <a:xfrm>
            <a:off x="8371044" y="127584"/>
            <a:ext cx="651673" cy="2714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4"/>
          <p:cNvSpPr txBox="1">
            <a:spLocks noGrp="1"/>
          </p:cNvSpPr>
          <p:nvPr>
            <p:ph type="title"/>
          </p:nvPr>
        </p:nvSpPr>
        <p:spPr>
          <a:xfrm>
            <a:off x="342900" y="308611"/>
            <a:ext cx="8180615" cy="3865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rgbClr val="000000"/>
              </a:buClr>
              <a:buSzPct val="100000"/>
              <a:buFont typeface="Quattrocento Sans"/>
              <a:buNone/>
            </a:pPr>
            <a:r>
              <a:rPr lang="en-US" sz="2100">
                <a:solidFill>
                  <a:srgbClr val="000000"/>
                </a:solidFill>
                <a:latin typeface="Quattrocento Sans"/>
                <a:ea typeface="Quattrocento Sans"/>
                <a:cs typeface="Quattrocento Sans"/>
                <a:sym typeface="Quattrocento Sans"/>
              </a:rPr>
              <a:t>Exercício: criar um projeto do Azure Function usando o Visual Studio Code</a:t>
            </a:r>
            <a:endParaRPr/>
          </a:p>
        </p:txBody>
      </p:sp>
      <p:sp>
        <p:nvSpPr>
          <p:cNvPr id="424" name="Google Shape;424;p34"/>
          <p:cNvSpPr txBox="1">
            <a:spLocks noGrp="1"/>
          </p:cNvSpPr>
          <p:nvPr>
            <p:ph type="body" idx="1"/>
          </p:nvPr>
        </p:nvSpPr>
        <p:spPr>
          <a:xfrm>
            <a:off x="526795" y="1322940"/>
            <a:ext cx="3764756" cy="28217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800"/>
              <a:buNone/>
            </a:pPr>
            <a:r>
              <a:rPr lang="en-US" sz="1800">
                <a:solidFill>
                  <a:srgbClr val="000000"/>
                </a:solidFill>
                <a:latin typeface="Quattrocento Sans"/>
                <a:ea typeface="Quattrocento Sans"/>
                <a:cs typeface="Quattrocento Sans"/>
                <a:sym typeface="Quattrocento Sans"/>
              </a:rPr>
              <a:t>Neste exercício, você aprenderá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a criar uma função C# que responde às solicitações HTTP. Depois de criar e testar o código localmente no Visual Studio Code, você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o implantará no Azure.</a:t>
            </a:r>
            <a:endParaRPr/>
          </a:p>
        </p:txBody>
      </p:sp>
      <p:sp>
        <p:nvSpPr>
          <p:cNvPr id="425" name="Google Shape;425;p34"/>
          <p:cNvSpPr txBox="1">
            <a:spLocks noGrp="1"/>
          </p:cNvSpPr>
          <p:nvPr>
            <p:ph type="body" idx="2"/>
          </p:nvPr>
        </p:nvSpPr>
        <p:spPr>
          <a:xfrm>
            <a:off x="4852450" y="1322940"/>
            <a:ext cx="3764756" cy="282178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0000"/>
              </a:buClr>
              <a:buSzPts val="2100"/>
              <a:buNone/>
            </a:pPr>
            <a:r>
              <a:rPr lang="en-US" sz="2100">
                <a:solidFill>
                  <a:srgbClr val="000000"/>
                </a:solidFill>
                <a:latin typeface="Quattrocento Sans"/>
                <a:ea typeface="Quattrocento Sans"/>
                <a:cs typeface="Quattrocento Sans"/>
                <a:sym typeface="Quattrocento Sans"/>
              </a:rPr>
              <a:t>Objetivos</a:t>
            </a:r>
            <a:endParaRPr/>
          </a:p>
          <a:p>
            <a:pPr marL="228600" lvl="0" indent="-228600" algn="l" rtl="0">
              <a:lnSpc>
                <a:spcPct val="90000"/>
              </a:lnSpc>
              <a:spcBef>
                <a:spcPts val="14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Criar seu projeto local</a:t>
            </a:r>
            <a:endParaRPr/>
          </a:p>
          <a:p>
            <a:pPr marL="228600" lvl="0" indent="-228600" algn="l" rtl="0">
              <a:lnSpc>
                <a:spcPct val="90000"/>
              </a:lnSpc>
              <a:spcBef>
                <a:spcPts val="14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Executar a função localmente</a:t>
            </a:r>
            <a:endParaRPr/>
          </a:p>
          <a:p>
            <a:pPr marL="228600" lvl="0" indent="-228600" algn="l" rtl="0">
              <a:lnSpc>
                <a:spcPct val="90000"/>
              </a:lnSpc>
              <a:spcBef>
                <a:spcPts val="14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Entrar no Azure</a:t>
            </a:r>
            <a:endParaRPr/>
          </a:p>
          <a:p>
            <a:pPr marL="228600" lvl="0" indent="-228600" algn="l" rtl="0">
              <a:lnSpc>
                <a:spcPct val="90000"/>
              </a:lnSpc>
              <a:spcBef>
                <a:spcPts val="14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Publicar o projeto no Azure</a:t>
            </a:r>
            <a:endParaRPr/>
          </a:p>
          <a:p>
            <a:pPr marL="228600" lvl="0" indent="-228600" algn="l" rtl="0">
              <a:lnSpc>
                <a:spcPct val="90000"/>
              </a:lnSpc>
              <a:spcBef>
                <a:spcPts val="14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Executar a função no Azure</a:t>
            </a:r>
            <a:endParaRPr/>
          </a:p>
          <a:p>
            <a:pPr marL="228600" lvl="0" indent="-228600" algn="l" rtl="0">
              <a:lnSpc>
                <a:spcPct val="90000"/>
              </a:lnSpc>
              <a:spcBef>
                <a:spcPts val="145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Limpar os recursos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429"/>
        <p:cNvGrpSpPr/>
        <p:nvPr/>
      </p:nvGrpSpPr>
      <p:grpSpPr>
        <a:xfrm>
          <a:off x="0" y="0"/>
          <a:ext cx="0" cy="0"/>
          <a:chOff x="0" y="0"/>
          <a:chExt cx="0" cy="0"/>
        </a:xfrm>
      </p:grpSpPr>
      <p:sp>
        <p:nvSpPr>
          <p:cNvPr id="430" name="Google Shape;430;p3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b="0" i="0" u="none" strike="noStrike" cap="none">
                <a:solidFill>
                  <a:srgbClr val="A5A5A5"/>
                </a:solidFill>
                <a:latin typeface="Calibri"/>
                <a:ea typeface="Calibri"/>
                <a:cs typeface="Calibri"/>
                <a:sym typeface="Calibri"/>
              </a:rPr>
              <a:t>Implementar uma lógica de processamento de tarefas usando o Azure Functions</a:t>
            </a:r>
            <a:endParaRPr sz="2400" b="0" i="0" u="none" strike="noStrike" cap="none">
              <a:solidFill>
                <a:srgbClr val="A5A5A5"/>
              </a:solidFill>
              <a:latin typeface="Calibri"/>
              <a:ea typeface="Calibri"/>
              <a:cs typeface="Calibri"/>
              <a:sym typeface="Calibri"/>
            </a:endParaRPr>
          </a:p>
        </p:txBody>
      </p:sp>
      <p:sp>
        <p:nvSpPr>
          <p:cNvPr id="431" name="Google Shape;431;p3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b="1" i="0" u="none" strike="noStrike" cap="none">
                <a:solidFill>
                  <a:srgbClr val="EA4E60"/>
                </a:solidFill>
                <a:latin typeface="Century Gothic"/>
                <a:ea typeface="Century Gothic"/>
                <a:cs typeface="Century Gothic"/>
                <a:sym typeface="Century Gothic"/>
              </a:rPr>
              <a:t>Laboratório</a:t>
            </a:r>
            <a:endParaRPr sz="4000" b="0" i="0" u="none" strike="noStrike" cap="none">
              <a:solidFill>
                <a:srgbClr val="EA4E60"/>
              </a:solidFill>
              <a:latin typeface="Century Gothic"/>
              <a:ea typeface="Century Gothic"/>
              <a:cs typeface="Century Gothic"/>
              <a:sym typeface="Century Gothic"/>
            </a:endParaRPr>
          </a:p>
        </p:txBody>
      </p:sp>
      <p:sp>
        <p:nvSpPr>
          <p:cNvPr id="432" name="Google Shape;432;p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33</a:t>
            </a:fld>
            <a:r>
              <a:rPr lang="en-US"/>
              <a:t>]</a:t>
            </a:r>
            <a:endParaRPr/>
          </a:p>
        </p:txBody>
      </p:sp>
      <p:pic>
        <p:nvPicPr>
          <p:cNvPr id="433" name="Google Shape;433;p35"/>
          <p:cNvPicPr preferRelativeResize="0"/>
          <p:nvPr/>
        </p:nvPicPr>
        <p:blipFill rotWithShape="1">
          <a:blip r:embed="rId3">
            <a:alphaModFix/>
          </a:blip>
          <a:srcRect/>
          <a:stretch/>
        </p:blipFill>
        <p:spPr>
          <a:xfrm>
            <a:off x="8371044" y="127584"/>
            <a:ext cx="651673" cy="27149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title"/>
          </p:nvPr>
        </p:nvSpPr>
        <p:spPr>
          <a:xfrm>
            <a:off x="342900" y="273844"/>
            <a:ext cx="8172450" cy="6524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Perguntas de discussão em grupo:</a:t>
            </a:r>
            <a:endParaRPr/>
          </a:p>
        </p:txBody>
      </p:sp>
      <p:sp>
        <p:nvSpPr>
          <p:cNvPr id="439" name="Google Shape;439;p36"/>
          <p:cNvSpPr txBox="1">
            <a:spLocks noGrp="1"/>
          </p:cNvSpPr>
          <p:nvPr>
            <p:ph type="body" idx="1"/>
          </p:nvPr>
        </p:nvSpPr>
        <p:spPr>
          <a:xfrm>
            <a:off x="342900" y="926307"/>
            <a:ext cx="8416529" cy="361235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 Contoso Inc criou uma função do Azure hospedada usando o plano de consumo. Depois de analisar os logs, você notou que o tempo limite é de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5 minutos. O que você pode fazer para evitar esse problema?</a:t>
            </a:r>
            <a:endParaRPr/>
          </a:p>
          <a:p>
            <a:pPr marL="228600" lvl="0" indent="-228600" algn="l" rtl="0">
              <a:lnSpc>
                <a:spcPct val="90000"/>
              </a:lnSpc>
              <a:spcBef>
                <a:spcPts val="1900"/>
              </a:spcBef>
              <a:spcAft>
                <a:spcPts val="0"/>
              </a:spcAft>
              <a:buClr>
                <a:srgbClr val="000000"/>
              </a:buClr>
              <a:buSzPts val="1800"/>
              <a:buChar char="•"/>
            </a:pPr>
            <a:r>
              <a:rPr lang="en-US" sz="1800">
                <a:solidFill>
                  <a:srgbClr val="000000"/>
                </a:solidFill>
                <a:latin typeface="Quattrocento Sans"/>
                <a:ea typeface="Quattrocento Sans"/>
                <a:cs typeface="Quattrocento Sans"/>
                <a:sym typeface="Quattrocento Sans"/>
              </a:rPr>
              <a:t>A Contoso Inc criou uma função do Azure para consumir eventos do hub de eventos. Depois de alguns testes de carga, você notou que o desempenho não está bom. O que você pode fazer para melhorar o desempenho?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txBox="1">
            <a:spLocks noGrp="1"/>
          </p:cNvSpPr>
          <p:nvPr>
            <p:ph type="title"/>
          </p:nvPr>
        </p:nvSpPr>
        <p:spPr>
          <a:xfrm>
            <a:off x="342900" y="308611"/>
            <a:ext cx="8212455" cy="38658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800"/>
              <a:buFont typeface="Quattrocento Sans"/>
              <a:buNone/>
            </a:pPr>
            <a:r>
              <a:rPr lang="en-US" sz="1800">
                <a:solidFill>
                  <a:srgbClr val="000000"/>
                </a:solidFill>
                <a:latin typeface="Quattrocento Sans"/>
                <a:ea typeface="Quattrocento Sans"/>
                <a:cs typeface="Quattrocento Sans"/>
                <a:sym typeface="Quattrocento Sans"/>
              </a:rPr>
              <a:t>Laboratório: implementar uma lógica de processamento de tarefas usando o Azure Functions</a:t>
            </a:r>
            <a:endParaRPr/>
          </a:p>
        </p:txBody>
      </p:sp>
      <p:sp>
        <p:nvSpPr>
          <p:cNvPr id="445" name="Google Shape;445;p37"/>
          <p:cNvSpPr txBox="1">
            <a:spLocks noGrp="1"/>
          </p:cNvSpPr>
          <p:nvPr>
            <p:ph type="body" idx="1"/>
          </p:nvPr>
        </p:nvSpPr>
        <p:spPr>
          <a:xfrm>
            <a:off x="526795" y="1322940"/>
            <a:ext cx="3764756" cy="2821781"/>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000000"/>
              </a:buClr>
              <a:buSzPts val="1500"/>
              <a:buNone/>
            </a:pPr>
            <a:r>
              <a:rPr lang="en-US" sz="1500">
                <a:solidFill>
                  <a:srgbClr val="000000"/>
                </a:solidFill>
                <a:latin typeface="Quattrocento Sans"/>
                <a:ea typeface="Quattrocento Sans"/>
                <a:cs typeface="Quattrocento Sans"/>
                <a:sym typeface="Quattrocento Sans"/>
              </a:rPr>
              <a:t>Neste laboratório, você demonstrará a capacidade de criar uma função simples do Azure que ecoa o texto inserido e enviado para a função usando comandos HTTP POST. Isso ilustrará como a função pode </a:t>
            </a:r>
            <a:br>
              <a:rPr lang="en-US" sz="1500">
                <a:solidFill>
                  <a:srgbClr val="000000"/>
                </a:solidFill>
                <a:latin typeface="Quattrocento Sans"/>
                <a:ea typeface="Quattrocento Sans"/>
                <a:cs typeface="Quattrocento Sans"/>
                <a:sym typeface="Quattrocento Sans"/>
              </a:rPr>
            </a:br>
            <a:r>
              <a:rPr lang="en-US" sz="1500">
                <a:solidFill>
                  <a:srgbClr val="000000"/>
                </a:solidFill>
                <a:latin typeface="Quattrocento Sans"/>
                <a:ea typeface="Quattrocento Sans"/>
                <a:cs typeface="Quattrocento Sans"/>
                <a:sym typeface="Quattrocento Sans"/>
              </a:rPr>
              <a:t>ser disparada por HTTP.</a:t>
            </a:r>
            <a:endParaRPr/>
          </a:p>
          <a:p>
            <a:pPr marL="228600" lvl="0" indent="-133350" algn="l" rtl="0">
              <a:lnSpc>
                <a:spcPct val="90000"/>
              </a:lnSpc>
              <a:spcBef>
                <a:spcPts val="1000"/>
              </a:spcBef>
              <a:spcAft>
                <a:spcPts val="0"/>
              </a:spcAft>
              <a:buClr>
                <a:schemeClr val="dk1"/>
              </a:buClr>
              <a:buSzPts val="1500"/>
              <a:buNone/>
            </a:pPr>
            <a:endParaRPr sz="1500"/>
          </a:p>
          <a:p>
            <a:pPr marL="0" lvl="0" indent="0" algn="l" rtl="0">
              <a:lnSpc>
                <a:spcPct val="90000"/>
              </a:lnSpc>
              <a:spcBef>
                <a:spcPts val="1000"/>
              </a:spcBef>
              <a:spcAft>
                <a:spcPts val="0"/>
              </a:spcAft>
              <a:buClr>
                <a:srgbClr val="000000"/>
              </a:buClr>
              <a:buSzPts val="1500"/>
              <a:buNone/>
            </a:pPr>
            <a:r>
              <a:rPr lang="en-US" sz="1500" u="sng">
                <a:solidFill>
                  <a:srgbClr val="000000"/>
                </a:solidFill>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http://aka.ms/az204labs</a:t>
            </a:r>
            <a:endParaRPr sz="1500"/>
          </a:p>
        </p:txBody>
      </p:sp>
      <p:sp>
        <p:nvSpPr>
          <p:cNvPr id="446" name="Google Shape;446;p37"/>
          <p:cNvSpPr txBox="1">
            <a:spLocks noGrp="1"/>
          </p:cNvSpPr>
          <p:nvPr>
            <p:ph type="body" idx="2"/>
          </p:nvPr>
        </p:nvSpPr>
        <p:spPr>
          <a:xfrm>
            <a:off x="4852450" y="1322940"/>
            <a:ext cx="3764756" cy="2821781"/>
          </a:xfrm>
          <a:prstGeom prst="rect">
            <a:avLst/>
          </a:prstGeom>
          <a:noFill/>
          <a:ln>
            <a:noFill/>
          </a:ln>
        </p:spPr>
        <p:txBody>
          <a:bodyPr spcFirstLastPara="1" wrap="square" lIns="91425" tIns="45700" rIns="91425" bIns="45700" anchor="t" anchorCtr="0">
            <a:normAutofit fontScale="92500" lnSpcReduction="10000"/>
          </a:bodyPr>
          <a:lstStyle/>
          <a:p>
            <a:pPr marL="228600" lvl="0" indent="-228647" algn="l" rtl="0">
              <a:lnSpc>
                <a:spcPct val="90000"/>
              </a:lnSpc>
              <a:spcBef>
                <a:spcPts val="0"/>
              </a:spcBef>
              <a:spcAft>
                <a:spcPts val="0"/>
              </a:spcAft>
              <a:buClr>
                <a:srgbClr val="222222"/>
              </a:buClr>
              <a:buSzPct val="100000"/>
              <a:buChar char="•"/>
            </a:pPr>
            <a:r>
              <a:rPr lang="en-US" sz="1350">
                <a:solidFill>
                  <a:srgbClr val="222222"/>
                </a:solidFill>
                <a:latin typeface="Quattrocento Sans"/>
                <a:ea typeface="Quattrocento Sans"/>
                <a:cs typeface="Quattrocento Sans"/>
                <a:sym typeface="Quattrocento Sans"/>
              </a:rPr>
              <a:t>Exercício 1: Criar recursos do Azure</a:t>
            </a:r>
            <a:endParaRPr/>
          </a:p>
          <a:p>
            <a:pPr marL="228600" lvl="0" indent="-228647" algn="l" rtl="0">
              <a:lnSpc>
                <a:spcPct val="90000"/>
              </a:lnSpc>
              <a:spcBef>
                <a:spcPts val="1450"/>
              </a:spcBef>
              <a:spcAft>
                <a:spcPts val="0"/>
              </a:spcAft>
              <a:buClr>
                <a:srgbClr val="222222"/>
              </a:buClr>
              <a:buSzPct val="100000"/>
              <a:buChar char="•"/>
            </a:pPr>
            <a:r>
              <a:rPr lang="en-US" sz="1350">
                <a:solidFill>
                  <a:srgbClr val="222222"/>
                </a:solidFill>
                <a:latin typeface="Quattrocento Sans"/>
                <a:ea typeface="Quattrocento Sans"/>
                <a:cs typeface="Quattrocento Sans"/>
                <a:sym typeface="Quattrocento Sans"/>
              </a:rPr>
              <a:t>Exercício 2: Configurar um projeto do Azure Functions local</a:t>
            </a:r>
            <a:endParaRPr/>
          </a:p>
          <a:p>
            <a:pPr marL="228600" lvl="0" indent="-228647" algn="l" rtl="0">
              <a:lnSpc>
                <a:spcPct val="90000"/>
              </a:lnSpc>
              <a:spcBef>
                <a:spcPts val="1450"/>
              </a:spcBef>
              <a:spcAft>
                <a:spcPts val="0"/>
              </a:spcAft>
              <a:buClr>
                <a:srgbClr val="222222"/>
              </a:buClr>
              <a:buSzPct val="100000"/>
              <a:buChar char="•"/>
            </a:pPr>
            <a:r>
              <a:rPr lang="en-US" sz="1350">
                <a:solidFill>
                  <a:srgbClr val="222222"/>
                </a:solidFill>
                <a:latin typeface="Quattrocento Sans"/>
                <a:ea typeface="Quattrocento Sans"/>
                <a:cs typeface="Quattrocento Sans"/>
                <a:sym typeface="Quattrocento Sans"/>
              </a:rPr>
              <a:t>Exercício 3: Criar uma função disparada por uma solicitação HTTP</a:t>
            </a:r>
            <a:endParaRPr/>
          </a:p>
          <a:p>
            <a:pPr marL="228600" lvl="0" indent="-228647" algn="l" rtl="0">
              <a:lnSpc>
                <a:spcPct val="90000"/>
              </a:lnSpc>
              <a:spcBef>
                <a:spcPts val="1450"/>
              </a:spcBef>
              <a:spcAft>
                <a:spcPts val="0"/>
              </a:spcAft>
              <a:buClr>
                <a:srgbClr val="222222"/>
              </a:buClr>
              <a:buSzPct val="100000"/>
              <a:buChar char="•"/>
            </a:pPr>
            <a:r>
              <a:rPr lang="en-US" sz="1350">
                <a:solidFill>
                  <a:srgbClr val="222222"/>
                </a:solidFill>
                <a:latin typeface="Quattrocento Sans"/>
                <a:ea typeface="Quattrocento Sans"/>
                <a:cs typeface="Quattrocento Sans"/>
                <a:sym typeface="Quattrocento Sans"/>
              </a:rPr>
              <a:t>Exercício 4: Criar uma função disparada por um agendamento</a:t>
            </a:r>
            <a:endParaRPr/>
          </a:p>
          <a:p>
            <a:pPr marL="228600" lvl="0" indent="-228647" algn="l" rtl="0">
              <a:lnSpc>
                <a:spcPct val="90000"/>
              </a:lnSpc>
              <a:spcBef>
                <a:spcPts val="1450"/>
              </a:spcBef>
              <a:spcAft>
                <a:spcPts val="0"/>
              </a:spcAft>
              <a:buClr>
                <a:srgbClr val="222222"/>
              </a:buClr>
              <a:buSzPct val="100000"/>
              <a:buChar char="•"/>
            </a:pPr>
            <a:r>
              <a:rPr lang="en-US" sz="1350">
                <a:solidFill>
                  <a:srgbClr val="222222"/>
                </a:solidFill>
                <a:latin typeface="Quattrocento Sans"/>
                <a:ea typeface="Quattrocento Sans"/>
                <a:cs typeface="Quattrocento Sans"/>
                <a:sym typeface="Quattrocento Sans"/>
              </a:rPr>
              <a:t>Exercício 5: Criar uma função que se integra a outros serviços</a:t>
            </a:r>
            <a:endParaRPr/>
          </a:p>
          <a:p>
            <a:pPr marL="228600" lvl="0" indent="-228647" algn="l" rtl="0">
              <a:lnSpc>
                <a:spcPct val="90000"/>
              </a:lnSpc>
              <a:spcBef>
                <a:spcPts val="1450"/>
              </a:spcBef>
              <a:spcAft>
                <a:spcPts val="0"/>
              </a:spcAft>
              <a:buClr>
                <a:srgbClr val="222222"/>
              </a:buClr>
              <a:buSzPct val="100000"/>
              <a:buChar char="•"/>
            </a:pPr>
            <a:r>
              <a:rPr lang="en-US" sz="1350">
                <a:solidFill>
                  <a:srgbClr val="222222"/>
                </a:solidFill>
                <a:latin typeface="Quattrocento Sans"/>
                <a:ea typeface="Quattrocento Sans"/>
                <a:cs typeface="Quattrocento Sans"/>
                <a:sym typeface="Quattrocento Sans"/>
              </a:rPr>
              <a:t>Exercício 6: Implantar um projeto de função local em um aplicativo do Azure Functions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450"/>
        <p:cNvGrpSpPr/>
        <p:nvPr/>
      </p:nvGrpSpPr>
      <p:grpSpPr>
        <a:xfrm>
          <a:off x="0" y="0"/>
          <a:ext cx="0" cy="0"/>
          <a:chOff x="0" y="0"/>
          <a:chExt cx="0" cy="0"/>
        </a:xfrm>
      </p:grpSpPr>
      <p:sp>
        <p:nvSpPr>
          <p:cNvPr id="451" name="Google Shape;45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0"/>
              </a:spcBef>
              <a:spcAft>
                <a:spcPts val="0"/>
              </a:spcAft>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Fórum/Artigos - </a:t>
            </a:r>
            <a:r>
              <a:rPr lang="en-US" sz="2400" b="0" i="0" u="none" strike="noStrike" cap="none">
                <a:solidFill>
                  <a:srgbClr val="EA4E60"/>
                </a:solidFill>
                <a:latin typeface="Arial"/>
                <a:ea typeface="Arial"/>
                <a:cs typeface="Arial"/>
                <a:sym typeface="Arial"/>
              </a:rPr>
              <a:t>https://web.dio.me/articles</a:t>
            </a:r>
            <a:endParaRPr sz="2400" b="0" i="0" u="sng" strike="noStrike" cap="none">
              <a:solidFill>
                <a:srgbClr val="EA4E60"/>
              </a:solidFill>
              <a:latin typeface="Arial"/>
              <a:ea typeface="Arial"/>
              <a:cs typeface="Arial"/>
              <a:sym typeface="Arial"/>
              <a:hlinkClick r:id="rId3">
                <a:extLst>
                  <a:ext uri="{A12FA001-AC4F-418D-AE19-62706E023703}">
                    <ahyp:hlinkClr xmlns:ahyp="http://schemas.microsoft.com/office/drawing/2018/hyperlinkcolor" val="tx"/>
                  </a:ext>
                </a:extLst>
              </a:hlinkClick>
            </a:endParaRPr>
          </a:p>
        </p:txBody>
      </p:sp>
      <p:sp>
        <p:nvSpPr>
          <p:cNvPr id="452" name="Google Shape;45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a:solidFill>
                  <a:srgbClr val="EA4E60"/>
                </a:solidFill>
                <a:latin typeface="Century Gothic"/>
                <a:ea typeface="Century Gothic"/>
                <a:cs typeface="Century Gothic"/>
                <a:sym typeface="Century Gothic"/>
              </a:rPr>
              <a:t>Dúvidas?</a:t>
            </a:r>
            <a:endParaRPr sz="5500" b="0" i="0" u="none" strike="noStrike" cap="none">
              <a:solidFill>
                <a:srgbClr val="EA4E60"/>
              </a:solidFill>
              <a:latin typeface="Century Gothic"/>
              <a:ea typeface="Century Gothic"/>
              <a:cs typeface="Century Gothic"/>
              <a:sym typeface="Century Gothic"/>
            </a:endParaRPr>
          </a:p>
        </p:txBody>
      </p:sp>
      <p:sp>
        <p:nvSpPr>
          <p:cNvPr id="453" name="Google Shape;453;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36</a:t>
            </a:fld>
            <a:r>
              <a:rPr lang="en-US"/>
              <a:t>]</a:t>
            </a:r>
            <a:endParaRPr/>
          </a:p>
        </p:txBody>
      </p:sp>
      <p:pic>
        <p:nvPicPr>
          <p:cNvPr id="454" name="Google Shape;454;p14"/>
          <p:cNvPicPr preferRelativeResize="0"/>
          <p:nvPr/>
        </p:nvPicPr>
        <p:blipFill rotWithShape="1">
          <a:blip r:embed="rId4">
            <a:alphaModFix/>
          </a:blip>
          <a:srcRect/>
          <a:stretch/>
        </p:blipFill>
        <p:spPr>
          <a:xfrm>
            <a:off x="8394292" y="161566"/>
            <a:ext cx="651673" cy="2714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17"/>
          <p:cNvSpPr txBox="1"/>
          <p:nvPr/>
        </p:nvSpPr>
        <p:spPr>
          <a:xfrm>
            <a:off x="7590" y="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i="0" u="none" strike="noStrike" cap="none">
                <a:solidFill>
                  <a:srgbClr val="EA4E60"/>
                </a:solidFill>
                <a:latin typeface="Century Gothic"/>
                <a:ea typeface="Century Gothic"/>
                <a:cs typeface="Century Gothic"/>
                <a:sym typeface="Century Gothic"/>
              </a:rPr>
              <a:t>Conteúdo Programático</a:t>
            </a:r>
            <a:endParaRPr sz="4000" b="0" i="0" u="none" strike="noStrike" cap="none">
              <a:solidFill>
                <a:srgbClr val="EA4E60"/>
              </a:solidFill>
              <a:latin typeface="Century Gothic"/>
              <a:ea typeface="Century Gothic"/>
              <a:cs typeface="Century Gothic"/>
              <a:sym typeface="Century Gothic"/>
            </a:endParaRPr>
          </a:p>
        </p:txBody>
      </p:sp>
      <p:sp>
        <p:nvSpPr>
          <p:cNvPr id="157" name="Google Shape;157;p17"/>
          <p:cNvSpPr/>
          <p:nvPr/>
        </p:nvSpPr>
        <p:spPr>
          <a:xfrm>
            <a:off x="55387" y="632897"/>
            <a:ext cx="8969012" cy="329763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600"/>
              </a:spcBef>
              <a:spcAft>
                <a:spcPts val="0"/>
              </a:spcAft>
              <a:buClr>
                <a:srgbClr val="000000"/>
              </a:buClr>
              <a:buSzPts val="2000"/>
              <a:buFont typeface="Noto Sans Symbols"/>
              <a:buChar char="❑"/>
            </a:pPr>
            <a:r>
              <a:rPr lang="en-US" sz="2000" b="0" i="0" u="none" strike="noStrike" cap="none">
                <a:solidFill>
                  <a:srgbClr val="000000"/>
                </a:solidFill>
                <a:latin typeface="Quattrocento Sans"/>
                <a:ea typeface="Quattrocento Sans"/>
                <a:cs typeface="Quattrocento Sans"/>
                <a:sym typeface="Quattrocento Sans"/>
              </a:rPr>
              <a:t>Aula 1: Explorar o Azure Functions</a:t>
            </a:r>
            <a:endParaRPr sz="2000" b="0" i="0" u="none" strike="noStrike" cap="none">
              <a:solidFill>
                <a:srgbClr val="000000"/>
              </a:solidFill>
              <a:latin typeface="Quattrocento Sans"/>
              <a:ea typeface="Quattrocento Sans"/>
              <a:cs typeface="Quattrocento Sans"/>
              <a:sym typeface="Quattrocento Sans"/>
            </a:endParaRPr>
          </a:p>
          <a:p>
            <a:pPr marL="342900" marR="0" lvl="0" indent="-342900" algn="l" rtl="0">
              <a:lnSpc>
                <a:spcPct val="100000"/>
              </a:lnSpc>
              <a:spcBef>
                <a:spcPts val="1200"/>
              </a:spcBef>
              <a:spcAft>
                <a:spcPts val="0"/>
              </a:spcAft>
              <a:buClr>
                <a:srgbClr val="000000"/>
              </a:buClr>
              <a:buSzPts val="2000"/>
              <a:buFont typeface="Noto Sans Symbols"/>
              <a:buChar char="❑"/>
            </a:pPr>
            <a:r>
              <a:rPr lang="en-US" sz="2000" b="0" i="0" u="none" strike="noStrike" cap="none">
                <a:solidFill>
                  <a:srgbClr val="000000"/>
                </a:solidFill>
                <a:latin typeface="Quattrocento Sans"/>
                <a:ea typeface="Quattrocento Sans"/>
                <a:cs typeface="Quattrocento Sans"/>
                <a:sym typeface="Quattrocento Sans"/>
              </a:rPr>
              <a:t>Aula 2: Desenvolvimento do Azure Functions </a:t>
            </a:r>
            <a:endParaRPr/>
          </a:p>
          <a:p>
            <a:pPr marL="342900" marR="0" lvl="0" indent="-342900" algn="l" rtl="0">
              <a:lnSpc>
                <a:spcPct val="100000"/>
              </a:lnSpc>
              <a:spcBef>
                <a:spcPts val="1200"/>
              </a:spcBef>
              <a:spcAft>
                <a:spcPts val="0"/>
              </a:spcAft>
              <a:buClr>
                <a:srgbClr val="000000"/>
              </a:buClr>
              <a:buSzPts val="2000"/>
              <a:buFont typeface="Noto Sans Symbols"/>
              <a:buChar char="❑"/>
            </a:pPr>
            <a:r>
              <a:rPr lang="en-US" sz="2000" b="0" i="0" u="none" strike="noStrike" cap="none">
                <a:solidFill>
                  <a:srgbClr val="000000"/>
                </a:solidFill>
                <a:latin typeface="Quattrocento Sans"/>
                <a:ea typeface="Quattrocento Sans"/>
                <a:cs typeface="Quattrocento Sans"/>
                <a:sym typeface="Quattrocento Sans"/>
              </a:rPr>
              <a:t>Aula 3: Exercício 1: Criar um projeto do Azure Function usando Visual Studio Code</a:t>
            </a:r>
            <a:endParaRPr sz="2000" b="0" i="0" u="none" strike="noStrike" cap="none">
              <a:solidFill>
                <a:srgbClr val="000000"/>
              </a:solidFill>
              <a:latin typeface="Quattrocento Sans"/>
              <a:ea typeface="Quattrocento Sans"/>
              <a:cs typeface="Quattrocento Sans"/>
              <a:sym typeface="Quattrocento Sans"/>
            </a:endParaRPr>
          </a:p>
          <a:p>
            <a:pPr marL="342900" marR="0" lvl="0" indent="-342900" algn="l" rtl="0">
              <a:lnSpc>
                <a:spcPct val="100000"/>
              </a:lnSpc>
              <a:spcBef>
                <a:spcPts val="1200"/>
              </a:spcBef>
              <a:spcAft>
                <a:spcPts val="0"/>
              </a:spcAft>
              <a:buClr>
                <a:srgbClr val="000000"/>
              </a:buClr>
              <a:buSzPts val="2000"/>
              <a:buFont typeface="Noto Sans Symbols"/>
              <a:buChar char="❑"/>
            </a:pPr>
            <a:r>
              <a:rPr lang="en-US" sz="2000" b="0" i="0" u="none" strike="noStrike" cap="none">
                <a:solidFill>
                  <a:srgbClr val="000000"/>
                </a:solidFill>
                <a:latin typeface="Quattrocento Sans"/>
                <a:ea typeface="Quattrocento Sans"/>
                <a:cs typeface="Quattrocento Sans"/>
                <a:sym typeface="Quattrocento Sans"/>
              </a:rPr>
              <a:t>Laboratório</a:t>
            </a:r>
            <a:endParaRPr sz="2000" b="0" i="0" u="none" strike="noStrike" cap="none">
              <a:solidFill>
                <a:srgbClr val="000000"/>
              </a:solidFill>
              <a:latin typeface="Quattrocento Sans"/>
              <a:ea typeface="Quattrocento Sans"/>
              <a:cs typeface="Quattrocento Sans"/>
              <a:sym typeface="Quattrocento Sans"/>
            </a:endParaRPr>
          </a:p>
          <a:p>
            <a:pPr marL="457200" marR="0" lvl="0" indent="-457200" algn="l" rtl="0">
              <a:lnSpc>
                <a:spcPct val="100000"/>
              </a:lnSpc>
              <a:spcBef>
                <a:spcPts val="600"/>
              </a:spcBef>
              <a:spcAft>
                <a:spcPts val="0"/>
              </a:spcAft>
              <a:buNone/>
            </a:pPr>
            <a:endParaRPr sz="2400" b="1" i="0" u="none" strike="noStrike" cap="none">
              <a:solidFill>
                <a:srgbClr val="040A24"/>
              </a:solidFill>
              <a:latin typeface="Calibri"/>
              <a:ea typeface="Calibri"/>
              <a:cs typeface="Calibri"/>
              <a:sym typeface="Calibri"/>
            </a:endParaRPr>
          </a:p>
        </p:txBody>
      </p:sp>
      <p:sp>
        <p:nvSpPr>
          <p:cNvPr id="158" name="Google Shape;158;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pic>
        <p:nvPicPr>
          <p:cNvPr id="159" name="Google Shape;159;p17"/>
          <p:cNvPicPr preferRelativeResize="0"/>
          <p:nvPr/>
        </p:nvPicPr>
        <p:blipFill rotWithShape="1">
          <a:blip r:embed="rId3">
            <a:alphaModFix/>
          </a:blip>
          <a:srcRect/>
          <a:stretch/>
        </p:blipFill>
        <p:spPr>
          <a:xfrm>
            <a:off x="8427350" y="150783"/>
            <a:ext cx="597049" cy="2512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63"/>
        <p:cNvGrpSpPr/>
        <p:nvPr/>
      </p:nvGrpSpPr>
      <p:grpSpPr>
        <a:xfrm>
          <a:off x="0" y="0"/>
          <a:ext cx="0" cy="0"/>
          <a:chOff x="0" y="0"/>
          <a:chExt cx="0" cy="0"/>
        </a:xfrm>
      </p:grpSpPr>
      <p:sp>
        <p:nvSpPr>
          <p:cNvPr id="164" name="Google Shape;16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b="0" i="0" u="none" strike="noStrike" cap="none">
                <a:solidFill>
                  <a:srgbClr val="A5A5A5"/>
                </a:solidFill>
                <a:latin typeface="Calibri"/>
                <a:ea typeface="Calibri"/>
                <a:cs typeface="Calibri"/>
                <a:sym typeface="Calibri"/>
              </a:rPr>
              <a:t>Explorar o Azure Functions</a:t>
            </a:r>
            <a:endParaRPr sz="2400" b="0" i="0" u="none" strike="noStrike" cap="none">
              <a:solidFill>
                <a:srgbClr val="A5A5A5"/>
              </a:solidFill>
              <a:latin typeface="Calibri"/>
              <a:ea typeface="Calibri"/>
              <a:cs typeface="Calibri"/>
              <a:sym typeface="Calibri"/>
            </a:endParaRPr>
          </a:p>
        </p:txBody>
      </p:sp>
      <p:sp>
        <p:nvSpPr>
          <p:cNvPr id="165" name="Google Shape;165;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b="1" i="0" u="none" strike="noStrike" cap="none">
                <a:solidFill>
                  <a:srgbClr val="EA4E60"/>
                </a:solidFill>
                <a:latin typeface="Century Gothic"/>
                <a:ea typeface="Century Gothic"/>
                <a:cs typeface="Century Gothic"/>
                <a:sym typeface="Century Gothic"/>
              </a:rPr>
              <a:t>Aula 1</a:t>
            </a:r>
            <a:endParaRPr sz="4000" b="0" i="0" u="none" strike="noStrike" cap="none">
              <a:solidFill>
                <a:srgbClr val="EA4E60"/>
              </a:solidFill>
              <a:latin typeface="Century Gothic"/>
              <a:ea typeface="Century Gothic"/>
              <a:cs typeface="Century Gothic"/>
              <a:sym typeface="Century Gothic"/>
            </a:endParaRPr>
          </a:p>
        </p:txBody>
      </p:sp>
      <p:sp>
        <p:nvSpPr>
          <p:cNvPr id="166" name="Google Shape;166;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5</a:t>
            </a:fld>
            <a:r>
              <a:rPr lang="en-US"/>
              <a:t>]</a:t>
            </a:r>
            <a:endParaRPr/>
          </a:p>
        </p:txBody>
      </p:sp>
      <p:pic>
        <p:nvPicPr>
          <p:cNvPr id="167" name="Google Shape;167;p5"/>
          <p:cNvPicPr preferRelativeResize="0"/>
          <p:nvPr/>
        </p:nvPicPr>
        <p:blipFill rotWithShape="1">
          <a:blip r:embed="rId3">
            <a:alphaModFix/>
          </a:blip>
          <a:srcRect/>
          <a:stretch/>
        </p:blipFill>
        <p:spPr>
          <a:xfrm>
            <a:off x="8371044" y="127584"/>
            <a:ext cx="651673" cy="2714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a:spLocks noGrp="1"/>
          </p:cNvSpPr>
          <p:nvPr>
            <p:ph type="title"/>
          </p:nvPr>
        </p:nvSpPr>
        <p:spPr>
          <a:xfrm>
            <a:off x="868680" y="0"/>
            <a:ext cx="7886700" cy="99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Introdução</a:t>
            </a:r>
            <a:endParaRPr/>
          </a:p>
        </p:txBody>
      </p:sp>
      <p:sp>
        <p:nvSpPr>
          <p:cNvPr id="173" name="Google Shape;173;p3"/>
          <p:cNvSpPr txBox="1">
            <a:spLocks noGrp="1"/>
          </p:cNvSpPr>
          <p:nvPr>
            <p:ph type="body" idx="1"/>
          </p:nvPr>
        </p:nvSpPr>
        <p:spPr>
          <a:xfrm>
            <a:off x="457201" y="1235075"/>
            <a:ext cx="7771500" cy="352518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400"/>
              <a:buChar char="•"/>
            </a:pPr>
            <a:r>
              <a:rPr lang="en-US" sz="2400" b="0" i="0" strike="noStrike" cap="none">
                <a:solidFill>
                  <a:srgbClr val="000000"/>
                </a:solidFill>
                <a:latin typeface="Quattrocento Sans"/>
                <a:ea typeface="Quattrocento Sans"/>
                <a:cs typeface="Quattrocento Sans"/>
                <a:sym typeface="Quattrocento Sans"/>
              </a:rPr>
              <a:t>O Azure Functions é um serviço de solução sem servidor</a:t>
            </a:r>
            <a:endParaRPr/>
          </a:p>
          <a:p>
            <a:pPr marL="228600" lvl="0" indent="-228600" algn="l" rtl="0">
              <a:lnSpc>
                <a:spcPct val="90000"/>
              </a:lnSpc>
              <a:spcBef>
                <a:spcPts val="1600"/>
              </a:spcBef>
              <a:spcAft>
                <a:spcPts val="0"/>
              </a:spcAft>
              <a:buClr>
                <a:srgbClr val="000000"/>
              </a:buClr>
              <a:buSzPts val="2400"/>
              <a:buChar char="•"/>
            </a:pPr>
            <a:r>
              <a:rPr lang="en-US" sz="2400" b="0" i="0" strike="noStrike" cap="none">
                <a:solidFill>
                  <a:srgbClr val="000000"/>
                </a:solidFill>
                <a:latin typeface="Quattrocento Sans"/>
                <a:ea typeface="Quattrocento Sans"/>
                <a:cs typeface="Quattrocento Sans"/>
                <a:sym typeface="Quattrocento Sans"/>
              </a:rPr>
              <a:t>A infraestrutura de nuvem fornece todos os recursos atualizados necessários para manter seus aplicativos em execução</a:t>
            </a:r>
            <a:endParaRPr/>
          </a:p>
          <a:p>
            <a:pPr marL="228600" lvl="0" indent="-228600" algn="l" rtl="0">
              <a:lnSpc>
                <a:spcPct val="90000"/>
              </a:lnSpc>
              <a:spcBef>
                <a:spcPts val="1600"/>
              </a:spcBef>
              <a:spcAft>
                <a:spcPts val="0"/>
              </a:spcAft>
              <a:buClr>
                <a:srgbClr val="000000"/>
              </a:buClr>
              <a:buSzPts val="2400"/>
              <a:buChar char="•"/>
            </a:pPr>
            <a:r>
              <a:rPr lang="en-US" sz="2400" b="0" i="0" strike="noStrike" cap="none">
                <a:solidFill>
                  <a:srgbClr val="000000"/>
                </a:solidFill>
                <a:latin typeface="Quattrocento Sans"/>
                <a:ea typeface="Quattrocento Sans"/>
                <a:cs typeface="Quattrocento Sans"/>
                <a:sym typeface="Quattrocento Sans"/>
              </a:rPr>
              <a:t>Dimensionamento do Azure Functions de acordo com a demanda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Visão geral</a:t>
            </a:r>
            <a:endParaRPr/>
          </a:p>
        </p:txBody>
      </p:sp>
      <p:sp>
        <p:nvSpPr>
          <p:cNvPr id="179" name="Google Shape;179;p9"/>
          <p:cNvSpPr txBox="1">
            <a:spLocks noGrp="1"/>
          </p:cNvSpPr>
          <p:nvPr>
            <p:ph type="body" idx="2"/>
          </p:nvPr>
        </p:nvSpPr>
        <p:spPr>
          <a:xfrm>
            <a:off x="342901" y="1129564"/>
            <a:ext cx="3498737" cy="339328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1725"/>
              <a:buChar char="•"/>
            </a:pPr>
            <a:r>
              <a:rPr lang="en-US" sz="1725">
                <a:solidFill>
                  <a:srgbClr val="000000"/>
                </a:solidFill>
                <a:latin typeface="Quattrocento Sans"/>
                <a:ea typeface="Quattrocento Sans"/>
                <a:cs typeface="Quattrocento Sans"/>
                <a:sym typeface="Quattrocento Sans"/>
              </a:rPr>
              <a:t>Considere o Functions para tarefas como processamento de imagens ou pedidos, manutenção de arquivos ou tarefas que você deseja executar de maneira agendada.</a:t>
            </a:r>
            <a:endParaRPr/>
          </a:p>
          <a:p>
            <a:pPr marL="228600" lvl="0" indent="-228600" algn="l" rtl="0">
              <a:lnSpc>
                <a:spcPct val="90000"/>
              </a:lnSpc>
              <a:spcBef>
                <a:spcPts val="1900"/>
              </a:spcBef>
              <a:spcAft>
                <a:spcPts val="0"/>
              </a:spcAft>
              <a:buClr>
                <a:srgbClr val="000000"/>
              </a:buClr>
              <a:buSzPts val="1725"/>
              <a:buChar char="•"/>
            </a:pPr>
            <a:r>
              <a:rPr lang="en-US" sz="1725">
                <a:solidFill>
                  <a:srgbClr val="000000"/>
                </a:solidFill>
                <a:latin typeface="Quattrocento Sans"/>
                <a:ea typeface="Quattrocento Sans"/>
                <a:cs typeface="Quattrocento Sans"/>
                <a:sym typeface="Quattrocento Sans"/>
              </a:rPr>
              <a:t>O Azure Functions dá suporte </a:t>
            </a:r>
            <a:br>
              <a:rPr lang="en-US" sz="1725">
                <a:solidFill>
                  <a:srgbClr val="000000"/>
                </a:solidFill>
                <a:latin typeface="Quattrocento Sans"/>
                <a:ea typeface="Quattrocento Sans"/>
                <a:cs typeface="Quattrocento Sans"/>
                <a:sym typeface="Quattrocento Sans"/>
              </a:rPr>
            </a:br>
            <a:r>
              <a:rPr lang="en-US" sz="1725">
                <a:solidFill>
                  <a:srgbClr val="000000"/>
                </a:solidFill>
                <a:latin typeface="Quattrocento Sans"/>
                <a:ea typeface="Quattrocento Sans"/>
                <a:cs typeface="Quattrocento Sans"/>
                <a:sym typeface="Quattrocento Sans"/>
              </a:rPr>
              <a:t>a </a:t>
            </a:r>
            <a:r>
              <a:rPr lang="en-US" sz="1725" i="1">
                <a:solidFill>
                  <a:srgbClr val="000000"/>
                </a:solidFill>
                <a:latin typeface="Quattrocento Sans"/>
                <a:ea typeface="Quattrocento Sans"/>
                <a:cs typeface="Quattrocento Sans"/>
                <a:sym typeface="Quattrocento Sans"/>
              </a:rPr>
              <a:t>gatilhos</a:t>
            </a:r>
            <a:r>
              <a:rPr lang="en-US" sz="1725">
                <a:solidFill>
                  <a:srgbClr val="000000"/>
                </a:solidFill>
                <a:latin typeface="Quattrocento Sans"/>
                <a:ea typeface="Quattrocento Sans"/>
                <a:cs typeface="Quattrocento Sans"/>
                <a:sym typeface="Quattrocento Sans"/>
              </a:rPr>
              <a:t>, que iniciam a execução do seu código, e </a:t>
            </a:r>
            <a:r>
              <a:rPr lang="en-US" sz="1725" i="1">
                <a:solidFill>
                  <a:srgbClr val="000000"/>
                </a:solidFill>
                <a:latin typeface="Quattrocento Sans"/>
                <a:ea typeface="Quattrocento Sans"/>
                <a:cs typeface="Quattrocento Sans"/>
                <a:sym typeface="Quattrocento Sans"/>
              </a:rPr>
              <a:t>associações</a:t>
            </a:r>
            <a:r>
              <a:rPr lang="en-US" sz="1725">
                <a:solidFill>
                  <a:srgbClr val="000000"/>
                </a:solidFill>
                <a:latin typeface="Quattrocento Sans"/>
                <a:ea typeface="Quattrocento Sans"/>
                <a:cs typeface="Quattrocento Sans"/>
                <a:sym typeface="Quattrocento Sans"/>
              </a:rPr>
              <a:t>, </a:t>
            </a:r>
            <a:br>
              <a:rPr lang="en-US" sz="1725">
                <a:solidFill>
                  <a:srgbClr val="000000"/>
                </a:solidFill>
                <a:latin typeface="Quattrocento Sans"/>
                <a:ea typeface="Quattrocento Sans"/>
                <a:cs typeface="Quattrocento Sans"/>
                <a:sym typeface="Quattrocento Sans"/>
              </a:rPr>
            </a:br>
            <a:r>
              <a:rPr lang="en-US" sz="1725">
                <a:solidFill>
                  <a:srgbClr val="000000"/>
                </a:solidFill>
                <a:latin typeface="Quattrocento Sans"/>
                <a:ea typeface="Quattrocento Sans"/>
                <a:cs typeface="Quattrocento Sans"/>
                <a:sym typeface="Quattrocento Sans"/>
              </a:rPr>
              <a:t>que simplificam a codificação </a:t>
            </a:r>
            <a:br>
              <a:rPr lang="en-US" sz="1725">
                <a:solidFill>
                  <a:srgbClr val="000000"/>
                </a:solidFill>
                <a:latin typeface="Quattrocento Sans"/>
                <a:ea typeface="Quattrocento Sans"/>
                <a:cs typeface="Quattrocento Sans"/>
                <a:sym typeface="Quattrocento Sans"/>
              </a:rPr>
            </a:br>
            <a:r>
              <a:rPr lang="en-US" sz="1725">
                <a:solidFill>
                  <a:srgbClr val="000000"/>
                </a:solidFill>
                <a:latin typeface="Quattrocento Sans"/>
                <a:ea typeface="Quattrocento Sans"/>
                <a:cs typeface="Quattrocento Sans"/>
                <a:sym typeface="Quattrocento Sans"/>
              </a:rPr>
              <a:t>de dados de entrada e de saída.</a:t>
            </a:r>
            <a:endParaRPr/>
          </a:p>
          <a:p>
            <a:pPr marL="228600" lvl="0" indent="-119062" algn="l" rtl="0">
              <a:lnSpc>
                <a:spcPct val="90000"/>
              </a:lnSpc>
              <a:spcBef>
                <a:spcPts val="1900"/>
              </a:spcBef>
              <a:spcAft>
                <a:spcPts val="0"/>
              </a:spcAft>
              <a:buClr>
                <a:schemeClr val="dk1"/>
              </a:buClr>
              <a:buSzPts val="1725"/>
              <a:buNone/>
            </a:pPr>
            <a:endParaRPr sz="1725"/>
          </a:p>
        </p:txBody>
      </p:sp>
      <p:grpSp>
        <p:nvGrpSpPr>
          <p:cNvPr id="180" name="Google Shape;180;p9" descr="Diagram depicting Microsoft Azure services integrating with Azure Functions."/>
          <p:cNvGrpSpPr/>
          <p:nvPr/>
        </p:nvGrpSpPr>
        <p:grpSpPr>
          <a:xfrm>
            <a:off x="4165034" y="994640"/>
            <a:ext cx="4749306" cy="3249559"/>
            <a:chOff x="2633334" y="1260024"/>
            <a:chExt cx="7290798" cy="4988493"/>
          </a:xfrm>
        </p:grpSpPr>
        <p:cxnSp>
          <p:nvCxnSpPr>
            <p:cNvPr id="181" name="Google Shape;181;p9"/>
            <p:cNvCxnSpPr/>
            <p:nvPr/>
          </p:nvCxnSpPr>
          <p:spPr>
            <a:xfrm rot="10800000">
              <a:off x="3251448" y="1950560"/>
              <a:ext cx="2472097" cy="1420994"/>
            </a:xfrm>
            <a:prstGeom prst="straightConnector1">
              <a:avLst/>
            </a:prstGeom>
            <a:noFill/>
            <a:ln w="38100" cap="flat" cmpd="sng">
              <a:solidFill>
                <a:srgbClr val="D73B02"/>
              </a:solidFill>
              <a:prstDash val="solid"/>
              <a:miter lim="800000"/>
              <a:headEnd type="none" w="sm" len="sm"/>
              <a:tailEnd type="none" w="sm" len="sm"/>
            </a:ln>
          </p:spPr>
        </p:cxnSp>
        <p:cxnSp>
          <p:nvCxnSpPr>
            <p:cNvPr id="182" name="Google Shape;182;p9"/>
            <p:cNvCxnSpPr/>
            <p:nvPr/>
          </p:nvCxnSpPr>
          <p:spPr>
            <a:xfrm rot="10800000">
              <a:off x="4946195" y="2092975"/>
              <a:ext cx="1129971" cy="939528"/>
            </a:xfrm>
            <a:prstGeom prst="straightConnector1">
              <a:avLst/>
            </a:prstGeom>
            <a:noFill/>
            <a:ln w="38100" cap="flat" cmpd="sng">
              <a:solidFill>
                <a:srgbClr val="D73B02"/>
              </a:solidFill>
              <a:prstDash val="solid"/>
              <a:miter lim="800000"/>
              <a:headEnd type="none" w="sm" len="sm"/>
              <a:tailEnd type="none" w="sm" len="sm"/>
            </a:ln>
          </p:spPr>
        </p:cxnSp>
        <p:cxnSp>
          <p:nvCxnSpPr>
            <p:cNvPr id="183" name="Google Shape;183;p9"/>
            <p:cNvCxnSpPr/>
            <p:nvPr/>
          </p:nvCxnSpPr>
          <p:spPr>
            <a:xfrm rot="10800000" flipH="1">
              <a:off x="6220002" y="2092975"/>
              <a:ext cx="827545" cy="956983"/>
            </a:xfrm>
            <a:prstGeom prst="straightConnector1">
              <a:avLst/>
            </a:prstGeom>
            <a:noFill/>
            <a:ln w="38100" cap="flat" cmpd="sng">
              <a:solidFill>
                <a:srgbClr val="D73B02"/>
              </a:solidFill>
              <a:prstDash val="solid"/>
              <a:miter lim="800000"/>
              <a:headEnd type="none" w="sm" len="sm"/>
              <a:tailEnd type="none" w="sm" len="sm"/>
            </a:ln>
          </p:spPr>
        </p:cxnSp>
        <p:cxnSp>
          <p:nvCxnSpPr>
            <p:cNvPr id="184" name="Google Shape;184;p9"/>
            <p:cNvCxnSpPr/>
            <p:nvPr/>
          </p:nvCxnSpPr>
          <p:spPr>
            <a:xfrm rot="10800000" flipH="1">
              <a:off x="6425020" y="2166309"/>
              <a:ext cx="1946032" cy="1201177"/>
            </a:xfrm>
            <a:prstGeom prst="straightConnector1">
              <a:avLst/>
            </a:prstGeom>
            <a:noFill/>
            <a:ln w="38100" cap="flat" cmpd="sng">
              <a:solidFill>
                <a:srgbClr val="D73B02"/>
              </a:solidFill>
              <a:prstDash val="solid"/>
              <a:miter lim="800000"/>
              <a:headEnd type="none" w="sm" len="sm"/>
              <a:tailEnd type="none" w="sm" len="sm"/>
            </a:ln>
          </p:spPr>
        </p:cxnSp>
        <p:cxnSp>
          <p:nvCxnSpPr>
            <p:cNvPr id="185" name="Google Shape;185;p9"/>
            <p:cNvCxnSpPr>
              <a:stCxn id="186" idx="1"/>
            </p:cNvCxnSpPr>
            <p:nvPr/>
          </p:nvCxnSpPr>
          <p:spPr>
            <a:xfrm flipH="1">
              <a:off x="4863120" y="3379959"/>
              <a:ext cx="822900" cy="397500"/>
            </a:xfrm>
            <a:prstGeom prst="straightConnector1">
              <a:avLst/>
            </a:prstGeom>
            <a:noFill/>
            <a:ln w="38100" cap="flat" cmpd="sng">
              <a:solidFill>
                <a:srgbClr val="D73B02"/>
              </a:solidFill>
              <a:prstDash val="solid"/>
              <a:miter lim="800000"/>
              <a:headEnd type="none" w="sm" len="sm"/>
              <a:tailEnd type="none" w="sm" len="sm"/>
            </a:ln>
          </p:spPr>
        </p:cxnSp>
        <p:cxnSp>
          <p:nvCxnSpPr>
            <p:cNvPr id="187" name="Google Shape;187;p9"/>
            <p:cNvCxnSpPr/>
            <p:nvPr/>
          </p:nvCxnSpPr>
          <p:spPr>
            <a:xfrm>
              <a:off x="6458277" y="3367484"/>
              <a:ext cx="1381591" cy="704565"/>
            </a:xfrm>
            <a:prstGeom prst="straightConnector1">
              <a:avLst/>
            </a:prstGeom>
            <a:noFill/>
            <a:ln w="38100" cap="flat" cmpd="sng">
              <a:solidFill>
                <a:srgbClr val="D73B02"/>
              </a:solidFill>
              <a:prstDash val="solid"/>
              <a:miter lim="800000"/>
              <a:headEnd type="none" w="sm" len="sm"/>
              <a:tailEnd type="none" w="sm" len="sm"/>
            </a:ln>
          </p:spPr>
        </p:cxnSp>
        <p:cxnSp>
          <p:nvCxnSpPr>
            <p:cNvPr id="188" name="Google Shape;188;p9"/>
            <p:cNvCxnSpPr/>
            <p:nvPr/>
          </p:nvCxnSpPr>
          <p:spPr>
            <a:xfrm flipH="1">
              <a:off x="3553276" y="3962104"/>
              <a:ext cx="1087778" cy="1278220"/>
            </a:xfrm>
            <a:prstGeom prst="straightConnector1">
              <a:avLst/>
            </a:prstGeom>
            <a:noFill/>
            <a:ln w="38100" cap="flat" cmpd="sng">
              <a:solidFill>
                <a:srgbClr val="D73B02"/>
              </a:solidFill>
              <a:prstDash val="solid"/>
              <a:miter lim="800000"/>
              <a:headEnd type="none" w="sm" len="sm"/>
              <a:tailEnd type="none" w="sm" len="sm"/>
            </a:ln>
          </p:spPr>
        </p:cxnSp>
        <p:cxnSp>
          <p:nvCxnSpPr>
            <p:cNvPr id="189" name="Google Shape;189;p9"/>
            <p:cNvCxnSpPr/>
            <p:nvPr/>
          </p:nvCxnSpPr>
          <p:spPr>
            <a:xfrm>
              <a:off x="4634500" y="3962104"/>
              <a:ext cx="13109" cy="1317964"/>
            </a:xfrm>
            <a:prstGeom prst="straightConnector1">
              <a:avLst/>
            </a:prstGeom>
            <a:noFill/>
            <a:ln w="38100" cap="flat" cmpd="sng">
              <a:solidFill>
                <a:srgbClr val="D73B02"/>
              </a:solidFill>
              <a:prstDash val="solid"/>
              <a:miter lim="800000"/>
              <a:headEnd type="none" w="sm" len="sm"/>
              <a:tailEnd type="none" w="sm" len="sm"/>
            </a:ln>
          </p:spPr>
        </p:cxnSp>
        <p:cxnSp>
          <p:nvCxnSpPr>
            <p:cNvPr id="190" name="Google Shape;190;p9"/>
            <p:cNvCxnSpPr/>
            <p:nvPr/>
          </p:nvCxnSpPr>
          <p:spPr>
            <a:xfrm>
              <a:off x="4634500" y="3944906"/>
              <a:ext cx="1096416" cy="1280478"/>
            </a:xfrm>
            <a:prstGeom prst="straightConnector1">
              <a:avLst/>
            </a:prstGeom>
            <a:noFill/>
            <a:ln w="38100" cap="flat" cmpd="sng">
              <a:solidFill>
                <a:srgbClr val="D73B02"/>
              </a:solidFill>
              <a:prstDash val="solid"/>
              <a:miter lim="800000"/>
              <a:headEnd type="none" w="sm" len="sm"/>
              <a:tailEnd type="none" w="sm" len="sm"/>
            </a:ln>
          </p:spPr>
        </p:cxnSp>
        <p:cxnSp>
          <p:nvCxnSpPr>
            <p:cNvPr id="191" name="Google Shape;191;p9"/>
            <p:cNvCxnSpPr/>
            <p:nvPr/>
          </p:nvCxnSpPr>
          <p:spPr>
            <a:xfrm flipH="1">
              <a:off x="7208374" y="4150925"/>
              <a:ext cx="919972" cy="1045380"/>
            </a:xfrm>
            <a:prstGeom prst="straightConnector1">
              <a:avLst/>
            </a:prstGeom>
            <a:noFill/>
            <a:ln w="38100" cap="flat" cmpd="sng">
              <a:solidFill>
                <a:srgbClr val="D73B02"/>
              </a:solidFill>
              <a:prstDash val="solid"/>
              <a:miter lim="800000"/>
              <a:headEnd type="none" w="sm" len="sm"/>
              <a:tailEnd type="none" w="sm" len="sm"/>
            </a:ln>
          </p:spPr>
        </p:cxnSp>
        <p:cxnSp>
          <p:nvCxnSpPr>
            <p:cNvPr id="192" name="Google Shape;192;p9"/>
            <p:cNvCxnSpPr/>
            <p:nvPr/>
          </p:nvCxnSpPr>
          <p:spPr>
            <a:xfrm>
              <a:off x="8128346" y="4150925"/>
              <a:ext cx="1011769" cy="1045380"/>
            </a:xfrm>
            <a:prstGeom prst="straightConnector1">
              <a:avLst/>
            </a:prstGeom>
            <a:noFill/>
            <a:ln w="38100" cap="flat" cmpd="sng">
              <a:solidFill>
                <a:srgbClr val="D73B02"/>
              </a:solidFill>
              <a:prstDash val="solid"/>
              <a:miter lim="800000"/>
              <a:headEnd type="none" w="sm" len="sm"/>
              <a:tailEnd type="none" w="sm" len="sm"/>
            </a:ln>
          </p:spPr>
        </p:cxnSp>
        <p:sp>
          <p:nvSpPr>
            <p:cNvPr id="193" name="Google Shape;193;p9"/>
            <p:cNvSpPr txBox="1"/>
            <p:nvPr/>
          </p:nvSpPr>
          <p:spPr>
            <a:xfrm>
              <a:off x="5528586" y="3820423"/>
              <a:ext cx="1523737" cy="1020549"/>
            </a:xfrm>
            <a:prstGeom prst="rect">
              <a:avLst/>
            </a:prstGeom>
            <a:solidFill>
              <a:schemeClr val="lt1"/>
            </a:solidFill>
            <a:ln>
              <a:noFill/>
            </a:ln>
          </p:spPr>
          <p:txBody>
            <a:bodyPr spcFirstLastPara="1" wrap="square" lIns="34275" tIns="20550" rIns="34275" bIns="20550" anchor="t" anchorCtr="0">
              <a:spAutoFit/>
            </a:bodyPr>
            <a:lstStyle/>
            <a:p>
              <a:pPr marL="0" marR="0" lvl="0" indent="0" algn="ctr" rtl="0">
                <a:lnSpc>
                  <a:spcPct val="100000"/>
                </a:lnSpc>
                <a:spcBef>
                  <a:spcPts val="0"/>
                </a:spcBef>
                <a:spcAft>
                  <a:spcPts val="0"/>
                </a:spcAft>
                <a:buNone/>
              </a:pPr>
              <a:r>
                <a:rPr lang="en-US" sz="2100" b="0" i="0" u="none" strike="noStrike" cap="none">
                  <a:solidFill>
                    <a:srgbClr val="000000"/>
                  </a:solidFill>
                  <a:latin typeface="Quattrocento Sans"/>
                  <a:ea typeface="Quattrocento Sans"/>
                  <a:cs typeface="Quattrocento Sans"/>
                  <a:sym typeface="Quattrocento Sans"/>
                </a:rPr>
                <a:t>Azure </a:t>
              </a:r>
              <a:endParaRPr/>
            </a:p>
            <a:p>
              <a:pPr marL="0" marR="0" lvl="0" indent="0" algn="ctr" rtl="0">
                <a:lnSpc>
                  <a:spcPct val="100000"/>
                </a:lnSpc>
                <a:spcBef>
                  <a:spcPts val="0"/>
                </a:spcBef>
                <a:spcAft>
                  <a:spcPts val="0"/>
                </a:spcAft>
                <a:buNone/>
              </a:pPr>
              <a:r>
                <a:rPr lang="en-US" sz="1950" b="0" i="0" u="none" strike="noStrike" cap="none">
                  <a:solidFill>
                    <a:srgbClr val="000000"/>
                  </a:solidFill>
                  <a:latin typeface="Quattrocento Sans"/>
                  <a:ea typeface="Quattrocento Sans"/>
                  <a:cs typeface="Quattrocento Sans"/>
                  <a:sym typeface="Quattrocento Sans"/>
                </a:rPr>
                <a:t>Funções</a:t>
              </a:r>
              <a:endParaRPr/>
            </a:p>
          </p:txBody>
        </p:sp>
        <p:sp>
          <p:nvSpPr>
            <p:cNvPr id="194" name="Google Shape;194;p9"/>
            <p:cNvSpPr txBox="1"/>
            <p:nvPr/>
          </p:nvSpPr>
          <p:spPr>
            <a:xfrm>
              <a:off x="7716256" y="2319768"/>
              <a:ext cx="1098016"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Cosmos DB</a:t>
              </a:r>
              <a:endParaRPr/>
            </a:p>
          </p:txBody>
        </p:sp>
        <p:pic>
          <p:nvPicPr>
            <p:cNvPr id="195" name="Google Shape;195;p9" descr="A picture containing vector graphics&#10;&#10;Description automatically generated"/>
            <p:cNvPicPr preferRelativeResize="0"/>
            <p:nvPr/>
          </p:nvPicPr>
          <p:blipFill rotWithShape="1">
            <a:blip r:embed="rId3">
              <a:alphaModFix/>
            </a:blip>
            <a:srcRect/>
            <a:stretch/>
          </p:blipFill>
          <p:spPr>
            <a:xfrm>
              <a:off x="6559858" y="1360010"/>
              <a:ext cx="780290" cy="780290"/>
            </a:xfrm>
            <a:prstGeom prst="rect">
              <a:avLst/>
            </a:prstGeom>
            <a:noFill/>
            <a:ln>
              <a:noFill/>
            </a:ln>
          </p:spPr>
        </p:pic>
        <p:sp>
          <p:nvSpPr>
            <p:cNvPr id="196" name="Google Shape;196;p9"/>
            <p:cNvSpPr txBox="1"/>
            <p:nvPr/>
          </p:nvSpPr>
          <p:spPr>
            <a:xfrm>
              <a:off x="6647182" y="2275269"/>
              <a:ext cx="831404" cy="524449"/>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Hubs de Eventos</a:t>
              </a:r>
              <a:endParaRPr/>
            </a:p>
          </p:txBody>
        </p:sp>
        <p:pic>
          <p:nvPicPr>
            <p:cNvPr id="197" name="Google Shape;197;p9" descr="A picture containing vector graphics&#10;&#10;Description automatically generated"/>
            <p:cNvPicPr preferRelativeResize="0"/>
            <p:nvPr/>
          </p:nvPicPr>
          <p:blipFill rotWithShape="1">
            <a:blip r:embed="rId4">
              <a:alphaModFix/>
            </a:blip>
            <a:srcRect/>
            <a:stretch/>
          </p:blipFill>
          <p:spPr>
            <a:xfrm>
              <a:off x="2810922" y="1360010"/>
              <a:ext cx="780290" cy="780290"/>
            </a:xfrm>
            <a:prstGeom prst="rect">
              <a:avLst/>
            </a:prstGeom>
            <a:noFill/>
            <a:ln>
              <a:noFill/>
            </a:ln>
          </p:spPr>
        </p:pic>
        <p:sp>
          <p:nvSpPr>
            <p:cNvPr id="198" name="Google Shape;198;p9"/>
            <p:cNvSpPr txBox="1"/>
            <p:nvPr/>
          </p:nvSpPr>
          <p:spPr>
            <a:xfrm>
              <a:off x="2633334" y="2288623"/>
              <a:ext cx="1875635"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Hubs de Notificação</a:t>
              </a:r>
              <a:endParaRPr/>
            </a:p>
          </p:txBody>
        </p:sp>
        <p:pic>
          <p:nvPicPr>
            <p:cNvPr id="199" name="Google Shape;199;p9"/>
            <p:cNvPicPr preferRelativeResize="0"/>
            <p:nvPr/>
          </p:nvPicPr>
          <p:blipFill rotWithShape="1">
            <a:blip r:embed="rId5">
              <a:alphaModFix/>
            </a:blip>
            <a:srcRect/>
            <a:stretch/>
          </p:blipFill>
          <p:spPr>
            <a:xfrm>
              <a:off x="4707607" y="1327736"/>
              <a:ext cx="780290" cy="780290"/>
            </a:xfrm>
            <a:prstGeom prst="rect">
              <a:avLst/>
            </a:prstGeom>
            <a:noFill/>
            <a:ln>
              <a:noFill/>
            </a:ln>
          </p:spPr>
        </p:pic>
        <p:sp>
          <p:nvSpPr>
            <p:cNvPr id="200" name="Google Shape;200;p9"/>
            <p:cNvSpPr txBox="1"/>
            <p:nvPr/>
          </p:nvSpPr>
          <p:spPr>
            <a:xfrm>
              <a:off x="4658142" y="2288623"/>
              <a:ext cx="1627093"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Grade de Eventos</a:t>
              </a:r>
              <a:endParaRPr/>
            </a:p>
          </p:txBody>
        </p:sp>
        <p:sp>
          <p:nvSpPr>
            <p:cNvPr id="201" name="Google Shape;201;p9"/>
            <p:cNvSpPr txBox="1"/>
            <p:nvPr/>
          </p:nvSpPr>
          <p:spPr>
            <a:xfrm>
              <a:off x="3707209" y="4212225"/>
              <a:ext cx="1870529" cy="329552"/>
            </a:xfrm>
            <a:prstGeom prst="rect">
              <a:avLst/>
            </a:prstGeom>
            <a:solidFill>
              <a:schemeClr val="lt1"/>
            </a:solidFill>
            <a:ln>
              <a:noFill/>
            </a:ln>
          </p:spPr>
          <p:txBody>
            <a:bodyPr spcFirstLastPara="1" wrap="square" lIns="68575" tIns="20550" rIns="68575" bIns="20550" anchor="t" anchorCtr="0">
              <a:spAutoFit/>
            </a:bodyPr>
            <a:lstStyle/>
            <a:p>
              <a:pPr marL="0" marR="0" lvl="0" indent="0" algn="l" rtl="0">
                <a:lnSpc>
                  <a:spcPct val="100000"/>
                </a:lnSpc>
                <a:spcBef>
                  <a:spcPts val="0"/>
                </a:spcBef>
                <a:spcAft>
                  <a:spcPts val="0"/>
                </a:spcAft>
                <a:buNone/>
              </a:pPr>
              <a:r>
                <a:rPr lang="en-US" sz="1125" b="0" i="0" u="none" strike="noStrike" cap="none">
                  <a:solidFill>
                    <a:srgbClr val="000000"/>
                  </a:solidFill>
                  <a:latin typeface="Quattrocento Sans"/>
                  <a:ea typeface="Quattrocento Sans"/>
                  <a:cs typeface="Quattrocento Sans"/>
                  <a:sym typeface="Quattrocento Sans"/>
                </a:rPr>
                <a:t>Armazenamento</a:t>
              </a:r>
              <a:endParaRPr/>
            </a:p>
          </p:txBody>
        </p:sp>
        <p:sp>
          <p:nvSpPr>
            <p:cNvPr id="202" name="Google Shape;202;p9"/>
            <p:cNvSpPr txBox="1"/>
            <p:nvPr/>
          </p:nvSpPr>
          <p:spPr>
            <a:xfrm>
              <a:off x="3280950" y="5930335"/>
              <a:ext cx="679678"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Queue</a:t>
              </a:r>
              <a:endParaRPr/>
            </a:p>
          </p:txBody>
        </p:sp>
        <p:sp>
          <p:nvSpPr>
            <p:cNvPr id="203" name="Google Shape;203;p9"/>
            <p:cNvSpPr txBox="1"/>
            <p:nvPr/>
          </p:nvSpPr>
          <p:spPr>
            <a:xfrm>
              <a:off x="4423704" y="5954400"/>
              <a:ext cx="502500"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Blob</a:t>
              </a:r>
              <a:endParaRPr/>
            </a:p>
          </p:txBody>
        </p:sp>
        <p:sp>
          <p:nvSpPr>
            <p:cNvPr id="204" name="Google Shape;204;p9"/>
            <p:cNvSpPr txBox="1"/>
            <p:nvPr/>
          </p:nvSpPr>
          <p:spPr>
            <a:xfrm>
              <a:off x="5404285" y="5930337"/>
              <a:ext cx="679678"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Tabela</a:t>
              </a:r>
              <a:endParaRPr/>
            </a:p>
          </p:txBody>
        </p:sp>
        <p:sp>
          <p:nvSpPr>
            <p:cNvPr id="205" name="Google Shape;205;p9"/>
            <p:cNvSpPr txBox="1"/>
            <p:nvPr/>
          </p:nvSpPr>
          <p:spPr>
            <a:xfrm>
              <a:off x="7047549" y="5930337"/>
              <a:ext cx="783033"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Tópicos</a:t>
              </a:r>
              <a:endParaRPr/>
            </a:p>
          </p:txBody>
        </p:sp>
        <p:sp>
          <p:nvSpPr>
            <p:cNvPr id="206" name="Google Shape;206;p9"/>
            <p:cNvSpPr txBox="1"/>
            <p:nvPr/>
          </p:nvSpPr>
          <p:spPr>
            <a:xfrm>
              <a:off x="8730922" y="5930337"/>
              <a:ext cx="485273"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Filas</a:t>
              </a:r>
              <a:endParaRPr/>
            </a:p>
          </p:txBody>
        </p:sp>
        <p:pic>
          <p:nvPicPr>
            <p:cNvPr id="207" name="Google Shape;207;p9" descr="A close up of a sign&#10;&#10;Description automatically generated"/>
            <p:cNvPicPr preferRelativeResize="0"/>
            <p:nvPr/>
          </p:nvPicPr>
          <p:blipFill rotWithShape="1">
            <a:blip r:embed="rId6">
              <a:alphaModFix/>
            </a:blip>
            <a:srcRect/>
            <a:stretch/>
          </p:blipFill>
          <p:spPr>
            <a:xfrm>
              <a:off x="6966649" y="5131066"/>
              <a:ext cx="738172" cy="780290"/>
            </a:xfrm>
            <a:prstGeom prst="rect">
              <a:avLst/>
            </a:prstGeom>
            <a:noFill/>
            <a:ln>
              <a:noFill/>
            </a:ln>
          </p:spPr>
        </p:pic>
        <p:pic>
          <p:nvPicPr>
            <p:cNvPr id="208" name="Google Shape;208;p9"/>
            <p:cNvPicPr preferRelativeResize="0"/>
            <p:nvPr/>
          </p:nvPicPr>
          <p:blipFill rotWithShape="1">
            <a:blip r:embed="rId7">
              <a:alphaModFix/>
            </a:blip>
            <a:srcRect/>
            <a:stretch/>
          </p:blipFill>
          <p:spPr>
            <a:xfrm>
              <a:off x="8612631" y="5131067"/>
              <a:ext cx="738171" cy="780289"/>
            </a:xfrm>
            <a:prstGeom prst="rect">
              <a:avLst/>
            </a:prstGeom>
            <a:noFill/>
            <a:ln>
              <a:noFill/>
            </a:ln>
          </p:spPr>
        </p:pic>
        <p:pic>
          <p:nvPicPr>
            <p:cNvPr id="186" name="Google Shape;186;p9" descr="A close up of a sign&#10;&#10;Description automatically generated"/>
            <p:cNvPicPr preferRelativeResize="0"/>
            <p:nvPr/>
          </p:nvPicPr>
          <p:blipFill rotWithShape="1">
            <a:blip r:embed="rId8">
              <a:alphaModFix/>
            </a:blip>
            <a:srcRect/>
            <a:stretch/>
          </p:blipFill>
          <p:spPr>
            <a:xfrm>
              <a:off x="5686020" y="2989814"/>
              <a:ext cx="780290" cy="780290"/>
            </a:xfrm>
            <a:prstGeom prst="rect">
              <a:avLst/>
            </a:prstGeom>
            <a:noFill/>
            <a:ln>
              <a:noFill/>
            </a:ln>
          </p:spPr>
        </p:pic>
        <p:sp>
          <p:nvSpPr>
            <p:cNvPr id="209" name="Google Shape;209;p9"/>
            <p:cNvSpPr txBox="1"/>
            <p:nvPr/>
          </p:nvSpPr>
          <p:spPr>
            <a:xfrm>
              <a:off x="7248331" y="4212220"/>
              <a:ext cx="2084804"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Barramento de Serviço</a:t>
              </a:r>
              <a:endParaRPr/>
            </a:p>
          </p:txBody>
        </p:sp>
        <p:pic>
          <p:nvPicPr>
            <p:cNvPr id="210" name="Google Shape;210;p9"/>
            <p:cNvPicPr preferRelativeResize="0"/>
            <p:nvPr/>
          </p:nvPicPr>
          <p:blipFill rotWithShape="1">
            <a:blip r:embed="rId9">
              <a:alphaModFix/>
            </a:blip>
            <a:srcRect/>
            <a:stretch/>
          </p:blipFill>
          <p:spPr>
            <a:xfrm>
              <a:off x="7837754" y="3356785"/>
              <a:ext cx="770966" cy="770966"/>
            </a:xfrm>
            <a:prstGeom prst="rect">
              <a:avLst/>
            </a:prstGeom>
            <a:noFill/>
            <a:ln>
              <a:noFill/>
            </a:ln>
          </p:spPr>
        </p:pic>
        <p:pic>
          <p:nvPicPr>
            <p:cNvPr id="211" name="Google Shape;211;p9"/>
            <p:cNvPicPr preferRelativeResize="0"/>
            <p:nvPr/>
          </p:nvPicPr>
          <p:blipFill rotWithShape="1">
            <a:blip r:embed="rId10">
              <a:alphaModFix/>
            </a:blip>
            <a:srcRect/>
            <a:stretch/>
          </p:blipFill>
          <p:spPr>
            <a:xfrm>
              <a:off x="4199289" y="3217879"/>
              <a:ext cx="788531" cy="788531"/>
            </a:xfrm>
            <a:prstGeom prst="rect">
              <a:avLst/>
            </a:prstGeom>
            <a:noFill/>
            <a:ln>
              <a:noFill/>
            </a:ln>
          </p:spPr>
        </p:pic>
        <p:pic>
          <p:nvPicPr>
            <p:cNvPr id="212" name="Google Shape;212;p9"/>
            <p:cNvPicPr preferRelativeResize="0"/>
            <p:nvPr/>
          </p:nvPicPr>
          <p:blipFill rotWithShape="1">
            <a:blip r:embed="rId11">
              <a:alphaModFix/>
            </a:blip>
            <a:srcRect/>
            <a:stretch/>
          </p:blipFill>
          <p:spPr>
            <a:xfrm>
              <a:off x="4273812" y="5201422"/>
              <a:ext cx="768658" cy="768658"/>
            </a:xfrm>
            <a:prstGeom prst="rect">
              <a:avLst/>
            </a:prstGeom>
            <a:noFill/>
            <a:ln>
              <a:noFill/>
            </a:ln>
          </p:spPr>
        </p:pic>
        <p:pic>
          <p:nvPicPr>
            <p:cNvPr id="213" name="Google Shape;213;p9"/>
            <p:cNvPicPr preferRelativeResize="0"/>
            <p:nvPr/>
          </p:nvPicPr>
          <p:blipFill rotWithShape="1">
            <a:blip r:embed="rId12">
              <a:alphaModFix/>
            </a:blip>
            <a:srcRect/>
            <a:stretch/>
          </p:blipFill>
          <p:spPr>
            <a:xfrm>
              <a:off x="5370958" y="5219908"/>
              <a:ext cx="656992" cy="656992"/>
            </a:xfrm>
            <a:prstGeom prst="rect">
              <a:avLst/>
            </a:prstGeom>
            <a:noFill/>
            <a:ln>
              <a:noFill/>
            </a:ln>
          </p:spPr>
        </p:pic>
        <p:pic>
          <p:nvPicPr>
            <p:cNvPr id="214" name="Google Shape;214;p9"/>
            <p:cNvPicPr preferRelativeResize="0"/>
            <p:nvPr/>
          </p:nvPicPr>
          <p:blipFill rotWithShape="1">
            <a:blip r:embed="rId13">
              <a:alphaModFix/>
            </a:blip>
            <a:srcRect/>
            <a:stretch/>
          </p:blipFill>
          <p:spPr>
            <a:xfrm>
              <a:off x="3258422" y="5156902"/>
              <a:ext cx="728617" cy="728617"/>
            </a:xfrm>
            <a:prstGeom prst="rect">
              <a:avLst/>
            </a:prstGeom>
            <a:noFill/>
            <a:ln>
              <a:noFill/>
            </a:ln>
          </p:spPr>
        </p:pic>
        <p:pic>
          <p:nvPicPr>
            <p:cNvPr id="215" name="Google Shape;215;p9"/>
            <p:cNvPicPr preferRelativeResize="0"/>
            <p:nvPr/>
          </p:nvPicPr>
          <p:blipFill rotWithShape="1">
            <a:blip r:embed="rId14">
              <a:alphaModFix/>
            </a:blip>
            <a:srcRect/>
            <a:stretch/>
          </p:blipFill>
          <p:spPr>
            <a:xfrm>
              <a:off x="8391562" y="1260024"/>
              <a:ext cx="1069375" cy="980261"/>
            </a:xfrm>
            <a:prstGeom prst="rect">
              <a:avLst/>
            </a:prstGeom>
            <a:noFill/>
            <a:ln>
              <a:noFill/>
            </a:ln>
          </p:spPr>
        </p:pic>
        <p:sp>
          <p:nvSpPr>
            <p:cNvPr id="216" name="Google Shape;216;p9"/>
            <p:cNvSpPr/>
            <p:nvPr/>
          </p:nvSpPr>
          <p:spPr>
            <a:xfrm>
              <a:off x="9181622" y="2553824"/>
              <a:ext cx="742510" cy="742510"/>
            </a:xfrm>
            <a:prstGeom prst="ellipse">
              <a:avLst/>
            </a:prstGeom>
            <a:noFill/>
            <a:ln w="76200" cap="flat" cmpd="sng">
              <a:solidFill>
                <a:srgbClr val="2F5496"/>
              </a:solidFill>
              <a:prstDash val="solid"/>
              <a:miter lim="800000"/>
              <a:headEnd type="none" w="sm" len="sm"/>
              <a:tailEnd type="none" w="sm" len="sm"/>
            </a:ln>
          </p:spPr>
          <p:txBody>
            <a:bodyPr spcFirstLastPara="1" wrap="square" lIns="137150" tIns="109725" rIns="137150" bIns="109725" anchor="t" anchorCtr="0">
              <a:noAutofit/>
            </a:bodyPr>
            <a:lstStyle/>
            <a:p>
              <a:pPr marL="0" marR="0" lvl="0" indent="0" algn="l" rtl="0">
                <a:lnSpc>
                  <a:spcPct val="100000"/>
                </a:lnSpc>
                <a:spcBef>
                  <a:spcPts val="0"/>
                </a:spcBef>
                <a:spcAft>
                  <a:spcPts val="0"/>
                </a:spcAft>
                <a:buNone/>
              </a:pPr>
              <a:endParaRPr sz="1500" b="0" i="0" u="none" strike="noStrike" cap="none">
                <a:solidFill>
                  <a:srgbClr val="FFFFFF"/>
                </a:solidFill>
                <a:latin typeface="Arial"/>
                <a:ea typeface="Arial"/>
                <a:cs typeface="Arial"/>
                <a:sym typeface="Arial"/>
              </a:endParaRPr>
            </a:p>
          </p:txBody>
        </p:sp>
        <p:sp>
          <p:nvSpPr>
            <p:cNvPr id="217" name="Google Shape;217;p9"/>
            <p:cNvSpPr/>
            <p:nvPr/>
          </p:nvSpPr>
          <p:spPr>
            <a:xfrm>
              <a:off x="9342290" y="2710975"/>
              <a:ext cx="185749" cy="185749"/>
            </a:xfrm>
            <a:prstGeom prst="ellipse">
              <a:avLst/>
            </a:prstGeom>
            <a:solidFill>
              <a:srgbClr val="2F5496"/>
            </a:solidFill>
            <a:ln>
              <a:noFill/>
            </a:ln>
          </p:spPr>
          <p:txBody>
            <a:bodyPr spcFirstLastPara="1" wrap="square" lIns="137150" tIns="109725" rIns="137150" bIns="109725" anchor="t" anchorCtr="0">
              <a:noAutofit/>
            </a:bodyPr>
            <a:lstStyle/>
            <a:p>
              <a:pPr marL="0" marR="0" lvl="0" indent="0" algn="l" rtl="0">
                <a:lnSpc>
                  <a:spcPct val="100000"/>
                </a:lnSpc>
                <a:spcBef>
                  <a:spcPts val="0"/>
                </a:spcBef>
                <a:spcAft>
                  <a:spcPts val="0"/>
                </a:spcAft>
                <a:buNone/>
              </a:pPr>
              <a:endParaRPr sz="1500" b="0" i="0" u="none" strike="noStrike" cap="none">
                <a:solidFill>
                  <a:srgbClr val="FFFFFF"/>
                </a:solidFill>
                <a:latin typeface="Arial"/>
                <a:ea typeface="Arial"/>
                <a:cs typeface="Arial"/>
                <a:sym typeface="Arial"/>
              </a:endParaRPr>
            </a:p>
          </p:txBody>
        </p:sp>
        <p:sp>
          <p:nvSpPr>
            <p:cNvPr id="218" name="Google Shape;218;p9"/>
            <p:cNvSpPr/>
            <p:nvPr/>
          </p:nvSpPr>
          <p:spPr>
            <a:xfrm>
              <a:off x="9580415" y="2710975"/>
              <a:ext cx="185749" cy="185749"/>
            </a:xfrm>
            <a:prstGeom prst="ellipse">
              <a:avLst/>
            </a:prstGeom>
            <a:solidFill>
              <a:srgbClr val="2F5496"/>
            </a:solidFill>
            <a:ln>
              <a:noFill/>
            </a:ln>
          </p:spPr>
          <p:txBody>
            <a:bodyPr spcFirstLastPara="1" wrap="square" lIns="137150" tIns="109725" rIns="137150" bIns="109725" anchor="t" anchorCtr="0">
              <a:noAutofit/>
            </a:bodyPr>
            <a:lstStyle/>
            <a:p>
              <a:pPr marL="0" marR="0" lvl="0" indent="0" algn="l" rtl="0">
                <a:lnSpc>
                  <a:spcPct val="100000"/>
                </a:lnSpc>
                <a:spcBef>
                  <a:spcPts val="0"/>
                </a:spcBef>
                <a:spcAft>
                  <a:spcPts val="0"/>
                </a:spcAft>
                <a:buNone/>
              </a:pPr>
              <a:endParaRPr sz="1500" b="0" i="0" u="none" strike="noStrike" cap="none">
                <a:solidFill>
                  <a:srgbClr val="FFFFFF"/>
                </a:solidFill>
                <a:latin typeface="Arial"/>
                <a:ea typeface="Arial"/>
                <a:cs typeface="Arial"/>
                <a:sym typeface="Arial"/>
              </a:endParaRPr>
            </a:p>
          </p:txBody>
        </p:sp>
        <p:sp>
          <p:nvSpPr>
            <p:cNvPr id="219" name="Google Shape;219;p9"/>
            <p:cNvSpPr/>
            <p:nvPr/>
          </p:nvSpPr>
          <p:spPr>
            <a:xfrm>
              <a:off x="9342290" y="2924598"/>
              <a:ext cx="185749" cy="185749"/>
            </a:xfrm>
            <a:prstGeom prst="ellipse">
              <a:avLst/>
            </a:prstGeom>
            <a:solidFill>
              <a:srgbClr val="2F5496"/>
            </a:solidFill>
            <a:ln>
              <a:noFill/>
            </a:ln>
          </p:spPr>
          <p:txBody>
            <a:bodyPr spcFirstLastPara="1" wrap="square" lIns="137150" tIns="109725" rIns="137150" bIns="109725" anchor="t" anchorCtr="0">
              <a:noAutofit/>
            </a:bodyPr>
            <a:lstStyle/>
            <a:p>
              <a:pPr marL="0" marR="0" lvl="0" indent="0" algn="l" rtl="0">
                <a:lnSpc>
                  <a:spcPct val="100000"/>
                </a:lnSpc>
                <a:spcBef>
                  <a:spcPts val="0"/>
                </a:spcBef>
                <a:spcAft>
                  <a:spcPts val="0"/>
                </a:spcAft>
                <a:buNone/>
              </a:pPr>
              <a:endParaRPr sz="1500" b="0" i="0" u="none" strike="noStrike" cap="none">
                <a:solidFill>
                  <a:srgbClr val="FFFFFF"/>
                </a:solidFill>
                <a:latin typeface="Arial"/>
                <a:ea typeface="Arial"/>
                <a:cs typeface="Arial"/>
                <a:sym typeface="Arial"/>
              </a:endParaRPr>
            </a:p>
          </p:txBody>
        </p:sp>
        <p:sp>
          <p:nvSpPr>
            <p:cNvPr id="220" name="Google Shape;220;p9"/>
            <p:cNvSpPr/>
            <p:nvPr/>
          </p:nvSpPr>
          <p:spPr>
            <a:xfrm>
              <a:off x="9580415" y="2924598"/>
              <a:ext cx="185749" cy="185749"/>
            </a:xfrm>
            <a:prstGeom prst="ellipse">
              <a:avLst/>
            </a:prstGeom>
            <a:solidFill>
              <a:srgbClr val="2F5496"/>
            </a:solidFill>
            <a:ln>
              <a:noFill/>
            </a:ln>
          </p:spPr>
          <p:txBody>
            <a:bodyPr spcFirstLastPara="1" wrap="square" lIns="137150" tIns="109725" rIns="137150" bIns="109725" anchor="t" anchorCtr="0">
              <a:noAutofit/>
            </a:bodyPr>
            <a:lstStyle/>
            <a:p>
              <a:pPr marL="0" marR="0" lvl="0" indent="0" algn="l" rtl="0">
                <a:lnSpc>
                  <a:spcPct val="100000"/>
                </a:lnSpc>
                <a:spcBef>
                  <a:spcPts val="0"/>
                </a:spcBef>
                <a:spcAft>
                  <a:spcPts val="0"/>
                </a:spcAft>
                <a:buNone/>
              </a:pPr>
              <a:endParaRPr sz="1500" b="0" i="0" u="none" strike="noStrike" cap="none">
                <a:solidFill>
                  <a:srgbClr val="FFFFFF"/>
                </a:solidFill>
                <a:latin typeface="Arial"/>
                <a:ea typeface="Arial"/>
                <a:cs typeface="Arial"/>
                <a:sym typeface="Arial"/>
              </a:endParaRPr>
            </a:p>
          </p:txBody>
        </p:sp>
        <p:cxnSp>
          <p:nvCxnSpPr>
            <p:cNvPr id="221" name="Google Shape;221;p9"/>
            <p:cNvCxnSpPr/>
            <p:nvPr/>
          </p:nvCxnSpPr>
          <p:spPr>
            <a:xfrm rot="10800000" flipH="1">
              <a:off x="6502875" y="2938632"/>
              <a:ext cx="2569652" cy="396693"/>
            </a:xfrm>
            <a:prstGeom prst="straightConnector1">
              <a:avLst/>
            </a:prstGeom>
            <a:noFill/>
            <a:ln w="38100" cap="flat" cmpd="sng">
              <a:solidFill>
                <a:srgbClr val="D73B02"/>
              </a:solidFill>
              <a:prstDash val="solid"/>
              <a:miter lim="800000"/>
              <a:headEnd type="none" w="sm" len="sm"/>
              <a:tailEnd type="none" w="sm" len="sm"/>
            </a:ln>
          </p:spPr>
        </p:cxnSp>
        <p:sp>
          <p:nvSpPr>
            <p:cNvPr id="222" name="Google Shape;222;p9"/>
            <p:cNvSpPr txBox="1"/>
            <p:nvPr/>
          </p:nvSpPr>
          <p:spPr>
            <a:xfrm>
              <a:off x="8290610" y="2881692"/>
              <a:ext cx="620619" cy="294117"/>
            </a:xfrm>
            <a:prstGeom prst="rect">
              <a:avLst/>
            </a:prstGeom>
            <a:solidFill>
              <a:schemeClr val="lt1"/>
            </a:solidFill>
            <a:ln>
              <a:noFill/>
            </a:ln>
          </p:spPr>
          <p:txBody>
            <a:bodyPr spcFirstLastPara="1" wrap="square" lIns="34275" tIns="20550" rIns="34275" bIns="20550" anchor="t" anchorCtr="0">
              <a:spAutoFit/>
            </a:bodyPr>
            <a:lstStyle/>
            <a:p>
              <a:pPr marL="0" marR="0" lvl="0" indent="0" algn="l" rtl="0">
                <a:lnSpc>
                  <a:spcPct val="100000"/>
                </a:lnSpc>
                <a:spcBef>
                  <a:spcPts val="0"/>
                </a:spcBef>
                <a:spcAft>
                  <a:spcPts val="0"/>
                </a:spcAft>
                <a:buNone/>
              </a:pPr>
              <a:r>
                <a:rPr lang="en-US" sz="975" b="0" i="0" u="none" strike="noStrike" cap="none">
                  <a:solidFill>
                    <a:srgbClr val="000000"/>
                  </a:solidFill>
                  <a:latin typeface="Quattrocento Sans"/>
                  <a:ea typeface="Quattrocento Sans"/>
                  <a:cs typeface="Quattrocento Sans"/>
                  <a:sym typeface="Quattrocento Sans"/>
                </a:rPr>
                <a:t>Twilio</a:t>
              </a:r>
              <a:endParaRPr/>
            </a:p>
          </p:txBody>
        </p:sp>
      </p:grpSp>
      <p:sp>
        <p:nvSpPr>
          <p:cNvPr id="223" name="Google Shape;223;p9"/>
          <p:cNvSpPr txBox="1">
            <a:spLocks noGrp="1"/>
          </p:cNvSpPr>
          <p:nvPr>
            <p:ph type="title"/>
          </p:nvPr>
        </p:nvSpPr>
        <p:spPr>
          <a:xfrm>
            <a:off x="342900" y="4027"/>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Descobrir o Azure Functions (1 de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313984"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Descobrir o Azure Functions (2 de 3)</a:t>
            </a:r>
            <a:endParaRPr/>
          </a:p>
        </p:txBody>
      </p:sp>
      <p:sp>
        <p:nvSpPr>
          <p:cNvPr id="230" name="Google Shape;230;p10"/>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Comparar o Azure Functions e os Aplicativos Lógicos do Azure</a:t>
            </a:r>
            <a:endParaRPr/>
          </a:p>
        </p:txBody>
      </p:sp>
      <p:graphicFrame>
        <p:nvGraphicFramePr>
          <p:cNvPr id="231" name="Google Shape;231;p10"/>
          <p:cNvGraphicFramePr/>
          <p:nvPr/>
        </p:nvGraphicFramePr>
        <p:xfrm>
          <a:off x="313984" y="1252133"/>
          <a:ext cx="3000000" cy="3000000"/>
        </p:xfrm>
        <a:graphic>
          <a:graphicData uri="http://schemas.openxmlformats.org/drawingml/2006/table">
            <a:tbl>
              <a:tblPr firstRow="1" bandRow="1">
                <a:noFill/>
                <a:tableStyleId>{0B594427-FDC9-4DBE-A6CA-C2F796EDB2A4}</a:tableStyleId>
              </a:tblPr>
              <a:tblGrid>
                <a:gridCol w="1560075">
                  <a:extLst>
                    <a:ext uri="{9D8B030D-6E8A-4147-A177-3AD203B41FA5}">
                      <a16:colId xmlns:a16="http://schemas.microsoft.com/office/drawing/2014/main" val="20000"/>
                    </a:ext>
                  </a:extLst>
                </a:gridCol>
                <a:gridCol w="3103075">
                  <a:extLst>
                    <a:ext uri="{9D8B030D-6E8A-4147-A177-3AD203B41FA5}">
                      <a16:colId xmlns:a16="http://schemas.microsoft.com/office/drawing/2014/main" val="20001"/>
                    </a:ext>
                  </a:extLst>
                </a:gridCol>
                <a:gridCol w="3842800">
                  <a:extLst>
                    <a:ext uri="{9D8B030D-6E8A-4147-A177-3AD203B41FA5}">
                      <a16:colId xmlns:a16="http://schemas.microsoft.com/office/drawing/2014/main" val="20002"/>
                    </a:ext>
                  </a:extLst>
                </a:gridCol>
              </a:tblGrid>
              <a:tr h="351000">
                <a:tc>
                  <a:txBody>
                    <a:bodyPr/>
                    <a:lstStyle/>
                    <a:p>
                      <a:pPr marL="0" marR="0" lvl="0" indent="0" algn="l" rtl="0">
                        <a:spcBef>
                          <a:spcPts val="0"/>
                        </a:spcBef>
                        <a:spcAft>
                          <a:spcPts val="0"/>
                        </a:spcAft>
                        <a:buNone/>
                      </a:pPr>
                      <a:endParaRPr sz="1500">
                        <a:latin typeface="Calibri"/>
                        <a:ea typeface="Calibri"/>
                        <a:cs typeface="Calibri"/>
                        <a:sym typeface="Calibri"/>
                      </a:endParaRPr>
                    </a:p>
                  </a:txBody>
                  <a:tcPr marL="67225" marR="67225" marT="27000" marB="2700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FF"/>
                        </a:buClr>
                        <a:buSzPts val="1400"/>
                        <a:buFont typeface="Quattrocento Sans"/>
                        <a:buNone/>
                      </a:pPr>
                      <a:r>
                        <a:rPr lang="en-US" sz="1400" b="1" i="0" strike="noStrike" cap="none">
                          <a:solidFill>
                            <a:srgbClr val="FFFFFF"/>
                          </a:solidFill>
                          <a:latin typeface="Quattrocento Sans"/>
                          <a:ea typeface="Quattrocento Sans"/>
                          <a:cs typeface="Quattrocento Sans"/>
                          <a:sym typeface="Quattrocento Sans"/>
                        </a:rPr>
                        <a:t>Funções</a:t>
                      </a:r>
                      <a:endParaRPr/>
                    </a:p>
                  </a:txBody>
                  <a:tcPr marL="67225" marR="67225" marT="27000" marB="270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400"/>
                        <a:buFont typeface="Quattrocento Sans"/>
                        <a:buNone/>
                      </a:pPr>
                      <a:r>
                        <a:rPr lang="en-US" sz="1400" b="1" i="0" strike="noStrike" cap="none">
                          <a:solidFill>
                            <a:srgbClr val="FFFFFF"/>
                          </a:solidFill>
                          <a:latin typeface="Quattrocento Sans"/>
                          <a:ea typeface="Quattrocento Sans"/>
                          <a:cs typeface="Quattrocento Sans"/>
                          <a:sym typeface="Quattrocento Sans"/>
                        </a:rPr>
                        <a:t>Aplicativos Lógicos</a:t>
                      </a:r>
                      <a:endParaRPr/>
                    </a:p>
                  </a:txBody>
                  <a:tcPr marL="67225" marR="67225" marT="27000" marB="270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32225">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Desenvolvimento</a:t>
                      </a:r>
                      <a:endParaRPr/>
                    </a:p>
                  </a:txBody>
                  <a:tcPr marL="92875" marR="92875" marT="54000" marB="540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Primeiro o código (obrigatória)</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Primeiro o designer (declarativa)</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56650">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Conectividade</a:t>
                      </a:r>
                      <a:endParaRPr/>
                    </a:p>
                  </a:txBody>
                  <a:tcPr marL="92875" marR="92875" marT="54000" marB="540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Cerca de doze tipos internos de associação + possibilidade de escrita de código para associações personalizadas</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Grande conjunto de conectores + Enterprise Integration Pack para cenários de B2B + possibilidade de criar conectores personalizados</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73750">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Ações</a:t>
                      </a:r>
                      <a:endParaRPr/>
                    </a:p>
                  </a:txBody>
                  <a:tcPr marL="92875" marR="92875" marT="54000" marB="540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Cada atividade é uma função do Azure. Escrever código para funções de atividade</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Grande conjunto de ações predefinidas</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36150">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Monitoramento</a:t>
                      </a:r>
                      <a:endParaRPr/>
                    </a:p>
                  </a:txBody>
                  <a:tcPr marL="92875" marR="92875" marT="54000" marB="540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Azure Application Insights</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Portal do Azure, logs do Azure Monitor</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36150">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Gerenciamento</a:t>
                      </a:r>
                      <a:endParaRPr/>
                    </a:p>
                  </a:txBody>
                  <a:tcPr marL="92875" marR="92875" marT="54000" marB="540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API REST, Visual Studio</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Portal do Azure, API REST, PowerShell, Visual Studio</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73750">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Contexto de execução</a:t>
                      </a:r>
                      <a:endParaRPr/>
                    </a:p>
                  </a:txBody>
                  <a:tcPr marL="92875" marR="92875" marT="54000" marB="540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Podem ser executadas no local ou na nuvem</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strike="noStrike" cap="none">
                          <a:solidFill>
                            <a:srgbClr val="000000"/>
                          </a:solidFill>
                          <a:latin typeface="Quattrocento Sans"/>
                          <a:ea typeface="Quattrocento Sans"/>
                          <a:cs typeface="Quattrocento Sans"/>
                          <a:sym typeface="Quattrocento Sans"/>
                        </a:rPr>
                        <a:t>Oferece suporte a cenários de run-anywhere</a:t>
                      </a:r>
                      <a:endParaRPr/>
                    </a:p>
                  </a:txBody>
                  <a:tcPr marL="92875" marR="92875" marT="54000" marB="54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313984" y="0"/>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400"/>
              <a:buFont typeface="Quattrocento Sans"/>
              <a:buNone/>
            </a:pPr>
            <a:r>
              <a:rPr lang="en-US" sz="2400">
                <a:solidFill>
                  <a:srgbClr val="000000"/>
                </a:solidFill>
                <a:latin typeface="Quattrocento Sans"/>
                <a:ea typeface="Quattrocento Sans"/>
                <a:cs typeface="Quattrocento Sans"/>
                <a:sym typeface="Quattrocento Sans"/>
              </a:rPr>
              <a:t>Descobrir o Azure Functions (3 de 3)</a:t>
            </a:r>
            <a:endParaRPr/>
          </a:p>
        </p:txBody>
      </p:sp>
      <p:sp>
        <p:nvSpPr>
          <p:cNvPr id="238" name="Google Shape;238;p11"/>
          <p:cNvSpPr txBox="1">
            <a:spLocks noGrp="1"/>
          </p:cNvSpPr>
          <p:nvPr>
            <p:ph type="body" idx="1"/>
          </p:nvPr>
        </p:nvSpPr>
        <p:spPr>
          <a:xfrm>
            <a:off x="342900" y="748903"/>
            <a:ext cx="8416529" cy="3190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003C6A"/>
              </a:buClr>
              <a:buSzPts val="1600"/>
              <a:buNone/>
            </a:pPr>
            <a:r>
              <a:rPr lang="en-US">
                <a:latin typeface="Quattrocento Sans"/>
                <a:ea typeface="Quattrocento Sans"/>
                <a:cs typeface="Quattrocento Sans"/>
                <a:sym typeface="Quattrocento Sans"/>
              </a:rPr>
              <a:t>Comparar Functions e WebJobs</a:t>
            </a:r>
            <a:endParaRPr/>
          </a:p>
        </p:txBody>
      </p:sp>
      <p:graphicFrame>
        <p:nvGraphicFramePr>
          <p:cNvPr id="239" name="Google Shape;239;p11"/>
          <p:cNvGraphicFramePr/>
          <p:nvPr/>
        </p:nvGraphicFramePr>
        <p:xfrm>
          <a:off x="313984" y="1252727"/>
          <a:ext cx="3000000" cy="3000000"/>
        </p:xfrm>
        <a:graphic>
          <a:graphicData uri="http://schemas.openxmlformats.org/drawingml/2006/table">
            <a:tbl>
              <a:tblPr firstRow="1" bandRow="1">
                <a:noFill/>
                <a:tableStyleId>{0B594427-FDC9-4DBE-A6CA-C2F796EDB2A4}</a:tableStyleId>
              </a:tblPr>
              <a:tblGrid>
                <a:gridCol w="3129775">
                  <a:extLst>
                    <a:ext uri="{9D8B030D-6E8A-4147-A177-3AD203B41FA5}">
                      <a16:colId xmlns:a16="http://schemas.microsoft.com/office/drawing/2014/main" val="20000"/>
                    </a:ext>
                  </a:extLst>
                </a:gridCol>
                <a:gridCol w="2706325">
                  <a:extLst>
                    <a:ext uri="{9D8B030D-6E8A-4147-A177-3AD203B41FA5}">
                      <a16:colId xmlns:a16="http://schemas.microsoft.com/office/drawing/2014/main" val="20001"/>
                    </a:ext>
                  </a:extLst>
                </a:gridCol>
                <a:gridCol w="2669850">
                  <a:extLst>
                    <a:ext uri="{9D8B030D-6E8A-4147-A177-3AD203B41FA5}">
                      <a16:colId xmlns:a16="http://schemas.microsoft.com/office/drawing/2014/main" val="20002"/>
                    </a:ext>
                  </a:extLst>
                </a:gridCol>
              </a:tblGrid>
              <a:tr h="324000">
                <a:tc>
                  <a:txBody>
                    <a:bodyPr/>
                    <a:lstStyle/>
                    <a:p>
                      <a:pPr marL="0" marR="0" lvl="0" indent="0" algn="l" rtl="0">
                        <a:spcBef>
                          <a:spcPts val="0"/>
                        </a:spcBef>
                        <a:spcAft>
                          <a:spcPts val="0"/>
                        </a:spcAft>
                        <a:buNone/>
                      </a:pPr>
                      <a:endParaRPr sz="1400">
                        <a:latin typeface="Calibri"/>
                        <a:ea typeface="Calibri"/>
                        <a:cs typeface="Calibri"/>
                        <a:sym typeface="Calibri"/>
                      </a:endParaRPr>
                    </a:p>
                  </a:txBody>
                  <a:tcPr marL="54000" marR="54000" marT="27000" marB="2700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FF"/>
                        </a:buClr>
                        <a:buSzPts val="1300"/>
                        <a:buFont typeface="Quattrocento Sans"/>
                        <a:buNone/>
                      </a:pPr>
                      <a:r>
                        <a:rPr lang="en-US" sz="1300" b="1" i="0" strike="noStrike" cap="none">
                          <a:solidFill>
                            <a:srgbClr val="FFFFFF"/>
                          </a:solidFill>
                          <a:latin typeface="Quattrocento Sans"/>
                          <a:ea typeface="Quattrocento Sans"/>
                          <a:cs typeface="Quattrocento Sans"/>
                          <a:sym typeface="Quattrocento Sans"/>
                        </a:rPr>
                        <a:t>Funções</a:t>
                      </a:r>
                      <a:endParaRPr/>
                    </a:p>
                  </a:txBody>
                  <a:tcPr marL="54000" marR="54000" marT="27000" marB="270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300"/>
                        <a:buFont typeface="Quattrocento Sans"/>
                        <a:buNone/>
                      </a:pPr>
                      <a:r>
                        <a:rPr lang="en-US" sz="1300" b="1" i="0" strike="noStrike" cap="none">
                          <a:solidFill>
                            <a:srgbClr val="FFFFFF"/>
                          </a:solidFill>
                          <a:latin typeface="Quattrocento Sans"/>
                          <a:ea typeface="Quattrocento Sans"/>
                          <a:cs typeface="Quattrocento Sans"/>
                          <a:sym typeface="Quattrocento Sans"/>
                        </a:rPr>
                        <a:t>WebJobs com o SDK do WebJobs</a:t>
                      </a:r>
                      <a:endParaRPr/>
                    </a:p>
                  </a:txBody>
                  <a:tcPr marL="54000" marR="54000" marT="27000" marB="270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47050">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Modelo de aplicativo sem servidor com dimensionamento automático</a:t>
                      </a:r>
                      <a:endParaRPr/>
                    </a:p>
                  </a:txBody>
                  <a:tcPr marL="54000" marR="54000" marT="13500" marB="135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Sim</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No</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4000">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Desenvolver e testar no navegador</a:t>
                      </a:r>
                      <a:endParaRPr/>
                    </a:p>
                  </a:txBody>
                  <a:tcPr marL="54000" marR="54000" marT="13500" marB="135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Sim</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No</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24000">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Preço de pagamento por uso</a:t>
                      </a:r>
                      <a:endParaRPr/>
                    </a:p>
                  </a:txBody>
                  <a:tcPr marL="54000" marR="54000" marT="13500" marB="135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Sim</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No</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24000">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Integração com os Aplicativos Lógicos</a:t>
                      </a:r>
                      <a:endParaRPr/>
                    </a:p>
                  </a:txBody>
                  <a:tcPr marL="54000" marR="54000" marT="13500" marB="135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Sim</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No</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385925">
                <a:tc>
                  <a:txBody>
                    <a:bodyPr/>
                    <a:lstStyle/>
                    <a:p>
                      <a:pPr marL="0" marR="0" lvl="0" indent="0" algn="l" rtl="0">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Eventos de gatilho</a:t>
                      </a:r>
                      <a:endParaRPr/>
                    </a:p>
                  </a:txBody>
                  <a:tcPr marL="54000" marR="54000" marT="13500" marB="13500" anchor="ctr">
                    <a:lnL w="9525" cap="flat" cmpd="sng">
                      <a:solidFill>
                        <a:srgbClr val="BFBFB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2"/>
                    </a:solidFill>
                  </a:tcPr>
                </a:tc>
                <a:tc>
                  <a:txBody>
                    <a:bodyPr/>
                    <a:lstStyle/>
                    <a:p>
                      <a:pPr marL="0" marR="0" lvl="0" indent="0" algn="l" rtl="0">
                        <a:lnSpc>
                          <a:spcPct val="163636"/>
                        </a:lnSpc>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Temporizador</a:t>
                      </a:r>
                      <a:br>
                        <a:rPr lang="en-US" sz="1100"/>
                      </a:br>
                      <a:r>
                        <a:rPr lang="en-US" sz="1100" b="0" i="0" strike="noStrike" cap="none">
                          <a:solidFill>
                            <a:srgbClr val="000000"/>
                          </a:solidFill>
                          <a:latin typeface="Quattrocento Sans"/>
                          <a:ea typeface="Quattrocento Sans"/>
                          <a:cs typeface="Quattrocento Sans"/>
                          <a:sym typeface="Quattrocento Sans"/>
                        </a:rPr>
                        <a:t>Filas e blobs do Armazenamento do Azure</a:t>
                      </a:r>
                      <a:br>
                        <a:rPr lang="en-US" sz="1100"/>
                      </a:br>
                      <a:r>
                        <a:rPr lang="en-US" sz="1100" b="0" i="0" strike="noStrike" cap="none">
                          <a:solidFill>
                            <a:srgbClr val="000000"/>
                          </a:solidFill>
                          <a:latin typeface="Quattrocento Sans"/>
                          <a:ea typeface="Quattrocento Sans"/>
                          <a:cs typeface="Quattrocento Sans"/>
                          <a:sym typeface="Quattrocento Sans"/>
                        </a:rPr>
                        <a:t>Filas e tópicos do Barramento de Serviço </a:t>
                      </a:r>
                      <a:br>
                        <a:rPr lang="en-US" sz="1100" b="0" i="0" strike="noStrike" cap="none">
                          <a:solidFill>
                            <a:srgbClr val="000000"/>
                          </a:solidFill>
                          <a:latin typeface="Quattrocento Sans"/>
                          <a:ea typeface="Quattrocento Sans"/>
                          <a:cs typeface="Quattrocento Sans"/>
                          <a:sym typeface="Quattrocento Sans"/>
                        </a:rPr>
                      </a:br>
                      <a:r>
                        <a:rPr lang="en-US" sz="1100" b="0" i="0" strike="noStrike" cap="none">
                          <a:solidFill>
                            <a:srgbClr val="000000"/>
                          </a:solidFill>
                          <a:latin typeface="Quattrocento Sans"/>
                          <a:ea typeface="Quattrocento Sans"/>
                          <a:cs typeface="Quattrocento Sans"/>
                          <a:sym typeface="Quattrocento Sans"/>
                        </a:rPr>
                        <a:t>do Azure</a:t>
                      </a:r>
                      <a:br>
                        <a:rPr lang="en-US" sz="1100"/>
                      </a:br>
                      <a:r>
                        <a:rPr lang="en-US" sz="1100" b="0" i="0" strike="noStrike" cap="none">
                          <a:solidFill>
                            <a:srgbClr val="000000"/>
                          </a:solidFill>
                          <a:latin typeface="Quattrocento Sans"/>
                          <a:ea typeface="Quattrocento Sans"/>
                          <a:cs typeface="Quattrocento Sans"/>
                          <a:sym typeface="Quattrocento Sans"/>
                        </a:rPr>
                        <a:t>Azure Cosmos DB</a:t>
                      </a:r>
                      <a:br>
                        <a:rPr lang="en-US" sz="1100"/>
                      </a:br>
                      <a:r>
                        <a:rPr lang="en-US" sz="1100" b="0" i="0" strike="noStrike" cap="none">
                          <a:solidFill>
                            <a:srgbClr val="000000"/>
                          </a:solidFill>
                          <a:latin typeface="Quattrocento Sans"/>
                          <a:ea typeface="Quattrocento Sans"/>
                          <a:cs typeface="Quattrocento Sans"/>
                          <a:sym typeface="Quattrocento Sans"/>
                        </a:rPr>
                        <a:t>Hubs de Eventos do Azure</a:t>
                      </a:r>
                      <a:br>
                        <a:rPr lang="en-US" sz="1100"/>
                      </a:br>
                      <a:r>
                        <a:rPr lang="en-US" sz="1100" b="0" i="0" strike="noStrike" cap="none">
                          <a:solidFill>
                            <a:srgbClr val="000000"/>
                          </a:solidFill>
                          <a:latin typeface="Quattrocento Sans"/>
                          <a:ea typeface="Quattrocento Sans"/>
                          <a:cs typeface="Quattrocento Sans"/>
                          <a:sym typeface="Quattrocento Sans"/>
                        </a:rPr>
                        <a:t>HTTP/WebHook (GitHub Slack)</a:t>
                      </a:r>
                      <a:br>
                        <a:rPr lang="en-US" sz="1100"/>
                      </a:br>
                      <a:r>
                        <a:rPr lang="en-US" sz="1100" b="0" i="0" strike="noStrike" cap="none">
                          <a:solidFill>
                            <a:srgbClr val="000000"/>
                          </a:solidFill>
                          <a:latin typeface="Quattrocento Sans"/>
                          <a:ea typeface="Quattrocento Sans"/>
                          <a:cs typeface="Quattrocento Sans"/>
                          <a:sym typeface="Quattrocento Sans"/>
                        </a:rPr>
                        <a:t>Grade de Eventos do Azure</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63636"/>
                        </a:lnSpc>
                        <a:spcBef>
                          <a:spcPts val="0"/>
                        </a:spcBef>
                        <a:spcAft>
                          <a:spcPts val="0"/>
                        </a:spcAft>
                        <a:buNone/>
                      </a:pPr>
                      <a:r>
                        <a:rPr lang="en-US" sz="1100" b="0" i="0" strike="noStrike" cap="none">
                          <a:solidFill>
                            <a:srgbClr val="000000"/>
                          </a:solidFill>
                          <a:latin typeface="Quattrocento Sans"/>
                          <a:ea typeface="Quattrocento Sans"/>
                          <a:cs typeface="Quattrocento Sans"/>
                          <a:sym typeface="Quattrocento Sans"/>
                        </a:rPr>
                        <a:t>Temporizador</a:t>
                      </a:r>
                      <a:br>
                        <a:rPr lang="en-US" sz="1100"/>
                      </a:br>
                      <a:r>
                        <a:rPr lang="en-US" sz="1100" b="0" i="0" strike="noStrike" cap="none">
                          <a:solidFill>
                            <a:srgbClr val="000000"/>
                          </a:solidFill>
                          <a:latin typeface="Quattrocento Sans"/>
                          <a:ea typeface="Quattrocento Sans"/>
                          <a:cs typeface="Quattrocento Sans"/>
                          <a:sym typeface="Quattrocento Sans"/>
                        </a:rPr>
                        <a:t>Filas e blobs do Armazenamento do Azure</a:t>
                      </a:r>
                      <a:br>
                        <a:rPr lang="en-US" sz="1100"/>
                      </a:br>
                      <a:r>
                        <a:rPr lang="en-US" sz="1100" b="0" i="0" strike="noStrike" cap="none">
                          <a:solidFill>
                            <a:srgbClr val="000000"/>
                          </a:solidFill>
                          <a:latin typeface="Quattrocento Sans"/>
                          <a:ea typeface="Quattrocento Sans"/>
                          <a:cs typeface="Quattrocento Sans"/>
                          <a:sym typeface="Quattrocento Sans"/>
                        </a:rPr>
                        <a:t>Filas e tópicos do Barramento de Serviço do Azure</a:t>
                      </a:r>
                      <a:br>
                        <a:rPr lang="en-US" sz="1100"/>
                      </a:br>
                      <a:r>
                        <a:rPr lang="en-US" sz="1100" b="0" i="0" strike="noStrike" cap="none">
                          <a:solidFill>
                            <a:srgbClr val="000000"/>
                          </a:solidFill>
                          <a:latin typeface="Quattrocento Sans"/>
                          <a:ea typeface="Quattrocento Sans"/>
                          <a:cs typeface="Quattrocento Sans"/>
                          <a:sym typeface="Quattrocento Sans"/>
                        </a:rPr>
                        <a:t>Azure Cosmos DB</a:t>
                      </a:r>
                      <a:br>
                        <a:rPr lang="en-US" sz="1100"/>
                      </a:br>
                      <a:r>
                        <a:rPr lang="en-US" sz="1100" b="0" i="0" strike="noStrike" cap="none">
                          <a:solidFill>
                            <a:srgbClr val="000000"/>
                          </a:solidFill>
                          <a:latin typeface="Quattrocento Sans"/>
                          <a:ea typeface="Quattrocento Sans"/>
                          <a:cs typeface="Quattrocento Sans"/>
                          <a:sym typeface="Quattrocento Sans"/>
                        </a:rPr>
                        <a:t>Hubs de Eventos do Azure</a:t>
                      </a:r>
                      <a:br>
                        <a:rPr lang="en-US" sz="1100"/>
                      </a:br>
                      <a:r>
                        <a:rPr lang="en-US" sz="1100" b="0" i="0" strike="noStrike" cap="none">
                          <a:solidFill>
                            <a:srgbClr val="000000"/>
                          </a:solidFill>
                          <a:latin typeface="Quattrocento Sans"/>
                          <a:ea typeface="Quattrocento Sans"/>
                          <a:cs typeface="Quattrocento Sans"/>
                          <a:sym typeface="Quattrocento Sans"/>
                        </a:rPr>
                        <a:t>Sistema de arquivos</a:t>
                      </a:r>
                      <a:endParaRPr/>
                    </a:p>
                  </a:txBody>
                  <a:tcPr marL="54000" marR="54000" marT="13500" marB="135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1845B6-1B54-42C9-A45E-AD0CD3883CD4}">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customXml/itemProps2.xml><?xml version="1.0" encoding="utf-8"?>
<ds:datastoreItem xmlns:ds="http://schemas.openxmlformats.org/officeDocument/2006/customXml" ds:itemID="{375B34C5-E913-47E9-A61B-B5B1C2C161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E2CA24-A620-4C9A-9842-33D9ADFE49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4460</Words>
  <Application>Microsoft Office PowerPoint</Application>
  <PresentationFormat>Apresentação na tela (16:9)</PresentationFormat>
  <Paragraphs>393</Paragraphs>
  <Slides>36</Slides>
  <Notes>36</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36</vt:i4>
      </vt:variant>
    </vt:vector>
  </HeadingPairs>
  <TitlesOfParts>
    <vt:vector size="43" baseType="lpstr">
      <vt:lpstr>Noto Sans Symbols</vt:lpstr>
      <vt:lpstr>Consolas</vt:lpstr>
      <vt:lpstr>Calibri</vt:lpstr>
      <vt:lpstr>Century Gothic</vt:lpstr>
      <vt:lpstr>Arial</vt:lpstr>
      <vt:lpstr>Quattrocento Sans</vt:lpstr>
      <vt:lpstr>Office Theme</vt:lpstr>
      <vt:lpstr>Apresentação do PowerPoint</vt:lpstr>
      <vt:lpstr>Apresentação do PowerPoint</vt:lpstr>
      <vt:lpstr>Apresentação do PowerPoint</vt:lpstr>
      <vt:lpstr>Apresentação do PowerPoint</vt:lpstr>
      <vt:lpstr>Apresentação do PowerPoint</vt:lpstr>
      <vt:lpstr>Introdução</vt:lpstr>
      <vt:lpstr>Descobrir o Azure Functions (1 de 3)</vt:lpstr>
      <vt:lpstr>Descobrir o Azure Functions (2 de 3)</vt:lpstr>
      <vt:lpstr>Descobrir o Azure Functions (3 de 3)</vt:lpstr>
      <vt:lpstr>Comparar as opções de hospedagem do Azure Functions (1 de 3)</vt:lpstr>
      <vt:lpstr>Comparar as opções de hospedagem do Azure Functions (2 de 3)</vt:lpstr>
      <vt:lpstr>Comparar as opções de hospedagem do Azure Functions (3 de 3)</vt:lpstr>
      <vt:lpstr>Dimensionar o Azure Functions (1 de 3)</vt:lpstr>
      <vt:lpstr>Dimensionar o Azure Functions (2 de 3)</vt:lpstr>
      <vt:lpstr>Dimensionar o Azure Functions (3 de 3)</vt:lpstr>
      <vt:lpstr>Resumo e verificação de conhecimentos</vt:lpstr>
      <vt:lpstr>Apresentação do PowerPoint</vt:lpstr>
      <vt:lpstr>Introdução</vt:lpstr>
      <vt:lpstr>Explorar o desenvolvimento do Azure Functions (1 de 3)</vt:lpstr>
      <vt:lpstr>Explorar o desenvolvimento do Azure Functions (2 de 3)</vt:lpstr>
      <vt:lpstr>Explorar o desenvolvimento do Azure Functions (3 de 3)</vt:lpstr>
      <vt:lpstr>Criar gatilhos e associações (1 de 7)</vt:lpstr>
      <vt:lpstr>Criar gatilhos e associações (2 de 7)</vt:lpstr>
      <vt:lpstr>Criar gatilhos e associações (3 de 7)</vt:lpstr>
      <vt:lpstr>Criar gatilhos e associações (4 de 7)</vt:lpstr>
      <vt:lpstr>Criar gatilhos e associações (5 de 7)</vt:lpstr>
      <vt:lpstr>Criar gatilhos e associações (6 de 7)</vt:lpstr>
      <vt:lpstr>Criar gatilhos e associações (7 de 7)</vt:lpstr>
      <vt:lpstr>Conectar funções a serviços do Azure (1 de 2)</vt:lpstr>
      <vt:lpstr>Conectar funções a serviços do Azure (2 de 2)</vt:lpstr>
      <vt:lpstr>Apresentação do PowerPoint</vt:lpstr>
      <vt:lpstr>Exercício: criar um projeto do Azure Function usando o Visual Studio Code</vt:lpstr>
      <vt:lpstr>Apresentação do PowerPoint</vt:lpstr>
      <vt:lpstr>Perguntas de discussão em grupo:</vt:lpstr>
      <vt:lpstr>Laboratório: implementar uma lógica de processamento de tarefas usando o Azure Functions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Larissa Mestieri</dc:creator>
  <cp:lastModifiedBy>Nubia Rossi Pavelqueires</cp:lastModifiedBy>
  <cp:revision>1</cp:revision>
  <dcterms:modified xsi:type="dcterms:W3CDTF">2024-11-28T21:16:15Z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