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57319"/>
            <a:ext cx="8915400" cy="8778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4553"/>
            <a:ext cx="8001000" cy="3823447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7987" y="2048256"/>
            <a:ext cx="3427413" cy="420624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039112"/>
            <a:ext cx="457200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</a:pPr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4928616" y="1129553"/>
            <a:ext cx="3986784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114800"/>
            <a:ext cx="8915400" cy="877824"/>
          </a:xfrm>
        </p:spPr>
        <p:txBody>
          <a:bodyPr tIns="137160" bIns="137160" anchor="b" anchorCtr="0">
            <a:normAutofit/>
          </a:bodyPr>
          <a:lstStyle>
            <a:lvl1pPr>
              <a:defRPr sz="2400"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002305"/>
            <a:ext cx="8001000" cy="1855695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137160" rIns="274320" bIns="13716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6601968" cy="29809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7543800" y="1129553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7543800" y="2629169"/>
            <a:ext cx="1371600" cy="148132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7553" y="1129554"/>
            <a:ext cx="914400" cy="5533278"/>
          </a:xfrm>
        </p:spPr>
        <p:txBody>
          <a:bodyPr vert="eaVert" lIns="274320" tIns="685800" bIns="685800"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1734671"/>
            <a:ext cx="6426200" cy="4542304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025435"/>
            <a:ext cx="8915400" cy="914400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943600"/>
            <a:ext cx="8001000" cy="91440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92608" tIns="91440" rIns="274320" bIns="91440" rtlCol="0" anchor="t" anchorCtr="0"/>
          <a:lstStyle>
            <a:lvl1pPr marL="0" indent="0" algn="l" defTabSz="914400" rtl="0" eaLnBrk="1" latinLnBrk="0" hangingPunct="1">
              <a:spcBef>
                <a:spcPts val="300"/>
              </a:spcBef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27100" y="1129553"/>
            <a:ext cx="7988300" cy="38862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x-none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200399"/>
            <a:ext cx="8915400" cy="2286000"/>
          </a:xfrm>
          <a:solidFill>
            <a:schemeClr val="tx2"/>
          </a:solidFill>
        </p:spPr>
        <p:txBody>
          <a:bodyPr vert="horz" lIns="1188720" tIns="45720" rIns="274320" bIns="45720" rtlCol="0" anchor="b" anchorCtr="0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484607"/>
            <a:ext cx="8001000" cy="777240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91440" rIns="274320" bIns="91440" rtlCol="0" anchor="ctr" anchorCtr="0">
            <a:normAutofit/>
          </a:bodyPr>
          <a:lstStyle>
            <a:lvl1pPr marL="0" indent="0" algn="l" defTabSz="914400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7534" y="2595563"/>
            <a:ext cx="3566160" cy="368141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588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588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47534" y="2017713"/>
            <a:ext cx="3566160" cy="87788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47534" y="3065929"/>
            <a:ext cx="3566160" cy="321104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600"/>
            </a:lvl6pPr>
            <a:lvl7pPr marL="2055813" indent="-344488">
              <a:defRPr sz="1600"/>
            </a:lvl7pPr>
            <a:lvl8pPr marL="2055813" indent="-344488">
              <a:defRPr sz="1600"/>
            </a:lvl8pPr>
            <a:lvl9pPr marL="2055813" indent="-344488"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20588" y="188259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12028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238974" y="2904565"/>
            <a:ext cx="3383280" cy="1588"/>
          </a:xfrm>
          <a:prstGeom prst="line">
            <a:avLst/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508-F0CD-46EA-95FB-26B559A0B5D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4712"/>
            <a:ext cx="8915400" cy="914400"/>
          </a:xfr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7534" y="2590800"/>
            <a:ext cx="3566160" cy="3686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2000"/>
            </a:lvl6pPr>
            <a:lvl7pPr marL="2055813" indent="-344488">
              <a:defRPr sz="2000"/>
            </a:lvl7pPr>
            <a:lvl8pPr marL="2055813" indent="-344488">
              <a:defRPr sz="2000"/>
            </a:lvl8pPr>
            <a:lvl9pPr marL="2055813" indent="-344488"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952" y="2039111"/>
            <a:ext cx="3566160" cy="4224528"/>
          </a:xfr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292608" tIns="274320" rIns="274320" bIns="274320" rtlCol="0" anchor="t" anchorCtr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Font typeface="Wingdings 2" pitchFamily="18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580094" y="188259"/>
            <a:ext cx="2133600" cy="365125"/>
          </a:xfrm>
        </p:spPr>
        <p:txBody>
          <a:bodyPr/>
          <a:lstStyle/>
          <a:p>
            <a:fld id="{70FAA508-F0CD-46EA-95FB-26B559A0B5D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22907-8A9D-4F6B-98F6-913902AD56B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123856"/>
            <a:ext cx="8913813" cy="914400"/>
          </a:xfrm>
          <a:prstGeom prst="rect">
            <a:avLst/>
          </a:prstGeom>
          <a:solidFill>
            <a:schemeClr val="tx2"/>
          </a:solidFill>
        </p:spPr>
        <p:txBody>
          <a:bodyPr vert="horz" lIns="1188720" tIns="45720" rIns="27432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4424" y="2595562"/>
            <a:ext cx="7610476" cy="3670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094" y="188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0FAA508-F0CD-46EA-95FB-26B559A0B5D9}" type="datetimeFigureOut">
              <a:rPr lang="en-US" smtClean="0"/>
              <a:pPr/>
              <a:t>12/11/2013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0588" y="188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89894" y="6569075"/>
            <a:ext cx="45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22907-8A9D-4F6B-98F6-913902AD56B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0"/>
            <a:ext cx="7999413" cy="18288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914400" y="6675120"/>
            <a:ext cx="7999413" cy="18288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marL="0" indent="0"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Font typeface="Wingdings 2" pitchFamily="18" charset="2"/>
        <a:buChar char="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Font typeface="Wingdings 2" pitchFamily="18" charset="2"/>
        <a:buChar char="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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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5596"/>
            <a:ext cx="8915400" cy="173954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 smtClean="0"/>
              <a:t>métricas</a:t>
            </a:r>
            <a:r>
              <a:rPr lang="en-US" dirty="0" smtClean="0"/>
              <a:t> </a:t>
            </a:r>
            <a:r>
              <a:rPr lang="en-US" dirty="0"/>
              <a:t>de software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quantificação</a:t>
            </a:r>
            <a:r>
              <a:rPr lang="en-US" dirty="0" smtClean="0"/>
              <a:t> </a:t>
            </a:r>
            <a:r>
              <a:rPr lang="en-US" dirty="0"/>
              <a:t>dos </a:t>
            </a:r>
            <a:r>
              <a:rPr lang="en-US" dirty="0" err="1"/>
              <a:t>custos</a:t>
            </a:r>
            <a:r>
              <a:rPr lang="en-US" dirty="0"/>
              <a:t> de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projeto</a:t>
            </a:r>
            <a:r>
              <a:rPr lang="en-US" dirty="0"/>
              <a:t> real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Alunos</a:t>
            </a:r>
            <a:r>
              <a:rPr lang="en-US" dirty="0" smtClean="0"/>
              <a:t>: </a:t>
            </a:r>
            <a:r>
              <a:rPr lang="en-US" dirty="0" err="1" smtClean="0"/>
              <a:t>Thiago</a:t>
            </a:r>
            <a:r>
              <a:rPr lang="en-US" dirty="0" smtClean="0"/>
              <a:t> Pelizoni</a:t>
            </a:r>
            <a:br>
              <a:rPr lang="en-US" dirty="0" smtClean="0"/>
            </a:br>
            <a:r>
              <a:rPr lang="en-US" dirty="0" smtClean="0"/>
              <a:t>	André </a:t>
            </a:r>
            <a:r>
              <a:rPr lang="en-US" dirty="0" err="1" smtClean="0"/>
              <a:t>Terceiro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Rodrigo Raminelli</a:t>
            </a:r>
            <a:br>
              <a:rPr lang="en-US" dirty="0" smtClean="0"/>
            </a:br>
            <a:r>
              <a:rPr lang="en-US" dirty="0" smtClean="0"/>
              <a:t>	Pedro A. </a:t>
            </a:r>
            <a:r>
              <a:rPr lang="en-US" dirty="0" err="1" smtClean="0"/>
              <a:t>Saraiva</a:t>
            </a:r>
            <a:r>
              <a:rPr lang="en-US" dirty="0" smtClean="0"/>
              <a:t> Junior</a:t>
            </a:r>
          </a:p>
        </p:txBody>
      </p:sp>
    </p:spTree>
    <p:extLst>
      <p:ext uri="{BB962C8B-B14F-4D97-AF65-F5344CB8AC3E}">
        <p14:creationId xmlns:p14="http://schemas.microsoft.com/office/powerpoint/2010/main" xmlns="" val="280000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100"/>
            <a:ext cx="8913813" cy="914400"/>
          </a:xfrm>
        </p:spPr>
        <p:txBody>
          <a:bodyPr/>
          <a:lstStyle/>
          <a:p>
            <a:r>
              <a:rPr lang="en-US" dirty="0" smtClean="0"/>
              <a:t>Goal Question Metrics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00" y="1308424"/>
            <a:ext cx="8417000" cy="4957905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Questão</a:t>
            </a:r>
            <a:r>
              <a:rPr lang="en-US" dirty="0" smtClean="0"/>
              <a:t> 5: </a:t>
            </a:r>
            <a:r>
              <a:rPr lang="en-US" dirty="0" err="1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/>
              <a:t>o valor da </a:t>
            </a:r>
            <a:r>
              <a:rPr lang="en-US" dirty="0" err="1"/>
              <a:t>hora</a:t>
            </a:r>
            <a:r>
              <a:rPr lang="en-US" dirty="0"/>
              <a:t> de </a:t>
            </a:r>
            <a:r>
              <a:rPr lang="en-US" dirty="0" err="1"/>
              <a:t>trabalho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profissional</a:t>
            </a:r>
            <a:r>
              <a:rPr lang="en-US" dirty="0"/>
              <a:t> </a:t>
            </a:r>
            <a:r>
              <a:rPr lang="en-US" dirty="0" err="1"/>
              <a:t>envolvido</a:t>
            </a:r>
            <a:r>
              <a:rPr lang="en-US" dirty="0"/>
              <a:t> no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 smtClean="0"/>
              <a:t>resolução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incidência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 lvl="1"/>
            <a:r>
              <a:rPr lang="en-US" dirty="0" err="1" smtClean="0"/>
              <a:t>Programador</a:t>
            </a:r>
            <a:r>
              <a:rPr lang="en-US" dirty="0" smtClean="0"/>
              <a:t>: R$ 4.300,00 (R$ 17,92/</a:t>
            </a:r>
            <a:r>
              <a:rPr lang="en-US" dirty="0" err="1" smtClean="0"/>
              <a:t>hora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Analista</a:t>
            </a:r>
            <a:r>
              <a:rPr lang="en-US" dirty="0" smtClean="0"/>
              <a:t> / </a:t>
            </a:r>
            <a:r>
              <a:rPr lang="en-US" dirty="0" err="1" smtClean="0"/>
              <a:t>Testador</a:t>
            </a:r>
            <a:r>
              <a:rPr lang="en-US" dirty="0" smtClean="0"/>
              <a:t>: R$ 5.500,00 (R$ 22,92/</a:t>
            </a:r>
            <a:r>
              <a:rPr lang="en-US" dirty="0" err="1" smtClean="0"/>
              <a:t>hora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Administrador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: R$ 6.700,00 (R$ 27,92/</a:t>
            </a:r>
            <a:r>
              <a:rPr lang="en-US" dirty="0" err="1" smtClean="0"/>
              <a:t>hora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Questão</a:t>
            </a:r>
            <a:r>
              <a:rPr lang="en-US" dirty="0" smtClean="0"/>
              <a:t> 6: </a:t>
            </a:r>
            <a:r>
              <a:rPr lang="en-US" dirty="0" err="1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estimativa</a:t>
            </a:r>
            <a:r>
              <a:rPr lang="en-US" dirty="0"/>
              <a:t> de </a:t>
            </a:r>
            <a:r>
              <a:rPr lang="en-US" dirty="0" err="1"/>
              <a:t>horas</a:t>
            </a:r>
            <a:r>
              <a:rPr lang="en-US" dirty="0"/>
              <a:t> </a:t>
            </a:r>
            <a:r>
              <a:rPr lang="en-US" dirty="0" err="1"/>
              <a:t>gastas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 smtClean="0"/>
              <a:t>resolução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incidência</a:t>
            </a:r>
            <a:r>
              <a:rPr lang="en-US" dirty="0" smtClean="0"/>
              <a:t> </a:t>
            </a:r>
            <a:r>
              <a:rPr lang="en-US" dirty="0" err="1"/>
              <a:t>encontrada</a:t>
            </a:r>
            <a:r>
              <a:rPr lang="en-US" dirty="0"/>
              <a:t>? 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Alteração</a:t>
            </a:r>
            <a:r>
              <a:rPr lang="en-US" dirty="0" smtClean="0"/>
              <a:t>: 12 </a:t>
            </a:r>
            <a:r>
              <a:rPr lang="en-US" dirty="0" err="1" smtClean="0"/>
              <a:t>horas</a:t>
            </a:r>
            <a:endParaRPr lang="en-US" dirty="0" smtClean="0"/>
          </a:p>
          <a:p>
            <a:pPr lvl="1"/>
            <a:r>
              <a:rPr lang="en-US" dirty="0" err="1" smtClean="0"/>
              <a:t>Correção</a:t>
            </a:r>
            <a:r>
              <a:rPr lang="en-US" dirty="0" smtClean="0"/>
              <a:t>: 13 </a:t>
            </a:r>
            <a:r>
              <a:rPr lang="en-US" dirty="0" err="1" smtClean="0"/>
              <a:t>horas</a:t>
            </a:r>
            <a:endParaRPr lang="en-US" dirty="0" smtClean="0"/>
          </a:p>
          <a:p>
            <a:pPr lvl="1"/>
            <a:r>
              <a:rPr lang="en-US" dirty="0" smtClean="0"/>
              <a:t>Bug: 17 </a:t>
            </a:r>
            <a:r>
              <a:rPr lang="en-US" dirty="0" err="1" smtClean="0"/>
              <a:t>horas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Screen Shot 2013-12-02 at 20.02.26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04946" y="2049577"/>
            <a:ext cx="2592266" cy="61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9799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100"/>
            <a:ext cx="8913813" cy="914400"/>
          </a:xfrm>
        </p:spPr>
        <p:txBody>
          <a:bodyPr/>
          <a:lstStyle/>
          <a:p>
            <a:r>
              <a:rPr lang="en-US" dirty="0" smtClean="0"/>
              <a:t>Goal Question Metrics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00" y="1308424"/>
            <a:ext cx="8417000" cy="495790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Questão</a:t>
            </a:r>
            <a:r>
              <a:rPr lang="en-US" dirty="0"/>
              <a:t> </a:t>
            </a:r>
            <a:r>
              <a:rPr lang="en-US" dirty="0" smtClean="0"/>
              <a:t>7: </a:t>
            </a:r>
            <a:r>
              <a:rPr lang="en-US" dirty="0" err="1"/>
              <a:t>Qual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horas</a:t>
            </a:r>
            <a:r>
              <a:rPr lang="en-US" dirty="0"/>
              <a:t> </a:t>
            </a:r>
            <a:r>
              <a:rPr lang="en-US" dirty="0" err="1"/>
              <a:t>gasta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profissional</a:t>
            </a:r>
            <a:r>
              <a:rPr lang="en-US" dirty="0"/>
              <a:t> </a:t>
            </a:r>
            <a:r>
              <a:rPr lang="en-US" dirty="0" err="1"/>
              <a:t>envolvido</a:t>
            </a:r>
            <a:r>
              <a:rPr lang="en-US" dirty="0"/>
              <a:t> no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/>
              <a:t>resolução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incidência</a:t>
            </a:r>
            <a:r>
              <a:rPr lang="en-US" dirty="0"/>
              <a:t>?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39 </a:t>
            </a:r>
            <a:r>
              <a:rPr lang="en-US" dirty="0" err="1"/>
              <a:t>alterações</a:t>
            </a:r>
            <a:r>
              <a:rPr lang="en-US" dirty="0"/>
              <a:t> = </a:t>
            </a:r>
            <a:r>
              <a:rPr lang="en-US" dirty="0" smtClean="0"/>
              <a:t>468 </a:t>
            </a:r>
            <a:r>
              <a:rPr lang="en-US" dirty="0" err="1"/>
              <a:t>horas</a:t>
            </a:r>
            <a:endParaRPr lang="en-US" dirty="0"/>
          </a:p>
          <a:p>
            <a:pPr lvl="1"/>
            <a:r>
              <a:rPr lang="en-US" dirty="0"/>
              <a:t>98 </a:t>
            </a:r>
            <a:r>
              <a:rPr lang="en-US" dirty="0" err="1"/>
              <a:t>correções</a:t>
            </a:r>
            <a:r>
              <a:rPr lang="en-US" dirty="0"/>
              <a:t> = </a:t>
            </a:r>
            <a:r>
              <a:rPr lang="en-US" dirty="0" smtClean="0"/>
              <a:t>1274 </a:t>
            </a:r>
            <a:r>
              <a:rPr lang="en-US" dirty="0" err="1"/>
              <a:t>horas</a:t>
            </a:r>
            <a:endParaRPr lang="en-US" dirty="0"/>
          </a:p>
          <a:p>
            <a:pPr lvl="1"/>
            <a:r>
              <a:rPr lang="en-US" dirty="0"/>
              <a:t>39 bugs = 663 </a:t>
            </a:r>
            <a:r>
              <a:rPr lang="en-US" dirty="0" err="1"/>
              <a:t>horas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Total de </a:t>
            </a:r>
            <a:r>
              <a:rPr lang="en-US" dirty="0" smtClean="0"/>
              <a:t>2405 </a:t>
            </a:r>
            <a:r>
              <a:rPr lang="en-US" dirty="0" err="1"/>
              <a:t>horas</a:t>
            </a:r>
            <a:endParaRPr lang="en-US" dirty="0" smtClean="0"/>
          </a:p>
          <a:p>
            <a:r>
              <a:rPr lang="en-US" dirty="0" err="1" smtClean="0"/>
              <a:t>Questão</a:t>
            </a:r>
            <a:r>
              <a:rPr lang="en-US" dirty="0" smtClean="0"/>
              <a:t> 8: </a:t>
            </a:r>
            <a:r>
              <a:rPr lang="en-US" dirty="0" err="1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estimativa</a:t>
            </a:r>
            <a:r>
              <a:rPr lang="en-US" dirty="0"/>
              <a:t> do valor </a:t>
            </a:r>
            <a:r>
              <a:rPr lang="en-US" dirty="0" err="1"/>
              <a:t>gasto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 smtClean="0"/>
              <a:t>resolução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incidência</a:t>
            </a:r>
            <a:r>
              <a:rPr lang="en-US" dirty="0" smtClean="0"/>
              <a:t> </a:t>
            </a:r>
            <a:r>
              <a:rPr lang="en-US" dirty="0" err="1"/>
              <a:t>encontrada</a:t>
            </a:r>
            <a:r>
              <a:rPr lang="en-US" dirty="0"/>
              <a:t>? </a:t>
            </a:r>
            <a:r>
              <a:rPr lang="en-US" dirty="0" smtClean="0"/>
              <a:t> 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Alteração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(7 * R$ 17,92) + (3 * R$ 22,92) + (2 * R$ 27,92) = R$ 250,04</a:t>
            </a:r>
          </a:p>
          <a:p>
            <a:pPr lvl="1"/>
            <a:r>
              <a:rPr lang="en-US" dirty="0" err="1" smtClean="0"/>
              <a:t>Correção</a:t>
            </a:r>
            <a:r>
              <a:rPr lang="en-US" dirty="0" smtClean="0"/>
              <a:t>:</a:t>
            </a:r>
            <a:endParaRPr lang="en-US" dirty="0"/>
          </a:p>
          <a:p>
            <a:pPr lvl="2"/>
            <a:r>
              <a:rPr lang="en-US" dirty="0" smtClean="0"/>
              <a:t>(8 </a:t>
            </a:r>
            <a:r>
              <a:rPr lang="en-US" dirty="0"/>
              <a:t>* R$ 17,92) + (3 * R$ 22,92) + (2 * R$ 27,92) = R$ </a:t>
            </a:r>
            <a:r>
              <a:rPr lang="en-US" dirty="0" smtClean="0"/>
              <a:t>267,96</a:t>
            </a:r>
          </a:p>
          <a:p>
            <a:pPr lvl="1"/>
            <a:r>
              <a:rPr lang="en-US" dirty="0" smtClean="0"/>
              <a:t>Bug:</a:t>
            </a:r>
            <a:endParaRPr lang="en-US" dirty="0"/>
          </a:p>
          <a:p>
            <a:pPr lvl="2"/>
            <a:r>
              <a:rPr lang="en-US" dirty="0" smtClean="0"/>
              <a:t>(12 </a:t>
            </a:r>
            <a:r>
              <a:rPr lang="en-US" dirty="0"/>
              <a:t>* R$ 17,92) + (3 * R$ 22,92) + (2 * R$ 27,92) = R$ </a:t>
            </a:r>
            <a:r>
              <a:rPr lang="en-US" dirty="0" smtClean="0"/>
              <a:t>339,64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801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100"/>
            <a:ext cx="8913813" cy="914400"/>
          </a:xfrm>
        </p:spPr>
        <p:txBody>
          <a:bodyPr/>
          <a:lstStyle/>
          <a:p>
            <a:r>
              <a:rPr lang="en-US" dirty="0" smtClean="0"/>
              <a:t>Goal Question Metrics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00" y="1308424"/>
            <a:ext cx="8417000" cy="4957905"/>
          </a:xfrm>
        </p:spPr>
        <p:txBody>
          <a:bodyPr>
            <a:normAutofit/>
          </a:bodyPr>
          <a:lstStyle/>
          <a:p>
            <a:r>
              <a:rPr lang="en-US" dirty="0" err="1"/>
              <a:t>Questão</a:t>
            </a:r>
            <a:r>
              <a:rPr lang="en-US" dirty="0"/>
              <a:t> 9</a:t>
            </a:r>
            <a:r>
              <a:rPr lang="en-US" dirty="0" smtClean="0"/>
              <a:t>: </a:t>
            </a:r>
            <a:r>
              <a:rPr lang="en-US" dirty="0" err="1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/>
              <a:t>estimativa</a:t>
            </a:r>
            <a:r>
              <a:rPr lang="en-US" dirty="0"/>
              <a:t> do valor total </a:t>
            </a:r>
            <a:r>
              <a:rPr lang="en-US" dirty="0" err="1"/>
              <a:t>gastos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 smtClean="0"/>
              <a:t>resolução</a:t>
            </a:r>
            <a:r>
              <a:rPr lang="en-US" dirty="0" smtClean="0"/>
              <a:t> </a:t>
            </a:r>
            <a:r>
              <a:rPr lang="en-US" dirty="0"/>
              <a:t>das </a:t>
            </a:r>
            <a:r>
              <a:rPr lang="en-US" dirty="0" err="1" smtClean="0"/>
              <a:t>incidências</a:t>
            </a:r>
            <a:r>
              <a:rPr lang="en-US" dirty="0" smtClean="0"/>
              <a:t> </a:t>
            </a:r>
            <a:r>
              <a:rPr lang="en-US" dirty="0" err="1"/>
              <a:t>encontradas</a:t>
            </a:r>
            <a:r>
              <a:rPr lang="en-US" dirty="0"/>
              <a:t>? 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39 </a:t>
            </a:r>
            <a:r>
              <a:rPr lang="en-US" dirty="0" err="1"/>
              <a:t>alterações</a:t>
            </a:r>
            <a:r>
              <a:rPr lang="en-US" dirty="0"/>
              <a:t> = </a:t>
            </a:r>
            <a:r>
              <a:rPr lang="en-US" dirty="0" smtClean="0"/>
              <a:t>R$ 9.751,56</a:t>
            </a:r>
            <a:endParaRPr lang="en-US" dirty="0"/>
          </a:p>
          <a:p>
            <a:pPr lvl="1"/>
            <a:r>
              <a:rPr lang="en-US" dirty="0"/>
              <a:t>98 </a:t>
            </a:r>
            <a:r>
              <a:rPr lang="en-US" dirty="0" err="1"/>
              <a:t>correções</a:t>
            </a:r>
            <a:r>
              <a:rPr lang="en-US" dirty="0"/>
              <a:t> = </a:t>
            </a:r>
            <a:r>
              <a:rPr lang="en-US" dirty="0" smtClean="0"/>
              <a:t>R$ 26.260,08</a:t>
            </a:r>
            <a:endParaRPr lang="en-US" dirty="0"/>
          </a:p>
          <a:p>
            <a:pPr lvl="1"/>
            <a:r>
              <a:rPr lang="en-US" dirty="0"/>
              <a:t>39 bugs = </a:t>
            </a:r>
            <a:r>
              <a:rPr lang="en-US" dirty="0" smtClean="0"/>
              <a:t>R$ 13.245,96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Total de </a:t>
            </a:r>
            <a:r>
              <a:rPr lang="en-US" dirty="0" smtClean="0"/>
              <a:t>R$ 49.257,60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6" name="Picture 5" descr="rasgand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5237" y="2927316"/>
            <a:ext cx="19558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416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100"/>
            <a:ext cx="8913813" cy="9144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Conclusões</a:t>
            </a:r>
            <a:r>
              <a:rPr lang="en-US" dirty="0" smtClean="0"/>
              <a:t> e </a:t>
            </a:r>
            <a:r>
              <a:rPr lang="en-US" dirty="0" err="1" smtClean="0"/>
              <a:t>sugestões</a:t>
            </a:r>
            <a:r>
              <a:rPr lang="en-US" dirty="0" smtClean="0"/>
              <a:t> de </a:t>
            </a:r>
            <a:r>
              <a:rPr lang="en-US" dirty="0" err="1" smtClean="0"/>
              <a:t>melhorias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00" y="1232452"/>
            <a:ext cx="8417000" cy="5194852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Dificuldades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 um </a:t>
            </a:r>
            <a:r>
              <a:rPr lang="en-US" dirty="0" err="1" smtClean="0"/>
              <a:t>bugtracker</a:t>
            </a:r>
            <a:r>
              <a:rPr lang="en-US" dirty="0" smtClean="0"/>
              <a:t>;</a:t>
            </a:r>
          </a:p>
          <a:p>
            <a:r>
              <a:rPr lang="en-US" dirty="0" smtClean="0"/>
              <a:t>Bugs + </a:t>
            </a:r>
            <a:r>
              <a:rPr lang="en-US" dirty="0" err="1" smtClean="0"/>
              <a:t>correções</a:t>
            </a:r>
            <a:r>
              <a:rPr lang="en-US" dirty="0" smtClean="0"/>
              <a:t> = 9,2 </a:t>
            </a:r>
            <a:r>
              <a:rPr lang="en-US" dirty="0" err="1" smtClean="0"/>
              <a:t>meses</a:t>
            </a:r>
            <a:r>
              <a:rPr lang="en-US" dirty="0" smtClean="0"/>
              <a:t> de </a:t>
            </a:r>
            <a:r>
              <a:rPr lang="en-US" dirty="0" err="1" smtClean="0"/>
              <a:t>salário</a:t>
            </a:r>
            <a:r>
              <a:rPr lang="en-US" dirty="0" smtClean="0"/>
              <a:t> </a:t>
            </a:r>
            <a:r>
              <a:rPr lang="en-US" dirty="0" err="1" smtClean="0"/>
              <a:t>bruto</a:t>
            </a:r>
            <a:r>
              <a:rPr lang="en-US" dirty="0" smtClean="0"/>
              <a:t> de um </a:t>
            </a:r>
            <a:r>
              <a:rPr lang="en-US" dirty="0" err="1" smtClean="0"/>
              <a:t>programador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implantação</a:t>
            </a:r>
            <a:r>
              <a:rPr lang="en-US" dirty="0" smtClean="0"/>
              <a:t> da </a:t>
            </a:r>
            <a:r>
              <a:rPr lang="en-US" dirty="0" err="1" smtClean="0"/>
              <a:t>prática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com testes </a:t>
            </a:r>
            <a:r>
              <a:rPr lang="en-US" dirty="0" err="1" smtClean="0"/>
              <a:t>unitários</a:t>
            </a:r>
            <a:r>
              <a:rPr lang="en-US" dirty="0" smtClean="0"/>
              <a:t> </a:t>
            </a:r>
            <a:r>
              <a:rPr lang="en-US" dirty="0" err="1" smtClean="0"/>
              <a:t>poderia</a:t>
            </a:r>
            <a:r>
              <a:rPr lang="en-US" dirty="0" smtClean="0"/>
              <a:t> </a:t>
            </a:r>
            <a:r>
              <a:rPr lang="en-US" dirty="0" err="1" smtClean="0"/>
              <a:t>reduzir</a:t>
            </a:r>
            <a:r>
              <a:rPr lang="en-US" dirty="0" smtClean="0"/>
              <a:t> </a:t>
            </a:r>
            <a:r>
              <a:rPr lang="en-US" dirty="0" err="1" smtClean="0"/>
              <a:t>drasticamente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contínua</a:t>
            </a:r>
            <a:r>
              <a:rPr lang="en-US" dirty="0" smtClean="0"/>
              <a:t> </a:t>
            </a:r>
            <a:r>
              <a:rPr lang="en-US" dirty="0" err="1" smtClean="0"/>
              <a:t>faria</a:t>
            </a:r>
            <a:r>
              <a:rPr lang="en-US" dirty="0" smtClean="0"/>
              <a:t> o </a:t>
            </a:r>
            <a:r>
              <a:rPr lang="en-US" dirty="0" err="1" smtClean="0"/>
              <a:t>processo</a:t>
            </a:r>
            <a:r>
              <a:rPr lang="en-US" dirty="0" smtClean="0"/>
              <a:t> de deploy ser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rápido</a:t>
            </a:r>
            <a:r>
              <a:rPr lang="en-US" dirty="0" smtClean="0"/>
              <a:t>. </a:t>
            </a:r>
            <a:r>
              <a:rPr lang="en-US" dirty="0" err="1" smtClean="0"/>
              <a:t>Atualmente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torno</a:t>
            </a:r>
            <a:r>
              <a:rPr lang="en-US" dirty="0" smtClean="0"/>
              <a:t> de 2 </a:t>
            </a:r>
            <a:r>
              <a:rPr lang="en-US" dirty="0" err="1" smtClean="0"/>
              <a:t>horas</a:t>
            </a:r>
            <a:r>
              <a:rPr lang="en-US" dirty="0" smtClean="0"/>
              <a:t>. O </a:t>
            </a:r>
            <a:r>
              <a:rPr lang="en-US" dirty="0" err="1" smtClean="0"/>
              <a:t>custo</a:t>
            </a:r>
            <a:r>
              <a:rPr lang="en-US" dirty="0" smtClean="0"/>
              <a:t> </a:t>
            </a:r>
            <a:r>
              <a:rPr lang="en-US" dirty="0" err="1" smtClean="0"/>
              <a:t>levantado</a:t>
            </a:r>
            <a:r>
              <a:rPr lang="en-US" dirty="0" smtClean="0"/>
              <a:t> </a:t>
            </a:r>
            <a:r>
              <a:rPr lang="en-US" dirty="0" err="1" smtClean="0"/>
              <a:t>nesse</a:t>
            </a:r>
            <a:r>
              <a:rPr lang="en-US" dirty="0" smtClean="0"/>
              <a:t> </a:t>
            </a:r>
            <a:r>
              <a:rPr lang="en-US" dirty="0" err="1" smtClean="0"/>
              <a:t>estudo</a:t>
            </a:r>
            <a:r>
              <a:rPr lang="en-US" dirty="0" smtClean="0"/>
              <a:t> com o </a:t>
            </a:r>
            <a:r>
              <a:rPr lang="en-US" dirty="0" err="1" smtClean="0"/>
              <a:t>administrador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de 352 </a:t>
            </a:r>
            <a:r>
              <a:rPr lang="en-US" dirty="0" err="1" smtClean="0"/>
              <a:t>horas</a:t>
            </a:r>
            <a:r>
              <a:rPr lang="en-US" dirty="0" smtClean="0"/>
              <a:t> = R$ 9.827,84.</a:t>
            </a:r>
          </a:p>
          <a:p>
            <a:r>
              <a:rPr lang="en-US" dirty="0" smtClean="0"/>
              <a:t>28,47% dos </a:t>
            </a:r>
            <a:r>
              <a:rPr lang="en-US" dirty="0" err="1" smtClean="0"/>
              <a:t>erros</a:t>
            </a:r>
            <a:r>
              <a:rPr lang="en-US" dirty="0" smtClean="0"/>
              <a:t> (bugs + </a:t>
            </a:r>
            <a:r>
              <a:rPr lang="en-US" dirty="0" err="1" smtClean="0"/>
              <a:t>correções</a:t>
            </a:r>
            <a:r>
              <a:rPr lang="en-US" dirty="0" smtClean="0"/>
              <a:t>)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detectados</a:t>
            </a:r>
            <a:r>
              <a:rPr lang="en-US" dirty="0" smtClean="0"/>
              <a:t> </a:t>
            </a:r>
            <a:r>
              <a:rPr lang="en-US" dirty="0" err="1" smtClean="0"/>
              <a:t>nos</a:t>
            </a:r>
            <a:r>
              <a:rPr lang="en-US" dirty="0" smtClean="0"/>
              <a:t> testes, </a:t>
            </a:r>
            <a:r>
              <a:rPr lang="en-US" dirty="0" err="1" smtClean="0"/>
              <a:t>sendo</a:t>
            </a:r>
            <a:r>
              <a:rPr lang="en-US" dirty="0" smtClean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produção</a:t>
            </a:r>
            <a:r>
              <a:rPr lang="en-US" dirty="0" smtClean="0"/>
              <a:t> (bug). </a:t>
            </a:r>
            <a:r>
              <a:rPr lang="en-US" dirty="0" err="1" smtClean="0"/>
              <a:t>Providências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Melhor</a:t>
            </a:r>
            <a:r>
              <a:rPr lang="en-US" dirty="0" smtClean="0"/>
              <a:t> </a:t>
            </a:r>
            <a:r>
              <a:rPr lang="en-US" dirty="0" err="1" smtClean="0"/>
              <a:t>treinamento</a:t>
            </a:r>
            <a:r>
              <a:rPr lang="en-US" dirty="0" smtClean="0"/>
              <a:t> dos </a:t>
            </a:r>
            <a:r>
              <a:rPr lang="en-US" dirty="0" err="1" smtClean="0"/>
              <a:t>profissionais</a:t>
            </a:r>
            <a:r>
              <a:rPr lang="en-US" dirty="0" smtClean="0"/>
              <a:t> </a:t>
            </a:r>
            <a:r>
              <a:rPr lang="en-US" dirty="0" err="1" smtClean="0"/>
              <a:t>responsáveis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testes (</a:t>
            </a:r>
            <a:r>
              <a:rPr lang="en-US" dirty="0" err="1" smtClean="0"/>
              <a:t>analista</a:t>
            </a:r>
            <a:r>
              <a:rPr lang="en-US" dirty="0" smtClean="0"/>
              <a:t> de </a:t>
            </a:r>
            <a:r>
              <a:rPr lang="en-US" dirty="0" err="1" smtClean="0"/>
              <a:t>negócios</a:t>
            </a:r>
            <a:r>
              <a:rPr lang="en-US" dirty="0" smtClean="0"/>
              <a:t>);</a:t>
            </a:r>
          </a:p>
          <a:p>
            <a:pPr lvl="1"/>
            <a:r>
              <a:rPr lang="en-US" dirty="0" smtClean="0"/>
              <a:t>E/</a:t>
            </a:r>
            <a:r>
              <a:rPr lang="en-US" dirty="0" err="1" smtClean="0"/>
              <a:t>ou</a:t>
            </a:r>
            <a:r>
              <a:rPr lang="en-US" dirty="0" smtClean="0"/>
              <a:t> a </a:t>
            </a:r>
            <a:r>
              <a:rPr lang="en-US" dirty="0" err="1" smtClean="0"/>
              <a:t>criação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equipe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 de testes.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762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100"/>
            <a:ext cx="8913813" cy="914400"/>
          </a:xfrm>
        </p:spPr>
        <p:txBody>
          <a:bodyPr/>
          <a:lstStyle/>
          <a:p>
            <a:r>
              <a:rPr lang="en-US" dirty="0" err="1" smtClean="0"/>
              <a:t>Trabalhos</a:t>
            </a:r>
            <a:r>
              <a:rPr lang="en-US" dirty="0" smtClean="0"/>
              <a:t> </a:t>
            </a:r>
            <a:r>
              <a:rPr lang="en-US" dirty="0" err="1" smtClean="0"/>
              <a:t>futuros</a:t>
            </a:r>
            <a:r>
              <a:rPr lang="en-US" dirty="0" smtClean="0"/>
              <a:t> (</a:t>
            </a:r>
            <a:r>
              <a:rPr lang="en-US" dirty="0" err="1" smtClean="0"/>
              <a:t>métricas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00" y="1308424"/>
            <a:ext cx="8417000" cy="4957905"/>
          </a:xfrm>
        </p:spPr>
        <p:txBody>
          <a:bodyPr>
            <a:normAutofit/>
          </a:bodyPr>
          <a:lstStyle/>
          <a:p>
            <a:r>
              <a:rPr lang="en-US" dirty="0" err="1" smtClean="0"/>
              <a:t>Categorizar</a:t>
            </a:r>
            <a:r>
              <a:rPr lang="en-US" dirty="0" smtClean="0"/>
              <a:t> as </a:t>
            </a:r>
            <a:r>
              <a:rPr lang="en-US" dirty="0" err="1" smtClean="0"/>
              <a:t>incidências</a:t>
            </a:r>
            <a:r>
              <a:rPr lang="en-US" dirty="0" smtClean="0"/>
              <a:t> de </a:t>
            </a:r>
            <a:r>
              <a:rPr lang="en-US" dirty="0" err="1" smtClean="0"/>
              <a:t>correções</a:t>
            </a:r>
            <a:r>
              <a:rPr lang="en-US" dirty="0" smtClean="0"/>
              <a:t> de </a:t>
            </a:r>
            <a:r>
              <a:rPr lang="en-US" dirty="0" err="1" smtClean="0"/>
              <a:t>modo</a:t>
            </a:r>
            <a:r>
              <a:rPr lang="en-US" dirty="0" smtClean="0"/>
              <a:t> a </a:t>
            </a:r>
            <a:r>
              <a:rPr lang="en-US" dirty="0" err="1" smtClean="0"/>
              <a:t>identificar</a:t>
            </a:r>
            <a:r>
              <a:rPr lang="en-US" dirty="0" smtClean="0"/>
              <a:t> a </a:t>
            </a:r>
            <a:r>
              <a:rPr lang="en-US" dirty="0" err="1" smtClean="0"/>
              <a:t>origem</a:t>
            </a:r>
            <a:r>
              <a:rPr lang="en-US" dirty="0" smtClean="0"/>
              <a:t> (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especificação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Comparar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extraídos</a:t>
            </a:r>
            <a:r>
              <a:rPr lang="en-US" dirty="0" smtClean="0"/>
              <a:t> </a:t>
            </a:r>
            <a:r>
              <a:rPr lang="en-US" dirty="0" err="1" smtClean="0"/>
              <a:t>neste</a:t>
            </a:r>
            <a:r>
              <a:rPr lang="en-US" dirty="0" smtClean="0"/>
              <a:t> </a:t>
            </a:r>
            <a:r>
              <a:rPr lang="en-US" dirty="0" err="1" smtClean="0"/>
              <a:t>trabalho</a:t>
            </a:r>
            <a:r>
              <a:rPr lang="en-US" dirty="0" smtClean="0"/>
              <a:t> com </a:t>
            </a:r>
            <a:r>
              <a:rPr lang="en-US" dirty="0" err="1" smtClean="0"/>
              <a:t>valores</a:t>
            </a:r>
            <a:r>
              <a:rPr lang="en-US" dirty="0" smtClean="0"/>
              <a:t> de </a:t>
            </a:r>
            <a:r>
              <a:rPr lang="en-US" dirty="0" err="1" smtClean="0"/>
              <a:t>mercado</a:t>
            </a:r>
            <a:r>
              <a:rPr lang="en-US" dirty="0" smtClean="0"/>
              <a:t>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literatura</a:t>
            </a:r>
            <a:endParaRPr lang="en-US" dirty="0" smtClean="0"/>
          </a:p>
          <a:p>
            <a:pPr lvl="1"/>
            <a:r>
              <a:rPr lang="en-US" dirty="0" smtClean="0"/>
              <a:t>É </a:t>
            </a:r>
            <a:r>
              <a:rPr lang="en-US" dirty="0" err="1" smtClean="0"/>
              <a:t>necessário</a:t>
            </a:r>
            <a:r>
              <a:rPr lang="en-US" dirty="0" smtClean="0"/>
              <a:t> ser </a:t>
            </a:r>
            <a:r>
              <a:rPr lang="en-US" dirty="0" err="1" smtClean="0"/>
              <a:t>criterioso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equiparar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softwares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comparação</a:t>
            </a:r>
            <a:r>
              <a:rPr lang="en-US" dirty="0" smtClean="0"/>
              <a:t>, </a:t>
            </a:r>
            <a:r>
              <a:rPr lang="en-US" dirty="0" err="1" smtClean="0"/>
              <a:t>sendo</a:t>
            </a:r>
            <a:r>
              <a:rPr lang="en-US" dirty="0" smtClean="0"/>
              <a:t> o </a:t>
            </a:r>
            <a:r>
              <a:rPr lang="en-US" dirty="0" err="1" smtClean="0"/>
              <a:t>uso</a:t>
            </a:r>
            <a:r>
              <a:rPr lang="en-US" dirty="0" smtClean="0"/>
              <a:t> de </a:t>
            </a:r>
            <a:r>
              <a:rPr lang="en-US" dirty="0" err="1" smtClean="0"/>
              <a:t>Kloc</a:t>
            </a:r>
            <a:r>
              <a:rPr lang="en-US" dirty="0" smtClean="0"/>
              <a:t> </a:t>
            </a:r>
            <a:r>
              <a:rPr lang="en-US" dirty="0" err="1" smtClean="0"/>
              <a:t>polêmico</a:t>
            </a:r>
            <a:endParaRPr lang="en-US" dirty="0" smtClean="0"/>
          </a:p>
          <a:p>
            <a:r>
              <a:rPr lang="en-US" dirty="0" err="1" smtClean="0"/>
              <a:t>Após</a:t>
            </a:r>
            <a:r>
              <a:rPr lang="en-US" dirty="0" smtClean="0"/>
              <a:t> a </a:t>
            </a:r>
            <a:r>
              <a:rPr lang="en-US" dirty="0" err="1" smtClean="0"/>
              <a:t>implantação</a:t>
            </a:r>
            <a:r>
              <a:rPr lang="en-US" dirty="0" smtClean="0"/>
              <a:t> de testes </a:t>
            </a:r>
            <a:r>
              <a:rPr lang="en-US" dirty="0" err="1" smtClean="0"/>
              <a:t>unitários</a:t>
            </a:r>
            <a:r>
              <a:rPr lang="en-US" dirty="0" smtClean="0"/>
              <a:t> e </a:t>
            </a:r>
            <a:r>
              <a:rPr lang="en-US" dirty="0" err="1" smtClean="0"/>
              <a:t>integração</a:t>
            </a:r>
            <a:r>
              <a:rPr lang="en-US" dirty="0" smtClean="0"/>
              <a:t> </a:t>
            </a:r>
            <a:r>
              <a:rPr lang="en-US" dirty="0" err="1" smtClean="0"/>
              <a:t>contínua</a:t>
            </a:r>
            <a:r>
              <a:rPr lang="en-US" dirty="0" smtClean="0"/>
              <a:t>, </a:t>
            </a:r>
            <a:r>
              <a:rPr lang="en-US" dirty="0" err="1" smtClean="0"/>
              <a:t>comparar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obtidos</a:t>
            </a:r>
            <a:r>
              <a:rPr lang="en-US" dirty="0" smtClean="0"/>
              <a:t> no novo </a:t>
            </a:r>
            <a:r>
              <a:rPr lang="en-US" dirty="0" err="1" smtClean="0"/>
              <a:t>processo</a:t>
            </a:r>
            <a:r>
              <a:rPr lang="en-US" dirty="0" smtClean="0"/>
              <a:t> com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deste</a:t>
            </a:r>
            <a:r>
              <a:rPr lang="en-US" dirty="0" smtClean="0"/>
              <a:t> </a:t>
            </a:r>
            <a:r>
              <a:rPr lang="en-US" dirty="0" err="1" smtClean="0"/>
              <a:t>trabaho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7608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100"/>
            <a:ext cx="8913813" cy="914400"/>
          </a:xfrm>
        </p:spPr>
        <p:txBody>
          <a:bodyPr/>
          <a:lstStyle/>
          <a:p>
            <a:r>
              <a:rPr lang="en-US" dirty="0" err="1" smtClean="0"/>
              <a:t>Referência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00" y="1308424"/>
            <a:ext cx="8417000" cy="495790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LLC, C. J. . A. A short history of the lines of code metric. 2013. URL: </a:t>
            </a:r>
            <a:r>
              <a:rPr lang="en-US" dirty="0" err="1"/>
              <a:t>Dispon</a:t>
            </a:r>
            <a:r>
              <a:rPr lang="en-US" dirty="0"/>
              <a:t> ́</a:t>
            </a:r>
            <a:r>
              <a:rPr lang="en-US" dirty="0" err="1"/>
              <a:t>ıvel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http://</a:t>
            </a:r>
            <a:r>
              <a:rPr lang="en-US" dirty="0" err="1"/>
              <a:t>namcookanalytics.com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-content/uploads/2013/07/LinesofCode2013.pdf (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27 </a:t>
            </a:r>
            <a:r>
              <a:rPr lang="en-US" dirty="0" err="1"/>
              <a:t>novembro</a:t>
            </a:r>
            <a:r>
              <a:rPr lang="en-US" dirty="0"/>
              <a:t> 2013). </a:t>
            </a:r>
          </a:p>
          <a:p>
            <a:r>
              <a:rPr lang="en-US" dirty="0"/>
              <a:t>LLC, C. J. . A. Software defect origin and removal methods. 2013. URL: </a:t>
            </a:r>
            <a:r>
              <a:rPr lang="en-US" dirty="0" err="1"/>
              <a:t>Dispon</a:t>
            </a:r>
            <a:r>
              <a:rPr lang="en-US" dirty="0"/>
              <a:t> ́</a:t>
            </a:r>
            <a:r>
              <a:rPr lang="en-US" dirty="0" err="1"/>
              <a:t>ıvel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http://</a:t>
            </a:r>
            <a:r>
              <a:rPr lang="en-US" dirty="0" err="1"/>
              <a:t>namcookanalytics.com</a:t>
            </a:r>
            <a:r>
              <a:rPr lang="en-US" dirty="0"/>
              <a:t>/</a:t>
            </a:r>
            <a:r>
              <a:rPr lang="en-US" dirty="0" err="1"/>
              <a:t>wp</a:t>
            </a:r>
            <a:r>
              <a:rPr lang="en-US" dirty="0"/>
              <a:t>-content/uploads/2013/08/Software-Defect-Origins-and-Removal- Methods2013.pdf (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27 </a:t>
            </a:r>
            <a:r>
              <a:rPr lang="en-US" dirty="0" err="1"/>
              <a:t>novembro</a:t>
            </a:r>
            <a:r>
              <a:rPr lang="en-US" dirty="0"/>
              <a:t> 2013). </a:t>
            </a:r>
          </a:p>
          <a:p>
            <a:r>
              <a:rPr lang="en-US" dirty="0"/>
              <a:t>MURDICO, V. Bugs per lines of code. 2007. URL: </a:t>
            </a:r>
            <a:r>
              <a:rPr lang="en-US" dirty="0" err="1"/>
              <a:t>Dispon</a:t>
            </a:r>
            <a:r>
              <a:rPr lang="en-US" dirty="0"/>
              <a:t> ́</a:t>
            </a:r>
            <a:r>
              <a:rPr lang="en-US" dirty="0" err="1"/>
              <a:t>ıvel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http://</a:t>
            </a:r>
            <a:r>
              <a:rPr lang="en-US" dirty="0" err="1"/>
              <a:t>amartester.blogspot.com.br</a:t>
            </a:r>
            <a:r>
              <a:rPr lang="en-US" dirty="0"/>
              <a:t>/2007/04/bugs-per-lines-of-</a:t>
            </a:r>
            <a:r>
              <a:rPr lang="en-US" dirty="0" err="1"/>
              <a:t>code.html</a:t>
            </a:r>
            <a:r>
              <a:rPr lang="en-US" dirty="0"/>
              <a:t> (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27 </a:t>
            </a:r>
            <a:r>
              <a:rPr lang="en-US" dirty="0" err="1"/>
              <a:t>novembro</a:t>
            </a:r>
            <a:r>
              <a:rPr lang="en-US" dirty="0"/>
              <a:t> 2013). </a:t>
            </a:r>
          </a:p>
          <a:p>
            <a:r>
              <a:rPr lang="en-US" dirty="0" smtClean="0"/>
              <a:t>NISL. The Economic Impacts of Inadequate Infrastructure for Software Testing - Final Report. 2002. URL: </a:t>
            </a:r>
            <a:r>
              <a:rPr lang="en-US" dirty="0" err="1" smtClean="0"/>
              <a:t>Dispon</a:t>
            </a:r>
            <a:r>
              <a:rPr lang="en-US" dirty="0" smtClean="0"/>
              <a:t> ́</a:t>
            </a:r>
            <a:r>
              <a:rPr lang="en-US" dirty="0" err="1" smtClean="0"/>
              <a:t>ıvel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: http://</a:t>
            </a:r>
            <a:r>
              <a:rPr lang="en-US" dirty="0" err="1" smtClean="0"/>
              <a:t>www.nist.gov</a:t>
            </a:r>
            <a:r>
              <a:rPr lang="en-US" dirty="0" smtClean="0"/>
              <a:t>/director/planning/upload/report02-3.pdf (</a:t>
            </a:r>
            <a:r>
              <a:rPr lang="en-US" dirty="0" err="1" smtClean="0"/>
              <a:t>Acesso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24 </a:t>
            </a:r>
            <a:r>
              <a:rPr lang="en-US" dirty="0" err="1" smtClean="0"/>
              <a:t>outubro</a:t>
            </a:r>
            <a:r>
              <a:rPr lang="en-US" dirty="0" smtClean="0"/>
              <a:t> 2013). </a:t>
            </a:r>
          </a:p>
          <a:p>
            <a:r>
              <a:rPr lang="en-US" dirty="0" smtClean="0"/>
              <a:t>PELIZONI</a:t>
            </a:r>
            <a:r>
              <a:rPr lang="en-US" dirty="0"/>
              <a:t>, T. </a:t>
            </a:r>
            <a:r>
              <a:rPr lang="en-US" dirty="0" err="1"/>
              <a:t>Relat</a:t>
            </a:r>
            <a:r>
              <a:rPr lang="en-US" dirty="0"/>
              <a:t> ́</a:t>
            </a:r>
            <a:r>
              <a:rPr lang="en-US" dirty="0" err="1"/>
              <a:t>orio</a:t>
            </a:r>
            <a:r>
              <a:rPr lang="en-US" dirty="0"/>
              <a:t> de M ́</a:t>
            </a:r>
            <a:r>
              <a:rPr lang="en-US" dirty="0" err="1"/>
              <a:t>etricas</a:t>
            </a:r>
            <a:r>
              <a:rPr lang="en-US" dirty="0"/>
              <a:t> do </a:t>
            </a:r>
            <a:r>
              <a:rPr lang="en-US" dirty="0" err="1"/>
              <a:t>projeto</a:t>
            </a:r>
            <a:r>
              <a:rPr lang="en-US" dirty="0"/>
              <a:t> S ̃</a:t>
            </a:r>
            <a:r>
              <a:rPr lang="en-US" dirty="0" err="1"/>
              <a:t>ao</a:t>
            </a:r>
            <a:r>
              <a:rPr lang="en-US" dirty="0"/>
              <a:t> Silvestre. 2013. URL: </a:t>
            </a:r>
            <a:r>
              <a:rPr lang="en-US" dirty="0" err="1"/>
              <a:t>Dispon</a:t>
            </a:r>
            <a:r>
              <a:rPr lang="en-US" dirty="0"/>
              <a:t> ́</a:t>
            </a:r>
            <a:r>
              <a:rPr lang="en-US" dirty="0" err="1"/>
              <a:t>ıvelem</a:t>
            </a:r>
            <a:r>
              <a:rPr lang="en-US" dirty="0"/>
              <a:t>: https://</a:t>
            </a:r>
            <a:r>
              <a:rPr lang="en-US" dirty="0" err="1"/>
              <a:t>docs.google.com</a:t>
            </a:r>
            <a:r>
              <a:rPr lang="en-US" dirty="0"/>
              <a:t>/spreadsheet/</a:t>
            </a:r>
            <a:r>
              <a:rPr lang="en-US" dirty="0" err="1"/>
              <a:t>ccc?key</a:t>
            </a:r>
            <a:r>
              <a:rPr lang="en-US" dirty="0"/>
              <a:t>=0AnYaGiUd- LrdDhXMDlLbWd5WVlxdUR3MVBLcjFZR2c&amp;usp=</a:t>
            </a:r>
            <a:r>
              <a:rPr lang="en-US" dirty="0" err="1"/>
              <a:t>sharing#gid</a:t>
            </a:r>
            <a:r>
              <a:rPr lang="en-US" dirty="0"/>
              <a:t>=0.pdf (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14 </a:t>
            </a:r>
            <a:r>
              <a:rPr lang="en-US" dirty="0" err="1"/>
              <a:t>novembro</a:t>
            </a:r>
            <a:r>
              <a:rPr lang="en-US" dirty="0"/>
              <a:t> 2013). </a:t>
            </a:r>
          </a:p>
          <a:p>
            <a:r>
              <a:rPr lang="en-US" dirty="0"/>
              <a:t>PRESSMAN, R. S. </a:t>
            </a:r>
            <a:r>
              <a:rPr lang="en-US" dirty="0" err="1"/>
              <a:t>Engenharia</a:t>
            </a:r>
            <a:r>
              <a:rPr lang="en-US" dirty="0"/>
              <a:t> de Software. Reading, Massachusetts: </a:t>
            </a:r>
            <a:r>
              <a:rPr lang="en-US" dirty="0" err="1"/>
              <a:t>Mcgraw-hill</a:t>
            </a:r>
            <a:r>
              <a:rPr lang="en-US" dirty="0"/>
              <a:t> </a:t>
            </a:r>
            <a:r>
              <a:rPr lang="en-US" dirty="0" err="1"/>
              <a:t>Interamericana</a:t>
            </a:r>
            <a:r>
              <a:rPr lang="en-US" dirty="0"/>
              <a:t>, 2006. </a:t>
            </a:r>
          </a:p>
          <a:p>
            <a:r>
              <a:rPr lang="en-US" dirty="0"/>
              <a:t>SOMMERVILLE, I. </a:t>
            </a:r>
            <a:r>
              <a:rPr lang="en-US" dirty="0" err="1"/>
              <a:t>Engenharia</a:t>
            </a:r>
            <a:r>
              <a:rPr lang="en-US" dirty="0"/>
              <a:t> de Software. [</a:t>
            </a:r>
            <a:r>
              <a:rPr lang="en-US" dirty="0" err="1"/>
              <a:t>S.l</a:t>
            </a:r>
            <a:r>
              <a:rPr lang="en-US" dirty="0"/>
              <a:t>.]: Pearson Education do </a:t>
            </a:r>
            <a:r>
              <a:rPr lang="en-US" dirty="0" err="1"/>
              <a:t>Brasil</a:t>
            </a:r>
            <a:r>
              <a:rPr lang="en-US" dirty="0"/>
              <a:t>, 2007.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08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100"/>
            <a:ext cx="8913813" cy="914400"/>
          </a:xfrm>
        </p:spPr>
        <p:txBody>
          <a:bodyPr/>
          <a:lstStyle/>
          <a:p>
            <a:r>
              <a:rPr lang="en-US" dirty="0" err="1" smtClean="0"/>
              <a:t>Perguntas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8713" b="8713"/>
          <a:stretch>
            <a:fillRect/>
          </a:stretch>
        </p:blipFill>
        <p:spPr>
          <a:xfrm>
            <a:off x="2232527" y="2113865"/>
            <a:ext cx="4393531" cy="2587891"/>
          </a:xfrm>
        </p:spPr>
      </p:pic>
    </p:spTree>
    <p:extLst>
      <p:ext uri="{BB962C8B-B14F-4D97-AF65-F5344CB8AC3E}">
        <p14:creationId xmlns:p14="http://schemas.microsoft.com/office/powerpoint/2010/main" xmlns="" val="1369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100"/>
            <a:ext cx="8913813" cy="914400"/>
          </a:xfrm>
        </p:spPr>
        <p:txBody>
          <a:bodyPr/>
          <a:lstStyle/>
          <a:p>
            <a:r>
              <a:rPr lang="en-US" dirty="0" err="1" smtClean="0"/>
              <a:t>Motivação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00" y="1308424"/>
            <a:ext cx="8417000" cy="4957905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custo</a:t>
            </a:r>
            <a:r>
              <a:rPr lang="en-US" dirty="0"/>
              <a:t> de </a:t>
            </a:r>
            <a:r>
              <a:rPr lang="en-US" dirty="0" err="1"/>
              <a:t>defeitos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software </a:t>
            </a:r>
            <a:r>
              <a:rPr lang="en-US" dirty="0" err="1"/>
              <a:t>tende</a:t>
            </a:r>
            <a:r>
              <a:rPr lang="en-US" dirty="0"/>
              <a:t> a </a:t>
            </a:r>
            <a:r>
              <a:rPr lang="en-US" dirty="0" err="1"/>
              <a:t>crescer</a:t>
            </a:r>
            <a:r>
              <a:rPr lang="en-US" dirty="0"/>
              <a:t> </a:t>
            </a:r>
            <a:r>
              <a:rPr lang="en-US" dirty="0" err="1"/>
              <a:t>exponencialmente</a:t>
            </a:r>
            <a:r>
              <a:rPr lang="en-US" dirty="0"/>
              <a:t> a </a:t>
            </a:r>
            <a:r>
              <a:rPr lang="en-US" dirty="0" err="1"/>
              <a:t>medida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as </a:t>
            </a:r>
            <a:r>
              <a:rPr lang="en-US" dirty="0" err="1"/>
              <a:t>etapas</a:t>
            </a:r>
            <a:r>
              <a:rPr lang="en-US" dirty="0"/>
              <a:t> do </a:t>
            </a:r>
            <a:r>
              <a:rPr lang="en-US" dirty="0" err="1"/>
              <a:t>desenvolvimento</a:t>
            </a:r>
            <a:r>
              <a:rPr lang="en-US" dirty="0"/>
              <a:t> de software </a:t>
            </a:r>
            <a:r>
              <a:rPr lang="en-US" dirty="0" err="1" smtClean="0"/>
              <a:t>avançam</a:t>
            </a:r>
            <a:r>
              <a:rPr lang="en-US" dirty="0"/>
              <a:t>. O valor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alto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ponto</a:t>
            </a:r>
            <a:r>
              <a:rPr lang="en-US" dirty="0"/>
              <a:t> de </a:t>
            </a:r>
            <a:r>
              <a:rPr lang="en-US" dirty="0" err="1"/>
              <a:t>custar</a:t>
            </a:r>
            <a:r>
              <a:rPr lang="en-US" dirty="0"/>
              <a:t> entre 90 a 880 </a:t>
            </a:r>
            <a:r>
              <a:rPr lang="en-US" dirty="0" err="1"/>
              <a:t>vezes</a:t>
            </a:r>
            <a:r>
              <a:rPr lang="en-US" dirty="0"/>
              <a:t> o valor do </a:t>
            </a:r>
            <a:r>
              <a:rPr lang="en-US" dirty="0" err="1"/>
              <a:t>levantamento</a:t>
            </a:r>
            <a:r>
              <a:rPr lang="en-US" dirty="0"/>
              <a:t> </a:t>
            </a:r>
            <a:r>
              <a:rPr lang="en-US" dirty="0" err="1"/>
              <a:t>deste</a:t>
            </a:r>
            <a:r>
              <a:rPr lang="en-US" dirty="0"/>
              <a:t> </a:t>
            </a:r>
            <a:r>
              <a:rPr lang="en-US" dirty="0" err="1"/>
              <a:t>requisito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inicial</a:t>
            </a:r>
            <a:r>
              <a:rPr lang="en-US" dirty="0"/>
              <a:t>.(NISL, 2002, p. 37) </a:t>
            </a:r>
          </a:p>
          <a:p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/>
              <a:t>das </a:t>
            </a:r>
            <a:r>
              <a:rPr lang="en-US" dirty="0" err="1" smtClean="0"/>
              <a:t>técnicas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métricas</a:t>
            </a:r>
            <a:r>
              <a:rPr lang="en-US" dirty="0" smtClean="0"/>
              <a:t> </a:t>
            </a:r>
            <a:r>
              <a:rPr lang="en-US" dirty="0"/>
              <a:t>de software no </a:t>
            </a:r>
            <a:r>
              <a:rPr lang="en-US" dirty="0" err="1"/>
              <a:t>projeto</a:t>
            </a:r>
            <a:r>
              <a:rPr lang="en-US" dirty="0"/>
              <a:t> de </a:t>
            </a:r>
            <a:r>
              <a:rPr lang="en-US" dirty="0" err="1" smtClean="0"/>
              <a:t>inscrição</a:t>
            </a:r>
            <a:r>
              <a:rPr lang="en-US" dirty="0" smtClean="0"/>
              <a:t> </a:t>
            </a:r>
            <a:r>
              <a:rPr lang="en-US" dirty="0"/>
              <a:t>dos </a:t>
            </a:r>
            <a:r>
              <a:rPr lang="en-US" dirty="0" err="1"/>
              <a:t>participantes</a:t>
            </a:r>
            <a:r>
              <a:rPr lang="en-US" dirty="0"/>
              <a:t> da </a:t>
            </a:r>
            <a:r>
              <a:rPr lang="en-US" dirty="0" err="1"/>
              <a:t>Corrida</a:t>
            </a:r>
            <a:r>
              <a:rPr lang="en-US" dirty="0"/>
              <a:t> de </a:t>
            </a:r>
            <a:r>
              <a:rPr lang="en-US" dirty="0" smtClean="0"/>
              <a:t>São Silvestre.</a:t>
            </a:r>
          </a:p>
          <a:p>
            <a:r>
              <a:rPr lang="en-US" dirty="0" err="1" smtClean="0"/>
              <a:t>Quantificar</a:t>
            </a:r>
            <a:r>
              <a:rPr lang="en-US" dirty="0" smtClean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 </a:t>
            </a:r>
            <a:r>
              <a:rPr lang="en-US" dirty="0" err="1"/>
              <a:t>encontrados</a:t>
            </a:r>
            <a:r>
              <a:rPr lang="en-US" dirty="0"/>
              <a:t>, </a:t>
            </a:r>
            <a:r>
              <a:rPr lang="en-US" dirty="0" err="1"/>
              <a:t>seja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de testes, </a:t>
            </a:r>
            <a:r>
              <a:rPr lang="en-US" dirty="0" err="1" smtClean="0"/>
              <a:t>homologação</a:t>
            </a:r>
            <a:r>
              <a:rPr lang="en-US" dirty="0" smtClean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 smtClean="0"/>
              <a:t>produção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 err="1"/>
              <a:t>C</a:t>
            </a:r>
            <a:r>
              <a:rPr lang="en-US" dirty="0" err="1" smtClean="0"/>
              <a:t>alcular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custo</a:t>
            </a:r>
            <a:r>
              <a:rPr lang="en-US" dirty="0"/>
              <a:t> </a:t>
            </a:r>
            <a:r>
              <a:rPr lang="en-US" dirty="0" err="1"/>
              <a:t>destes</a:t>
            </a:r>
            <a:r>
              <a:rPr lang="en-US" dirty="0"/>
              <a:t> </a:t>
            </a:r>
            <a:r>
              <a:rPr lang="en-US" dirty="0" err="1"/>
              <a:t>erros</a:t>
            </a:r>
            <a:r>
              <a:rPr lang="en-US" dirty="0"/>
              <a:t>, </a:t>
            </a:r>
            <a:r>
              <a:rPr lang="en-US" dirty="0" err="1"/>
              <a:t>evidenciando</a:t>
            </a:r>
            <a:r>
              <a:rPr lang="en-US" dirty="0"/>
              <a:t> o </a:t>
            </a:r>
            <a:r>
              <a:rPr lang="en-US" dirty="0" err="1"/>
              <a:t>quanto</a:t>
            </a:r>
            <a:r>
              <a:rPr lang="en-US" dirty="0"/>
              <a:t> 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economizaria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melhoria</a:t>
            </a:r>
            <a:r>
              <a:rPr lang="en-US" dirty="0"/>
              <a:t> no </a:t>
            </a:r>
            <a:r>
              <a:rPr lang="en-US" dirty="0" err="1" smtClean="0"/>
              <a:t>processo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37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100"/>
            <a:ext cx="8913813" cy="914400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projeto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00" y="1308424"/>
            <a:ext cx="8417000" cy="4957905"/>
          </a:xfrm>
        </p:spPr>
        <p:txBody>
          <a:bodyPr/>
          <a:lstStyle/>
          <a:p>
            <a:r>
              <a:rPr lang="en-US" dirty="0" err="1" smtClean="0"/>
              <a:t>Linguagem</a:t>
            </a:r>
            <a:r>
              <a:rPr lang="en-US" dirty="0" smtClean="0"/>
              <a:t> de </a:t>
            </a:r>
            <a:r>
              <a:rPr lang="en-US" dirty="0" err="1" smtClean="0"/>
              <a:t>programação</a:t>
            </a:r>
            <a:r>
              <a:rPr lang="en-US" dirty="0" smtClean="0"/>
              <a:t> PHP, </a:t>
            </a:r>
            <a:r>
              <a:rPr lang="en-US" dirty="0" err="1" smtClean="0"/>
              <a:t>Zend</a:t>
            </a:r>
            <a:r>
              <a:rPr lang="en-US" dirty="0" smtClean="0"/>
              <a:t> Framework, </a:t>
            </a:r>
            <a:r>
              <a:rPr lang="en-US" dirty="0" err="1" smtClean="0"/>
              <a:t>banco</a:t>
            </a:r>
            <a:r>
              <a:rPr lang="en-US" dirty="0" smtClean="0"/>
              <a:t> de dados Oracle, </a:t>
            </a:r>
            <a:r>
              <a:rPr lang="en-US" dirty="0" err="1" smtClean="0"/>
              <a:t>controle</a:t>
            </a:r>
            <a:r>
              <a:rPr lang="en-US" dirty="0" smtClean="0"/>
              <a:t> de </a:t>
            </a:r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/>
              <a:t> </a:t>
            </a:r>
            <a:r>
              <a:rPr lang="en-US" dirty="0" smtClean="0"/>
              <a:t> e a </a:t>
            </a:r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Trello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gerenciamento</a:t>
            </a:r>
            <a:r>
              <a:rPr lang="en-US" dirty="0" smtClean="0"/>
              <a:t> de </a:t>
            </a:r>
            <a:r>
              <a:rPr lang="en-US" dirty="0" err="1" smtClean="0"/>
              <a:t>atividades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Testes: </a:t>
            </a:r>
          </a:p>
          <a:p>
            <a:pPr lvl="1"/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possui</a:t>
            </a:r>
            <a:r>
              <a:rPr lang="en-US" dirty="0" smtClean="0"/>
              <a:t> testes </a:t>
            </a:r>
            <a:r>
              <a:rPr lang="en-US" dirty="0" err="1" smtClean="0"/>
              <a:t>unitários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Maioria</a:t>
            </a:r>
            <a:r>
              <a:rPr lang="en-US" dirty="0" smtClean="0"/>
              <a:t> dos testes </a:t>
            </a:r>
            <a:r>
              <a:rPr lang="en-US" dirty="0" err="1" smtClean="0"/>
              <a:t>realizados</a:t>
            </a:r>
            <a:r>
              <a:rPr lang="en-US" dirty="0" smtClean="0"/>
              <a:t> </a:t>
            </a:r>
            <a:r>
              <a:rPr lang="en-US" dirty="0" err="1" smtClean="0"/>
              <a:t>pelos</a:t>
            </a:r>
            <a:r>
              <a:rPr lang="en-US" dirty="0" smtClean="0"/>
              <a:t> </a:t>
            </a:r>
            <a:r>
              <a:rPr lang="en-US" dirty="0" err="1" smtClean="0"/>
              <a:t>analistas</a:t>
            </a:r>
            <a:r>
              <a:rPr lang="en-US" dirty="0" smtClean="0"/>
              <a:t> de </a:t>
            </a:r>
            <a:r>
              <a:rPr lang="en-US" dirty="0" err="1" smtClean="0"/>
              <a:t>negócio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Uso</a:t>
            </a:r>
            <a:r>
              <a:rPr lang="en-US" dirty="0" smtClean="0"/>
              <a:t> da </a:t>
            </a:r>
            <a:r>
              <a:rPr lang="en-US" dirty="0" err="1" smtClean="0"/>
              <a:t>ferramenta</a:t>
            </a:r>
            <a:r>
              <a:rPr lang="en-US" dirty="0" smtClean="0"/>
              <a:t> Selenium IDE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automatização</a:t>
            </a:r>
            <a:r>
              <a:rPr lang="en-US" dirty="0" smtClean="0"/>
              <a:t> dos testes.</a:t>
            </a:r>
          </a:p>
          <a:p>
            <a:r>
              <a:rPr lang="en-US" dirty="0" err="1" smtClean="0"/>
              <a:t>Não</a:t>
            </a:r>
            <a:r>
              <a:rPr lang="en-US" dirty="0" smtClean="0"/>
              <a:t> é </a:t>
            </a:r>
            <a:r>
              <a:rPr lang="en-US" dirty="0" err="1" smtClean="0"/>
              <a:t>adotada</a:t>
            </a:r>
            <a:r>
              <a:rPr lang="en-US" dirty="0" smtClean="0"/>
              <a:t> </a:t>
            </a:r>
            <a:r>
              <a:rPr lang="en-US" dirty="0" err="1" smtClean="0"/>
              <a:t>nenhuma</a:t>
            </a:r>
            <a:r>
              <a:rPr lang="en-US" dirty="0" smtClean="0"/>
              <a:t> </a:t>
            </a:r>
            <a:r>
              <a:rPr lang="en-US" dirty="0" err="1" smtClean="0"/>
              <a:t>metodologia</a:t>
            </a:r>
            <a:r>
              <a:rPr lang="en-US" dirty="0" smtClean="0"/>
              <a:t> de </a:t>
            </a:r>
            <a:r>
              <a:rPr lang="en-US" dirty="0" err="1" smtClean="0"/>
              <a:t>mercado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SCRUM, RUP, etc. </a:t>
            </a:r>
            <a:r>
              <a:rPr lang="en-US" dirty="0" err="1" smtClean="0"/>
              <a:t>Desenvolvimento</a:t>
            </a:r>
            <a:r>
              <a:rPr lang="en-US" dirty="0" smtClean="0"/>
              <a:t> incremental.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52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100"/>
            <a:ext cx="8913813" cy="914400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Projeto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00" y="1308424"/>
            <a:ext cx="8417000" cy="4957905"/>
          </a:xfrm>
        </p:spPr>
        <p:txBody>
          <a:bodyPr/>
          <a:lstStyle/>
          <a:p>
            <a:r>
              <a:rPr lang="en-US" dirty="0" err="1" smtClean="0"/>
              <a:t>Uso</a:t>
            </a:r>
            <a:r>
              <a:rPr lang="en-US" dirty="0" smtClean="0"/>
              <a:t> da </a:t>
            </a:r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Trello</a:t>
            </a:r>
            <a:r>
              <a:rPr lang="en-US" dirty="0" smtClean="0"/>
              <a:t> </a:t>
            </a:r>
            <a:r>
              <a:rPr lang="en-US" dirty="0" err="1" smtClean="0"/>
              <a:t>para</a:t>
            </a:r>
            <a:r>
              <a:rPr lang="en-US" dirty="0" smtClean="0"/>
              <a:t> </a:t>
            </a:r>
            <a:r>
              <a:rPr lang="en-US" dirty="0" err="1" smtClean="0"/>
              <a:t>gerenciamento</a:t>
            </a:r>
            <a:r>
              <a:rPr lang="en-US" dirty="0" smtClean="0"/>
              <a:t> das </a:t>
            </a:r>
            <a:r>
              <a:rPr lang="en-US" dirty="0" err="1" smtClean="0"/>
              <a:t>atividades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pic>
        <p:nvPicPr>
          <p:cNvPr id="4" name="Picture 3" descr="Screen Shot 2013-12-02 at 19.32.4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5629" y="1891570"/>
            <a:ext cx="8032784" cy="461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81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100"/>
            <a:ext cx="8913813" cy="914400"/>
          </a:xfrm>
        </p:spPr>
        <p:txBody>
          <a:bodyPr/>
          <a:lstStyle/>
          <a:p>
            <a:r>
              <a:rPr lang="en-US" dirty="0" smtClean="0"/>
              <a:t>O </a:t>
            </a:r>
            <a:r>
              <a:rPr lang="en-US" dirty="0" err="1" smtClean="0"/>
              <a:t>Projeto</a:t>
            </a:r>
            <a:r>
              <a:rPr lang="en-US" dirty="0" smtClean="0"/>
              <a:t>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00" y="1308424"/>
            <a:ext cx="8417000" cy="4957905"/>
          </a:xfrm>
        </p:spPr>
        <p:txBody>
          <a:bodyPr/>
          <a:lstStyle/>
          <a:p>
            <a:r>
              <a:rPr lang="en-US" dirty="0" smtClean="0"/>
              <a:t>Toda </a:t>
            </a:r>
            <a:r>
              <a:rPr lang="en-US" dirty="0" err="1" smtClean="0"/>
              <a:t>solicitação</a:t>
            </a:r>
            <a:r>
              <a:rPr lang="en-US" dirty="0" smtClean="0"/>
              <a:t> é </a:t>
            </a:r>
            <a:r>
              <a:rPr lang="en-US" dirty="0" err="1" smtClean="0"/>
              <a:t>cadastrada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um novo card no </a:t>
            </a:r>
            <a:r>
              <a:rPr lang="en-US" dirty="0" err="1" smtClean="0"/>
              <a:t>Trello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pic>
        <p:nvPicPr>
          <p:cNvPr id="6" name="Picture 5" descr="Screen Shot 2013-12-02 at 19.35.28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69772" y="1752293"/>
            <a:ext cx="4058913" cy="4878895"/>
          </a:xfrm>
          <a:prstGeom prst="rect">
            <a:avLst/>
          </a:prstGeom>
        </p:spPr>
      </p:pic>
      <p:pic>
        <p:nvPicPr>
          <p:cNvPr id="7" name="Picture 6" descr="Screen Shot 2013-12-02 at 19.36.2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5217" y="3258012"/>
            <a:ext cx="3109683" cy="1531164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4530846" y="2320626"/>
            <a:ext cx="1084371" cy="9373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44448" y="2775344"/>
            <a:ext cx="228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Rótulos</a:t>
            </a:r>
            <a:r>
              <a:rPr lang="en-US" dirty="0" smtClean="0"/>
              <a:t> das </a:t>
            </a:r>
            <a:r>
              <a:rPr lang="en-US" dirty="0" err="1" smtClean="0"/>
              <a:t>tarefas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988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100"/>
            <a:ext cx="8913813" cy="914400"/>
          </a:xfrm>
        </p:spPr>
        <p:txBody>
          <a:bodyPr/>
          <a:lstStyle/>
          <a:p>
            <a:r>
              <a:rPr lang="en-US" dirty="0" err="1" smtClean="0"/>
              <a:t>Indicadores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00" y="1308424"/>
            <a:ext cx="8417000" cy="495790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Problemas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extração</a:t>
            </a:r>
            <a:r>
              <a:rPr lang="en-US" dirty="0" smtClean="0"/>
              <a:t> dos dados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ferramenta</a:t>
            </a:r>
            <a:r>
              <a:rPr lang="en-US" dirty="0" smtClean="0"/>
              <a:t> </a:t>
            </a:r>
            <a:r>
              <a:rPr lang="en-US" dirty="0" err="1" smtClean="0"/>
              <a:t>Trello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Levantamento</a:t>
            </a:r>
            <a:r>
              <a:rPr lang="en-US" dirty="0" smtClean="0"/>
              <a:t> dos dados </a:t>
            </a:r>
            <a:r>
              <a:rPr lang="en-US" dirty="0" err="1" smtClean="0"/>
              <a:t>através</a:t>
            </a:r>
            <a:r>
              <a:rPr lang="en-US" dirty="0" smtClean="0"/>
              <a:t> dos commits do </a:t>
            </a:r>
            <a:r>
              <a:rPr lang="en-US" dirty="0" err="1" smtClean="0"/>
              <a:t>controlador</a:t>
            </a:r>
            <a:r>
              <a:rPr lang="en-US" dirty="0" smtClean="0"/>
              <a:t> de </a:t>
            </a:r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(</a:t>
            </a:r>
            <a:r>
              <a:rPr lang="en-US" dirty="0" err="1" smtClean="0"/>
              <a:t>BitBucket</a:t>
            </a:r>
            <a:r>
              <a:rPr lang="en-US" dirty="0" smtClean="0"/>
              <a:t>).</a:t>
            </a:r>
          </a:p>
          <a:p>
            <a:endParaRPr lang="en-US" dirty="0" smtClean="0"/>
          </a:p>
        </p:txBody>
      </p:sp>
      <p:pic>
        <p:nvPicPr>
          <p:cNvPr id="4" name="Picture 3" descr="Indicadores-Desempenho-Tecnologico-Samarco-1.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45646" y="4006849"/>
            <a:ext cx="2461729" cy="24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190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100"/>
            <a:ext cx="8913813" cy="914400"/>
          </a:xfrm>
        </p:spPr>
        <p:txBody>
          <a:bodyPr/>
          <a:lstStyle/>
          <a:p>
            <a:r>
              <a:rPr lang="en-US" dirty="0" smtClean="0"/>
              <a:t>Goal Question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00" y="1308424"/>
            <a:ext cx="8417000" cy="4957905"/>
          </a:xfrm>
        </p:spPr>
        <p:txBody>
          <a:bodyPr/>
          <a:lstStyle/>
          <a:p>
            <a:r>
              <a:rPr lang="en-US" dirty="0" err="1" smtClean="0"/>
              <a:t>Objetivo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Avaliar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desenvolvimento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</a:t>
            </a:r>
            <a:r>
              <a:rPr lang="en-US" dirty="0"/>
              <a:t>da </a:t>
            </a:r>
            <a:r>
              <a:rPr lang="en-US" dirty="0" err="1" smtClean="0"/>
              <a:t>análise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 smtClean="0"/>
              <a:t>histórico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 smtClean="0"/>
              <a:t>projeto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/>
              <a:t>Q</a:t>
            </a:r>
            <a:r>
              <a:rPr lang="en-US" dirty="0" err="1" smtClean="0"/>
              <a:t>uantificar</a:t>
            </a:r>
            <a:r>
              <a:rPr lang="en-US" dirty="0" smtClean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defeitos</a:t>
            </a:r>
            <a:r>
              <a:rPr lang="en-US" dirty="0"/>
              <a:t> </a:t>
            </a:r>
            <a:r>
              <a:rPr lang="en-US" dirty="0" err="1" smtClean="0"/>
              <a:t>encontrados</a:t>
            </a:r>
            <a:r>
              <a:rPr lang="en-US" dirty="0" smtClean="0"/>
              <a:t>, de </a:t>
            </a:r>
            <a:r>
              <a:rPr lang="en-US" dirty="0" err="1" smtClean="0"/>
              <a:t>acordo</a:t>
            </a:r>
            <a:r>
              <a:rPr lang="en-US" dirty="0" smtClean="0"/>
              <a:t> com a </a:t>
            </a:r>
            <a:r>
              <a:rPr lang="en-US" dirty="0" err="1" smtClean="0"/>
              <a:t>etapa</a:t>
            </a:r>
            <a:r>
              <a:rPr lang="en-US" dirty="0" smtClean="0"/>
              <a:t> do </a:t>
            </a:r>
            <a:r>
              <a:rPr lang="en-US" dirty="0" err="1" smtClean="0"/>
              <a:t>processo</a:t>
            </a:r>
            <a:r>
              <a:rPr lang="en-US" dirty="0" smtClean="0"/>
              <a:t> (</a:t>
            </a:r>
            <a:r>
              <a:rPr lang="en-US" dirty="0" err="1" smtClean="0"/>
              <a:t>homologação</a:t>
            </a:r>
            <a:r>
              <a:rPr lang="en-US" dirty="0" smtClean="0"/>
              <a:t> e </a:t>
            </a:r>
            <a:r>
              <a:rPr lang="en-US" dirty="0" err="1" smtClean="0"/>
              <a:t>produção</a:t>
            </a:r>
            <a:r>
              <a:rPr lang="en-US" dirty="0" smtClean="0"/>
              <a:t>);</a:t>
            </a:r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Descobrir</a:t>
            </a:r>
            <a:r>
              <a:rPr lang="en-US" dirty="0" smtClean="0"/>
              <a:t> o total </a:t>
            </a:r>
            <a:r>
              <a:rPr lang="en-US" dirty="0" err="1" smtClean="0"/>
              <a:t>gasto</a:t>
            </a:r>
            <a:r>
              <a:rPr lang="en-US" dirty="0" smtClean="0"/>
              <a:t> com a </a:t>
            </a:r>
            <a:r>
              <a:rPr lang="en-US" dirty="0" err="1" smtClean="0"/>
              <a:t>correção</a:t>
            </a:r>
            <a:r>
              <a:rPr lang="en-US" dirty="0" smtClean="0"/>
              <a:t> </a:t>
            </a:r>
            <a:r>
              <a:rPr lang="en-US" dirty="0" err="1" smtClean="0"/>
              <a:t>desses</a:t>
            </a:r>
            <a:r>
              <a:rPr lang="en-US" dirty="0" smtClean="0"/>
              <a:t> </a:t>
            </a:r>
            <a:r>
              <a:rPr lang="en-US" dirty="0" err="1" smtClean="0"/>
              <a:t>problemas</a:t>
            </a:r>
            <a:r>
              <a:rPr lang="en-US" dirty="0" smtClean="0"/>
              <a:t>;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err="1" smtClean="0"/>
              <a:t>Propor</a:t>
            </a:r>
            <a:r>
              <a:rPr lang="en-US" dirty="0" smtClean="0"/>
              <a:t> </a:t>
            </a:r>
            <a:r>
              <a:rPr lang="en-US" dirty="0" err="1" smtClean="0"/>
              <a:t>melhorias</a:t>
            </a:r>
            <a:r>
              <a:rPr lang="en-US" dirty="0" smtClean="0"/>
              <a:t> no </a:t>
            </a:r>
            <a:r>
              <a:rPr lang="en-US" dirty="0" err="1" smtClean="0"/>
              <a:t>processo</a:t>
            </a:r>
            <a:r>
              <a:rPr lang="en-US" dirty="0" smtClean="0"/>
              <a:t> de </a:t>
            </a:r>
            <a:r>
              <a:rPr lang="en-US" dirty="0" err="1" smtClean="0"/>
              <a:t>desenvolvimento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Base </a:t>
            </a:r>
            <a:r>
              <a:rPr lang="en-US" dirty="0" err="1" smtClean="0"/>
              <a:t>histórica</a:t>
            </a:r>
            <a:r>
              <a:rPr lang="en-US" dirty="0" smtClean="0"/>
              <a:t> de </a:t>
            </a:r>
            <a:r>
              <a:rPr lang="da-DK" dirty="0" smtClean="0"/>
              <a:t>17</a:t>
            </a:r>
            <a:r>
              <a:rPr lang="da-DK" dirty="0"/>
              <a:t>/04/2012 </a:t>
            </a:r>
            <a:r>
              <a:rPr lang="da-DK" dirty="0" smtClean="0"/>
              <a:t>até 13/11/2013.</a:t>
            </a:r>
            <a:endParaRPr lang="da-DK" dirty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12886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100"/>
            <a:ext cx="8913813" cy="914400"/>
          </a:xfrm>
        </p:spPr>
        <p:txBody>
          <a:bodyPr/>
          <a:lstStyle/>
          <a:p>
            <a:r>
              <a:rPr lang="en-US" dirty="0" smtClean="0"/>
              <a:t>Goal Question Metrics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00" y="1308424"/>
            <a:ext cx="8417000" cy="4957905"/>
          </a:xfrm>
        </p:spPr>
        <p:txBody>
          <a:bodyPr>
            <a:normAutofit/>
          </a:bodyPr>
          <a:lstStyle/>
          <a:p>
            <a:r>
              <a:rPr lang="en-US" dirty="0" err="1" smtClean="0"/>
              <a:t>Questão</a:t>
            </a:r>
            <a:r>
              <a:rPr lang="en-US" dirty="0" smtClean="0"/>
              <a:t> 1: </a:t>
            </a:r>
            <a:r>
              <a:rPr lang="en-US" dirty="0" err="1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incidências</a:t>
            </a:r>
            <a:r>
              <a:rPr lang="en-US" dirty="0" smtClean="0"/>
              <a:t> </a:t>
            </a:r>
            <a:r>
              <a:rPr lang="en-US" dirty="0" err="1"/>
              <a:t>encontradas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o </a:t>
            </a:r>
            <a:r>
              <a:rPr lang="en-US" dirty="0" err="1" smtClean="0"/>
              <a:t>início</a:t>
            </a:r>
            <a:r>
              <a:rPr lang="en-US" dirty="0" smtClean="0"/>
              <a:t> </a:t>
            </a:r>
            <a:r>
              <a:rPr lang="en-US" dirty="0"/>
              <a:t>do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err="1" smtClean="0"/>
              <a:t>versão</a:t>
            </a:r>
            <a:r>
              <a:rPr lang="en-US" dirty="0" smtClean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?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Total de 176 </a:t>
            </a:r>
            <a:r>
              <a:rPr lang="en-US" dirty="0" err="1" smtClean="0"/>
              <a:t>incidências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39 </a:t>
            </a:r>
            <a:r>
              <a:rPr lang="en-US" dirty="0" err="1" smtClean="0"/>
              <a:t>alterações</a:t>
            </a:r>
            <a:endParaRPr lang="en-US" dirty="0" smtClean="0"/>
          </a:p>
          <a:p>
            <a:pPr lvl="2"/>
            <a:r>
              <a:rPr lang="en-US" dirty="0" smtClean="0"/>
              <a:t>98 </a:t>
            </a:r>
            <a:r>
              <a:rPr lang="en-US" dirty="0" err="1" smtClean="0"/>
              <a:t>correções</a:t>
            </a:r>
            <a:endParaRPr lang="en-US" dirty="0" smtClean="0"/>
          </a:p>
          <a:p>
            <a:pPr lvl="2"/>
            <a:r>
              <a:rPr lang="en-US" dirty="0" smtClean="0"/>
              <a:t>39 bugs</a:t>
            </a:r>
            <a:endParaRPr lang="en-US" dirty="0"/>
          </a:p>
          <a:p>
            <a:r>
              <a:rPr lang="en-US" dirty="0" err="1"/>
              <a:t>Questão</a:t>
            </a:r>
            <a:r>
              <a:rPr lang="en-US" dirty="0"/>
              <a:t> </a:t>
            </a:r>
            <a:r>
              <a:rPr lang="en-US" dirty="0" smtClean="0"/>
              <a:t>2: </a:t>
            </a:r>
            <a:r>
              <a:rPr lang="en-US" dirty="0" err="1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/>
              <a:t>percentual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 smtClean="0"/>
              <a:t>incidência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acordo</a:t>
            </a:r>
            <a:r>
              <a:rPr lang="en-US" dirty="0"/>
              <a:t> com 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categoria</a:t>
            </a:r>
            <a:r>
              <a:rPr lang="en-US" dirty="0"/>
              <a:t>? 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Screen Shot 2013-12-02 at 19.54.1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54585" y="4425319"/>
            <a:ext cx="4421102" cy="22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755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36100"/>
            <a:ext cx="8913813" cy="914400"/>
          </a:xfrm>
        </p:spPr>
        <p:txBody>
          <a:bodyPr/>
          <a:lstStyle/>
          <a:p>
            <a:r>
              <a:rPr lang="en-US" dirty="0" smtClean="0"/>
              <a:t>Goal Question Metrics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900" y="1308424"/>
            <a:ext cx="8417000" cy="4957905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Questão</a:t>
            </a:r>
            <a:r>
              <a:rPr lang="en-US" dirty="0" smtClean="0"/>
              <a:t> 3: </a:t>
            </a:r>
            <a:r>
              <a:rPr lang="en-US" dirty="0" err="1"/>
              <a:t>Qual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/>
              <a:t>o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 err="1" smtClean="0"/>
              <a:t>mínimo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profissionais</a:t>
            </a:r>
            <a:r>
              <a:rPr lang="en-US" dirty="0"/>
              <a:t> </a:t>
            </a:r>
            <a:r>
              <a:rPr lang="en-US" dirty="0" err="1"/>
              <a:t>envolvidos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 smtClean="0"/>
              <a:t>resolução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 smtClean="0"/>
              <a:t>incidência</a:t>
            </a:r>
            <a:r>
              <a:rPr lang="en-US" dirty="0" smtClean="0"/>
              <a:t>?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Total de 3 </a:t>
            </a:r>
            <a:r>
              <a:rPr lang="en-US" dirty="0" err="1" smtClean="0"/>
              <a:t>profissionais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1 </a:t>
            </a:r>
            <a:r>
              <a:rPr lang="en-US" dirty="0" err="1" smtClean="0"/>
              <a:t>Programador</a:t>
            </a:r>
            <a:endParaRPr lang="en-US" dirty="0" smtClean="0"/>
          </a:p>
          <a:p>
            <a:pPr lvl="2"/>
            <a:r>
              <a:rPr lang="en-US" dirty="0" smtClean="0"/>
              <a:t>1 </a:t>
            </a:r>
            <a:r>
              <a:rPr lang="en-US" dirty="0" err="1" smtClean="0"/>
              <a:t>Analista</a:t>
            </a:r>
            <a:r>
              <a:rPr lang="en-US" dirty="0" smtClean="0"/>
              <a:t> / </a:t>
            </a:r>
            <a:r>
              <a:rPr lang="en-US" dirty="0" err="1" smtClean="0"/>
              <a:t>testador</a:t>
            </a:r>
            <a:endParaRPr lang="en-US" dirty="0" smtClean="0"/>
          </a:p>
          <a:p>
            <a:pPr lvl="2"/>
            <a:r>
              <a:rPr lang="en-US" dirty="0" smtClean="0"/>
              <a:t>1 </a:t>
            </a:r>
            <a:r>
              <a:rPr lang="en-US" dirty="0" err="1" smtClean="0"/>
              <a:t>Administrador</a:t>
            </a:r>
            <a:r>
              <a:rPr lang="en-US" dirty="0" smtClean="0"/>
              <a:t> de </a:t>
            </a:r>
            <a:r>
              <a:rPr lang="en-US" dirty="0" err="1" smtClean="0"/>
              <a:t>Sistemas</a:t>
            </a:r>
            <a:endParaRPr lang="en-US" dirty="0"/>
          </a:p>
          <a:p>
            <a:r>
              <a:rPr lang="en-US" dirty="0" err="1"/>
              <a:t>Questão</a:t>
            </a:r>
            <a:r>
              <a:rPr lang="en-US" dirty="0"/>
              <a:t> 4</a:t>
            </a:r>
            <a:r>
              <a:rPr lang="en-US" dirty="0" smtClean="0"/>
              <a:t>: </a:t>
            </a:r>
            <a:r>
              <a:rPr lang="en-US" dirty="0" err="1" smtClean="0"/>
              <a:t>Qual</a:t>
            </a:r>
            <a:r>
              <a:rPr lang="en-US" dirty="0" smtClean="0"/>
              <a:t> é </a:t>
            </a:r>
            <a:r>
              <a:rPr lang="en-US" dirty="0"/>
              <a:t>o </a:t>
            </a:r>
            <a:r>
              <a:rPr lang="en-US" dirty="0" err="1" smtClean="0"/>
              <a:t>número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horas</a:t>
            </a:r>
            <a:r>
              <a:rPr lang="en-US" dirty="0"/>
              <a:t> </a:t>
            </a:r>
            <a:r>
              <a:rPr lang="en-US" dirty="0" err="1" smtClean="0"/>
              <a:t>gastas</a:t>
            </a:r>
            <a:r>
              <a:rPr lang="en-US" dirty="0" smtClean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profissional</a:t>
            </a:r>
            <a:r>
              <a:rPr lang="en-US" dirty="0"/>
              <a:t> </a:t>
            </a:r>
            <a:r>
              <a:rPr lang="en-US" dirty="0" err="1"/>
              <a:t>envolvido</a:t>
            </a:r>
            <a:r>
              <a:rPr lang="en-US" dirty="0"/>
              <a:t> no </a:t>
            </a:r>
            <a:r>
              <a:rPr lang="en-US" dirty="0" err="1"/>
              <a:t>processo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a </a:t>
            </a:r>
            <a:r>
              <a:rPr lang="en-US" dirty="0" err="1" smtClean="0"/>
              <a:t>resolução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 smtClean="0"/>
              <a:t>incidência</a:t>
            </a:r>
            <a:r>
              <a:rPr lang="en-US" dirty="0"/>
              <a:t>?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err="1" smtClean="0"/>
              <a:t>Programador</a:t>
            </a:r>
            <a:r>
              <a:rPr lang="en-US" dirty="0" smtClean="0"/>
              <a:t>:</a:t>
            </a:r>
          </a:p>
          <a:p>
            <a:pPr lvl="2"/>
            <a:r>
              <a:rPr lang="en-US" dirty="0" err="1" smtClean="0"/>
              <a:t>Alteração</a:t>
            </a:r>
            <a:r>
              <a:rPr lang="en-US" dirty="0" smtClean="0"/>
              <a:t>: 7 </a:t>
            </a:r>
            <a:r>
              <a:rPr lang="en-US" dirty="0" err="1" smtClean="0"/>
              <a:t>horas</a:t>
            </a:r>
            <a:endParaRPr lang="en-US" dirty="0" smtClean="0"/>
          </a:p>
          <a:p>
            <a:pPr lvl="2"/>
            <a:r>
              <a:rPr lang="en-US" dirty="0" err="1" smtClean="0"/>
              <a:t>Correção</a:t>
            </a:r>
            <a:r>
              <a:rPr lang="en-US" dirty="0" smtClean="0"/>
              <a:t>: 8 </a:t>
            </a:r>
            <a:r>
              <a:rPr lang="en-US" dirty="0" err="1" smtClean="0"/>
              <a:t>horas</a:t>
            </a:r>
            <a:endParaRPr lang="en-US" dirty="0" smtClean="0"/>
          </a:p>
          <a:p>
            <a:pPr lvl="2"/>
            <a:r>
              <a:rPr lang="en-US" dirty="0" smtClean="0"/>
              <a:t>Bug: 12 </a:t>
            </a:r>
            <a:r>
              <a:rPr lang="en-US" dirty="0" err="1" smtClean="0"/>
              <a:t>horas</a:t>
            </a:r>
            <a:endParaRPr lang="en-US" dirty="0" smtClean="0"/>
          </a:p>
          <a:p>
            <a:pPr lvl="1"/>
            <a:r>
              <a:rPr lang="en-US" dirty="0" err="1" smtClean="0"/>
              <a:t>Analista</a:t>
            </a:r>
            <a:r>
              <a:rPr lang="en-US" dirty="0" smtClean="0"/>
              <a:t>/</a:t>
            </a:r>
            <a:r>
              <a:rPr lang="en-US" dirty="0" err="1" smtClean="0"/>
              <a:t>Testador</a:t>
            </a:r>
            <a:r>
              <a:rPr lang="en-US" dirty="0" smtClean="0"/>
              <a:t>: 3 </a:t>
            </a:r>
            <a:r>
              <a:rPr lang="en-US" dirty="0" err="1" smtClean="0"/>
              <a:t>horas</a:t>
            </a:r>
            <a:endParaRPr lang="en-US" dirty="0" smtClean="0"/>
          </a:p>
          <a:p>
            <a:pPr lvl="1"/>
            <a:r>
              <a:rPr lang="en-US" dirty="0" err="1" smtClean="0"/>
              <a:t>Administrador</a:t>
            </a:r>
            <a:r>
              <a:rPr lang="en-US" dirty="0" smtClean="0"/>
              <a:t> de </a:t>
            </a:r>
            <a:r>
              <a:rPr lang="en-US" dirty="0" err="1" smtClean="0"/>
              <a:t>sistema</a:t>
            </a:r>
            <a:r>
              <a:rPr lang="en-US" dirty="0" smtClean="0"/>
              <a:t>: 2 </a:t>
            </a:r>
            <a:r>
              <a:rPr lang="en-US" dirty="0" err="1" smtClean="0"/>
              <a:t>horas</a:t>
            </a:r>
            <a:endParaRPr lang="en-US" dirty="0" smtClean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82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ception">
  <a:themeElements>
    <a:clrScheme name="Perception">
      <a:dk1>
        <a:sysClr val="windowText" lastClr="000000"/>
      </a:dk1>
      <a:lt1>
        <a:sysClr val="window" lastClr="FFFFFF"/>
      </a:lt1>
      <a:dk2>
        <a:srgbClr val="333333"/>
      </a:dk2>
      <a:lt2>
        <a:srgbClr val="BBC0AC"/>
      </a:lt2>
      <a:accent1>
        <a:srgbClr val="A2C816"/>
      </a:accent1>
      <a:accent2>
        <a:srgbClr val="E07602"/>
      </a:accent2>
      <a:accent3>
        <a:srgbClr val="E4C402"/>
      </a:accent3>
      <a:accent4>
        <a:srgbClr val="7DC1EF"/>
      </a:accent4>
      <a:accent5>
        <a:srgbClr val="21449B"/>
      </a:accent5>
      <a:accent6>
        <a:srgbClr val="A2B170"/>
      </a:accent6>
      <a:hlink>
        <a:srgbClr val="8DA440"/>
      </a:hlink>
      <a:folHlink>
        <a:srgbClr val="4C4F3F"/>
      </a:folHlink>
    </a:clrScheme>
    <a:fontScheme name="Perception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erception">
      <a:fillStyleLst>
        <a:solidFill>
          <a:schemeClr val="phClr"/>
        </a:solidFill>
        <a:solidFill>
          <a:schemeClr val="phClr">
            <a:shade val="90000"/>
          </a:schemeClr>
        </a:solidFill>
        <a:solidFill>
          <a:schemeClr val="phClr">
            <a:shade val="80000"/>
          </a:schemeClr>
        </a:soli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bliqueTopRight"/>
            <a:lightRig rig="threePt" dir="tl"/>
          </a:scene3d>
          <a:sp3d>
            <a:bevelT w="25400" h="25400"/>
          </a:sp3d>
        </a:effectStyle>
        <a:effectStyle>
          <a:effectLst/>
          <a:scene3d>
            <a:camera prst="perspectiveFront" fov="4200000"/>
            <a:lightRig rig="balanced" dir="tl">
              <a:rot lat="0" lon="0" rev="18600000"/>
            </a:lightRig>
          </a:scene3d>
          <a:sp3d prstMaterial="metal">
            <a:bevelT w="63500" h="50800" prst="angle"/>
          </a:sp3d>
        </a:effectStyle>
      </a:effectStyleLst>
      <a:bgFillStyleLst>
        <a:solidFill>
          <a:schemeClr val="phClr">
            <a:tint val="90000"/>
          </a:schemeClr>
        </a:solidFill>
        <a:solidFill>
          <a:schemeClr val="phClr">
            <a:tint val="50000"/>
          </a:schemeClr>
        </a:solidFill>
        <a:solidFill>
          <a:schemeClr val="phClr">
            <a:shade val="60000"/>
          </a:schemeClr>
        </a:soli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Perception.thmx</Template>
  <TotalTime>277</TotalTime>
  <Words>1156</Words>
  <Application>Microsoft Office PowerPoint</Application>
  <PresentationFormat>Apresentação na tela (4:3)</PresentationFormat>
  <Paragraphs>118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Perception</vt:lpstr>
      <vt:lpstr>Uso de métricas de software na quantificação dos custos de erros encontrados em um projeto real </vt:lpstr>
      <vt:lpstr>Motivação</vt:lpstr>
      <vt:lpstr>O projeto</vt:lpstr>
      <vt:lpstr>O Projeto (cont.)</vt:lpstr>
      <vt:lpstr>O Projeto (cont.)</vt:lpstr>
      <vt:lpstr>Indicadores</vt:lpstr>
      <vt:lpstr>Goal Question Metrics</vt:lpstr>
      <vt:lpstr>Goal Question Metrics (cont.)</vt:lpstr>
      <vt:lpstr>Goal Question Metrics (cont.)</vt:lpstr>
      <vt:lpstr>Goal Question Metrics (cont.)</vt:lpstr>
      <vt:lpstr>Goal Question Metrics (cont.)</vt:lpstr>
      <vt:lpstr>Goal Question Metrics (cont.)</vt:lpstr>
      <vt:lpstr>Conclusões e sugestões de melhorias</vt:lpstr>
      <vt:lpstr>Trabalhos futuros (métricas)</vt:lpstr>
      <vt:lpstr>Referências</vt:lpstr>
      <vt:lpstr>Perguntas?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Uso de métricas de software na quantificação dos custos de erros encontrados em um projeto real</dc:title>
  <dc:creator>Rodrigo Z Raminelli</dc:creator>
  <cp:lastModifiedBy>andre</cp:lastModifiedBy>
  <cp:revision>58</cp:revision>
  <dcterms:created xsi:type="dcterms:W3CDTF">2013-12-02T21:14:35Z</dcterms:created>
  <dcterms:modified xsi:type="dcterms:W3CDTF">2013-12-11T15:50:24Z</dcterms:modified>
</cp:coreProperties>
</file>