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4"/>
  </p:sldMasterIdLst>
  <p:sldIdLst>
    <p:sldId id="263" r:id="rId5"/>
    <p:sldId id="264" r:id="rId6"/>
    <p:sldId id="256" r:id="rId7"/>
    <p:sldId id="266" r:id="rId8"/>
    <p:sldId id="257" r:id="rId9"/>
    <p:sldId id="267" r:id="rId10"/>
    <p:sldId id="268" r:id="rId11"/>
    <p:sldId id="269" r:id="rId12"/>
    <p:sldId id="271" r:id="rId13"/>
    <p:sldId id="275" r:id="rId14"/>
    <p:sldId id="260" r:id="rId15"/>
    <p:sldId id="272" r:id="rId16"/>
    <p:sldId id="261" r:id="rId17"/>
    <p:sldId id="273" r:id="rId18"/>
    <p:sldId id="274" r:id="rId19"/>
    <p:sldId id="277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guilar" initials="" lastIdx="1" clrIdx="0">
    <p:extLst>
      <p:ext uri="{19B8F6BF-5375-455C-9EA6-DF929625EA0E}">
        <p15:presenceInfo xmlns:p15="http://schemas.microsoft.com/office/powerpoint/2012/main" userId="S::d.aguilar@twarco.com::e4e5a271-960c-4ce9-9d92-565984fb2a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C934EB3-9549-43C3-B102-1E2E810680F1}" type="datetimeFigureOut">
              <a:rPr lang="es-MX" smtClean="0"/>
              <a:t>07/01/2025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8791574-8995-423F-BE0C-B89FD47178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8675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4EB3-9549-43C3-B102-1E2E810680F1}" type="datetimeFigureOut">
              <a:rPr lang="es-MX" smtClean="0"/>
              <a:t>07/01/2025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1574-8995-423F-BE0C-B89FD47178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081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4EB3-9549-43C3-B102-1E2E810680F1}" type="datetimeFigureOut">
              <a:rPr lang="es-MX" smtClean="0"/>
              <a:t>07/01/2025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1574-8995-423F-BE0C-B89FD47178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4445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4EB3-9549-43C3-B102-1E2E810680F1}" type="datetimeFigureOut">
              <a:rPr lang="es-MX" smtClean="0"/>
              <a:t>07/01/2025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1574-8995-423F-BE0C-B89FD47178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4264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4EB3-9549-43C3-B102-1E2E810680F1}" type="datetimeFigureOut">
              <a:rPr lang="es-MX" smtClean="0"/>
              <a:t>07/01/2025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1574-8995-423F-BE0C-B89FD47178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6544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4EB3-9549-43C3-B102-1E2E810680F1}" type="datetimeFigureOut">
              <a:rPr lang="es-MX" smtClean="0"/>
              <a:t>07/01/2025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1574-8995-423F-BE0C-B89FD47178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6950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4EB3-9549-43C3-B102-1E2E810680F1}" type="datetimeFigureOut">
              <a:rPr lang="es-MX" smtClean="0"/>
              <a:t>07/01/2025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1574-8995-423F-BE0C-B89FD47178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6612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4EB3-9549-43C3-B102-1E2E810680F1}" type="datetimeFigureOut">
              <a:rPr lang="es-MX" smtClean="0"/>
              <a:t>07/01/2025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1574-8995-423F-BE0C-B89FD47178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276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4EB3-9549-43C3-B102-1E2E810680F1}" type="datetimeFigureOut">
              <a:rPr lang="es-MX" smtClean="0"/>
              <a:t>07/01/2025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1574-8995-423F-BE0C-B89FD47178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981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4EB3-9549-43C3-B102-1E2E810680F1}" type="datetimeFigureOut">
              <a:rPr lang="es-MX" smtClean="0"/>
              <a:t>07/01/2025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1574-8995-423F-BE0C-B89FD47178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829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4EB3-9549-43C3-B102-1E2E810680F1}" type="datetimeFigureOut">
              <a:rPr lang="es-MX" smtClean="0"/>
              <a:t>07/01/2025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1574-8995-423F-BE0C-B89FD47178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673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4EB3-9549-43C3-B102-1E2E810680F1}" type="datetimeFigureOut">
              <a:rPr lang="es-MX" smtClean="0"/>
              <a:t>07/01/2025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1574-8995-423F-BE0C-B89FD47178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532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4EB3-9549-43C3-B102-1E2E810680F1}" type="datetimeFigureOut">
              <a:rPr lang="es-MX" smtClean="0"/>
              <a:t>07/01/2025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1574-8995-423F-BE0C-B89FD47178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338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4EB3-9549-43C3-B102-1E2E810680F1}" type="datetimeFigureOut">
              <a:rPr lang="es-MX" smtClean="0"/>
              <a:t>07/01/2025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1574-8995-423F-BE0C-B89FD47178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935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4EB3-9549-43C3-B102-1E2E810680F1}" type="datetimeFigureOut">
              <a:rPr lang="es-MX" smtClean="0"/>
              <a:t>07/01/2025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1574-8995-423F-BE0C-B89FD47178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9299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4EB3-9549-43C3-B102-1E2E810680F1}" type="datetimeFigureOut">
              <a:rPr lang="es-MX" smtClean="0"/>
              <a:t>07/01/2025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1574-8995-423F-BE0C-B89FD47178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114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4EB3-9549-43C3-B102-1E2E810680F1}" type="datetimeFigureOut">
              <a:rPr lang="es-MX" smtClean="0"/>
              <a:t>07/01/2025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1574-8995-423F-BE0C-B89FD47178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412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934EB3-9549-43C3-B102-1E2E810680F1}" type="datetimeFigureOut">
              <a:rPr lang="es-MX" smtClean="0"/>
              <a:t>07/01/2025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791574-8995-423F-BE0C-B89FD47178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04977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  <p:sldLayoutId id="2147483915" r:id="rId14"/>
    <p:sldLayoutId id="2147483916" r:id="rId15"/>
    <p:sldLayoutId id="2147483917" r:id="rId16"/>
    <p:sldLayoutId id="21474839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7EC7C-2E41-DBE0-FEC1-61CA4E723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5413" y="2534484"/>
            <a:ext cx="9054233" cy="1134299"/>
          </a:xfrm>
        </p:spPr>
        <p:txBody>
          <a:bodyPr>
            <a:noAutofit/>
          </a:bodyPr>
          <a:lstStyle/>
          <a:p>
            <a:pPr algn="r"/>
            <a:r>
              <a:rPr lang="es-MX" sz="2400" b="1" dirty="0"/>
              <a:t>Proyecto: Campañas en Acción: Análisis de Rendimiento y Optimización de Marketing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572EAE-F291-8893-F46B-8750D68A9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2046" y="4323516"/>
            <a:ext cx="5647600" cy="807777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s-MX" dirty="0"/>
              <a:t>Prueba como Científico De Datos para  </a:t>
            </a:r>
            <a:r>
              <a:rPr lang="es-MX" b="0" i="0" dirty="0">
                <a:effectLst/>
                <a:latin typeface="Google Sans"/>
              </a:rPr>
              <a:t>Avianca BRM</a:t>
            </a:r>
            <a:endParaRPr lang="es-MX" dirty="0"/>
          </a:p>
          <a:p>
            <a:pPr algn="r"/>
            <a:r>
              <a:rPr lang="es-MX" dirty="0"/>
              <a:t>Presentado: </a:t>
            </a:r>
            <a:r>
              <a:rPr lang="es-MX" dirty="0" err="1"/>
              <a:t>Andrethy</a:t>
            </a:r>
            <a:r>
              <a:rPr lang="es-MX" dirty="0"/>
              <a:t> David Aguilar Ariza </a:t>
            </a:r>
          </a:p>
          <a:p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45E8C9B-A630-CED0-E645-22F18D3F5B48}"/>
              </a:ext>
            </a:extLst>
          </p:cNvPr>
          <p:cNvSpPr txBox="1"/>
          <p:nvPr/>
        </p:nvSpPr>
        <p:spPr>
          <a:xfrm>
            <a:off x="8398276" y="1725442"/>
            <a:ext cx="34001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600" dirty="0" err="1"/>
              <a:t>STORYTELLiING</a:t>
            </a:r>
            <a:r>
              <a:rPr lang="es-MX" sz="3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237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AD2E7C6-A1AE-6343-B802-F976FA1B3996}"/>
              </a:ext>
            </a:extLst>
          </p:cNvPr>
          <p:cNvSpPr txBox="1"/>
          <p:nvPr/>
        </p:nvSpPr>
        <p:spPr>
          <a:xfrm>
            <a:off x="3048740" y="3027169"/>
            <a:ext cx="6094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En 134016, 64 tenía el valor más bajo Suma de </a:t>
            </a:r>
            <a:r>
              <a:rPr lang="es-MX" dirty="0" err="1"/>
              <a:t>Edad_Audiencia</a:t>
            </a:r>
            <a:r>
              <a:rPr lang="es-MX" dirty="0"/>
              <a:t> y era 253,38% superior a 19, que tenía el Suma de </a:t>
            </a:r>
            <a:r>
              <a:rPr lang="es-MX" dirty="0" err="1"/>
              <a:t>Edad_Audiencia</a:t>
            </a:r>
            <a:r>
              <a:rPr lang="es-MX" dirty="0"/>
              <a:t> más bajo en 37924.</a:t>
            </a:r>
          </a:p>
          <a:p>
            <a:r>
              <a:rPr lang="es-MX" dirty="0"/>
              <a:t>64 cuenta para 3,23% de Suma de </a:t>
            </a:r>
            <a:r>
              <a:rPr lang="es-MX" dirty="0" err="1"/>
              <a:t>Edad_Audiencia</a:t>
            </a:r>
            <a:r>
              <a:rPr lang="es-MX" dirty="0"/>
              <a:t>.</a:t>
            </a:r>
          </a:p>
          <a:p>
            <a:r>
              <a:rPr lang="es-MX" dirty="0"/>
              <a:t>En todos los 48 </a:t>
            </a:r>
            <a:r>
              <a:rPr lang="es-MX" dirty="0" err="1"/>
              <a:t>Edad_Audiencia</a:t>
            </a:r>
            <a:r>
              <a:rPr lang="es-MX" dirty="0"/>
              <a:t>, Suma de </a:t>
            </a:r>
            <a:r>
              <a:rPr lang="es-MX" dirty="0" err="1"/>
              <a:t>Edad_Audiencia</a:t>
            </a:r>
            <a:r>
              <a:rPr lang="es-MX" dirty="0"/>
              <a:t> varió de 37924 a 134016.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3F7FE5F-0D58-5E4F-BCC9-016A2F2B061E}"/>
              </a:ext>
            </a:extLst>
          </p:cNvPr>
          <p:cNvSpPr txBox="1"/>
          <p:nvPr/>
        </p:nvSpPr>
        <p:spPr>
          <a:xfrm>
            <a:off x="3048740" y="1430175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4. ¿Cómo varía el Alcance en función del grupo etario de la Audiencia?</a:t>
            </a:r>
          </a:p>
        </p:txBody>
      </p:sp>
    </p:spTree>
    <p:extLst>
      <p:ext uri="{BB962C8B-B14F-4D97-AF65-F5344CB8AC3E}">
        <p14:creationId xmlns:p14="http://schemas.microsoft.com/office/powerpoint/2010/main" val="169424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61EFCAF5-E8DE-01AC-C0BD-3C3BE706530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71292983"/>
                  </p:ext>
                </p:extLst>
              </p:nvPr>
            </p:nvGraphicFramePr>
            <p:xfrm>
              <a:off x="685800" y="355107"/>
              <a:ext cx="10784150" cy="595691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Marcador de contenido 3">
                <a:extLst>
                  <a:ext uri="{FF2B5EF4-FFF2-40B4-BE49-F238E27FC236}">
                    <a16:creationId xmlns:a16="http://schemas.microsoft.com/office/drawing/2014/main" id="{61EFCAF5-E8DE-01AC-C0BD-3C3BE706530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800" y="355107"/>
                <a:ext cx="10784150" cy="595691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8724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E04A6E9-0B73-C461-D09F-3846207BA5A7}"/>
              </a:ext>
            </a:extLst>
          </p:cNvPr>
          <p:cNvSpPr txBox="1"/>
          <p:nvPr/>
        </p:nvSpPr>
        <p:spPr>
          <a:xfrm>
            <a:off x="3048740" y="2720901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En 3787.46, enero tenía el valor más bajo Evolución del </a:t>
            </a:r>
            <a:r>
              <a:rPr lang="es-MX" dirty="0" err="1"/>
              <a:t>Engagement</a:t>
            </a:r>
            <a:r>
              <a:rPr lang="es-MX" dirty="0"/>
              <a:t> </a:t>
            </a:r>
            <a:r>
              <a:rPr lang="es-MX" dirty="0" err="1"/>
              <a:t>Rate</a:t>
            </a:r>
            <a:r>
              <a:rPr lang="es-MX" dirty="0"/>
              <a:t> Mensual y era 13,87% superior a febrero, que tenía el Evolución del </a:t>
            </a:r>
            <a:r>
              <a:rPr lang="es-MX" dirty="0" err="1"/>
              <a:t>Engagement</a:t>
            </a:r>
            <a:r>
              <a:rPr lang="es-MX" dirty="0"/>
              <a:t> </a:t>
            </a:r>
            <a:r>
              <a:rPr lang="es-MX" dirty="0" err="1"/>
              <a:t>Rate</a:t>
            </a:r>
            <a:r>
              <a:rPr lang="es-MX" dirty="0"/>
              <a:t> Mensual más bajo en 3326.12.</a:t>
            </a:r>
          </a:p>
          <a:p>
            <a:r>
              <a:rPr lang="es-MX" dirty="0"/>
              <a:t>enero cuenta para 8,73% de Evolución del </a:t>
            </a:r>
            <a:r>
              <a:rPr lang="es-MX" dirty="0" err="1"/>
              <a:t>Engagement</a:t>
            </a:r>
            <a:r>
              <a:rPr lang="es-MX" dirty="0"/>
              <a:t> </a:t>
            </a:r>
            <a:r>
              <a:rPr lang="es-MX" dirty="0" err="1"/>
              <a:t>Rate</a:t>
            </a:r>
            <a:r>
              <a:rPr lang="es-MX" dirty="0"/>
              <a:t> Mensual.</a:t>
            </a:r>
          </a:p>
          <a:p>
            <a:r>
              <a:rPr lang="es-MX" dirty="0"/>
              <a:t>En todos los 12 Mes, Evolución del </a:t>
            </a:r>
            <a:r>
              <a:rPr lang="es-MX" dirty="0" err="1"/>
              <a:t>Engagement</a:t>
            </a:r>
            <a:r>
              <a:rPr lang="es-MX" dirty="0"/>
              <a:t> </a:t>
            </a:r>
            <a:r>
              <a:rPr lang="es-MX" dirty="0" err="1"/>
              <a:t>Rate</a:t>
            </a:r>
            <a:r>
              <a:rPr lang="es-MX" dirty="0"/>
              <a:t> Mensual varió de 3326.12 a 3787.46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DD8EC6E-DAC6-47E6-23DE-3549B50B2CD6}"/>
              </a:ext>
            </a:extLst>
          </p:cNvPr>
          <p:cNvSpPr txBox="1"/>
          <p:nvPr/>
        </p:nvSpPr>
        <p:spPr>
          <a:xfrm>
            <a:off x="2851951" y="127477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5. ¿Cuál es la tendencia de Impresiones y Alcance a lo largo del tiempo?</a:t>
            </a:r>
          </a:p>
        </p:txBody>
      </p:sp>
    </p:spTree>
    <p:extLst>
      <p:ext uri="{BB962C8B-B14F-4D97-AF65-F5344CB8AC3E}">
        <p14:creationId xmlns:p14="http://schemas.microsoft.com/office/powerpoint/2010/main" val="2936346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mplemento 3">
                <a:extLst>
                  <a:ext uri="{FF2B5EF4-FFF2-40B4-BE49-F238E27FC236}">
                    <a16:creationId xmlns:a16="http://schemas.microsoft.com/office/drawing/2014/main" id="{F72D847E-95CB-81E2-09CA-E5E442576D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7568262"/>
                  </p:ext>
                </p:extLst>
              </p:nvPr>
            </p:nvGraphicFramePr>
            <p:xfrm>
              <a:off x="701335" y="275209"/>
              <a:ext cx="10626571" cy="619661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mplemento 3">
                <a:extLst>
                  <a:ext uri="{FF2B5EF4-FFF2-40B4-BE49-F238E27FC236}">
                    <a16:creationId xmlns:a16="http://schemas.microsoft.com/office/drawing/2014/main" id="{F72D847E-95CB-81E2-09CA-E5E442576DC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1335" y="275209"/>
                <a:ext cx="10626571" cy="61966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0817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7D1D794-8737-16D1-DE36-F86282B63F9B}"/>
              </a:ext>
            </a:extLst>
          </p:cNvPr>
          <p:cNvSpPr txBox="1"/>
          <p:nvPr/>
        </p:nvSpPr>
        <p:spPr>
          <a:xfrm>
            <a:off x="3048740" y="142663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6. ¿Cuál es el rendimiento de las campañas?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AACCBED-08C6-22CE-03CF-91296EFDFF5B}"/>
              </a:ext>
            </a:extLst>
          </p:cNvPr>
          <p:cNvSpPr txBox="1"/>
          <p:nvPr/>
        </p:nvSpPr>
        <p:spPr>
          <a:xfrm>
            <a:off x="2914095" y="2255719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effectLst/>
              </a:rPr>
              <a:t>En 324.11, octubre tenía el valor más bajo Evolución del </a:t>
            </a:r>
            <a:r>
              <a:rPr lang="es-MX" b="1" dirty="0" err="1">
                <a:effectLst/>
              </a:rPr>
              <a:t>Engagement</a:t>
            </a:r>
            <a:r>
              <a:rPr lang="es-MX" b="1" dirty="0">
                <a:effectLst/>
              </a:rPr>
              <a:t> </a:t>
            </a:r>
            <a:r>
              <a:rPr lang="es-MX" b="1" dirty="0" err="1">
                <a:effectLst/>
              </a:rPr>
              <a:t>Rate</a:t>
            </a:r>
            <a:r>
              <a:rPr lang="es-MX" b="1" dirty="0">
                <a:effectLst/>
              </a:rPr>
              <a:t> Mensual y era 34,69% superior a marzo, que tenía el Evolución del </a:t>
            </a:r>
            <a:r>
              <a:rPr lang="es-MX" b="1" dirty="0" err="1">
                <a:effectLst/>
              </a:rPr>
              <a:t>Engagement</a:t>
            </a:r>
            <a:r>
              <a:rPr lang="es-MX" b="1" dirty="0">
                <a:effectLst/>
              </a:rPr>
              <a:t> </a:t>
            </a:r>
            <a:r>
              <a:rPr lang="es-MX" b="1" dirty="0" err="1">
                <a:effectLst/>
              </a:rPr>
              <a:t>Rate</a:t>
            </a:r>
            <a:r>
              <a:rPr lang="es-MX" b="1" dirty="0">
                <a:effectLst/>
              </a:rPr>
              <a:t> Mensual más bajo en 240.64.</a:t>
            </a:r>
          </a:p>
          <a:p>
            <a:r>
              <a:rPr lang="es-MX" b="1" dirty="0">
                <a:effectLst/>
              </a:rPr>
              <a:t>octubre cuenta para 11,15% de Evolución del </a:t>
            </a:r>
            <a:r>
              <a:rPr lang="es-MX" b="1" dirty="0" err="1">
                <a:effectLst/>
              </a:rPr>
              <a:t>Engagement</a:t>
            </a:r>
            <a:r>
              <a:rPr lang="es-MX" b="1" dirty="0">
                <a:effectLst/>
              </a:rPr>
              <a:t> </a:t>
            </a:r>
            <a:r>
              <a:rPr lang="es-MX" b="1" dirty="0" err="1">
                <a:effectLst/>
              </a:rPr>
              <a:t>Rate</a:t>
            </a:r>
            <a:r>
              <a:rPr lang="es-MX" b="1" dirty="0">
                <a:effectLst/>
              </a:rPr>
              <a:t> Mensual.</a:t>
            </a:r>
          </a:p>
          <a:p>
            <a:r>
              <a:rPr lang="es-MX" b="1" dirty="0">
                <a:effectLst/>
              </a:rPr>
              <a:t>En todos los 10 Mes, Evolución del </a:t>
            </a:r>
            <a:r>
              <a:rPr lang="es-MX" b="1" dirty="0" err="1">
                <a:effectLst/>
              </a:rPr>
              <a:t>Engagement</a:t>
            </a:r>
            <a:r>
              <a:rPr lang="es-MX" b="1" dirty="0">
                <a:effectLst/>
              </a:rPr>
              <a:t> </a:t>
            </a:r>
            <a:r>
              <a:rPr lang="es-MX" b="1" dirty="0" err="1">
                <a:effectLst/>
              </a:rPr>
              <a:t>Rate</a:t>
            </a:r>
            <a:r>
              <a:rPr lang="es-MX" b="1" dirty="0">
                <a:effectLst/>
              </a:rPr>
              <a:t> Mensual varió de 240.64 a 324.11.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1915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Complemento 1">
                <a:extLst>
                  <a:ext uri="{FF2B5EF4-FFF2-40B4-BE49-F238E27FC236}">
                    <a16:creationId xmlns:a16="http://schemas.microsoft.com/office/drawing/2014/main" id="{894229E4-B301-01CA-4D05-0E84924150D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omplemento 1">
                <a:extLst>
                  <a:ext uri="{FF2B5EF4-FFF2-40B4-BE49-F238E27FC236}">
                    <a16:creationId xmlns:a16="http://schemas.microsoft.com/office/drawing/2014/main" id="{894229E4-B301-01CA-4D05-0E84924150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8037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FB54C78-BE63-2021-E689-EB721AA9AE9C}"/>
              </a:ext>
            </a:extLst>
          </p:cNvPr>
          <p:cNvSpPr txBox="1"/>
          <p:nvPr/>
        </p:nvSpPr>
        <p:spPr>
          <a:xfrm>
            <a:off x="3047260" y="1861559"/>
            <a:ext cx="60945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effectLst/>
              </a:rPr>
              <a:t>Conclusión General del Análisis</a:t>
            </a:r>
          </a:p>
          <a:p>
            <a:endParaRPr lang="es-MX" b="1" dirty="0"/>
          </a:p>
          <a:p>
            <a:r>
              <a:rPr lang="es-MX" b="1" dirty="0">
                <a:effectLst/>
              </a:rPr>
              <a:t>En 3787.46, enero tenía el valor más bajo Evolución del </a:t>
            </a:r>
            <a:r>
              <a:rPr lang="es-MX" b="1" dirty="0" err="1">
                <a:effectLst/>
              </a:rPr>
              <a:t>Engagement</a:t>
            </a:r>
            <a:r>
              <a:rPr lang="es-MX" b="1" dirty="0">
                <a:effectLst/>
              </a:rPr>
              <a:t> </a:t>
            </a:r>
            <a:r>
              <a:rPr lang="es-MX" b="1" dirty="0" err="1">
                <a:effectLst/>
              </a:rPr>
              <a:t>Rate</a:t>
            </a:r>
            <a:r>
              <a:rPr lang="es-MX" b="1" dirty="0">
                <a:effectLst/>
              </a:rPr>
              <a:t> Mensual y era 13,87% superior a febrero, que tenía el Evolución del </a:t>
            </a:r>
            <a:r>
              <a:rPr lang="es-MX" b="1" dirty="0" err="1">
                <a:effectLst/>
              </a:rPr>
              <a:t>Engagement</a:t>
            </a:r>
            <a:r>
              <a:rPr lang="es-MX" b="1" dirty="0">
                <a:effectLst/>
              </a:rPr>
              <a:t> </a:t>
            </a:r>
            <a:r>
              <a:rPr lang="es-MX" b="1" dirty="0" err="1">
                <a:effectLst/>
              </a:rPr>
              <a:t>Rate</a:t>
            </a:r>
            <a:r>
              <a:rPr lang="es-MX" b="1" dirty="0">
                <a:effectLst/>
              </a:rPr>
              <a:t> Mensual más bajo en 3326.12.</a:t>
            </a:r>
          </a:p>
          <a:p>
            <a:r>
              <a:rPr lang="es-MX" b="1" dirty="0">
                <a:effectLst/>
              </a:rPr>
              <a:t>enero cuenta para 8,73% de Evolución del </a:t>
            </a:r>
            <a:r>
              <a:rPr lang="es-MX" b="1" dirty="0" err="1">
                <a:effectLst/>
              </a:rPr>
              <a:t>Engagement</a:t>
            </a:r>
            <a:r>
              <a:rPr lang="es-MX" b="1" dirty="0">
                <a:effectLst/>
              </a:rPr>
              <a:t> </a:t>
            </a:r>
            <a:r>
              <a:rPr lang="es-MX" b="1" dirty="0" err="1">
                <a:effectLst/>
              </a:rPr>
              <a:t>Rate</a:t>
            </a:r>
            <a:r>
              <a:rPr lang="es-MX" b="1" dirty="0">
                <a:effectLst/>
              </a:rPr>
              <a:t> Mensual.</a:t>
            </a:r>
          </a:p>
          <a:p>
            <a:r>
              <a:rPr lang="es-MX" b="1" dirty="0">
                <a:effectLst/>
              </a:rPr>
              <a:t>En todos los 12 Mes, Evolución del </a:t>
            </a:r>
            <a:r>
              <a:rPr lang="es-MX" b="1" dirty="0" err="1">
                <a:effectLst/>
              </a:rPr>
              <a:t>Engagement</a:t>
            </a:r>
            <a:r>
              <a:rPr lang="es-MX" b="1" dirty="0">
                <a:effectLst/>
              </a:rPr>
              <a:t> </a:t>
            </a:r>
            <a:r>
              <a:rPr lang="es-MX" b="1" dirty="0" err="1">
                <a:effectLst/>
              </a:rPr>
              <a:t>Rate</a:t>
            </a:r>
            <a:r>
              <a:rPr lang="es-MX" b="1" dirty="0">
                <a:effectLst/>
              </a:rPr>
              <a:t> Mensual varió de 3326.12 a 3787.46.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07172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9D4F3B5-8B8A-A5A5-4CE7-885DF2512AC8}"/>
              </a:ext>
            </a:extLst>
          </p:cNvPr>
          <p:cNvSpPr txBox="1"/>
          <p:nvPr/>
        </p:nvSpPr>
        <p:spPr>
          <a:xfrm>
            <a:off x="2949605" y="2568229"/>
            <a:ext cx="60945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effectLst/>
              </a:rPr>
              <a:t>Variación por País y Plataforma: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>
                <a:effectLst/>
              </a:rPr>
              <a:t>Si bien Argentina lidera en términos de compartidos totales en LinkedIn, otros países como Brasil, México y Colombia también muestran una participación significativa, aunque en menor medida.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>
                <a:effectLst/>
              </a:rPr>
              <a:t>La distribución de contenidos compartidos varía considerablemente entre las diferentes plataformas. Por ejemplo, si bien LinkedIn destaca en Argentina, es posible que otras plataformas como Instagram o Facebook sean más populares en otros países.</a:t>
            </a:r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3FE7ABD-C461-6110-FB84-21F6FA1E7967}"/>
              </a:ext>
            </a:extLst>
          </p:cNvPr>
          <p:cNvSpPr txBox="1"/>
          <p:nvPr/>
        </p:nvSpPr>
        <p:spPr>
          <a:xfrm>
            <a:off x="2949605" y="1427449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7. ¿En qué países se tiene una mayor cantidad de compartidos por plataforma?</a:t>
            </a:r>
          </a:p>
        </p:txBody>
      </p:sp>
    </p:spTree>
    <p:extLst>
      <p:ext uri="{BB962C8B-B14F-4D97-AF65-F5344CB8AC3E}">
        <p14:creationId xmlns:p14="http://schemas.microsoft.com/office/powerpoint/2010/main" val="546129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F1D6FA-83EE-56AE-5DE7-96D5640A3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48575"/>
            <a:ext cx="10127201" cy="5542625"/>
          </a:xfrm>
        </p:spPr>
        <p:txBody>
          <a:bodyPr/>
          <a:lstStyle/>
          <a:p>
            <a:endParaRPr lang="es-MX" dirty="0"/>
          </a:p>
          <a:p>
            <a:pPr marL="0" indent="0" algn="ctr">
              <a:buNone/>
            </a:pPr>
            <a:r>
              <a:rPr lang="es-MX" dirty="0"/>
              <a:t>INDICE</a:t>
            </a:r>
          </a:p>
          <a:p>
            <a:endParaRPr lang="es-MX" dirty="0"/>
          </a:p>
          <a:p>
            <a:r>
              <a:rPr lang="es-MX" dirty="0"/>
              <a:t>1. Dashboard</a:t>
            </a:r>
          </a:p>
          <a:p>
            <a:r>
              <a:rPr lang="es-MX" dirty="0"/>
              <a:t>2. ¿Cuál es la distribución de </a:t>
            </a:r>
            <a:r>
              <a:rPr lang="es-MX" dirty="0" err="1"/>
              <a:t>Likes</a:t>
            </a:r>
            <a:r>
              <a:rPr lang="es-MX" dirty="0"/>
              <a:t>, comentarios, compartidos, impresiones y alcance por cada plataforma?</a:t>
            </a:r>
          </a:p>
          <a:p>
            <a:r>
              <a:rPr lang="es-MX" dirty="0"/>
              <a:t>3. ¿Cuál es el Engagement </a:t>
            </a:r>
            <a:r>
              <a:rPr lang="es-MX" dirty="0" err="1"/>
              <a:t>Rate</a:t>
            </a:r>
            <a:r>
              <a:rPr lang="es-MX" dirty="0"/>
              <a:t> promedio por Tipo?</a:t>
            </a:r>
          </a:p>
          <a:p>
            <a:r>
              <a:rPr lang="es-MX" dirty="0"/>
              <a:t>4. ¿Cómo varía el Alcance en función del grupo etario de la Audiencia?</a:t>
            </a:r>
          </a:p>
          <a:p>
            <a:r>
              <a:rPr lang="es-MX" dirty="0"/>
              <a:t>5. ¿Cuál es la tendencia de Impresiones y Alcance a lo largo del tiempo?</a:t>
            </a:r>
          </a:p>
          <a:p>
            <a:r>
              <a:rPr lang="es-MX" dirty="0"/>
              <a:t>6. ¿Cuál es el rendimiento de las campañas?</a:t>
            </a:r>
          </a:p>
          <a:p>
            <a:r>
              <a:rPr lang="es-MX" dirty="0"/>
              <a:t>7. ¿En qué países se tiene una mayor cantidad de compartidos por plataforma?</a:t>
            </a:r>
          </a:p>
        </p:txBody>
      </p:sp>
    </p:spTree>
    <p:extLst>
      <p:ext uri="{BB962C8B-B14F-4D97-AF65-F5344CB8AC3E}">
        <p14:creationId xmlns:p14="http://schemas.microsoft.com/office/powerpoint/2010/main" val="259808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242D-BC28-F636-B338-47C747F04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Dashboard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C55646-0C91-9EA0-201B-EB95CDA72C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Complemento 5">
                <a:extLst>
                  <a:ext uri="{FF2B5EF4-FFF2-40B4-BE49-F238E27FC236}">
                    <a16:creationId xmlns:a16="http://schemas.microsoft.com/office/drawing/2014/main" id="{5E4A986B-F04F-E151-0E3B-688E1C176B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4760021"/>
                  </p:ext>
                </p:extLst>
              </p:nvPr>
            </p:nvGraphicFramePr>
            <p:xfrm>
              <a:off x="221942" y="665825"/>
              <a:ext cx="11727402" cy="54777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Complemento 5">
                <a:extLst>
                  <a:ext uri="{FF2B5EF4-FFF2-40B4-BE49-F238E27FC236}">
                    <a16:creationId xmlns:a16="http://schemas.microsoft.com/office/drawing/2014/main" id="{5E4A986B-F04F-E151-0E3B-688E1C176B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942" y="665825"/>
                <a:ext cx="11727402" cy="54777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880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>
            <a:extLst>
              <a:ext uri="{FF2B5EF4-FFF2-40B4-BE49-F238E27FC236}">
                <a16:creationId xmlns:a16="http://schemas.microsoft.com/office/drawing/2014/main" id="{0259317E-5C7D-930E-22A5-FCA54622E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6466" y="2472563"/>
            <a:ext cx="634753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3787.46, enero tenía el valor más bajo Evolución del </a:t>
            </a:r>
            <a:r>
              <a:rPr kumimoji="0" lang="es-MX" altLang="es-MX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Engagement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MX" altLang="es-MX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Rate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Mensual y era 13,87% superior a febrero, que tenía el Evolución del </a:t>
            </a:r>
            <a:r>
              <a:rPr kumimoji="0" lang="es-MX" altLang="es-MX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Engagement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MX" altLang="es-MX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Rate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Mensual más bajo en 3326.12.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enero cuenta para 8,73% de Evolución del </a:t>
            </a:r>
            <a:r>
              <a:rPr kumimoji="0" lang="es-MX" altLang="es-MX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Engagement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MX" altLang="es-MX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Rate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Mensual.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todos los 12 Mes, Evolución del </a:t>
            </a:r>
            <a:r>
              <a:rPr kumimoji="0" lang="es-MX" altLang="es-MX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Engagement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MX" altLang="es-MX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Rate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Mensual varió de 3326.12 a 3787.46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26A4BE2-D495-B7B1-0DF3-5AFB055B2D23}"/>
              </a:ext>
            </a:extLst>
          </p:cNvPr>
          <p:cNvSpPr txBox="1"/>
          <p:nvPr/>
        </p:nvSpPr>
        <p:spPr>
          <a:xfrm>
            <a:off x="5086905" y="1488774"/>
            <a:ext cx="24946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/>
              <a:t>Dashboard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837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25E3F2D9-7087-8F74-9DB6-A4E7F70E7D5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51941339"/>
                  </p:ext>
                </p:extLst>
              </p:nvPr>
            </p:nvGraphicFramePr>
            <p:xfrm>
              <a:off x="685800" y="337351"/>
              <a:ext cx="10828538" cy="601906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Marcador de contenido 3">
                <a:extLst>
                  <a:ext uri="{FF2B5EF4-FFF2-40B4-BE49-F238E27FC236}">
                    <a16:creationId xmlns:a16="http://schemas.microsoft.com/office/drawing/2014/main" id="{25E3F2D9-7087-8F74-9DB6-A4E7F70E7D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800" y="337351"/>
                <a:ext cx="10828538" cy="60190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0774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8A43809-58F5-E40A-68F3-EA9974EEA65E}"/>
              </a:ext>
            </a:extLst>
          </p:cNvPr>
          <p:cNvSpPr txBox="1"/>
          <p:nvPr/>
        </p:nvSpPr>
        <p:spPr>
          <a:xfrm>
            <a:off x="1065320" y="989834"/>
            <a:ext cx="99341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/>
              <a:t>2. ¿Cuál es la distribución de </a:t>
            </a:r>
            <a:r>
              <a:rPr lang="es-MX" dirty="0" err="1"/>
              <a:t>Likes</a:t>
            </a:r>
            <a:r>
              <a:rPr lang="es-MX" dirty="0"/>
              <a:t>, comentarios, compartidos, impresiones y alcance por</a:t>
            </a:r>
          </a:p>
          <a:p>
            <a:pPr algn="just"/>
            <a:r>
              <a:rPr lang="es-MX" dirty="0"/>
              <a:t>cada plataforma?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672CC5D-38E7-CF02-661D-CE6F2AA5FFDC}"/>
              </a:ext>
            </a:extLst>
          </p:cNvPr>
          <p:cNvSpPr txBox="1"/>
          <p:nvPr/>
        </p:nvSpPr>
        <p:spPr>
          <a:xfrm>
            <a:off x="1544715" y="2274838"/>
            <a:ext cx="79788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/>
              <a:t>En 25.131, </a:t>
            </a:r>
            <a:r>
              <a:rPr lang="es-MX" dirty="0" err="1"/>
              <a:t>twitter</a:t>
            </a:r>
            <a:r>
              <a:rPr lang="es-MX" dirty="0"/>
              <a:t> tenía el valor más bajo Recuento de Plataforma y era 1,31% superior a </a:t>
            </a:r>
            <a:r>
              <a:rPr lang="es-MX" dirty="0" err="1"/>
              <a:t>instagram</a:t>
            </a:r>
            <a:r>
              <a:rPr lang="es-MX" dirty="0"/>
              <a:t>, que tenía el Recuento de Plataforma más bajo en 24.805.</a:t>
            </a:r>
          </a:p>
          <a:p>
            <a:pPr algn="just"/>
            <a:r>
              <a:rPr lang="es-MX" dirty="0" err="1"/>
              <a:t>twitter</a:t>
            </a:r>
            <a:r>
              <a:rPr lang="es-MX" dirty="0"/>
              <a:t> tenía el más alto Recuento de Plataforma en 25.131, seguido de </a:t>
            </a:r>
            <a:r>
              <a:rPr lang="es-MX" dirty="0" err="1"/>
              <a:t>linkedin</a:t>
            </a:r>
            <a:r>
              <a:rPr lang="es-MX" dirty="0"/>
              <a:t>, Facebook y </a:t>
            </a:r>
            <a:r>
              <a:rPr lang="es-MX" dirty="0" err="1"/>
              <a:t>instagram</a:t>
            </a:r>
            <a:r>
              <a:rPr lang="es-MX" dirty="0"/>
              <a:t>.</a:t>
            </a:r>
          </a:p>
          <a:p>
            <a:pPr algn="just"/>
            <a:r>
              <a:rPr lang="es-MX" dirty="0" err="1"/>
              <a:t>twitter</a:t>
            </a:r>
            <a:r>
              <a:rPr lang="es-MX" dirty="0"/>
              <a:t> cuenta para 25,16% de Recuento de Plataforma.</a:t>
            </a:r>
          </a:p>
          <a:p>
            <a:pPr algn="just"/>
            <a:r>
              <a:rPr lang="es-MX" dirty="0"/>
              <a:t>En todos los 4 Plataforma, Recuento de Plataforma varió de 24.805 a 25.131</a:t>
            </a:r>
          </a:p>
        </p:txBody>
      </p:sp>
    </p:spTree>
    <p:extLst>
      <p:ext uri="{BB962C8B-B14F-4D97-AF65-F5344CB8AC3E}">
        <p14:creationId xmlns:p14="http://schemas.microsoft.com/office/powerpoint/2010/main" val="168128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Complemento 1">
                <a:extLst>
                  <a:ext uri="{FF2B5EF4-FFF2-40B4-BE49-F238E27FC236}">
                    <a16:creationId xmlns:a16="http://schemas.microsoft.com/office/drawing/2014/main" id="{9D11B6A4-DE55-12B3-588A-AADCE0F89C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8852102"/>
                  </p:ext>
                </p:extLst>
              </p:nvPr>
            </p:nvGraphicFramePr>
            <p:xfrm>
              <a:off x="648071" y="363985"/>
              <a:ext cx="10892902" cy="600130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omplemento 1">
                <a:extLst>
                  <a:ext uri="{FF2B5EF4-FFF2-40B4-BE49-F238E27FC236}">
                    <a16:creationId xmlns:a16="http://schemas.microsoft.com/office/drawing/2014/main" id="{9D11B6A4-DE55-12B3-588A-AADCE0F89C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071" y="363985"/>
                <a:ext cx="10892902" cy="600130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0508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ADE1F00-E58D-7F89-4437-1BA5F2E9F45D}"/>
              </a:ext>
            </a:extLst>
          </p:cNvPr>
          <p:cNvSpPr txBox="1"/>
          <p:nvPr/>
        </p:nvSpPr>
        <p:spPr>
          <a:xfrm>
            <a:off x="2112886" y="2475870"/>
            <a:ext cx="77923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MX" dirty="0"/>
          </a:p>
          <a:p>
            <a:r>
              <a:rPr lang="es-MX" dirty="0"/>
              <a:t>En 3787.46, enero tenía el valor más bajo Evolución del </a:t>
            </a:r>
            <a:r>
              <a:rPr lang="es-MX" dirty="0" err="1"/>
              <a:t>Engagement</a:t>
            </a:r>
            <a:r>
              <a:rPr lang="es-MX" dirty="0"/>
              <a:t> </a:t>
            </a:r>
            <a:r>
              <a:rPr lang="es-MX" dirty="0" err="1"/>
              <a:t>Rate</a:t>
            </a:r>
            <a:r>
              <a:rPr lang="es-MX" dirty="0"/>
              <a:t> Mensual y era 13,87% superior a febrero, que tenía el Evolución del </a:t>
            </a:r>
            <a:r>
              <a:rPr lang="es-MX" dirty="0" err="1"/>
              <a:t>Engagement</a:t>
            </a:r>
            <a:r>
              <a:rPr lang="es-MX" dirty="0"/>
              <a:t> </a:t>
            </a:r>
            <a:r>
              <a:rPr lang="es-MX" dirty="0" err="1"/>
              <a:t>Rate</a:t>
            </a:r>
            <a:r>
              <a:rPr lang="es-MX" dirty="0"/>
              <a:t> Mensual más bajo en 3326.12.</a:t>
            </a:r>
          </a:p>
          <a:p>
            <a:r>
              <a:rPr lang="es-MX" dirty="0"/>
              <a:t>enero cuenta para 8,73% de Evolución del </a:t>
            </a:r>
            <a:r>
              <a:rPr lang="es-MX" dirty="0" err="1"/>
              <a:t>Engagement</a:t>
            </a:r>
            <a:r>
              <a:rPr lang="es-MX" dirty="0"/>
              <a:t> </a:t>
            </a:r>
            <a:r>
              <a:rPr lang="es-MX" dirty="0" err="1"/>
              <a:t>Rate</a:t>
            </a:r>
            <a:r>
              <a:rPr lang="es-MX" dirty="0"/>
              <a:t> Mensual.</a:t>
            </a:r>
          </a:p>
          <a:p>
            <a:r>
              <a:rPr lang="es-MX" dirty="0"/>
              <a:t>En todos los 12 Mes, Evolución del </a:t>
            </a:r>
            <a:r>
              <a:rPr lang="es-MX" dirty="0" err="1"/>
              <a:t>Engagement</a:t>
            </a:r>
            <a:r>
              <a:rPr lang="es-MX" dirty="0"/>
              <a:t> </a:t>
            </a:r>
            <a:r>
              <a:rPr lang="es-MX" dirty="0" err="1"/>
              <a:t>Rate</a:t>
            </a:r>
            <a:r>
              <a:rPr lang="es-MX" dirty="0"/>
              <a:t> Mensual varió de 3326.12 a 3787.46.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8303783-68BE-9E9C-5405-986795B5C59F}"/>
              </a:ext>
            </a:extLst>
          </p:cNvPr>
          <p:cNvSpPr txBox="1"/>
          <p:nvPr/>
        </p:nvSpPr>
        <p:spPr>
          <a:xfrm>
            <a:off x="2807562" y="1719594"/>
            <a:ext cx="6007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3. ¿Cuál es el Engagement </a:t>
            </a:r>
            <a:r>
              <a:rPr lang="es-MX" dirty="0" err="1"/>
              <a:t>Rate</a:t>
            </a:r>
            <a:r>
              <a:rPr lang="es-MX" dirty="0"/>
              <a:t> promedio por Tipo?</a:t>
            </a:r>
          </a:p>
        </p:txBody>
      </p:sp>
    </p:spTree>
    <p:extLst>
      <p:ext uri="{BB962C8B-B14F-4D97-AF65-F5344CB8AC3E}">
        <p14:creationId xmlns:p14="http://schemas.microsoft.com/office/powerpoint/2010/main" val="1149827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Complemento 1">
                <a:extLst>
                  <a:ext uri="{FF2B5EF4-FFF2-40B4-BE49-F238E27FC236}">
                    <a16:creationId xmlns:a16="http://schemas.microsoft.com/office/drawing/2014/main" id="{3CCC9777-BD94-90AD-3D19-611EF13EA9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3737261"/>
                  </p:ext>
                </p:extLst>
              </p:nvPr>
            </p:nvGraphicFramePr>
            <p:xfrm>
              <a:off x="719091" y="577049"/>
              <a:ext cx="10981678" cy="60279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omplemento 1">
                <a:extLst>
                  <a:ext uri="{FF2B5EF4-FFF2-40B4-BE49-F238E27FC236}">
                    <a16:creationId xmlns:a16="http://schemas.microsoft.com/office/drawing/2014/main" id="{3CCC9777-BD94-90AD-3D19-611EF13EA9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091" y="577049"/>
                <a:ext cx="10981678" cy="60279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9423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webextensions/webextension1.xml><?xml version="1.0" encoding="utf-8"?>
<we:webextension xmlns:we="http://schemas.microsoft.com/office/webextensions/webextension/2010/11" id="{F433CC7C-10B7-4265-8592-022AEE2C5573}">
  <we:reference id="wa200003233" version="2.0.0.3" store="es-ES" storeType="OMEX"/>
  <we:alternateReferences>
    <we:reference id="wa200003233" version="2.0.0.3" store="wa200003233" storeType="OMEX"/>
  </we:alternateReferences>
  <we:properties>
    <we:property name="embedUrl" value="&quot;/reportEmbed?reportId=db88e758-b37a-43ed-8d50-733aaf9770d8&amp;config=eyJjbHVzdGVyVXJsIjoiaHR0cHM6Ly9XQUJJLVNPVVRILUNFTlRSQUwtVVMtQy1QUklNQVJZLXJlZGlyZWN0LmFuYWx5c2lzLndpbmRvd3MubmV0IiwiZW1iZWRGZWF0dXJlcyI6eyJ1c2FnZU1ldHJpY3NWTmV4dCI6dHJ1ZX19&amp;disableSensitivityBanner=true&quot;"/>
    <we:property name="bookmark" value="&quot;H4sIAAAAAAAAA+1a3VLjNhR+lYxvuMkylmT5J3c0ZPsz0GF2GW46DHMsHQdtHSuVbZYskwfqxV50+gi8WCXbUAqBbFOWDU1yk/hIPjo/n75zJLjypCqnOcx+hgl6A+8QjACpTY94fa9oZUAIk4xiAjSEiPIk4mhH9bRSuii9wZVXgRljdaLKGnKnyAp/Oe17kOdHMHZPGeQl9r0pmlIXkKtP2E62Q5Wpcd738HKaawNO5fsKKnRqL+x0+2xNILvMrgiiUhf4HkXVSrkfpDxOkixklHGfZz6EdlrZTmgsWzjFqW6WH+qiAlXYZZxMoEQRoAxYGDAp7DeLnTxTedVNSWejy6mx3lmfZ1MXnD15AYV902tcMFi2Fl95Pyg0NpjnswO8wNxJRovHHw4dGW0jVc1OwKg2Iro2Ah9ObOXvMGuGikpVVpuVCgX52SFKBd7cxrbLbaNOqOs/C2vszRpW/hbFOZwd6bJqZt8xzPvJ/fytvv4MPYm9zE0sm0mdU97e9R+6EZzrj0ODNnHSG/jzUyspVTHOuzz/HfLjNmxlrgQah6L0g01XE9wJWhS5HxIqaGI8bY1U2IyXFmbVfocNbPJw5R0om5t2gRPIa6fbvo6VmuAO9Sl547M3fnxMkgFhAxbtBpztWIMd4gr5L5UFN8rIgLEB5buc3SibaLlM086+9Ubqj0XzytzGyL6njUTz3azxdl+ZG2iT/mNo2QQ0zU9v9rrV++HObm5CWTbB2qiAnDYYy1hMs5D7fkQi4FmaRj7b8tNK/NS/jc/QisbaKGE362aG6BDLlSM01Hk9KVb26o4HR7kl/UybCTxpzKNw3huPDY6h6h5HX8nMA/VrF663ddGRtb+SwYcIZW1WR8Qdo451ZYeGeoK2nTFKP53PF7Voaku2kqta9EJJbax1u+PHwlVtIaymL8ny0i6ngjTH0eU/2pzHiz69X/TXzP22YwmA+MjDNE5ImiU09tNALK1CL8QhcP15EdK23egXdqPLmq7nT1Xb2bgjWkAzKhIZ8CygImS4Lph6qi5tgbV+wLqbrxZdnKZRxlIRIiGMxImPjK/eN78QKe/lwq3fE9q4AqGfoRoJMLIbWu+CtNz3FlVRCO4QFFESNQxCUhKuntjnbH+ghDOJZ7cF1TXs3yRjX9+pNhVZEmRJnDEWhBACZDE4F9eCwb839VT3Rk1nvOXw18Dh9zLWsniYikhyGfqxH3AuqIgSWHsWHxVjGKM7l/XeuQRuEIkvdb1DFWMphFHi04gECWRpJMh/Io7tpc3/E/i5KnCY16VFBcrW0KGepHp4bqn2/l5YyFUdamYbdH/cwqQlUJLxlGYJcBQk4LGl0XB5G/xtD+7rg+c1uSJ68Heh589BS8tCMkYSnsZpHAgS+zwIX0k/tz6YGUmQZ3u1VFiIbnQTrhOXud3VfUtAEecR+CmjGAZcMLouALv+vUCzPSu8jrPCbbK6Ksf9LKQs5SIJCASUE56uPa62nPUqOCtKJAWaRVFGY5bECQtJg62nA4CXVarvBaD5LGYJXVflFAQeQYEL2MKiAgrZXq48sSubf7i63ZDz+V9kO0Pa6CUAAA==&quot;"/>
    <we:property name="datasetId" value="&quot;af5879cf-ba57-4b25-a9ee-0382e11536d4&quot;"/>
    <we:property name="pageName" value="&quot;504b5899f6323505f0a6&quot;"/>
    <we:property name="reportUrl" value="&quot;/links/3WYIX14px8?ctid=5fe8f761-59fb-4926-96c6-20ae08f3d0ad&amp;bookmarkGuid=a085ddee-cb8a-42e1-9906-eca45ebce935&quot;"/>
    <we:property name="reportName" value="&quot;Dashboard &quot;"/>
    <we:property name="reportState" value="&quot;CONNECTED&quot;"/>
    <we:property name="pageDisplayName" value="&quot;Dashboard&quot;"/>
    <we:property name="backgroundColor" value="&quot;#FFFFFF&quot;"/>
    <we:property name="initialStateBookmark" value="&quot;H4sIAAAAAAAAA+1azXLbNhB+FQ0vvigegiD4o5siK/2JnXgcjy8dj2YJLGWkFKGCpGPFowfqIYdOH8EvVoCkXdeWrVR1HLmSLxYXwGJ/Pny7oHTpCFlMM5i9gwk6PecANAehdIc4XSdvZK/fv3970D96O3rXPxgasZqWUuWF07t0StBjLE9kUUFmNRjhL6ddB7LsEMb2KYWswK4zRV2oHDL5GZvJZqjUFc67Dl5MM6XBqvxQQolW7bmZbp7N3mSXmh2Bl/IcPyAvGylz/YRFcZwG1KPMZakLgZlWNBNqyxZOsarr7QcqL0HmZhsr4yiQ+yh8GvhUcPOfRlaeyqxspySz4cVUG++Mz7OpjUpfnENuVjq1CxqLxuJL50eJ2kTxbLaP55hZyXDx+P2hQ61MpMrZCWjZRERVmuP9iY38CNN6KC9labQZKZeQjQ5QSHDmJrZtUmt1XF79mRtjr/cw8jfIz2B0qIqynn3LMOdn+/G36uoLdAR2UjuxqCe1Tjn9qz9ULThTnwYaTeKE03Pnp0ZSyHyctXn+O+THTdiKTHLUFkXJR5OuOrgTNCiyHwSUUMd42hgpsR4vDMzKvRYbWOfh0tmXJjfNBieQVVa3WY6lnOCO53rklUtfudExiXuE9mi46zO6Ywy2iMvFv1TmXysjPUp7Httl9FrZRIllmnb2jDdCfcrrJXMTI7NOaYH69az2dk/qa2iT7kNo2QQ0zU+vz7rR+/HWaa5DWdTB2qiAnNYYS2nkpQFz3ZCEwNIkCV265aeV+Kl7E5+BEY2Vltwc1s0M0QEWK0dooLJqkq/s1S0PDjND+qnSE3jUmAfh3B+PNY6hbB+H38jMfflrG643Vd6StbuSwQcIRaVXR8Qto45VaYYGaoKmndFSPZ7PZ7Voakq2FKta9ExJra21p+On3FZtzo2mr8ny0i6nhCTD4cU/2pyHi753t+ivmftNx+IDcZEFSRSTJI29yE18vrQKPROHwNWXRUjbdqNf2Y0ua7qePlVNZ2OvaL6XejwWPkt9jwcU1wVTj9WlLbDWD1i389Wgi3lJmNKEB0gIJVHsImWr983PRMr9jNv9O1xpWyDUE1QjDlq0Q+tdkJb73qAqDMBegkKPhDWDkIQEqyf2KdsfKGAkcHRTUG3D/l0y9u2dalKRxn4aRymlfgABQBqBdXEtGPwHXU1VZ1h3xlsOfwkcfidjDYsHCQ8FE4EbuT5j3ONhDGvP4sN8DGO097LOkU3gBpH4UtdbVFGaQBDGrhcSP4Y0CTn5T8SxfWnz/wR+JnMcZFVhUIGiMXSgJokanBmqvXsWFnJVi5rZBr0/bmDSEChJWeKlMTDkxGeRodFgeRv8fS/u64PnNXlFdO97oafPQUPLXFBKYpZESeRzErnMD15IP7c+mBkKEKN+JSTmvB3dhNeJy9xu674hoJCxENyEehj4jFNvXQB29XuOentXeBl3hZtktVWOuWng0YTx2Cfge4ywZO1xteWsF8FZYSw88NIwTL2IxlFMA1Jj6/EA4EWZqDsBqP8Ws4SqymIKHA8hxwVsYVABuWherjxyKusfXDVn2FgjTQ6WLLA/w7o5wPP5X5SRoF8RJgAA&quot;"/>
    <we:property name="isFiltersActionButtonVisible" value="true"/>
    <we:property name="isVisualContainerHeaderHidden" value="false"/>
    <we:property name="reportEmbeddedTime" value="&quot;2025-01-06T14:35:29.012Z&quot;"/>
    <we:property name="creatorTenantId" value="&quot;5fe8f761-59fb-4926-96c6-20ae08f3d0ad&quot;"/>
    <we:property name="creatorUserId" value="&quot;100320038BD092FD&quot;"/>
    <we:property name="creatorSessionId" value="&quot;6c2c3fea-5fd1-435a-9d00-47f2d24f0e6b&quot;"/>
    <we:property name="artifactViewState" value="&quot;liv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DBDC58F-3B73-4D21-BF21-311099EC76B0}">
  <we:reference id="wa200003233" version="2.0.0.3" store="es-ES" storeType="OMEX"/>
  <we:alternateReferences>
    <we:reference id="WA200003233" version="2.0.0.3" store="" storeType="OMEX"/>
  </we:alternateReferences>
  <we:properties>
    <we:property name="artifactViewState" value="&quot;live&quot;"/>
    <we:property name="backgroundColor" value="&quot;#FFFFFF&quot;"/>
    <we:property name="bookmark" value="&quot;H4sIAAAAAAAAA9VWUU/bMBD+K8gvvERTmjRJwxt0nTQJpoqivUzVdLEvwcyJI8dh7ar+952dwgbrQEKA4C2+O999393lzhsmZNcqWH+BGtkROwPDQWhzMGIBawZZkY9HsUgmCUKCPCuzEIC0urVSNx072jALpkL7VXY9KOeIhN9YFk9yoKsRijSKSpjwaMSWAQOl5lA5mxJUhwFr0XS6ASV/4eCCVNb0uA0YrlqlDbhACwsWXbBrMqczARt9iAkHcCuvcYHcDtI0mYyTNB9DGmYZ5jwr8pTMusHA491r4lz78FPdWJANhXGySTwmwmMsRJHHaTGKymTs5KVUdmdSrGer1hBnysS6dSmbEtZKG8lBMc/CYDeA3rCpVn3tv2Z35AvdG47nWHpVY6Vdk6eF5hLU9zMUEtiWUjI3mhLmdXMFFkpt6kFzqX9ODVJkwY7CbXAL5lhcQ8NJeh/JcVUZrMDujrPXgfmpb3alSv5FvSRJJ5tK7VrhT1UuBjLcw5pegrGuB4srKqsrAt3TRqA5Wfs6fJTmpiGi4B6DN0B7u7zpW7pw9Vdn7hpnIPFCWJZbp82E4JMy4mUe8iyFPI8K/mhf/7eVzhC63uBzYL3QllRTXbdUYyl097TmfnZEn2vnhZzgw4jex7//7Ok5lT8eSczrYTlW3EV601Nx1lS0BWts7MG522x3Z0T4hNFooVA4Wz11LL7wL+zGTsA4hEnMY56ORAJpnmEYJs7tw8RwZQt9j5ifYfueGO9gNz9ayk5JjuYOYVYjPbLchyDPnlA7hJM46LXwavR8N+xUUg4G319B9c7t4Ql0kh+6auzqsXcJefPupVeQr+A+frq3XQsc59DgHp7EDxrhEvkgV/+4vGW63f4GmRkaeeoKAAA=&quot;"/>
    <we:property name="creatorSessionId" value="&quot;8097ca34-7f99-49f3-95b9-555b7b6e8ebb&quot;"/>
    <we:property name="creatorTenantId" value="&quot;5fe8f761-59fb-4926-96c6-20ae08f3d0ad&quot;"/>
    <we:property name="creatorUserId" value="&quot;100320038BD092FD&quot;"/>
    <we:property name="datasetId" value="&quot;af5879cf-ba57-4b25-a9ee-0382e11536d4&quot;"/>
    <we:property name="embedUrl" value="&quot;/reportEmbed?reportId=db88e758-b37a-43ed-8d50-733aaf9770d8&amp;config=eyJjbHVzdGVyVXJsIjoiaHR0cHM6Ly9XQUJJLVNPVVRILUNFTlRSQUwtVVMtQy1QUklNQVJZLXJlZGlyZWN0LmFuYWx5c2lzLndpbmRvd3MubmV0IiwiZW1iZWRGZWF0dXJlcyI6eyJ1c2FnZU1ldHJpY3NWTmV4dCI6dHJ1ZX19&amp;disableSensitivityBanner=true&quot;"/>
    <we:property name="initialStateBookmark" value="&quot;H4sIAAAAAAAAA9VWUU/bMBD+K5NfeImmNG2ThrfSddIEhYoiXqYKXexLMHPjyHFYu6r/fWensME6KiFA8Gbfne++7+589poJWVcKVqewQHbIJmA4CG0+dVjAylZ2dHZ2PBmeH1+dDidjEuvKSl3W7HDNLJgC7aWsG1DOAwm/zwMGSk2hcLscVI0Bq9DUugQlf2FrTCprGtwEDJeV0gacy5kFi87tLZnTnmJ3PncpInArb3GG3LbSuD/o9eO0B3GYJJjyJEtjMqtbA49sp4lz7cOPdGlBlhTGyQbdXhJCDzORpd0460R5v+fkuVR2a5KtxsvKEDvivKpcVkaEtdBGclDMszBYt6DXbKRVs/Cr8QP5TDeG4znmXlVaaVfkaaa5BHU1QSGBbSglU6MpYV43VWAh12bRaq71z5FBiizYYbgJ7sEMxS2UnKSPkQyLwmABdrsdvw3Mr025LVX/X9RzktSyLNS2Ff5U5aIlwz2s0TUY67otu6GyuiLQOW0EmqOVr8MXae4aIgoeMXgHtDfzu76lAzd/dea2cVoSr4RlvnHaRAg+yCOepyFPYkjTKON7+/q/rTRBqBuDL4H1QltSjfSiohpLoevnNfeLI/q2cF7ICT6N6GPc/RdPz4n8sScxb4dlqLiL9K6n4rgs6BVcYGk/nbuX7eGMCJ8xGi1kCsfL547FV77CbuwEjEPY7/IujzuiD3GaYBj2ndunieHSZvoRMT/DuoMU0l4nQhFHUQ4DHnU+wtu8t5S1khzNA8JsgfSdcgtBnj2hqg0nsdVr4dXo+a7ZiaQctL4vQTXO7cER1JIfuGps67HzEfLm9Ws/Qb6Cu/jpxtYVcJxCiTt4Ej8ohUvkk1z955L5IJRaSVdjzwH35bzPzGbzGzKjnXj9CgAA&quot;"/>
    <we:property name="isFiltersActionButtonVisible" value="true"/>
    <we:property name="isVisualContainerHeaderHidden" value="false"/>
    <we:property name="pageDisplayName" value="&quot;Punto_01&quot;"/>
    <we:property name="pageName" value="&quot;65845694a6077e9c7b96&quot;"/>
    <we:property name="reportEmbeddedTime" value="&quot;2025-01-06T14:36:35.951Z&quot;"/>
    <we:property name="reportName" value="&quot;Dashboard &quot;"/>
    <we:property name="reportState" value="&quot;CONNECTED&quot;"/>
    <we:property name="reportUrl" value="&quot;/links/3WYIX14px8?ctid=5fe8f761-59fb-4926-96c6-20ae08f3d0ad&amp;bookmarkGuid=6130d6fa-e4ab-45d3-a333-494098edf4f1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16D9E9EE-373D-4E9D-B8A1-EB222552912D}">
  <we:reference id="wa200003233" version="2.0.0.3" store="es-ES" storeType="OMEX"/>
  <we:alternateReferences>
    <we:reference id="WA200003233" version="2.0.0.3" store="" storeType="OMEX"/>
  </we:alternateReferences>
  <we:properties>
    <we:property name="artifactViewState" value="&quot;live&quot;"/>
    <we:property name="backgroundColor" value="&quot;#FFFFFF&quot;"/>
    <we:property name="bookmark" value="&quot;H4sIAAAAAAAAA+WYzW7bOBDHX8XgpRejsL4sKbfUTdEWycJoi1wKoxiSI4ddWvRSVNbeQI+0h0UfIS/WoaS0+XDjwk3bYH2TZgbDmT9/HBG6YFJVSw3rP2CB7ICdgBUgjR0EbMjKzpZGyShJeBpEaZwHuUDgGXnN0ilTVuzggjmwc3SnqqpB+0RkfM8wzQsQUZHmWRpKmUke5Gw2ZKD1FOY+pgBd4ZAt0VamBK3+wS4FuZytsRkyXC21seAXeuvAoV/snMLpnQoLnkZUBwinzvEtCtdZ4zEP0jGmyZjHYZIFMomAwqouoK13Y4hP3S4/MaUDVdIy3hbEKaZBlhdjMcqwyMIwEd5eKO36EL4+Wi0t9UxKrJdesgnVOjdWCdCs7cJi1RV9wV4qtKTy2foYz1F7y9Fm/13X1BoSy61PwapOFFNbgXcDO/sbLFpX6ZSjbGQVCvSHE5QKWEPy9pvephPq8lNJxV6tQfYXKM7gw9RUro2+Vhh77R//qi//hYHEQeEDqzaob4qdYPd+Zv6eWCQ5JDsYNcMvCh3KcygFWW/LczifW5yD619v9jUxul5ssH9nv9d6OyrnBOECSzd448Hy7hd12UM0ulv6jCyVKue6h/QrL++6jjQhM9F1RVSg7AqdmAU3kzOwzp8X/pEQ9MA0V9BSPR+vYdlTs25J2idMZo238XE4SsdxwenIpTwcFzjaftL+fxwJsLJ33YLGWIn2WYfHc2WvJl44vNXFY2nd7+uQhRkmND45hnGIgClH2Q7be0VwuHLcrG4q4LPFkGUyIpJGOUZJDMjDbHdIThCq2u5+Mq6p8c44ctGJJz3ooJgdx9+DV/Rq4bNQki0D+b5P1sMxM9XgoDB2AY9EnmP1565fqgev5VALv9KefTcdcI1Hq12H3U/chW5+bbzH/sgF8Bedpq3CV1oJtDd0Zwukm7x/kJS5bWjZLaew8xvZurHt94IdK9Kgy30KuvZpnzyDSoknXr9ewY2XnTa8apf4SYJ0t4pM5EGCEYQo0phjwDHfvn2/+5T1DA6EsZ58s0/Xiu29d1SNk5hnsQTO0yyKsgTjFHbf2P24bh9e/mce9aj4BovBbRb3arua2fYZuleCzFpgms04mtpVSxA4hRI3YEk4Qik99/ei2f6b+gJm03wGxDWiDikTAAA=&quot;"/>
    <we:property name="creatorSessionId" value="&quot;4cd94764-cf18-44f0-8454-2c5458294a10&quot;"/>
    <we:property name="creatorTenantId" value="&quot;5fe8f761-59fb-4926-96c6-20ae08f3d0ad&quot;"/>
    <we:property name="creatorUserId" value="&quot;100320038BD092FD&quot;"/>
    <we:property name="datasetId" value="&quot;af5879cf-ba57-4b25-a9ee-0382e11536d4&quot;"/>
    <we:property name="embedUrl" value="&quot;/reportEmbed?reportId=db88e758-b37a-43ed-8d50-733aaf9770d8&amp;config=eyJjbHVzdGVyVXJsIjoiaHR0cHM6Ly9XQUJJLVNPVVRILUNFTlRSQUwtVVMtQy1QUklNQVJZLXJlZGlyZWN0LmFuYWx5c2lzLndpbmRvd3MubmV0IiwiZW1iZWRGZWF0dXJlcyI6eyJ1c2FnZU1ldHJpY3NWTmV4dCI6dHJ1ZX19&amp;disableSensitivityBanner=true&quot;"/>
    <we:property name="initialStateBookmark" value="&quot;H4sIAAAAAAAAA+VYzW7bRhB+FWEvuQiBSJEi5ZusKkgbKxGcwJdAMGZ3h/KmK666XLpSDD5SD0UfwS/WWZJO/KNaheokRnXjzgzn59tvhgNeMamKlYbNW1giO2JTsAKksZ2AdVneyI7fvXszHZ2+OX87mk5IbFZOmbxgR1fMgV2gO1NFCdp7IOHHeZeB1jNY+FMGusAuW6EtTA5afcbGmFTOllh1Ga5X2ljwLt87cOjdXpI5nSl28LJPEUE4dYnvUbhGGg14kAwwiQc8CuM0kHEfyKxoDOrMtpp413X4sckdqJzCeFkQJZgE6TAbiF6KWRqGsfDyTGnXmvDNZL2yVB3VvFl5VMaU68JYJUCzugqLRZP0FXut0BKQF5sTvETtJZPt+oeqmTUEltucgVUNKKa0Ah8aNvJTzGpV7pQjbyQVCvT5FKUCVhG87b3W7oS6/iunZG9ikPwVigs4n5nC1da3EmO/+Mffyus/oCOxk3nDojZqi2JTbM4X5vexRYJDsqNe1f2C0EheQi5Ieh+e0WJhcQGuPd6ta2x0udwi/5f13qptki+IhEvMXefUE8urX5V5S6Lew9TnJClUvtAtSb/y5UNTkSbKjHVZECtQNomOzZKb8QVY5zuDfyIKesJUN6SlfD7domXLmk3NpEOiybzyMj4Ie8kgyji1XMLDQYa93Z32/+ORACtb1T3SGCvRHjf0+EnZm4kXdu9V8VxK9/faZWGKMY1PjmEUImDCUdbD9lEQHK4dN+u7CHhvEaSp7BOTekPsxxEgD9P9STJFKEq7f2fcQuODcaSijic8qFHMnuPvyTP6eem9kJMdA/mxT9bTcWamwUFm7BKeCTwn6td9v1RPnstICx/pwL6bDrjGyXrfYfcNb6GZX5gMMxD9LBmmSShlKnkw/E8L4Hfqpp3AF1oJtHdwZ0uknd0/SPJcF7Rqwils9EbWaqzrvWInijBofJ+BLr3bF8dQKPHC49ciuHXZqc2LOsQ3AqTZKlIxDGLsQ4giiTgGHIe7r+9Hd1nLwY4w1jPfHNJasbv2hlWDOOJpJIHzJO330xijBPa/2MNYt0fXf5pnPSr+gYvBfS4e1HVV890z9KAAmdeEqbbT0ZSuWIHAGeS4hZZER8il5/2j1Kz/TbE6CHWCohVlxwv+j9UXIlfV3/W3FC48EwAA&quot;"/>
    <we:property name="isFiltersActionButtonVisible" value="true"/>
    <we:property name="isVisualContainerHeaderHidden" value="false"/>
    <we:property name="pageDisplayName" value="&quot;Punto_02&quot;"/>
    <we:property name="pageName" value="&quot;46b176e756b42581d53a&quot;"/>
    <we:property name="reportEmbeddedTime" value="&quot;2025-01-06T15:58:19.715Z&quot;"/>
    <we:property name="reportName" value="&quot;Dashboard &quot;"/>
    <we:property name="reportState" value="&quot;CONNECTED&quot;"/>
    <we:property name="reportUrl" value="&quot;/links/3WYIX14px8?ctid=5fe8f761-59fb-4926-96c6-20ae08f3d0ad&amp;bookmarkGuid=f9b4a300-81ab-4496-9529-f8ac42465197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7B91E1EF-FDBE-47BC-A4D3-866121859F44}">
  <we:reference id="wa200003233" version="2.0.0.3" store="es-ES" storeType="OMEX"/>
  <we:alternateReferences>
    <we:reference id="WA200003233" version="2.0.0.3" store="" storeType="OMEX"/>
  </we:alternateReferences>
  <we:properties>
    <we:property name="artifactViewState" value="&quot;live&quot;"/>
    <we:property name="backgroundColor" value="&quot;#FFFFFF&quot;"/>
    <we:property name="bookmark" value="&quot;H4sIAAAAAAAAA+1YzU7cQAx+FZQLl1WVZPO33GC7rSqVCgHiUiHkmfGEQbOZaDKhu0X7QH2Ovlg9yQIFFpAo0EUip8R2PJ/tL7aVi0CoptYw/wZTDLaCXbAchLEbUTAIql5WyDyKxSjMiijMCywElwlpTe2UqZpg6yJwYEt0R6ppQXtHJPx+PAhA6z0o/ZME3eAgqNE2pgKtfmJvTCpnW1wMApzV2ljwLg8cOPRuz8mcnglC9GFIJwJ36hwPkLteGmeRDGUoYpZGES+GPE1TMmt6gw7ZShPvujt+bCoHqqJjeltIh5IPRyyUArKCpaPEy6XSbmnC5pNZbSk6inle++SMCWtprOKggy4Ki00P+iIYG91Ou7vJDfmBaS3HfZSdqnLKzcnTgeEK9MkuCgXBglKyZw0lrNN9tm1tNiaUZ2U63an5MbZIZ4tgK1wMruBsi3OoOElvY9kuS4sluOXj5LWAfmqrZbnSu7iPSdKoqtRLOlxX5rAPR5iqdeNTsM4Tjp1RZX0d6DVjBdqdeVeKj8peciIe3AphLeJeHF+Sl145+4ueS/b0YbwYmuOF149GCRbAUsbzAuiKR3n8KL3v5dPzgZ0IECfbrVBY8aV2Xdm9Aup1ncMn8FtT8xnrtqECoOhxjs2UmbdA+ceS8dqkv4Onp/0wS1HyhOWM5YBhJBjrhsuDdXE4c8zMblbAewt5zqIwoSk4YmkmaKgIeJ8R//krcsA0TmZv/nvxIkyGMXXqiEUykSKJozTM3wbBHi1ToxVHe6NKwRRpc/Q3Ahx0IdX9gQp7vRGdGruIL4KvirLQ+z4C3Xq3mzvQKL5JiC5zuLLrdObNawzaDKNomCcJsjAt4kLKmIl1KeHvX7Ttvlfvdjb6wqUZxqM4gohjkoBkYRbyp29Ia9JW7p8Da0+5lX3d+4nzJBvKQoRYUH8MecHjf1hldxGa1uJzBHtoHKlohcOq6wnN0wbxsyP6MvVeyAk+jOh1KLGnqV1IY6dP3PafPT3bmvuT1ntrqkoo0RNrY9//H3mhtam7Vjd507qmBo57UOGKZk9ZgUqgeKThd7+Crtr9YvEHTB+9UoISAAA=&quot;"/>
    <we:property name="creatorSessionId" value="&quot;73575e2e-fd93-4faf-9f54-9b488f664f57&quot;"/>
    <we:property name="creatorTenantId" value="&quot;5fe8f761-59fb-4926-96c6-20ae08f3d0ad&quot;"/>
    <we:property name="creatorUserId" value="&quot;100320038BD092FD&quot;"/>
    <we:property name="datasetId" value="&quot;af5879cf-ba57-4b25-a9ee-0382e11536d4&quot;"/>
    <we:property name="embedUrl" value="&quot;/reportEmbed?reportId=db88e758-b37a-43ed-8d50-733aaf9770d8&amp;config=eyJjbHVzdGVyVXJsIjoiaHR0cHM6Ly9XQUJJLVNPVVRILUNFTlRSQUwtVVMtQy1QUklNQVJZLXJlZGlyZWN0LmFuYWx5c2lzLndpbmRvd3MubmV0IiwiZW1iZWRGZWF0dXJlcyI6eyJ1c2FnZU1ldHJpY3NWTmV4dCI6dHJ1ZX19&amp;disableSensitivityBanner=true&quot;"/>
    <we:property name="initialStateBookmark" value="&quot;H4sIAAAAAAAAA+1XwU7bQBD9FbQXLlFlO3bicAtp2gMNIFJxqSI0uzsOizZea72mSaN8UL+DH+t4HaBAaCTU0iDhkz0znnkz73l3vWRSlYWGxTHMkB2wEVgB0ti9kLVY3tgOT06ORv2zo4vj/mhIZlM4ZfKSHSyZAztFd67KCnSdgYzfJi0GWp/CtH7KQJfYYgXa0uSg1Q9sgsnlbIWrFsN5oY2FOuXYgcM67TWF0zPVDj+0qSIIp65xjMI11qgTZkEWyIgnYSjStkiShMLKJsAj2xhSp/blByZ3oHIq08RC0s5Eu8eDTEIn5Ukvru2Z0m4dwhfDeWGpO+p5UdRTGRDWqbFKgGa+C4tlA3rJBkZXM383fGAfm8oKPMPMu3Kn3IIyjY1QoC9GKBWwFY3k1BoamPd9tlVh9oY0Z2W879J8H1ik2pIdBKvWHZy+vIZckPUxlv50anEKbv04fC2gn6p8TVfyFPeELKXKp3oth3tmvjbtSJNXbnAJ1tWC41fEbM0DvWasRHu48FR8VPZWE1HrUQs70fdqciteeuXqN3mu1dO08c/QTFa1v9eLMQWecNFNga6o1422yvtZPf09sEMJ8qJfSYW5WHt3Vd0boN7zHLxA35oWn4GuSiIAZYNzYGbcvAXJbxvGa4v+CZ5G9u1OgpmIeZfzLmAQSs795vJHXhzOHTfzhwzU2QLR5WEQp5j2eNKRtKlIeN8j/vNX5IBrHM7f/PdSmzBuR7RShzzM4kzGUZgE3bchsK00lVoJtA9YYjOkk2N9I8GBb6loCips/EZ6N/qOl+yLoik0uc9BV3Xa/UMoldgnRLcz3Ljq+PDyNTbaDoZhuxvHyIMkjdIsi7jcFQpvftJp9529x9NoiEs6GPWiEEKBcQwZDzqBePkJaUeWlef3gZ2X3MZ13V+bVWgqVxYg8BRy3KBG6hByiXKLIv2/KvNFCI0iCFteqP9g7/S7Wv0CnEDJnUwPAAA=&quot;"/>
    <we:property name="isFiltersActionButtonVisible" value="true"/>
    <we:property name="isVisualContainerHeaderHidden" value="false"/>
    <we:property name="pageDisplayName" value="&quot;Punto_03&quot;"/>
    <we:property name="pageName" value="&quot;261f0f0d2b511c83c555&quot;"/>
    <we:property name="reportEmbeddedTime" value="&quot;2025-01-06T16:25:44.802Z&quot;"/>
    <we:property name="reportName" value="&quot;Dashboard &quot;"/>
    <we:property name="reportState" value="&quot;CONNECTED&quot;"/>
    <we:property name="reportUrl" value="&quot;/groups/me/reports/db88e758-b37a-43ed-8d50-733aaf9770d8/261f0f0d2b511c83c555?experience=power-bi&quot;"/>
  </we:properties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A26C8DA1-7649-4426-AA83-0B2FBEC909EE}">
  <we:reference id="wa200003233" version="2.0.0.3" store="es-ES" storeType="OMEX"/>
  <we:alternateReferences>
    <we:reference id="WA200003233" version="2.0.0.3" store="" storeType="OMEX"/>
  </we:alternateReferences>
  <we:properties>
    <we:property name="embedUrl" value="&quot;/reportEmbed?reportId=db88e758-b37a-43ed-8d50-733aaf9770d8&amp;config=eyJjbHVzdGVyVXJsIjoiaHR0cHM6Ly9XQUJJLVNPVVRILUNFTlRSQUwtVVMtQy1QUklNQVJZLXJlZGlyZWN0LmFuYWx5c2lzLndpbmRvd3MubmV0IiwiZW1iZWRGZWF0dXJlcyI6eyJ1c2FnZU1ldHJpY3NWTmV4dCI6dHJ1ZX19&amp;disableSensitivityBanner=true&quot;"/>
    <we:property name="bookmark" value="&quot;H4sIAAAAAAAAA+1Y227jNhD9lYAv2wKOoZtlKW9ZbxZNGxdBEuRlYQQjcmRzK4suRaV2A39SH4p+Qn6sQ0pOnKyzad1sG9RrwIY1Qw3P3M5QumFCVrMCFj/CFNkBG4LmIJTe81mHlY3Mi/wkyX2/n4gszLweJGlEWjUzUpUVO7hhBvQYzaWsaiisIRJ+GHUYFMUpjO1VDkWFHTZDXakSCvkrNotJZXSNyw7D+axQGqzJcwMGrdlrWk7XBMHvhrQjcCOv8Ry5aaQ8jQLwfN7LhB/3Ii/uBzEtq5oFDtnGJda0236gSgOypG2sLI19DKMkgDgPrbthJDIrr2Q5LlrA9/deLGY2OAbnJlNzG4/sI21sLS2X5FDqIXKIe4nv9wKM6DfM7d25LEy7YbY4ms80xYoi2Fg7FNdQchTMBURj1fh/w76TqCk1k8UJXqNDcbRZ/6nqVCuKu1lcgpZNfFWtOX66sJGfoYN5VBppyBpJuYTiaohCArOOtZXizHF5+0dJYFd7kPw98glcnarKuNVrwNj39u/P9e1vsCdwL7cLK7eodYod3v6unGCifhlopDIQ7MBbjkjy2SRUheSoH+SATZFq0v4RYMDFeNaAlNjolXBqdCm4YSeS0tLYvoSitmbfvIVK8jeEiD4ji0tpgfrtwpl7J/WqEv3OU+nYhXQtR6vWJLsf15rPxbFywdqpgIwcAQQ8jpMwhKSfJpkf9gHz9FkCGFDNj5WWnCpxNzlgiNUGCug8T5GH47HGMZj28qFfA1XU0w3yv+jvmm9H5Zhm2hRLs3dm55RVv6/Llgm8LdiroAk0KOqKqgJFA3SgppkaTECbh4PliUZrq2axQ63WlIkj5YkcTwr6GjessVix8oeG+4cwayDfg+ve79y9B9fdtGl32DJYxQn3sWiKaTqju6pVaa2ufpClzbgFmZu/X3Unirr+HaXyArICr0ScBNjvxfsAWbQfBVGwn+Y9b59z34uEhykPeo+Lc9U8Z6twbJpqkGlZ3E21Dk1KA+2QZOf19JsHkXpU7t+ykaX7hsPunRrembhZ68pdov62HjuMA5+gcME+NjhtYiAFWlDy/11LHXZt5W3DeaR36ruJGPtpD4MgDyLsR3Hf72Mabn8kHiJUtd6+GNZcvVCGVBR8yhKFX205gV4c0fHUWiEjz8zEz50aXm7ynRbU4bnSU3gl4TmRP217WHhxLIcFtzvt2NHFWHY5mj8+pDzxmBQ8fkz6gllojgaci77vZ0GepTxHn8e91PvKOF8Z5z/p8t04CG37Due1UcnDTmjoBHM6wXA/idIwy2KMk8zDf/RI/y+1yut5gfbce6IvFJCRQ7Dc7J+qTTUDjqdQ4gY/yT8oBYpnfHWvuO88XS7/BE14cMlaFwAA&quot;"/>
    <we:property name="datasetId" value="&quot;af5879cf-ba57-4b25-a9ee-0382e11536d4&quot;"/>
    <we:property name="pageName" value="&quot;c942a01c5bd165406726&quot;"/>
    <we:property name="reportUrl" value="&quot;/links/3WYIX14px8?ctid=5fe8f761-59fb-4926-96c6-20ae08f3d0ad&amp;bookmarkGuid=537095a7-05c4-441e-b696-c11280bb1fed&quot;"/>
    <we:property name="reportName" value="&quot;Dashboard &quot;"/>
    <we:property name="reportState" value="&quot;CONNECTED&quot;"/>
    <we:property name="pageDisplayName" value="&quot;Punto04&quot;"/>
    <we:property name="backgroundColor" value="&quot;#FFFFFF&quot;"/>
    <we:property name="initialStateBookmark" value="&quot;H4sIAAAAAAAAA+1YzW7TQBB+lWovXCKUtRMn7i0NQfw0EBXUC4qq8XqcLmy8YXddEqo8EgfEI/TFmF2n0ELaoFCgUsghsmfH8/PNzLdrn7Nc2pmCxQuYIttnQzACcm32OGuwspYdvHz5fNg7en7yojcckFjPnNSlZfvnzIGZoDuWtgLlLZDwzbjBQKkRTPxdAcpig83QWF2Ckh+xVqYlZypcNhjOZ0ob8CZfOXDozZ6ROt2Tb/4wJo8gnDzDVyhcLRVpK4ImF+0s50m71Uw6UUJqtlYIka1V8aaD+74uHciS3HhZmnCMW90IkiIuOO/ErTzzcivLiVoF/P3Z14uZR8Xh3GV67vHI3pJjb2m5pITSJqKApN3lvB1hi/7jwj9dSOVWDrPFYD4zhBUhWFvr5WdQCsxZAMSgrfM/Z08kGqrJ6eIQzzBEMVi//vPSyGjC3S2OwcgaX10ZgT8r1vIjDGEOSicdWSOpkKBOhphLYD6xVYsEc0JefCkp2EsfJH+M4hRORtq6oH0lMPbMX76vLj7BXo57hVe0QWmVFOtdfNZBcKo/9A1SG+Rsv7kck+TWIlglBZprNWBTpJ70Fzk4CBjP6iAl1us6D8sYSnDODiWVpbZ9DKryZh8cgJXiAUVEv7GPS5sczcEimHskzWUn8sZN5diFci3Hl6NJdt9eGb6Aow1g7RQg40AAkUiSbhxDt5N2Mx53AIt0IwH0qecn2khBnbibHDBEu4YCGpspsjeZGJyAW91ez6uvVTVdI//FfK/kNigntKdNsXR7R36f8suPq3LFBM0t2EvRDtRXlaWuwLwOtK+nme6fgnHXN5YbBm3VNYsdGrW6TepJS3jaxigqohZ2WkmHdzCNt99qhwi2MtsnfSXB19rREhWTuoUw0Ft29p1H9HTqrZCRDbN2Gxvd3USNFO3QhTZTuCfwHMp325LQncfSU8J72jFKdJApHMx/JL8bjl/Rj8evP1iF+hwoRN7hPIuKLBUFcpG00+Z/xvnPOP9kyndjw9/23fC+Ucn1SajpBAs6wQjebaVxliWYdLMm/tarwl8alfvzYr7p/fMPATIOESzX56crZ2cgcAQlrsmT8oMy90Demmv4dMaCE4JWUjNveMB/UPuGzHL5FStRbBfbEwAA&quot;"/>
    <we:property name="isFiltersActionButtonVisible" value="true"/>
    <we:property name="isVisualContainerHeaderHidden" value="false"/>
    <we:property name="reportEmbeddedTime" value="&quot;2025-01-06T14:39:17.563Z&quot;"/>
    <we:property name="creatorTenantId" value="&quot;5fe8f761-59fb-4926-96c6-20ae08f3d0ad&quot;"/>
    <we:property name="creatorUserId" value="&quot;100320038BD092FD&quot;"/>
    <we:property name="creatorSessionId" value="&quot;b7177ddd-34c6-4e7b-9c1b-3901603208dc&quot;"/>
    <we:property name="artifactViewState" value="&quot;live&quot;"/>
  </we:properties>
  <we:bindings/>
  <we:snapshot xmlns:r="http://schemas.openxmlformats.org/officeDocument/2006/relationships"/>
</we:webextension>
</file>

<file path=ppt/webextensions/webextension6.xml><?xml version="1.0" encoding="utf-8"?>
<we:webextension xmlns:we="http://schemas.microsoft.com/office/webextensions/webextension/2010/11" id="{D6B1B19E-1894-4617-A076-D349412E98AD}">
  <we:reference id="wa200003233" version="2.0.0.3" store="es-ES" storeType="OMEX"/>
  <we:alternateReferences>
    <we:reference id="WA200003233" version="2.0.0.3" store="" storeType="OMEX"/>
  </we:alternateReferences>
  <we:properties>
    <we:property name="artifactViewState" value="&quot;live&quot;"/>
    <we:property name="backgroundColor" value="&quot;#FFFFFF&quot;"/>
    <we:property name="bookmark" value="&quot;H4sIAAAAAAAAA+1ZzVIbORB+FUqXXMzW/PqHGzFQyy5sUUCRQ4qieqQeW8nMyCvJBC/lR9pDah+BF9uWxkOwcXBC1iwpuHmknu6vv+n+pjW+ZkKaUQGTP6BEtsUOQXMQSm+ErMWqeg3juJeGYZZ3kk6Q5nEsuoJ21chKVRm2dc0s6AHaM2nGUDhHtPj+vMWgKI5g4K5yKAy22Ai1URUU8i+sjWnL6jFOWwyvRoXS4FyeWLDo3F6SOV0ThPCXmCICt/IST5DbejUPsR10e2nCkxijEKAdOTNTG3hkS02cax++ryoLsqIwbg2zdtJupyIKwqSdpAFC1HHrRlaDYgb4y72nk5Ejx+KVzdSV4yP7QIGdp+mUEgryPM94SvG7eRRgDClkHpEs7CxgNtm9GmniihisvW2LS6g4OnqJEI2mzv+aHSKYsfas7M5tnKix5niMud+qrLQT8nOiuITi4hCFBObQHGlF5Pu9U2Vpq69KpOS1VMYbDNWnvkYiXrCtYNr6HxDtl84LOcGHEfVpaaC05PQ0FkH1VTEuq/8C01EBFnKlS3gm9BzIjyuIeTos2wV3kR6HZnsw0DgAO7vcXdMD3K0GpD2uyDeOnZ647b1xNdOO4GkqrA/lCG4+g1lEty8umr0lLJ7TysOqA1mBuwuqQxdaoH478YqyI3UjlFFrAewaC4Kwk0HahbAXJ+1ODr1IIHY6wav4vYrfq/g9V/H76RWHc05jqsi44Jj2RNKNuVipOA91068SNQ3Dw8kBXmJxH/jt/v2tBuwZKUw90fokH538bDb37ri8+adic4TsIR/CxZEy1lvfAcZ+cz//HN/8DRsCN3JnWLfRLCl6Lo9sq5+2kAua9/vF2FBVoKiB0usgU/0haLtY3vWJg/B8uHOmmFVNXfQvqUzO/cEm5QFA2uVpGkEnStJcYPJDnfZE762VlWEKyVHPlQArkU627scA6ZjobqKcRnVEieZL3vO/zpqTKwnhnlalv232fAxFWJ5Ni9VICGuLvRui08v3jp9KyKbR9heIMjOTb6CwKS92bxqd441in0Ex9od4cn0gbZ34db1M5m+ohz4S4uqNMz+vJdjfKMjPEopKJTyJ6Ktiuc+3YCR3DhtFX9p7t8jWVjZ1kUMusliIOELk9FrJU571Hj/AvgyR2L75rJ5x3xV3++5AkRLtEMRTN9dciHY3wk7a3gTIks0kSqLNXp4Gm5yHQSIC7PEofbL2LBbrc0bs6saMgig8WGdPfmXcCxfHvRdV8I7kVWL1oghxHc+BD1Hs+c7cqT8x71ssazakH80Np6D7oh4ByhHhMc1A0Fz9LiunIS5Cbr9/VnhMly/vvRY7loOh/UqjNH3nXx3zH9TdFmuOKKEI06zXjZIeT3iQpWH8hIPTur5FPSjfPyA+O3SHUJ+q9c0E38iIF1KvfksSVGNrRsDxCCpckiglCJVAsSJZ///IbZ7T6b81HmOmlxkAAA==&quot;"/>
    <we:property name="creatorSessionId" value="&quot;f09e73d7-cb1f-4e58-8261-53e2cd12c8c4&quot;"/>
    <we:property name="creatorTenantId" value="&quot;5fe8f761-59fb-4926-96c6-20ae08f3d0ad&quot;"/>
    <we:property name="creatorUserId" value="&quot;100320038BD092FD&quot;"/>
    <we:property name="datasetId" value="&quot;af5879cf-ba57-4b25-a9ee-0382e11536d4&quot;"/>
    <we:property name="embedUrl" value="&quot;/reportEmbed?reportId=db88e758-b37a-43ed-8d50-733aaf9770d8&amp;config=eyJjbHVzdGVyVXJsIjoiaHR0cHM6Ly9XQUJJLVNPVVRILUNFTlRSQUwtVVMtQy1QUklNQVJZLXJlZGlyZWN0LmFuYWx5c2lzLndpbmRvd3MubmV0IiwiZW1iZWRGZWF0dXJlcyI6eyJ1c2FnZU1ldHJpY3NWTmV4dCI6dHJ1ZX19&amp;disableSensitivityBanner=true&quot;"/>
    <we:property name="initialStateBookmark" value="&quot;H4sIAAAAAAAAA+1Y227bOBD9lYAvfTEKXX3Jm+O66CVujaTIS2EEI3LksKVFlaLSeAN/0j4E+wn5sR1STps43niRXacpkjeJM5o5czg8JHXOhKxKBfMPMEO2y0ZgOAhtdkLWYkUztvfx4/tR/+D98Yf+aEjDurRSFxXbPWcWzBTtkaxqUC4CDX6etBgoNYape8tBVdhiJZpKF6DkH9g4k8maGhcthmel0gZcyEMLFl3YU3Knd8odvowpI3ArT/EQuW1G8xDbQbeXJjyJMQoB2pFzqxoHj2ytiwvt0w90YUEWlMaNYdZO2u1UREGYtJM0QIg6brySxVQtAf/89tO8dKxYPLOZPnN8ZF8osYu0WFBBQZ7nGU8pfzePAowhhcwjksouE2bz4VlpiCtisInWF6dQcBTME2Kwauo/ZyOEqjaeleENw6GuDccDzL2psNLOKc6h5hLU8QiFBObQjI0m8r3tk7ZkGugZUvFG6so7nOjvA4NEvGC7waL1CxC9nbkoFATvRjSgoak2ktNsrIIaaFXPiv8D01iBhVybGTwSevbl1w3EPByWvuIu0/3Q9KdTg1Owy9fhliZwWExJe1yT7xw4PXHm13Wx1I7gYTpsALMSLi+gWkX3Vhxf2dawOKGRu1UHMoXDFdWhFyPQ7M29oryS5kooo9YK2C02BGEnh7QLYS9O2p0cepFA7HSCZ/F7Fr9n8Xus4vfbKw7nPI57IuOCY9oTSTfmYqPi3LWa3kg0dAo+me/jKarbwH/Yb5uuwB6RwjQnWl/kvYtfHsp9OC4v/yrYDUJeIz+B47GurPe+Boy9c4/f6ss/YUfgTu4cm2W0LIrm5Z7L6rdtZEXn/YGqK+oKFA1Q2g4yPTgBY1fbu7lxEJ4v1+4Uy65pmv4ptcnEX2xSHgCkXZ6mEXSiJM0FJv9ppT3QvrWxMyolOZobLcBmSDdb9yAosi+obNJJbOxaeDP6es/ZviQOmthHoGoX9sUeVJK/cEq11Kq1XeXdK59iS4Q00we5yGIh4giRk2DmKc969z+aPY32719e6EfdUf+wDYer2/CTmq7FZPNSe1KENALAeSjCNOt1o6THEx5kaRg/oH5v60q8rbX2ir4Q+nuxPQH/l4xMfP7F+gJ1basSOI6hwDWFUoFQCBQbivW/aZlPQtxKOvFv+MD9vP3By2LxN2R7tAhHFgAA&quot;"/>
    <we:property name="isFiltersActionButtonVisible" value="true"/>
    <we:property name="isVisualContainerHeaderHidden" value="false"/>
    <we:property name="pageDisplayName" value="&quot;Punto_05&quot;"/>
    <we:property name="pageName" value="&quot;f1e608954c43e21aa623&quot;"/>
    <we:property name="reportEmbeddedTime" value="&quot;2025-01-06T14:39:59.648Z&quot;"/>
    <we:property name="reportName" value="&quot;Dashboard &quot;"/>
    <we:property name="reportState" value="&quot;CONNECTED&quot;"/>
    <we:property name="reportUrl" value="&quot;/links/3WYIX14px8?ctid=5fe8f761-59fb-4926-96c6-20ae08f3d0ad&amp;bookmarkGuid=3d9f1e78-f994-452b-bdeb-081a251933f7&quot;"/>
  </we:properties>
  <we:bindings/>
  <we:snapshot xmlns:r="http://schemas.openxmlformats.org/officeDocument/2006/relationships"/>
</we:webextension>
</file>

<file path=ppt/webextensions/webextension7.xml><?xml version="1.0" encoding="utf-8"?>
<we:webextension xmlns:we="http://schemas.microsoft.com/office/webextensions/webextension/2010/11" id="{580A4344-A5E1-413A-9924-B00E28397903}">
  <we:reference id="wa200003233" version="2.0.0.3" store="es-ES" storeType="OMEX"/>
  <we:alternateReferences>
    <we:reference id="WA200003233" version="2.0.0.3" store="" storeType="OMEX"/>
  </we:alternateReferences>
  <we:properties>
    <we:property name="artifactViewState" value="&quot;live&quot;"/>
    <we:property name="backgroundColor" value="&quot;#FFFFFF&quot;"/>
    <we:property name="bookmark" value="&quot;H4sIAAAAAAAAA+1YzW7bOBB+lUCXXoxCkmVJzi113S4WzcJoilwWRjEkhw4LWdRSVDbewI/UQ7GPkBfbIelk48SO0fQHxnp9Imfo4TfzDWdIXUdCtU0Fi99gjtFxdAqGg9DmKIl6UR1kqYjzMpWMy77MZDwclMxpdWOVrtvo+DqyYGZoz1XbQeUMkfD3aS+CqprAzM0kVC32ogZNq2uo1F8YFpPKmg6XvQivmkobcCbPLFh0Zi9pOc0JQvKyTzsCt+oSz5DbIGXAMwEyRjEkZAWTxcAta8MCj2zjEmfabz/StQVV0zZOJuk3KPMiFQj9OE2FxNLJW1XPqhXgf//7YdG44Fi8skxfuXiwT7Sxs7RckkNljkNWFJCS1TiPh3mWZn4XVdnVhmwxvmoMxYoiGKyNyPOZNorTTj4mBtsQgutopKtu7kfjNfmZ7gzH9yi9qrbKLsjSmeYKqo+nKBREDs/EaAq/100qsCC1mQfNhf5zZJB2FtFxvOzdgTkRl1Bzkj5EcjKbGZyBXU3HPwfmm65eET94jHpKkid54h7W6AKMXeeKJkagebXwPLxW5ja90t4DD/bA7eX09hTQHz7dy/NV4gQnfhCWqc9rmQ1kUpQsS1OUgCIVAvclr+Hmc7vfKX2H8Nuy2RrEOTQPM3ljarw1umu+d16s/AgpkQCTop+nImFUXkssU7a71G2l4heFhrrQxeIdXmL1GO2d/rHqFuE5GBVaiffs2R6vmqI3x9XN33W0FoU3yC/g40S31q++Byz61Q3/6G4+w5HAI+kWBt5XTkUnN1/0hlTdyXxbKY5mjfhojtR+3UDQafUxbgJIhUGvwxFFT8F19E4RLcH2OVSdM/viFbSKvyBES8/q1qqYPKyKB0XX1vrr49j6YB1UQEIBwISzIkmTksVJP85zGu/uCVsLwClC25nne33Pww/akmqk50gXPaP0091hr25f/7fMgHBcz+gN4Qg8eu/eBevNM34W9IM6ol9/uQBW4XjDkyZOsmKYQZ5jWmayyNIk35ur31OHan+a6q7e8UNv7lmSYT+HPhdID9JSyJSn+0LfljJ0kMyt3a2zRBSDYjgExss4ZmzIk+SbSDuM2neK/7GutvMkVKrGUdW1lBUoAlC69zC98ZPH7m8Ih5QmU3/Ml5uLiO5s2wDHCdS4oZhQ9kAtHEdPFhT/AfSunCyX/wB4UwyLeBUAAA==&quot;"/>
    <we:property name="creatorSessionId" value="&quot;b9067ab4-f9dc-4d86-9b32-77896ea0cd15&quot;"/>
    <we:property name="creatorTenantId" value="&quot;5fe8f761-59fb-4926-96c6-20ae08f3d0ad&quot;"/>
    <we:property name="creatorUserId" value="&quot;100320038BD092FD&quot;"/>
    <we:property name="datasetId" value="&quot;af5879cf-ba57-4b25-a9ee-0382e11536d4&quot;"/>
    <we:property name="embedUrl" value="&quot;/reportEmbed?reportId=db88e758-b37a-43ed-8d50-733aaf9770d8&amp;config=eyJjbHVzdGVyVXJsIjoiaHR0cHM6Ly9XQUJJLVNPVVRILUNFTlRSQUwtVVMtQy1QUklNQVJZLXJlZGlyZWN0LmFuYWx5c2lzLndpbmRvd3MubmV0IiwiZW1iZWRGZWF0dXJlcyI6eyJ1c2FnZU1ldHJpY3NWTmV4dCI6dHJ1ZX19&amp;disableSensitivityBanner=true&quot;"/>
    <we:property name="initialStateBookmark" value="&quot;H4sIAAAAAAAAA+1YX0/bMBD/Ksgve6mmJA1J4K10ZdO2bhVMvEwIXexLMUrjzHEYHepH4mHaR+CL7WwXRqGlEvujSqxPzp1z97v7ne+cXjIhm7qE6QeYINtlQ9AchNJbIeuwysv2Pn58N+wdvDv50BsOSKxqI1XVsN1LZkCP0RzJpoXSWiDh5+MOg7Icwdg+FVA22GE16kZVUMpv6DeTyugWZx2GF3WpNFiThwYMWrPntJ2eyXf4sksegRt5jofIjZfmwGMBRYBip1vEaV6k23Zb4zc4ZEu3WNPOfV9VBmRFbqysoN92lqSRQOgGUSQKzKy8kdW4nAP+9e6naW2zYvDC5OrC5iM/I8fW0mxGAWUJ7uRpChFZDZJgJ4mj2HmRpZk7zKeDi1pTriiD3lqfIh8rLTl5cjnR2PgUXLK+KtuJWw0W5Ieq1RwPsHCqykgzJUuHiksoT4YoJDCLZ6QVpd/pRiUYKJSeeM2p+trXSJ4F2w1mnVswPXEOFSfpfSS98VjjGMz8cfBvYO631Zz47Yeoj0nyKE/cweqfgjaLXNGDFqj3po6HV1LflFfUuRfBBoQ9O745BfTC2Z06nxeOD+IvYTl2dV3E20WYZnkcRVgAikgI3JS6huurZrNL+hbh71Wz0YgTqO9X8tLSeK1VW//pupjH4UsihLwQ3SQSYU7tNcMsyte3upVUvJGoafycTt/jOZYP0d7qH6puEB6Bln6UuMieHPF8GjpzXF7/qNhCFvaRn8LJSDXG7b4DjL21yy/t9RVsCdwq7EbP+zwo1rv+rpaU6lrmm1Jy1AvEswnS+LULQafV5bj2ICV6vfJHFB0Fl+y9JFq87SMoW2v2xR40kr8gRDPH6squGN7vis+KrpX91+Wxccl6VgnxDQBDnqdhFGZ5EHaDJKH1+pmwsgEMEZpWPz3qOxF+UoZUfTVBuuhpqR6fDht1+/o/Mj3CQTWmbwhL4NaB/S5YHJ7BU4Yn5CUOllzZgzBOd2JIEoyyuEjjKEw25mrzWNFsztBY1xv/6s00DmPsJtDlAumDKxNFxKNNoW/FMXuWzN25OzreloWmWtPUwHEEFS4JkUKDStgcPhqm+9uBOSeUVUnHfs0L9s+I26TMZj8B36OULxcRAAA=&quot;"/>
    <we:property name="isFiltersActionButtonVisible" value="true"/>
    <we:property name="isVisualContainerHeaderHidden" value="false"/>
    <we:property name="pageDisplayName" value="&quot;Punto_06&quot;"/>
    <we:property name="pageName" value="&quot;bac4daf0ed93f47bf753&quot;"/>
    <we:property name="reportEmbeddedTime" value="&quot;2025-01-06T16:43:48.757Z&quot;"/>
    <we:property name="reportName" value="&quot;Dashboard &quot;"/>
    <we:property name="reportState" value="&quot;CONNECTED&quot;"/>
    <we:property name="reportUrl" value="&quot;/groups/me/reports/db88e758-b37a-43ed-8d50-733aaf9770d8/bac4daf0ed93f47bf753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7FB4DE5B9F4F34090D9EAC4AA54DE59" ma:contentTypeVersion="5" ma:contentTypeDescription="Crear nuevo documento." ma:contentTypeScope="" ma:versionID="21392f07d324c561823e46fc19a60738">
  <xsd:schema xmlns:xsd="http://www.w3.org/2001/XMLSchema" xmlns:xs="http://www.w3.org/2001/XMLSchema" xmlns:p="http://schemas.microsoft.com/office/2006/metadata/properties" xmlns:ns3="31855c2a-219a-443e-a4bd-426e974a8111" targetNamespace="http://schemas.microsoft.com/office/2006/metadata/properties" ma:root="true" ma:fieldsID="f54320271111dfd68b601ee99289ec14" ns3:_="">
    <xsd:import namespace="31855c2a-219a-443e-a4bd-426e974a8111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855c2a-219a-443e-a4bd-426e974a8111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7D7D6E-53B1-42EE-B82B-84AD3D003E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855c2a-219a-443e-a4bd-426e974a81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13C712-2FA1-4F99-B00F-243710B43A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686A1-D154-4C2A-AC96-449948C9F981}">
  <ds:schemaRefs>
    <ds:schemaRef ds:uri="http://purl.org/dc/dcmitype/"/>
    <ds:schemaRef ds:uri="31855c2a-219a-443e-a4bd-426e974a8111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216</TotalTime>
  <Words>757</Words>
  <Application>Microsoft Office PowerPoint</Application>
  <PresentationFormat>Panorámica</PresentationFormat>
  <Paragraphs>51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Google Sans</vt:lpstr>
      <vt:lpstr>Celestial</vt:lpstr>
      <vt:lpstr>Proyecto: Campañas en Acción: Análisis de Rendimiento y Optimización de Marketing</vt:lpstr>
      <vt:lpstr>Presentación de PowerPoint</vt:lpstr>
      <vt:lpstr>Dashboard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Aguilar</dc:creator>
  <cp:lastModifiedBy>Andrethy-Taku</cp:lastModifiedBy>
  <cp:revision>7</cp:revision>
  <dcterms:created xsi:type="dcterms:W3CDTF">2025-01-06T14:41:04Z</dcterms:created>
  <dcterms:modified xsi:type="dcterms:W3CDTF">2025-01-08T03:34:42Z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0x01010067FB4DE5B9F4F34090D9EAC4AA54DE59</vt:lpwstr>
  </property>
</Properties>
</file>