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7573B9-4E7B-4219-828D-5F4F855C005C}">
  <a:tblStyle styleId="{4D7573B9-4E7B-4219-828D-5F4F855C005C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0b952a166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d0b952a166_6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0b952a166_1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0b952a166_1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b952a166_1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0b952a166_1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0b952a166_1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0b952a166_1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0b952a166_1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0b952a166_1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0b952a166_1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0b952a166_1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Graphic">
  <p:cSld name="Title and Content with Graphic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Graphic">
  <p:cSld name="Title Only with Graphic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04787"/>
            <a:ext cx="8229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575050" y="1076326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1792288" y="2654638"/>
            <a:ext cx="54864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649605" y="1390769"/>
            <a:ext cx="7854300" cy="1047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4294967295" type="ctrTitle"/>
          </p:nvPr>
        </p:nvSpPr>
        <p:spPr>
          <a:xfrm>
            <a:off x="685800" y="567658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8871"/>
              <a:buFont typeface="Arial"/>
              <a:buNone/>
            </a:pPr>
            <a:r>
              <a:t/>
            </a:r>
            <a:endParaRPr sz="2955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Network Traffic Classification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8871"/>
              <a:buFont typeface="Arial"/>
              <a:buNone/>
            </a:pPr>
            <a:r>
              <a:rPr lang="en" sz="2955">
                <a:solidFill>
                  <a:schemeClr val="lt1"/>
                </a:solidFill>
              </a:rPr>
              <a:t>CSCI 434</a:t>
            </a:r>
            <a:endParaRPr sz="2955">
              <a:solidFill>
                <a:schemeClr val="lt1"/>
              </a:solidFill>
            </a:endParaRPr>
          </a:p>
        </p:txBody>
      </p:sp>
      <p:sp>
        <p:nvSpPr>
          <p:cNvPr id="154" name="Google Shape;154;p24"/>
          <p:cNvSpPr txBox="1"/>
          <p:nvPr>
            <p:ph idx="4294967295" type="subTitle"/>
          </p:nvPr>
        </p:nvSpPr>
        <p:spPr>
          <a:xfrm>
            <a:off x="1625275" y="2653439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Andre Tran, Colton Turner, Eli Jensen, Marshall Wright</a:t>
            </a:r>
            <a:r>
              <a:rPr b="1" lang="en" sz="2600">
                <a:solidFill>
                  <a:srgbClr val="FFFFFF"/>
                </a:solidFill>
              </a:rPr>
              <a:t>	</a:t>
            </a:r>
            <a:r>
              <a:rPr b="1" lang="en" sz="3100">
                <a:solidFill>
                  <a:srgbClr val="FFFFFF"/>
                </a:solidFill>
              </a:rPr>
              <a:t>		</a:t>
            </a:r>
            <a:r>
              <a:rPr b="1" lang="en">
                <a:solidFill>
                  <a:srgbClr val="FFFFFF"/>
                </a:solidFill>
              </a:rPr>
              <a:t>		</a:t>
            </a:r>
            <a:endParaRPr b="1" i="0" sz="32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5725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Objective</a:t>
            </a:r>
            <a:endParaRPr b="1" sz="30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Our objective is to build machine learning models that can automatically classify the source of network traffic without access to the source and destination IPs or the packet payloads.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These machine learning models will be built using other features extracted from the packets sent over the network as well as the flow of the packets over time</a:t>
            </a:r>
            <a:endParaRPr sz="1900"/>
          </a:p>
        </p:txBody>
      </p:sp>
      <p:pic>
        <p:nvPicPr>
          <p:cNvPr id="161" name="Google Shape;161;p25" title="Discord app icon on smartphone screen | Ivan Radic | Flick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225" y="3944437"/>
            <a:ext cx="1034775" cy="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 title="File:Minecraft cube.sv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251" y="3905823"/>
            <a:ext cx="642500" cy="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 title="File:Amazon logo.svg - Wikipedi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450" y="4011424"/>
            <a:ext cx="1839949" cy="5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 title="File:Bing Fluent Logo.svg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9200" y="3944449"/>
            <a:ext cx="456087" cy="68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-2604400" y="4850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Collection</a:t>
            </a:r>
            <a:endParaRPr b="1" sz="3000"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0" y="976875"/>
            <a:ext cx="91440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 data collection we collected packet samples from 4 </a:t>
            </a:r>
            <a:r>
              <a:rPr lang="en" sz="1600"/>
              <a:t>websites</a:t>
            </a:r>
            <a:r>
              <a:rPr lang="en" sz="1600"/>
              <a:t> and apps using wireshark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These websites included single download, continuous download, continuous upload, and continuous upload and download.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collected the protocol, length of the packet, packet info, time since last packet and flow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Overall about collected 30-60 seconds of packet information for each website and app 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" name="Google Shape;171;p26"/>
          <p:cNvSpPr txBox="1"/>
          <p:nvPr/>
        </p:nvSpPr>
        <p:spPr>
          <a:xfrm>
            <a:off x="3718638" y="2414400"/>
            <a:ext cx="1706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Websites used: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-2155" t="-4036"/>
          <a:stretch/>
        </p:blipFill>
        <p:spPr>
          <a:xfrm>
            <a:off x="190263" y="3062850"/>
            <a:ext cx="1830975" cy="10301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9343" r="9965" t="0"/>
          <a:stretch/>
        </p:blipFill>
        <p:spPr>
          <a:xfrm>
            <a:off x="2466313" y="3062838"/>
            <a:ext cx="1754801" cy="10301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193" y="3062849"/>
            <a:ext cx="2134656" cy="10301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6">
            <a:alphaModFix/>
          </a:blip>
          <a:srcRect b="0" l="12762" r="7966" t="0"/>
          <a:stretch/>
        </p:blipFill>
        <p:spPr>
          <a:xfrm>
            <a:off x="7245925" y="3062850"/>
            <a:ext cx="1830974" cy="1030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6"/>
          <p:cNvSpPr txBox="1"/>
          <p:nvPr/>
        </p:nvSpPr>
        <p:spPr>
          <a:xfrm>
            <a:off x="850150" y="2587950"/>
            <a:ext cx="511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Bing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989875" y="2587950"/>
            <a:ext cx="707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Amazon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5212425" y="2587950"/>
            <a:ext cx="1042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Discord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7687850" y="2587950"/>
            <a:ext cx="947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Minecraft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4294967295" type="ctrTitle"/>
          </p:nvPr>
        </p:nvSpPr>
        <p:spPr>
          <a:xfrm>
            <a:off x="-1510376" y="207198"/>
            <a:ext cx="6038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Dataset Details</a:t>
            </a:r>
            <a:endParaRPr/>
          </a:p>
        </p:txBody>
      </p:sp>
      <p:graphicFrame>
        <p:nvGraphicFramePr>
          <p:cNvPr id="185" name="Google Shape;185;p27"/>
          <p:cNvGraphicFramePr/>
          <p:nvPr/>
        </p:nvGraphicFramePr>
        <p:xfrm>
          <a:off x="65867" y="1576010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{4D7573B9-4E7B-4219-828D-5F4F855C005C}</a:tableStyleId>
              </a:tblPr>
              <a:tblGrid>
                <a:gridCol w="869925"/>
                <a:gridCol w="1864350"/>
              </a:tblGrid>
              <a:tr h="21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Labels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Number of Individual Packets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5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Discord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5750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Bing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2850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Amazon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1400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Minecraft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4950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Total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14951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86" name="Google Shape;186;p27"/>
          <p:cNvGraphicFramePr/>
          <p:nvPr/>
        </p:nvGraphicFramePr>
        <p:xfrm>
          <a:off x="2999682" y="2644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{4D7573B9-4E7B-4219-828D-5F4F855C005C}</a:tableStyleId>
              </a:tblPr>
              <a:tblGrid>
                <a:gridCol w="3051675"/>
                <a:gridCol w="2986950"/>
              </a:tblGrid>
              <a:tr h="26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Features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Details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Protocol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E.g., TCP, UDP, TLSv1.3…</a:t>
                      </a:r>
                      <a:endParaRPr sz="1200"/>
                    </a:p>
                  </a:txBody>
                  <a:tcPr marT="34300" marB="34300" marR="68600" marL="68600"/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Length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total size in bytes of each packet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Info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mapping of similar sections accessible in the info data of a packet</a:t>
                      </a:r>
                      <a:endParaRPr sz="1200"/>
                    </a:p>
                  </a:txBody>
                  <a:tcPr marT="34300" marB="34300" marR="68600" marL="68600"/>
                </a:tc>
              </a:tr>
              <a:tr h="38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Delta</a:t>
                      </a:r>
                      <a:endParaRPr b="1" sz="13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time since last received packet in flow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87" name="Google Shape;187;p27"/>
          <p:cNvGraphicFramePr/>
          <p:nvPr/>
        </p:nvGraphicFramePr>
        <p:xfrm>
          <a:off x="3788557" y="574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{4D7573B9-4E7B-4219-828D-5F4F855C005C}</a:tableStyleId>
              </a:tblPr>
              <a:tblGrid>
                <a:gridCol w="949025"/>
                <a:gridCol w="949025"/>
                <a:gridCol w="944400"/>
                <a:gridCol w="1073325"/>
                <a:gridCol w="949025"/>
              </a:tblGrid>
              <a:tr h="45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Protocol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Length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Info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Time Delta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Label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TCP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1514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0.0001ms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Bing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6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TCP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0.0045ms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Minecraft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6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UDP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233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0.0175ms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Discord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TCP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1494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0.0014ms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Amazon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88" name="Google Shape;188;p27"/>
          <p:cNvSpPr txBox="1"/>
          <p:nvPr/>
        </p:nvSpPr>
        <p:spPr>
          <a:xfrm>
            <a:off x="5120082" y="207188"/>
            <a:ext cx="2142300" cy="2847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Data Samples</a:t>
            </a:r>
            <a:endParaRPr sz="1100"/>
          </a:p>
        </p:txBody>
      </p:sp>
      <p:sp>
        <p:nvSpPr>
          <p:cNvPr id="189" name="Google Shape;189;p27"/>
          <p:cNvSpPr txBox="1"/>
          <p:nvPr/>
        </p:nvSpPr>
        <p:spPr>
          <a:xfrm>
            <a:off x="604550" y="1226031"/>
            <a:ext cx="1201200" cy="2847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Size</a:t>
            </a:r>
            <a:endParaRPr sz="1100"/>
          </a:p>
        </p:txBody>
      </p:sp>
      <p:sp>
        <p:nvSpPr>
          <p:cNvPr id="190" name="Google Shape;190;p27"/>
          <p:cNvSpPr txBox="1"/>
          <p:nvPr/>
        </p:nvSpPr>
        <p:spPr>
          <a:xfrm>
            <a:off x="5242194" y="2287056"/>
            <a:ext cx="1807500" cy="2847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Extracted Features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0" y="-8631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Basic ML Model</a:t>
            </a:r>
            <a:r>
              <a:rPr b="1" lang="en" sz="3000"/>
              <a:t> Results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7067342" y="2674550"/>
            <a:ext cx="549600" cy="2847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DTC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234680" y="2728938"/>
            <a:ext cx="549600" cy="2847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RFC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359925" y="2763250"/>
            <a:ext cx="549600" cy="2847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KNN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5528875" y="170800"/>
            <a:ext cx="34023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K-Nearest Neighbor (KNN):</a:t>
            </a:r>
            <a:r>
              <a:rPr lang="en" sz="1200">
                <a:solidFill>
                  <a:schemeClr val="dk1"/>
                </a:solidFill>
              </a:rPr>
              <a:t> operates by finding the k nearest neighbors to a given data point, and takes a majority vote to classify the point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Decision Tree:</a:t>
            </a:r>
            <a:r>
              <a:rPr lang="en" sz="1200">
                <a:solidFill>
                  <a:schemeClr val="dk1"/>
                </a:solidFill>
              </a:rPr>
              <a:t> each node in the tree specifies a test on an attribute, each branch descending from that node corresponds to one of the possible values for that attribute.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Random Forest: </a:t>
            </a:r>
            <a:r>
              <a:rPr lang="en" sz="1200">
                <a:solidFill>
                  <a:schemeClr val="dk1"/>
                </a:solidFill>
              </a:rPr>
              <a:t>an ensemble learning method used for classification and regression. It builds multiple decision trees and merges them together to get a more accurate and stable prediction.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200" name="Google Shape;200;p28"/>
          <p:cNvGraphicFramePr/>
          <p:nvPr/>
        </p:nvGraphicFramePr>
        <p:xfrm>
          <a:off x="228682" y="907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{4D7573B9-4E7B-4219-828D-5F4F855C005C}</a:tableStyleId>
              </a:tblPr>
              <a:tblGrid>
                <a:gridCol w="1727300"/>
                <a:gridCol w="1222025"/>
                <a:gridCol w="1910425"/>
              </a:tblGrid>
              <a:tr h="41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F1 Score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Tree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37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00" y="3013650"/>
            <a:ext cx="2555150" cy="192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694" y="3013650"/>
            <a:ext cx="2452919" cy="18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850" y="3047950"/>
            <a:ext cx="2415749" cy="1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850" y="3047950"/>
            <a:ext cx="2452900" cy="184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54800" y="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Advanced ML</a:t>
            </a:r>
            <a:r>
              <a:rPr b="1" lang="en" sz="3000"/>
              <a:t> Model (LSTM)</a:t>
            </a:r>
            <a:endParaRPr b="1" sz="3000"/>
          </a:p>
        </p:txBody>
      </p:sp>
      <p:sp>
        <p:nvSpPr>
          <p:cNvPr id="210" name="Google Shape;210;p29"/>
          <p:cNvSpPr txBox="1"/>
          <p:nvPr/>
        </p:nvSpPr>
        <p:spPr>
          <a:xfrm>
            <a:off x="196638" y="676175"/>
            <a:ext cx="2734200" cy="5001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Size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>
                <a:solidFill>
                  <a:schemeClr val="dk1"/>
                </a:solidFill>
              </a:rPr>
              <a:t>Flow Slices 20 packets)</a:t>
            </a:r>
            <a:endParaRPr sz="1100"/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196617" y="1283385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{4D7573B9-4E7B-4219-828D-5F4F855C005C}</a:tableStyleId>
              </a:tblPr>
              <a:tblGrid>
                <a:gridCol w="869925"/>
                <a:gridCol w="1864350"/>
              </a:tblGrid>
              <a:tr h="21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Labels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Number of </a:t>
                      </a:r>
                      <a:r>
                        <a:rPr lang="en"/>
                        <a:t>Slices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5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Discord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173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Bing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Amazon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Minecraft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Total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765</a:t>
                      </a:r>
                      <a:r>
                        <a:rPr lang="en" sz="1400"/>
                        <a:t>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212" name="Google Shape;212;p29"/>
          <p:cNvGraphicFramePr/>
          <p:nvPr/>
        </p:nvGraphicFramePr>
        <p:xfrm>
          <a:off x="3327082" y="676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{4D7573B9-4E7B-4219-828D-5F4F855C005C}</a:tableStyleId>
              </a:tblPr>
              <a:tblGrid>
                <a:gridCol w="2839500"/>
                <a:gridCol w="2779250"/>
              </a:tblGrid>
              <a:tr h="17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</a:t>
                      </a:r>
                      <a:r>
                        <a:rPr lang="en" sz="1400"/>
                        <a:t>Features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Details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7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Protocol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E.g., TCP, UDP, TLSv1.3…</a:t>
                      </a:r>
                      <a:endParaRPr sz="1200"/>
                    </a:p>
                  </a:txBody>
                  <a:tcPr marT="34300" marB="34300" marR="68600" marL="68600"/>
                </a:tc>
              </a:tr>
              <a:tr h="17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Length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total size in bytes of each packet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6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Info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mapping of similar sections accessible in the info data of a packet</a:t>
                      </a:r>
                      <a:endParaRPr sz="1200"/>
                    </a:p>
                  </a:txBody>
                  <a:tcPr marT="34300" marB="34300" marR="68600" marL="68600"/>
                </a:tc>
              </a:tr>
              <a:tr h="26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Delta</a:t>
                      </a:r>
                      <a:endParaRPr b="1" sz="13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time since last received packet in flow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6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IP (user or site)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or 0 for user or site, </a:t>
                      </a:r>
                      <a:r>
                        <a:rPr b="1" lang="en" sz="1200"/>
                        <a:t>no information about actual IP address</a:t>
                      </a:r>
                      <a:endParaRPr b="1"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13" name="Google Shape;213;p29"/>
          <p:cNvSpPr txBox="1"/>
          <p:nvPr/>
        </p:nvSpPr>
        <p:spPr>
          <a:xfrm>
            <a:off x="196650" y="3082175"/>
            <a:ext cx="5285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891450" y="2825075"/>
            <a:ext cx="3174900" cy="2148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>
              <a:srgbClr val="000000">
                <a:alpha val="24000"/>
              </a:srgbClr>
            </a:outerShdw>
            <a:reflection blurRad="0" dir="0" dist="0" endA="0" endPos="3000" fadeDir="5400012" kx="0" rotWithShape="0" algn="bl" stA="24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LSTM: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a type of </a:t>
            </a:r>
            <a:r>
              <a:rPr lang="en" sz="1200">
                <a:solidFill>
                  <a:srgbClr val="FF0000"/>
                </a:solidFill>
              </a:rPr>
              <a:t>recurrent neural network </a:t>
            </a:r>
            <a:r>
              <a:rPr lang="en" sz="1200">
                <a:solidFill>
                  <a:schemeClr val="dk1"/>
                </a:solidFill>
              </a:rPr>
              <a:t>(RNN) that is designed to address the vanishing gradient problem, which is a common issue with RNNs that use a </a:t>
            </a:r>
            <a:r>
              <a:rPr lang="en" sz="1200">
                <a:solidFill>
                  <a:srgbClr val="FF0000"/>
                </a:solidFill>
              </a:rPr>
              <a:t>cell state</a:t>
            </a:r>
            <a:r>
              <a:rPr lang="en" sz="1200">
                <a:solidFill>
                  <a:schemeClr val="dk1"/>
                </a:solidFill>
              </a:rPr>
              <a:t> to store information about past inputs. This cell state is updated at each step of the network, and the network uses it to make predictions about the current input.</a:t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Capture slices to balance data collection load and desire for # of samples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LSTM model capable of learning order dependence for time series data</a:t>
            </a:r>
            <a:endParaRPr sz="1000">
              <a:solidFill>
                <a:schemeClr val="dk1"/>
              </a:solidFill>
            </a:endParaRPr>
          </a:p>
        </p:txBody>
      </p:sp>
      <p:graphicFrame>
        <p:nvGraphicFramePr>
          <p:cNvPr id="215" name="Google Shape;215;p29"/>
          <p:cNvGraphicFramePr/>
          <p:nvPr/>
        </p:nvGraphicFramePr>
        <p:xfrm>
          <a:off x="2032195" y="3473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{4D7573B9-4E7B-4219-828D-5F4F855C005C}</a:tableStyleId>
              </a:tblPr>
              <a:tblGrid>
                <a:gridCol w="1327575"/>
                <a:gridCol w="939225"/>
                <a:gridCol w="1468325"/>
              </a:tblGrid>
              <a:tr h="16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F1 Score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16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LSTM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3401052"/>
            <a:ext cx="1908049" cy="154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2928946" y="3152167"/>
            <a:ext cx="1941600" cy="2847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Results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ormal_presentation_powerpoint_2">
  <a:themeElements>
    <a:clrScheme name="Custom WM">
      <a:dk1>
        <a:srgbClr val="000000"/>
      </a:dk1>
      <a:lt1>
        <a:srgbClr val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