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F04354-3B4B-4E9D-9695-A9FAF15B2A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B5295D-0C99-49E3-B968-D68F9A0D2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710F-FB21-47B2-AE40-059DFF232D22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49F8D4-CAF9-49E4-B158-55C5AF6CDF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5F6D18-8D98-4DD6-B602-8F9CE1F3D3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D638D-9AD7-4722-B127-C224BD431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042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70B0-8144-4BBD-9DEA-DC671B510EB0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F923A-C35C-4F2D-943D-9C1944321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465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3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32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9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4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6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85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4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5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6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3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7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54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7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8FBD-CFB8-4C1A-B8B0-094328046077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ndre.dias@iffarroupilha.edu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1E12A-A2CF-4D24-A076-0078F76D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Fundamentos de computação e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C4B6E-1F43-4642-9948-86793AD8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51143"/>
          </a:xfrm>
        </p:spPr>
        <p:txBody>
          <a:bodyPr>
            <a:normAutofit/>
          </a:bodyPr>
          <a:lstStyle/>
          <a:p>
            <a:r>
              <a:rPr lang="pt-BR" dirty="0"/>
              <a:t>Prof. André Dias</a:t>
            </a:r>
          </a:p>
          <a:p>
            <a:r>
              <a:rPr lang="pt-BR" dirty="0"/>
              <a:t>Contato: </a:t>
            </a:r>
            <a:r>
              <a:rPr lang="pt-BR" dirty="0">
                <a:hlinkClick r:id="rId2"/>
              </a:rPr>
              <a:t>andre.dias@iffarroupilha.edu.br</a:t>
            </a:r>
            <a:endParaRPr lang="pt-BR" dirty="0"/>
          </a:p>
          <a:p>
            <a:r>
              <a:rPr lang="pt-BR" dirty="0" err="1"/>
              <a:t>Whatsapp</a:t>
            </a:r>
            <a:r>
              <a:rPr lang="pt-BR" dirty="0"/>
              <a:t>: (55) 996686423</a:t>
            </a:r>
          </a:p>
        </p:txBody>
      </p:sp>
      <p:pic>
        <p:nvPicPr>
          <p:cNvPr id="5" name="Picture 2" descr="FORMULA UFSM – Formulando um carro, acelerando conhecimento!">
            <a:extLst>
              <a:ext uri="{FF2B5EF4-FFF2-40B4-BE49-F238E27FC236}">
                <a16:creationId xmlns:a16="http://schemas.microsoft.com/office/drawing/2014/main" id="{2E98DA48-D0E6-4987-8EDE-32E97240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3" y="241824"/>
            <a:ext cx="1643270" cy="16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FSM Logo [ Download - Logo - icon ] png svg">
            <a:extLst>
              <a:ext uri="{FF2B5EF4-FFF2-40B4-BE49-F238E27FC236}">
                <a16:creationId xmlns:a16="http://schemas.microsoft.com/office/drawing/2014/main" id="{9B3CAD97-07F8-40EB-B8CE-E2541424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676" y="431253"/>
            <a:ext cx="1170354" cy="11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66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0150-3124-4977-9AEE-67985D0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Revisar os sistemas binários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Aprender a realizar somas e multiplicações em binário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Aprender conceitos sobre virtualização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Entender sobre virtualização e cloud </a:t>
            </a:r>
            <a:r>
              <a:rPr lang="pt-BR" sz="2000" dirty="0" err="1"/>
              <a:t>computing</a:t>
            </a: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Instalar o </a:t>
            </a:r>
            <a:r>
              <a:rPr lang="pt-BR" sz="2000" dirty="0" err="1"/>
              <a:t>virtualbox</a:t>
            </a:r>
            <a:r>
              <a:rPr lang="pt-BR" sz="2000" dirty="0"/>
              <a:t> e o sistema operacional Debian (</a:t>
            </a:r>
            <a:r>
              <a:rPr lang="pt-BR" sz="2000" dirty="0" err="1"/>
              <a:t>unix</a:t>
            </a:r>
            <a:r>
              <a:rPr lang="pt-BR" sz="2000" dirty="0"/>
              <a:t>-like)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Aprender os comandos básicos do Linux</a:t>
            </a:r>
          </a:p>
        </p:txBody>
      </p:sp>
    </p:spTree>
    <p:extLst>
      <p:ext uri="{BB962C8B-B14F-4D97-AF65-F5344CB8AC3E}">
        <p14:creationId xmlns:p14="http://schemas.microsoft.com/office/powerpoint/2010/main" val="236336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0150-3124-4977-9AEE-67985D0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2528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Número, multiplicado pela base elevado a posição que ele se encontra</a:t>
            </a:r>
          </a:p>
          <a:p>
            <a:r>
              <a:rPr lang="pt-BR" sz="2400" b="1" dirty="0"/>
              <a:t>SOR! </a:t>
            </a:r>
            <a:r>
              <a:rPr lang="pt-BR" sz="2400" dirty="0"/>
              <a:t>como eu faço a soma e a multiplicação de binários?</a:t>
            </a:r>
          </a:p>
        </p:txBody>
      </p:sp>
      <p:pic>
        <p:nvPicPr>
          <p:cNvPr id="2050" name="Picture 2" descr="Os sistemas de numeração: a base da computação - Mecatrônica 100%">
            <a:extLst>
              <a:ext uri="{FF2B5EF4-FFF2-40B4-BE49-F238E27FC236}">
                <a16:creationId xmlns:a16="http://schemas.microsoft.com/office/drawing/2014/main" id="{AB8E5B81-20C0-471D-9566-CB132996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6" y="3458022"/>
            <a:ext cx="3629370" cy="36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eme para qualquer situação | Memes, Engraçado, Ícones fofos">
            <a:extLst>
              <a:ext uri="{FF2B5EF4-FFF2-40B4-BE49-F238E27FC236}">
                <a16:creationId xmlns:a16="http://schemas.microsoft.com/office/drawing/2014/main" id="{0FCFB464-CA6A-4D9A-9F8D-41F8910A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89" y="3591338"/>
            <a:ext cx="3362739" cy="336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0150-3124-4977-9AEE-67985D0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655" y="2690191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A finalidade da virtualização é oferecer uma versão virtual de tecnologias essenciais em computação, como hardware, armazenamento, sistemas operacionais ou infraestruturas de redes</a:t>
            </a:r>
          </a:p>
          <a:p>
            <a:r>
              <a:rPr lang="pt-BR" sz="2400" dirty="0"/>
              <a:t>Primeiro uso em 1959 por </a:t>
            </a:r>
            <a:r>
              <a:rPr lang="pt-BR" sz="2400" dirty="0" err="1"/>
              <a:t>Chrisopher</a:t>
            </a:r>
            <a:r>
              <a:rPr lang="pt-BR" sz="2400" dirty="0"/>
              <a:t> </a:t>
            </a:r>
            <a:r>
              <a:rPr lang="pt-BR" sz="2400" dirty="0" err="1"/>
              <a:t>Strachey</a:t>
            </a:r>
            <a:r>
              <a:rPr lang="pt-BR" sz="2400" dirty="0"/>
              <a:t> no artigo “Time </a:t>
            </a:r>
            <a:r>
              <a:rPr lang="pt-BR" sz="2400" dirty="0" err="1"/>
              <a:t>sharing</a:t>
            </a:r>
            <a:r>
              <a:rPr lang="pt-BR" sz="2400" dirty="0"/>
              <a:t> </a:t>
            </a:r>
            <a:r>
              <a:rPr lang="pt-BR" sz="2400" dirty="0" err="1"/>
              <a:t>processing</a:t>
            </a:r>
            <a:r>
              <a:rPr lang="pt-BR" sz="2400" dirty="0"/>
              <a:t> in </a:t>
            </a:r>
            <a:r>
              <a:rPr lang="pt-BR" sz="2400" dirty="0" err="1"/>
              <a:t>large</a:t>
            </a:r>
            <a:r>
              <a:rPr lang="pt-BR" sz="2400" dirty="0"/>
              <a:t> fast </a:t>
            </a:r>
            <a:r>
              <a:rPr lang="pt-BR" sz="2400" dirty="0" err="1"/>
              <a:t>computer</a:t>
            </a:r>
            <a:r>
              <a:rPr lang="pt-BR" sz="2400" dirty="0"/>
              <a:t>”, posteriormente a IBM utilizou o conceito em mainframes.</a:t>
            </a:r>
          </a:p>
        </p:txBody>
      </p:sp>
      <p:pic>
        <p:nvPicPr>
          <p:cNvPr id="1026" name="Picture 2" descr="O que é Virtualização | Solvimm">
            <a:extLst>
              <a:ext uri="{FF2B5EF4-FFF2-40B4-BE49-F238E27FC236}">
                <a16:creationId xmlns:a16="http://schemas.microsoft.com/office/drawing/2014/main" id="{E1405CA8-E56C-4FA6-8368-F8127E9D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3" y="28041"/>
            <a:ext cx="5408812" cy="26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1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0150-3124-4977-9AEE-67985D0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826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Hardware: Um SO instalado em cima de outro SO (é o que faremos hoje)</a:t>
            </a:r>
          </a:p>
          <a:p>
            <a:r>
              <a:rPr lang="pt-BR" sz="2400" dirty="0"/>
              <a:t>Armazenamento: Uma camada de software é criada entre os discos físicos e os dispositivos que acessam esse disco, de modo a tornar o acesso mais flexível. SDS (Software </a:t>
            </a:r>
            <a:r>
              <a:rPr lang="pt-BR" sz="2400" dirty="0" err="1"/>
              <a:t>Defined</a:t>
            </a:r>
            <a:r>
              <a:rPr lang="pt-BR" sz="2400" dirty="0"/>
              <a:t> </a:t>
            </a:r>
            <a:r>
              <a:rPr lang="pt-BR" sz="2400" dirty="0" err="1"/>
              <a:t>Storage</a:t>
            </a:r>
            <a:r>
              <a:rPr lang="pt-BR" sz="2400" dirty="0"/>
              <a:t>)</a:t>
            </a:r>
          </a:p>
          <a:p>
            <a:r>
              <a:rPr lang="pt-BR" sz="2400" dirty="0"/>
              <a:t>Rede: Infraestrutura lógica de acordo com nossas necessidades ou para fins de treinamentos como uma certificação CISCO CCNA. SDN (Software </a:t>
            </a:r>
            <a:r>
              <a:rPr lang="pt-BR" sz="2400" dirty="0" err="1"/>
              <a:t>Defined</a:t>
            </a:r>
            <a:r>
              <a:rPr lang="pt-BR" sz="2400" dirty="0"/>
              <a:t> Networking) </a:t>
            </a:r>
          </a:p>
        </p:txBody>
      </p:sp>
      <p:pic>
        <p:nvPicPr>
          <p:cNvPr id="3076" name="Picture 4" descr="Sistemas Operacionais. Diferenças entre Sistemas Operacionais… | by Melyssa  Modesto | Medium">
            <a:extLst>
              <a:ext uri="{FF2B5EF4-FFF2-40B4-BE49-F238E27FC236}">
                <a16:creationId xmlns:a16="http://schemas.microsoft.com/office/drawing/2014/main" id="{60C16E2D-3F0E-4357-A59C-7054E454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39" y="215128"/>
            <a:ext cx="4518578" cy="153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2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Workload</a:t>
            </a:r>
            <a:r>
              <a:rPr lang="pt-BR" dirty="0"/>
              <a:t> e </a:t>
            </a:r>
            <a:r>
              <a:rPr lang="pt-BR" dirty="0" err="1"/>
              <a:t>Throughput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0150-3124-4977-9AEE-67985D0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81125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 err="1"/>
              <a:t>Workload</a:t>
            </a:r>
            <a:r>
              <a:rPr lang="pt-BR" sz="2400" dirty="0"/>
              <a:t> (carga de trabalho): são os dados que serão processados e a qualidade de serviço percebida pelo usuário. É totalmente variável conforme a aplicação que será processada.</a:t>
            </a:r>
          </a:p>
          <a:p>
            <a:r>
              <a:rPr lang="pt-BR" sz="2400" dirty="0" err="1"/>
              <a:t>Throughput</a:t>
            </a:r>
            <a:r>
              <a:rPr lang="pt-BR" sz="2400" dirty="0"/>
              <a:t>: capacidade do hardware/software processar os dados é composto por velocidade de entrada e saída, velocidade de CPU, capacidade de paralelismo e eficiência do SO.</a:t>
            </a:r>
          </a:p>
        </p:txBody>
      </p:sp>
      <p:pic>
        <p:nvPicPr>
          <p:cNvPr id="4098" name="Picture 2" descr="Como gerir a carga de trabalho da sua equipe de maneira eficaz • Asana">
            <a:extLst>
              <a:ext uri="{FF2B5EF4-FFF2-40B4-BE49-F238E27FC236}">
                <a16:creationId xmlns:a16="http://schemas.microsoft.com/office/drawing/2014/main" id="{94735526-D574-4795-A06F-15FD9B3A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63" y="4545496"/>
            <a:ext cx="3490572" cy="23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o gerir a carga de trabalho da sua equipe de maneira eficaz • Asana">
            <a:extLst>
              <a:ext uri="{FF2B5EF4-FFF2-40B4-BE49-F238E27FC236}">
                <a16:creationId xmlns:a16="http://schemas.microsoft.com/office/drawing/2014/main" id="{A481447B-B195-4377-B448-03F7BE30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482" y="4545496"/>
            <a:ext cx="3490572" cy="23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mo gerir a carga de trabalho da sua equipe de maneira eficaz • Asana">
            <a:extLst>
              <a:ext uri="{FF2B5EF4-FFF2-40B4-BE49-F238E27FC236}">
                <a16:creationId xmlns:a16="http://schemas.microsoft.com/office/drawing/2014/main" id="{E35B1FEF-8A13-4BC4-AF78-C6922C01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40" y="4545496"/>
            <a:ext cx="3490572" cy="23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2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Então virtualização é cloud </a:t>
            </a:r>
            <a:r>
              <a:rPr lang="pt-BR" dirty="0" err="1"/>
              <a:t>computing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0150-3124-4977-9AEE-67985D0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125" y="2338610"/>
            <a:ext cx="8915400" cy="4505739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Virtualização é uma tecnologia-chave para Cloud </a:t>
            </a:r>
            <a:r>
              <a:rPr lang="pt-BR" sz="2400" dirty="0" err="1"/>
              <a:t>Computing</a:t>
            </a:r>
            <a:r>
              <a:rPr lang="pt-BR" sz="2400" dirty="0"/>
              <a:t>.</a:t>
            </a:r>
          </a:p>
          <a:p>
            <a:r>
              <a:rPr lang="pt-BR" sz="2400" dirty="0"/>
              <a:t>Armazenamento que é feito em serviços que poderão ser acessados de qualquer lugar a qualquer tempo.</a:t>
            </a:r>
          </a:p>
          <a:p>
            <a:r>
              <a:rPr lang="en-US" sz="2400" dirty="0"/>
              <a:t>National Institute of Standards and Technology (NIST)</a:t>
            </a:r>
            <a:r>
              <a:rPr lang="pt-BR" sz="2400" dirty="0"/>
              <a:t> define cinco características:</a:t>
            </a:r>
          </a:p>
          <a:p>
            <a:pPr lvl="1"/>
            <a:r>
              <a:rPr lang="pt-BR" sz="2200" dirty="0"/>
              <a:t>Auto atendimento sob demanda (não exige interação)</a:t>
            </a:r>
          </a:p>
          <a:p>
            <a:pPr lvl="1"/>
            <a:r>
              <a:rPr lang="pt-BR" sz="2200" dirty="0"/>
              <a:t>Amplo acesso à rede (acesso em plataformas heterogêneas)</a:t>
            </a:r>
          </a:p>
          <a:p>
            <a:pPr lvl="1"/>
            <a:r>
              <a:rPr lang="pt-BR" sz="2200" dirty="0"/>
              <a:t>Pool de recursos (recursos são agrupados para atender vários consumidores)</a:t>
            </a:r>
          </a:p>
          <a:p>
            <a:pPr lvl="1"/>
            <a:r>
              <a:rPr lang="pt-BR" sz="2200" dirty="0"/>
              <a:t>Elasticidade rápida (escalabilidade)</a:t>
            </a:r>
          </a:p>
          <a:p>
            <a:pPr lvl="1"/>
            <a:r>
              <a:rPr lang="pt-BR" sz="2200" dirty="0"/>
              <a:t>Serviço medido (controlam e otimizam automaticamente o uso de recursos)</a:t>
            </a:r>
          </a:p>
          <a:p>
            <a:pPr lvl="1"/>
            <a:endParaRPr lang="pt-BR" sz="2200" dirty="0"/>
          </a:p>
        </p:txBody>
      </p:sp>
      <p:pic>
        <p:nvPicPr>
          <p:cNvPr id="5138" name="Picture 18" descr="Cloud computing: tudo sobre segurança na nuvem - Blog Medcloud">
            <a:extLst>
              <a:ext uri="{FF2B5EF4-FFF2-40B4-BE49-F238E27FC236}">
                <a16:creationId xmlns:a16="http://schemas.microsoft.com/office/drawing/2014/main" id="{392C7E1A-B9DF-4137-9C0B-3E8548FA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24" y="265043"/>
            <a:ext cx="2721601" cy="184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5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cloud </a:t>
            </a:r>
            <a:r>
              <a:rPr lang="pt-BR" dirty="0" err="1"/>
              <a:t>computing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0150-3124-4977-9AEE-67985D0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898" y="1790070"/>
            <a:ext cx="8915400" cy="4505739"/>
          </a:xfrm>
        </p:spPr>
        <p:txBody>
          <a:bodyPr>
            <a:normAutofit/>
          </a:bodyPr>
          <a:lstStyle/>
          <a:p>
            <a:pPr lvl="1" algn="r"/>
            <a:r>
              <a:rPr lang="pt-BR" sz="2200" dirty="0"/>
              <a:t>Pública, são nuvens abertas ao público em geral, de forma gratuita ou não (Google Cloud Platform, Microsoft Azure, AWS)</a:t>
            </a:r>
          </a:p>
          <a:p>
            <a:pPr lvl="1" algn="r"/>
            <a:r>
              <a:rPr lang="pt-BR" sz="2200" dirty="0"/>
              <a:t>Privada, operada por uma única organização, exige maiores níveis de segurança e privacidade (servidor NAS ou virtualização própria de servidores para plataformas)</a:t>
            </a:r>
          </a:p>
          <a:p>
            <a:pPr lvl="1" algn="r"/>
            <a:r>
              <a:rPr lang="pt-BR" sz="2200" dirty="0"/>
              <a:t>Comunitária, organizações que possuem interesse em comum, custos distribuídos.</a:t>
            </a:r>
          </a:p>
          <a:p>
            <a:pPr lvl="1" algn="r"/>
            <a:r>
              <a:rPr lang="pt-BR" sz="2200" dirty="0"/>
              <a:t>Híbrida, combinação de duas ou mais nuvens, oferece múltiplos benefícios</a:t>
            </a:r>
          </a:p>
          <a:p>
            <a:pPr lvl="1"/>
            <a:endParaRPr lang="pt-BR" sz="2200" dirty="0"/>
          </a:p>
        </p:txBody>
      </p:sp>
      <p:pic>
        <p:nvPicPr>
          <p:cNvPr id="6146" name="Picture 2" descr="Tipos de Computação em Nuvem - Um Guia Extenso de Soluções e Tecnologias em  Nuvem em 2021">
            <a:extLst>
              <a:ext uri="{FF2B5EF4-FFF2-40B4-BE49-F238E27FC236}">
                <a16:creationId xmlns:a16="http://schemas.microsoft.com/office/drawing/2014/main" id="{D18ABFA1-C635-4AA2-AA80-5700A925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4696"/>
            <a:ext cx="4389515" cy="3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9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246A-FEB9-47A0-BA24-726572A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VirtualBox</a:t>
            </a:r>
            <a:r>
              <a:rPr lang="pt-BR" dirty="0"/>
              <a:t> e Debian</a:t>
            </a:r>
          </a:p>
        </p:txBody>
      </p:sp>
      <p:pic>
        <p:nvPicPr>
          <p:cNvPr id="7170" name="Picture 2" descr="Linux-4.14 e VirtualBox - helio.loureiro.eng.br">
            <a:extLst>
              <a:ext uri="{FF2B5EF4-FFF2-40B4-BE49-F238E27FC236}">
                <a16:creationId xmlns:a16="http://schemas.microsoft.com/office/drawing/2014/main" id="{9A68B8DA-8B1D-429C-AB6B-E268FBD3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39" y="2133598"/>
            <a:ext cx="3495261" cy="34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25132F2-7D61-4D5A-8363-5CECF8C7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07" y="1720091"/>
            <a:ext cx="285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1008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</TotalTime>
  <Words>471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Cacho</vt:lpstr>
      <vt:lpstr>Fundamentos de computação e hardware</vt:lpstr>
      <vt:lpstr>Objetivos da aula de hoje</vt:lpstr>
      <vt:lpstr>Exercícios da aula passada</vt:lpstr>
      <vt:lpstr>Virtualização</vt:lpstr>
      <vt:lpstr>Virtualização</vt:lpstr>
      <vt:lpstr>Workload e Throughput</vt:lpstr>
      <vt:lpstr>Então virtualização é cloud computing?</vt:lpstr>
      <vt:lpstr>Tipos de cloud computing</vt:lpstr>
      <vt:lpstr>VirtualBox e Debian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computação e hardware</dc:title>
  <dc:creator>Andre Dias</dc:creator>
  <cp:lastModifiedBy>Andre Dias</cp:lastModifiedBy>
  <cp:revision>24</cp:revision>
  <dcterms:created xsi:type="dcterms:W3CDTF">2021-04-19T00:52:26Z</dcterms:created>
  <dcterms:modified xsi:type="dcterms:W3CDTF">2021-05-10T10:07:46Z</dcterms:modified>
</cp:coreProperties>
</file>