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13716000" cx="24384000"/>
  <p:notesSz cx="6858000" cy="9144000"/>
  <p:embeddedFontLst>
    <p:embeddedFont>
      <p:font typeface="Helvetica Neue"/>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4c9932a7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2f4c9932a7f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810cc3e0f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g2f810cc3e0f_0_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i="1" lang="en-US" sz="1600">
                <a:solidFill>
                  <a:schemeClr val="dk1"/>
                </a:solidFill>
              </a:rPr>
              <a:t>Spatial graphs</a:t>
            </a:r>
            <a:r>
              <a:rPr lang="en-US" sz="1600">
                <a:solidFill>
                  <a:schemeClr val="dk1"/>
                </a:solidFill>
              </a:rPr>
              <a:t> represent users’ movement patterns across different POIs. The </a:t>
            </a:r>
            <a:r>
              <a:rPr i="1" lang="en-US" sz="1600">
                <a:solidFill>
                  <a:schemeClr val="dk1"/>
                </a:solidFill>
              </a:rPr>
              <a:t>goal</a:t>
            </a:r>
            <a:r>
              <a:rPr lang="en-US" sz="1600">
                <a:solidFill>
                  <a:schemeClr val="dk1"/>
                </a:solidFill>
              </a:rPr>
              <a:t> of this spatial analysis is to capture spatial dependencies and understand how geographic proximity influences movement decisions.</a:t>
            </a:r>
            <a:endParaRPr sz="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810cc3e0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g2f810cc3e0f_0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i="1" lang="en-US" sz="1400">
                <a:solidFill>
                  <a:schemeClr val="dk1"/>
                </a:solidFill>
              </a:rPr>
              <a:t>Temporal graphs</a:t>
            </a:r>
            <a:r>
              <a:rPr lang="en-US" sz="1400">
                <a:solidFill>
                  <a:schemeClr val="dk1"/>
                </a:solidFill>
              </a:rPr>
              <a:t> represent user transitions sequences between POIs. They encode human mobility patterns by modeling routines, time-sensitive behaviors, and the dependencies between visited locations.</a:t>
            </a:r>
            <a:endParaRPr sz="1400">
              <a:solidFill>
                <a:schemeClr val="dk1"/>
              </a:solidFill>
            </a:endParaRPr>
          </a:p>
          <a:p>
            <a:pPr indent="0" lvl="0" marL="0" rtl="0" algn="l">
              <a:lnSpc>
                <a:spcPct val="115000"/>
              </a:lnSpc>
              <a:spcBef>
                <a:spcPts val="0"/>
              </a:spcBef>
              <a:spcAft>
                <a:spcPts val="0"/>
              </a:spcAft>
              <a:buSzPts val="1100"/>
              <a:buNone/>
            </a:pPr>
            <a:r>
              <a:rPr lang="en-US" sz="1400">
                <a:solidFill>
                  <a:schemeClr val="dk1"/>
                </a:solidFill>
              </a:rPr>
              <a:t>GLI DEVI PURE DIRE CHE I GRAFI TEMPORALI SONO STATI TRASFORMATI IN SEQUENZE PER LA LSTM EH</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LSTM: recurrent network with memory cells that can retain relevant information over long periods (unlike the RNN). They improve the ability to predict the next POI by considering both recent and distant past events.</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810cc3e0f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2f810cc3e0f_0_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i="1" lang="en-US" sz="1400">
                <a:solidFill>
                  <a:schemeClr val="dk1"/>
                </a:solidFill>
              </a:rPr>
              <a:t>USER SIMILARITY: </a:t>
            </a:r>
            <a:r>
              <a:rPr i="1" lang="en-US" sz="1400">
                <a:solidFill>
                  <a:schemeClr val="dk1"/>
                </a:solidFill>
              </a:rPr>
              <a:t>cosine similarity </a:t>
            </a:r>
            <a:r>
              <a:rPr lang="en-US" sz="1400">
                <a:solidFill>
                  <a:schemeClr val="dk1"/>
                </a:solidFill>
              </a:rPr>
              <a:t>between the history </a:t>
            </a:r>
            <a:r>
              <a:rPr b="1" i="1" lang="en-US" sz="1400">
                <a:solidFill>
                  <a:schemeClr val="dk1"/>
                </a:solidFill>
              </a:rPr>
              <a:t>h</a:t>
            </a:r>
            <a:r>
              <a:rPr b="1" baseline="-25000" i="1" lang="en-US" sz="1400">
                <a:solidFill>
                  <a:schemeClr val="dk1"/>
                </a:solidFill>
              </a:rPr>
              <a:t>i</a:t>
            </a:r>
            <a:r>
              <a:rPr lang="en-US" sz="1400">
                <a:solidFill>
                  <a:schemeClr val="dk1"/>
                </a:solidFill>
              </a:rPr>
              <a:t> of a user </a:t>
            </a:r>
            <a:r>
              <a:rPr b="1" i="1" lang="en-US" sz="1400">
                <a:solidFill>
                  <a:schemeClr val="dk1"/>
                </a:solidFill>
              </a:rPr>
              <a:t>i</a:t>
            </a:r>
            <a:r>
              <a:rPr lang="en-US" sz="1400">
                <a:solidFill>
                  <a:schemeClr val="dk1"/>
                </a:solidFill>
              </a:rPr>
              <a:t> and the histories of all other users, identifying the most similar user </a:t>
            </a:r>
            <a:r>
              <a:rPr b="1" i="1" lang="en-US" sz="1400">
                <a:solidFill>
                  <a:schemeClr val="dk1"/>
                </a:solidFill>
              </a:rPr>
              <a:t>j</a:t>
            </a:r>
            <a:r>
              <a:rPr lang="en-US" sz="1400">
                <a:solidFill>
                  <a:schemeClr val="dk1"/>
                </a:solidFill>
              </a:rPr>
              <a:t>. After a passage in GNN, weight average between embedded spatial graph of </a:t>
            </a:r>
            <a:r>
              <a:rPr b="1" i="1" lang="en-US" sz="1400">
                <a:solidFill>
                  <a:schemeClr val="dk1"/>
                </a:solidFill>
              </a:rPr>
              <a:t>j</a:t>
            </a:r>
            <a:r>
              <a:rPr lang="en-US" sz="1400">
                <a:solidFill>
                  <a:schemeClr val="dk1"/>
                </a:solidFill>
              </a:rPr>
              <a:t> and </a:t>
            </a:r>
            <a:r>
              <a:rPr b="1" i="1" lang="en-US" sz="1400">
                <a:solidFill>
                  <a:schemeClr val="dk1"/>
                </a:solidFill>
              </a:rPr>
              <a:t>i</a:t>
            </a:r>
            <a:r>
              <a:rPr lang="en-US" sz="1400">
                <a:solidFill>
                  <a:schemeClr val="dk1"/>
                </a:solidFill>
              </a:rPr>
              <a:t> </a:t>
            </a:r>
            <a:r>
              <a:rPr i="1" lang="en-US" sz="1400">
                <a:solidFill>
                  <a:schemeClr val="dk1"/>
                </a:solidFill>
              </a:rPr>
              <a:t>(weights 30% and 70% respectively)</a:t>
            </a:r>
            <a:r>
              <a:rPr lang="en-US" sz="1400">
                <a:solidFill>
                  <a:schemeClr val="dk1"/>
                </a:solidFill>
              </a:rPr>
              <a:t>.</a:t>
            </a:r>
            <a:endParaRPr sz="1400">
              <a:solidFill>
                <a:schemeClr val="dk1"/>
              </a:solidFill>
            </a:endParaRPr>
          </a:p>
          <a:p>
            <a:pPr indent="0" lvl="0" marL="0" rtl="0" algn="l">
              <a:lnSpc>
                <a:spcPct val="115000"/>
              </a:lnSpc>
              <a:spcBef>
                <a:spcPts val="0"/>
              </a:spcBef>
              <a:spcAft>
                <a:spcPts val="0"/>
              </a:spcAft>
              <a:buSzPts val="1100"/>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rPr>
              <a:t>KMEANS: applying the K-Means algorithm we obtain 6 different classes based on a 2D representation of their histories (PCA reduction). Then, the embedding of each user’s assigned centroid is passed through a FC layer to integrate it with the learning process.</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4c9932a7f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g2f4c9932a7f_0_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4c9932a7f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g2f4c9932a7f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4c9932a7f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g2f4c9932a7f_0_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ma">
  <p:cSld name="Programma">
    <p:spTree>
      <p:nvGrpSpPr>
        <p:cNvPr id="49" name="Shape 49"/>
        <p:cNvGrpSpPr/>
        <p:nvPr/>
      </p:nvGrpSpPr>
      <p:grpSpPr>
        <a:xfrm>
          <a:off x="0" y="0"/>
          <a:ext cx="0" cy="0"/>
          <a:chOff x="0" y="0"/>
          <a:chExt cx="0" cy="0"/>
        </a:xfrm>
      </p:grpSpPr>
      <p:sp>
        <p:nvSpPr>
          <p:cNvPr id="50" name="Google Shape;50;p11"/>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1" name="Google Shape;51;p11"/>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2" name="Google Shape;52;p11"/>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rmazione importante">
  <p:cSld name="Informazione importante">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zione">
  <p:cSld name="Citazione">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3 per pagina">
  <p:cSld name="Foto - 3 per pagina">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099" cy="5949678"/>
          </a:xfrm>
          <a:prstGeom prst="rect">
            <a:avLst/>
          </a:prstGeom>
          <a:noFill/>
          <a:ln>
            <a:noFill/>
          </a:ln>
        </p:spPr>
      </p:sp>
      <p:sp>
        <p:nvSpPr>
          <p:cNvPr id="64" name="Google Shape;64;p14"/>
          <p:cNvSpPr/>
          <p:nvPr>
            <p:ph idx="3" type="pic"/>
          </p:nvPr>
        </p:nvSpPr>
        <p:spPr>
          <a:xfrm>
            <a:off x="13500100" y="3978275"/>
            <a:ext cx="10439400" cy="12150181"/>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p:cSld name="Vuota">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punti elenco">
  <p:cSld name="Titolo e punti elenco">
    <p:spTree>
      <p:nvGrpSpPr>
        <p:cNvPr id="14" name="Shape 14"/>
        <p:cNvGrpSpPr/>
        <p:nvPr/>
      </p:nvGrpSpPr>
      <p:grpSpPr>
        <a:xfrm>
          <a:off x="0" y="0"/>
          <a:ext cx="0" cy="0"/>
          <a:chOff x="0" y="0"/>
          <a:chExt cx="0" cy="0"/>
        </a:xfrm>
      </p:grpSpPr>
      <p:sp>
        <p:nvSpPr>
          <p:cNvPr id="15" name="Google Shape;15;p3"/>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6" name="Google Shape;16;p3"/>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7" name="Google Shape;17;p3"/>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8" name="Google Shape;18;p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chiarazione" type="tx">
  <p:cSld name="TITLE_AND_BODY">
    <p:spTree>
      <p:nvGrpSpPr>
        <p:cNvPr id="19" name="Shape 19"/>
        <p:cNvGrpSpPr/>
        <p:nvPr/>
      </p:nvGrpSpPr>
      <p:grpSpPr>
        <a:xfrm>
          <a:off x="0" y="0"/>
          <a:ext cx="0" cy="0"/>
          <a:chOff x="0" y="0"/>
          <a:chExt cx="0" cy="0"/>
        </a:xfrm>
      </p:grpSpPr>
      <p:sp>
        <p:nvSpPr>
          <p:cNvPr id="20" name="Google Shape;20;p4"/>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1" name="Google Shape;21;p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zione">
  <p:cSld name="Sezione">
    <p:spTree>
      <p:nvGrpSpPr>
        <p:cNvPr id="22" name="Shape 22"/>
        <p:cNvGrpSpPr/>
        <p:nvPr/>
      </p:nvGrpSpPr>
      <p:grpSpPr>
        <a:xfrm>
          <a:off x="0" y="0"/>
          <a:ext cx="0" cy="0"/>
          <a:chOff x="0" y="0"/>
          <a:chExt cx="0" cy="0"/>
        </a:xfrm>
      </p:grpSpPr>
      <p:sp>
        <p:nvSpPr>
          <p:cNvPr id="23" name="Google Shape;23;p5"/>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4" name="Google Shape;24;p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foto">
  <p:cSld name="Titolo e foto">
    <p:spTree>
      <p:nvGrpSpPr>
        <p:cNvPr id="25" name="Shape 25"/>
        <p:cNvGrpSpPr/>
        <p:nvPr/>
      </p:nvGrpSpPr>
      <p:grpSpPr>
        <a:xfrm>
          <a:off x="0" y="0"/>
          <a:ext cx="0" cy="0"/>
          <a:chOff x="0" y="0"/>
          <a:chExt cx="0" cy="0"/>
        </a:xfrm>
      </p:grpSpPr>
      <p:sp>
        <p:nvSpPr>
          <p:cNvPr id="26" name="Google Shape;26;p6"/>
          <p:cNvSpPr/>
          <p:nvPr>
            <p:ph idx="2" type="pic"/>
          </p:nvPr>
        </p:nvSpPr>
        <p:spPr>
          <a:xfrm>
            <a:off x="-1155700" y="-1295400"/>
            <a:ext cx="26746200" cy="16018933"/>
          </a:xfrm>
          <a:prstGeom prst="rect">
            <a:avLst/>
          </a:prstGeom>
          <a:noFill/>
          <a:ln>
            <a:noFill/>
          </a:ln>
        </p:spPr>
      </p:sp>
      <p:sp>
        <p:nvSpPr>
          <p:cNvPr id="27" name="Google Shape;27;p6"/>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8" name="Google Shape;28;p6"/>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9" name="Google Shape;29;p6"/>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0" name="Google Shape;30;p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foto 2">
  <p:cSld name="Titolo e foto 2">
    <p:spTree>
      <p:nvGrpSpPr>
        <p:cNvPr id="31" name="Shape 31"/>
        <p:cNvGrpSpPr/>
        <p:nvPr/>
      </p:nvGrpSpPr>
      <p:grpSpPr>
        <a:xfrm>
          <a:off x="0" y="0"/>
          <a:ext cx="0" cy="0"/>
          <a:chOff x="0" y="0"/>
          <a:chExt cx="0" cy="0"/>
        </a:xfrm>
      </p:grpSpPr>
      <p:sp>
        <p:nvSpPr>
          <p:cNvPr id="32" name="Google Shape;32;p7"/>
          <p:cNvSpPr/>
          <p:nvPr>
            <p:ph idx="2" type="pic"/>
          </p:nvPr>
        </p:nvSpPr>
        <p:spPr>
          <a:xfrm>
            <a:off x="10972800" y="-203200"/>
            <a:ext cx="12144837" cy="14135100"/>
          </a:xfrm>
          <a:prstGeom prst="rect">
            <a:avLst/>
          </a:prstGeom>
          <a:noFill/>
          <a:ln>
            <a:noFill/>
          </a:ln>
        </p:spPr>
      </p:sp>
      <p:sp>
        <p:nvSpPr>
          <p:cNvPr id="33" name="Google Shape;33;p7"/>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4" name="Google Shape;34;p7"/>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5" name="Google Shape;35;p7"/>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nti elenco">
  <p:cSld name="Punti elenco">
    <p:spTree>
      <p:nvGrpSpPr>
        <p:cNvPr id="36" name="Shape 36"/>
        <p:cNvGrpSpPr/>
        <p:nvPr/>
      </p:nvGrpSpPr>
      <p:grpSpPr>
        <a:xfrm>
          <a:off x="0" y="0"/>
          <a:ext cx="0" cy="0"/>
          <a:chOff x="0" y="0"/>
          <a:chExt cx="0" cy="0"/>
        </a:xfrm>
      </p:grpSpPr>
      <p:sp>
        <p:nvSpPr>
          <p:cNvPr id="37" name="Google Shape;37;p8"/>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8" name="Google Shape;38;p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punti elenco e foto">
  <p:cSld name="Titolo, punti elenco e foto">
    <p:spTree>
      <p:nvGrpSpPr>
        <p:cNvPr id="39" name="Shape 39"/>
        <p:cNvGrpSpPr/>
        <p:nvPr/>
      </p:nvGrpSpPr>
      <p:grpSpPr>
        <a:xfrm>
          <a:off x="0" y="0"/>
          <a:ext cx="0" cy="0"/>
          <a:chOff x="0" y="0"/>
          <a:chExt cx="0" cy="0"/>
        </a:xfrm>
      </p:grpSpPr>
      <p:sp>
        <p:nvSpPr>
          <p:cNvPr id="40" name="Google Shape;40;p9"/>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1" name="Google Shape;41;p9"/>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2" name="Google Shape;42;p9"/>
          <p:cNvSpPr/>
          <p:nvPr>
            <p:ph idx="3" type="pic"/>
          </p:nvPr>
        </p:nvSpPr>
        <p:spPr>
          <a:xfrm>
            <a:off x="12192000" y="-407266"/>
            <a:ext cx="10916874" cy="14555832"/>
          </a:xfrm>
          <a:prstGeom prst="rect">
            <a:avLst/>
          </a:prstGeom>
          <a:noFill/>
          <a:ln>
            <a:noFill/>
          </a:ln>
        </p:spPr>
      </p:sp>
      <p:sp>
        <p:nvSpPr>
          <p:cNvPr id="43" name="Google Shape;43;p9"/>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4" name="Google Shape;44;p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p:cSld name="Solo titolo">
    <p:spTree>
      <p:nvGrpSpPr>
        <p:cNvPr id="45" name="Shape 45"/>
        <p:cNvGrpSpPr/>
        <p:nvPr/>
      </p:nvGrpSpPr>
      <p:grpSpPr>
        <a:xfrm>
          <a:off x="0" y="0"/>
          <a:ext cx="0" cy="0"/>
          <a:chOff x="0" y="0"/>
          <a:chExt cx="0" cy="0"/>
        </a:xfrm>
      </p:grpSpPr>
      <p:sp>
        <p:nvSpPr>
          <p:cNvPr id="46" name="Google Shape;46;p10"/>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7" name="Google Shape;47;p1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8" name="Google Shape;48;p1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pic>
        <p:nvPicPr>
          <p:cNvPr id="76" name="Google Shape;76;p17"/>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77" name="Google Shape;77;p17"/>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78" name="Google Shape;78;p17"/>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lang="en-US"/>
              <a:t>Andrea Cadoli - Valerio Canavari - Davide Ceriola</a:t>
            </a:r>
            <a:endParaRPr/>
          </a:p>
        </p:txBody>
      </p:sp>
      <p:sp>
        <p:nvSpPr>
          <p:cNvPr id="79" name="Google Shape;79;p17"/>
          <p:cNvSpPr txBox="1"/>
          <p:nvPr>
            <p:ph idx="4294967295" type="ctrTitle"/>
          </p:nvPr>
        </p:nvSpPr>
        <p:spPr>
          <a:xfrm>
            <a:off x="1206500" y="2049950"/>
            <a:ext cx="21920400" cy="51735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772B35"/>
              </a:buClr>
              <a:buSzPts val="11600"/>
              <a:buFont typeface="Helvetica Neue"/>
              <a:buNone/>
            </a:pPr>
            <a:r>
              <a:rPr lang="en-US" sz="9800">
                <a:solidFill>
                  <a:srgbClr val="772B35"/>
                </a:solidFill>
              </a:rPr>
              <a:t>Next POI Recommendation: </a:t>
            </a:r>
            <a:br>
              <a:rPr lang="en-US" sz="9800">
                <a:solidFill>
                  <a:srgbClr val="772B35"/>
                </a:solidFill>
              </a:rPr>
            </a:br>
            <a:r>
              <a:rPr lang="en-US" sz="9800">
                <a:solidFill>
                  <a:srgbClr val="772B35"/>
                </a:solidFill>
              </a:rPr>
              <a:t>GNNs for Spatiotemporal Analysis</a:t>
            </a:r>
            <a:endParaRPr b="1" i="0" sz="6700" u="none" cap="none" strike="noStrike">
              <a:solidFill>
                <a:srgbClr val="000000"/>
              </a:solidFill>
              <a:latin typeface="Helvetica Neue"/>
              <a:ea typeface="Helvetica Neue"/>
              <a:cs typeface="Helvetica Neue"/>
              <a:sym typeface="Helvetica Neue"/>
            </a:endParaRPr>
          </a:p>
        </p:txBody>
      </p:sp>
      <p:sp>
        <p:nvSpPr>
          <p:cNvPr id="80" name="Google Shape;80;p17"/>
          <p:cNvSpPr txBox="1"/>
          <p:nvPr>
            <p:ph idx="4294967295" type="subTitle"/>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lang="en-US" sz="5500"/>
              <a:t>Deep Learning Project</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rPr b="1" lang="en-US" sz="4100">
                <a:solidFill>
                  <a:schemeClr val="dk2"/>
                </a:solidFill>
              </a:rPr>
              <a:t>Artificial Intelligence and Robotics</a:t>
            </a:r>
            <a:endParaRPr b="1" i="0" sz="4100" u="none" cap="none" strike="noStrike">
              <a:solidFill>
                <a:schemeClr val="dk2"/>
              </a:solidFill>
              <a:latin typeface="Helvetica Neue"/>
              <a:ea typeface="Helvetica Neue"/>
              <a:cs typeface="Helvetica Neue"/>
              <a:sym typeface="Helvetica Neue"/>
            </a:endParaRPr>
          </a:p>
        </p:txBody>
      </p:sp>
      <p:pic>
        <p:nvPicPr>
          <p:cNvPr descr="Kdntp70JrkJ3n_GPkm9ue9ne-J84RXKJLed8a0E52X00AByxhLpDodRDGZJXOg2ulISQMSkwFVpP7U53J1kjm6sM5_q51cnaJM1AwZH24LbdzE5zK5Pd57VMiJ2vZFDoMsR6AjKSBog9or578Re3W0Y7Pg=s2048.png" id="81" name="Google Shape;81;p17"/>
          <p:cNvPicPr preferRelativeResize="0"/>
          <p:nvPr/>
        </p:nvPicPr>
        <p:blipFill rotWithShape="1">
          <a:blip r:embed="rId4">
            <a:alphaModFix/>
          </a:blip>
          <a:srcRect b="0" l="0" r="0" t="0"/>
          <a:stretch/>
        </p:blipFill>
        <p:spPr>
          <a:xfrm>
            <a:off x="18816902" y="1405654"/>
            <a:ext cx="4309890" cy="1292307"/>
          </a:xfrm>
          <a:prstGeom prst="rect">
            <a:avLst/>
          </a:prstGeom>
          <a:noFill/>
          <a:ln>
            <a:noFill/>
          </a:ln>
        </p:spPr>
      </p:pic>
      <p:sp>
        <p:nvSpPr>
          <p:cNvPr id="82" name="Google Shape;82;p17"/>
          <p:cNvSpPr txBox="1"/>
          <p:nvPr>
            <p:ph idx="12" type="sldNum"/>
          </p:nvPr>
        </p:nvSpPr>
        <p:spPr>
          <a:xfrm>
            <a:off x="12065050" y="13080999"/>
            <a:ext cx="241403"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37807" l="0" r="0" t="0"/>
          <a:stretch/>
        </p:blipFill>
        <p:spPr>
          <a:xfrm flipH="1">
            <a:off x="-25439" y="4983900"/>
            <a:ext cx="24384139" cy="8732100"/>
          </a:xfrm>
          <a:prstGeom prst="rect">
            <a:avLst/>
          </a:prstGeom>
          <a:noFill/>
          <a:ln>
            <a:noFill/>
          </a:ln>
        </p:spPr>
      </p:pic>
      <p:sp>
        <p:nvSpPr>
          <p:cNvPr id="88" name="Google Shape;88;p18"/>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89" name="Google Shape;89;p18"/>
          <p:cNvSpPr/>
          <p:nvPr/>
        </p:nvSpPr>
        <p:spPr>
          <a:xfrm>
            <a:off x="1206500" y="3685275"/>
            <a:ext cx="21971100" cy="87321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90" name="Google Shape;90;p18"/>
          <p:cNvSpPr txBox="1"/>
          <p:nvPr/>
        </p:nvSpPr>
        <p:spPr>
          <a:xfrm>
            <a:off x="1891850" y="5804025"/>
            <a:ext cx="20600400" cy="4494600"/>
          </a:xfrm>
          <a:prstGeom prst="rect">
            <a:avLst/>
          </a:prstGeom>
          <a:noFill/>
          <a:ln>
            <a:noFill/>
          </a:ln>
        </p:spPr>
        <p:txBody>
          <a:bodyPr anchorCtr="0" anchor="t" bIns="91425" lIns="91425" spcFirstLastPara="1" rIns="91425" wrap="square" tIns="91425">
            <a:spAutoFit/>
          </a:bodyPr>
          <a:lstStyle/>
          <a:p>
            <a:pPr indent="-482600" lvl="0" marL="457200" rtl="0" algn="l">
              <a:lnSpc>
                <a:spcPct val="150000"/>
              </a:lnSpc>
              <a:spcBef>
                <a:spcPts val="0"/>
              </a:spcBef>
              <a:spcAft>
                <a:spcPts val="0"/>
              </a:spcAft>
              <a:buSzPts val="4000"/>
              <a:buFont typeface="Helvetica Neue"/>
              <a:buChar char="●"/>
            </a:pPr>
            <a:r>
              <a:rPr b="1" lang="en-US" sz="4000">
                <a:latin typeface="Helvetica Neue"/>
                <a:ea typeface="Helvetica Neue"/>
                <a:cs typeface="Helvetica Neue"/>
                <a:sym typeface="Helvetica Neue"/>
              </a:rPr>
              <a:t>Problem</a:t>
            </a:r>
            <a:r>
              <a:rPr lang="en-US" sz="4000">
                <a:latin typeface="Helvetica Neue"/>
                <a:ea typeface="Helvetica Neue"/>
                <a:cs typeface="Helvetica Neue"/>
                <a:sym typeface="Helvetica Neue"/>
              </a:rPr>
              <a:t>:	</a:t>
            </a:r>
            <a:r>
              <a:rPr lang="en-US" sz="4000">
                <a:latin typeface="Helvetica Neue"/>
                <a:ea typeface="Helvetica Neue"/>
                <a:cs typeface="Helvetica Neue"/>
                <a:sym typeface="Helvetica Neue"/>
              </a:rPr>
              <a:t>Forecast</a:t>
            </a:r>
            <a:r>
              <a:rPr lang="en-US" sz="4000">
                <a:latin typeface="Helvetica Neue"/>
                <a:ea typeface="Helvetica Neue"/>
                <a:cs typeface="Helvetica Neue"/>
                <a:sym typeface="Helvetica Neue"/>
              </a:rPr>
              <a:t> next-POI (Point Of Interest).</a:t>
            </a:r>
            <a:endParaRPr sz="4000">
              <a:latin typeface="Helvetica Neue"/>
              <a:ea typeface="Helvetica Neue"/>
              <a:cs typeface="Helvetica Neue"/>
              <a:sym typeface="Helvetica Neue"/>
            </a:endParaRPr>
          </a:p>
          <a:p>
            <a:pPr indent="0" lvl="0" marL="457200" rtl="0" algn="l">
              <a:lnSpc>
                <a:spcPct val="150000"/>
              </a:lnSpc>
              <a:spcBef>
                <a:spcPts val="0"/>
              </a:spcBef>
              <a:spcAft>
                <a:spcPts val="0"/>
              </a:spcAft>
              <a:buNone/>
            </a:pPr>
            <a:r>
              <a:t/>
            </a:r>
            <a:endParaRPr sz="4000">
              <a:latin typeface="Helvetica Neue"/>
              <a:ea typeface="Helvetica Neue"/>
              <a:cs typeface="Helvetica Neue"/>
              <a:sym typeface="Helvetica Neue"/>
            </a:endParaRPr>
          </a:p>
          <a:p>
            <a:pPr indent="-482600" lvl="0" marL="457200" rtl="0" algn="l">
              <a:lnSpc>
                <a:spcPct val="150000"/>
              </a:lnSpc>
              <a:spcBef>
                <a:spcPts val="0"/>
              </a:spcBef>
              <a:spcAft>
                <a:spcPts val="0"/>
              </a:spcAft>
              <a:buSzPts val="4000"/>
              <a:buFont typeface="Helvetica Neue"/>
              <a:buChar char="●"/>
            </a:pPr>
            <a:r>
              <a:rPr b="1" lang="en-US" sz="4000">
                <a:latin typeface="Helvetica Neue"/>
                <a:ea typeface="Helvetica Neue"/>
                <a:cs typeface="Helvetica Neue"/>
                <a:sym typeface="Helvetica Neue"/>
              </a:rPr>
              <a:t>Challenge</a:t>
            </a:r>
            <a:r>
              <a:rPr lang="en-US" sz="4000">
                <a:latin typeface="Helvetica Neue"/>
                <a:ea typeface="Helvetica Neue"/>
                <a:cs typeface="Helvetica Neue"/>
                <a:sym typeface="Helvetica Neue"/>
              </a:rPr>
              <a:t>:	The complexity of human behavior            difficult accurate prediction.</a:t>
            </a:r>
            <a:endParaRPr sz="4000">
              <a:latin typeface="Helvetica Neue"/>
              <a:ea typeface="Helvetica Neue"/>
              <a:cs typeface="Helvetica Neue"/>
              <a:sym typeface="Helvetica Neue"/>
            </a:endParaRPr>
          </a:p>
          <a:p>
            <a:pPr indent="0" lvl="0" marL="457200" rtl="0" algn="l">
              <a:lnSpc>
                <a:spcPct val="150000"/>
              </a:lnSpc>
              <a:spcBef>
                <a:spcPts val="0"/>
              </a:spcBef>
              <a:spcAft>
                <a:spcPts val="0"/>
              </a:spcAft>
              <a:buNone/>
            </a:pPr>
            <a:r>
              <a:t/>
            </a:r>
            <a:endParaRPr sz="4000">
              <a:latin typeface="Helvetica Neue"/>
              <a:ea typeface="Helvetica Neue"/>
              <a:cs typeface="Helvetica Neue"/>
              <a:sym typeface="Helvetica Neue"/>
            </a:endParaRPr>
          </a:p>
          <a:p>
            <a:pPr indent="-482600" lvl="0" marL="457200" rtl="0" algn="l">
              <a:lnSpc>
                <a:spcPct val="150000"/>
              </a:lnSpc>
              <a:spcBef>
                <a:spcPts val="0"/>
              </a:spcBef>
              <a:spcAft>
                <a:spcPts val="0"/>
              </a:spcAft>
              <a:buSzPts val="4000"/>
              <a:buFont typeface="Helvetica Neue"/>
              <a:buChar char="●"/>
            </a:pPr>
            <a:r>
              <a:rPr b="1" lang="en-US" sz="4000">
                <a:latin typeface="Helvetica Neue"/>
                <a:ea typeface="Helvetica Neue"/>
                <a:cs typeface="Helvetica Neue"/>
                <a:sym typeface="Helvetica Neue"/>
              </a:rPr>
              <a:t>Goal</a:t>
            </a:r>
            <a:r>
              <a:rPr lang="en-US" sz="4000">
                <a:latin typeface="Helvetica Neue"/>
                <a:ea typeface="Helvetica Neue"/>
                <a:cs typeface="Helvetica Neue"/>
                <a:sym typeface="Helvetica Neue"/>
              </a:rPr>
              <a:t>:	Improve the accuracy of recommendation</a:t>
            </a:r>
            <a:endParaRPr sz="4000">
              <a:latin typeface="Helvetica Neue"/>
              <a:ea typeface="Helvetica Neue"/>
              <a:cs typeface="Helvetica Neue"/>
              <a:sym typeface="Helvetica Neue"/>
            </a:endParaRPr>
          </a:p>
        </p:txBody>
      </p:sp>
      <p:sp>
        <p:nvSpPr>
          <p:cNvPr id="91" name="Google Shape;91;p18"/>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Introduction</a:t>
            </a:r>
            <a:endParaRPr/>
          </a:p>
        </p:txBody>
      </p:sp>
      <p:sp>
        <p:nvSpPr>
          <p:cNvPr id="92" name="Google Shape;92;p18"/>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Next POI Recommendation Task</a:t>
            </a:r>
            <a:endParaRPr/>
          </a:p>
        </p:txBody>
      </p:sp>
      <p:sp>
        <p:nvSpPr>
          <p:cNvPr id="93" name="Google Shape;93;p18"/>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cxnSp>
        <p:nvCxnSpPr>
          <p:cNvPr id="94" name="Google Shape;94;p18"/>
          <p:cNvCxnSpPr/>
          <p:nvPr/>
        </p:nvCxnSpPr>
        <p:spPr>
          <a:xfrm flipH="1" rot="10800000">
            <a:off x="13380575" y="8042025"/>
            <a:ext cx="1136700" cy="18600"/>
          </a:xfrm>
          <a:prstGeom prst="straightConnector1">
            <a:avLst/>
          </a:prstGeom>
          <a:noFill/>
          <a:ln cap="flat" cmpd="sng" w="38100">
            <a:solidFill>
              <a:srgbClr val="772B35"/>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00" name="Google Shape;100;p19"/>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01" name="Google Shape;101;p19"/>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Model Architecture</a:t>
            </a:r>
            <a:endParaRPr/>
          </a:p>
        </p:txBody>
      </p:sp>
      <p:sp>
        <p:nvSpPr>
          <p:cNvPr id="102" name="Google Shape;102;p19"/>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
        <p:nvSpPr>
          <p:cNvPr id="103" name="Google Shape;103;p19"/>
          <p:cNvSpPr/>
          <p:nvPr/>
        </p:nvSpPr>
        <p:spPr>
          <a:xfrm>
            <a:off x="1206500" y="2487450"/>
            <a:ext cx="21971100" cy="99300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pic>
        <p:nvPicPr>
          <p:cNvPr id="104" name="Google Shape;104;p19"/>
          <p:cNvPicPr preferRelativeResize="0"/>
          <p:nvPr/>
        </p:nvPicPr>
        <p:blipFill>
          <a:blip r:embed="rId4">
            <a:alphaModFix/>
          </a:blip>
          <a:stretch>
            <a:fillRect/>
          </a:stretch>
        </p:blipFill>
        <p:spPr>
          <a:xfrm>
            <a:off x="6346000" y="2335100"/>
            <a:ext cx="17637300" cy="9929900"/>
          </a:xfrm>
          <a:prstGeom prst="rect">
            <a:avLst/>
          </a:prstGeom>
          <a:noFill/>
          <a:ln>
            <a:noFill/>
          </a:ln>
        </p:spPr>
      </p:pic>
      <p:cxnSp>
        <p:nvCxnSpPr>
          <p:cNvPr id="105" name="Google Shape;105;p19"/>
          <p:cNvCxnSpPr/>
          <p:nvPr/>
        </p:nvCxnSpPr>
        <p:spPr>
          <a:xfrm>
            <a:off x="1755650" y="4606400"/>
            <a:ext cx="13559400" cy="0"/>
          </a:xfrm>
          <a:prstGeom prst="straightConnector1">
            <a:avLst/>
          </a:prstGeom>
          <a:noFill/>
          <a:ln cap="flat" cmpd="sng" w="28575">
            <a:solidFill>
              <a:schemeClr val="dk2"/>
            </a:solidFill>
            <a:prstDash val="dash"/>
            <a:round/>
            <a:headEnd len="med" w="med" type="none"/>
            <a:tailEnd len="med" w="med" type="none"/>
          </a:ln>
        </p:spPr>
      </p:cxnSp>
      <p:sp>
        <p:nvSpPr>
          <p:cNvPr id="106" name="Google Shape;106;p19"/>
          <p:cNvSpPr txBox="1"/>
          <p:nvPr/>
        </p:nvSpPr>
        <p:spPr>
          <a:xfrm>
            <a:off x="1860175" y="3159300"/>
            <a:ext cx="514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4000">
                <a:latin typeface="Helvetica Neue"/>
                <a:ea typeface="Helvetica Neue"/>
                <a:cs typeface="Helvetica Neue"/>
                <a:sym typeface="Helvetica Neue"/>
              </a:rPr>
              <a:t>Temporal Pipeline</a:t>
            </a:r>
            <a:endParaRPr b="1" i="1" sz="4000">
              <a:latin typeface="Helvetica Neue"/>
              <a:ea typeface="Helvetica Neue"/>
              <a:cs typeface="Helvetica Neue"/>
              <a:sym typeface="Helvetica Neue"/>
            </a:endParaRPr>
          </a:p>
        </p:txBody>
      </p:sp>
      <p:cxnSp>
        <p:nvCxnSpPr>
          <p:cNvPr id="107" name="Google Shape;107;p19"/>
          <p:cNvCxnSpPr/>
          <p:nvPr/>
        </p:nvCxnSpPr>
        <p:spPr>
          <a:xfrm>
            <a:off x="1755650" y="6665975"/>
            <a:ext cx="13559400" cy="0"/>
          </a:xfrm>
          <a:prstGeom prst="straightConnector1">
            <a:avLst/>
          </a:prstGeom>
          <a:noFill/>
          <a:ln cap="flat" cmpd="sng" w="28575">
            <a:solidFill>
              <a:schemeClr val="dk2"/>
            </a:solidFill>
            <a:prstDash val="dash"/>
            <a:round/>
            <a:headEnd len="med" w="med" type="none"/>
            <a:tailEnd len="med" w="med" type="none"/>
          </a:ln>
        </p:spPr>
      </p:cxnSp>
      <p:sp>
        <p:nvSpPr>
          <p:cNvPr id="108" name="Google Shape;108;p19"/>
          <p:cNvSpPr txBox="1"/>
          <p:nvPr/>
        </p:nvSpPr>
        <p:spPr>
          <a:xfrm>
            <a:off x="1860175" y="5235975"/>
            <a:ext cx="514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4000">
                <a:latin typeface="Helvetica Neue"/>
                <a:ea typeface="Helvetica Neue"/>
                <a:cs typeface="Helvetica Neue"/>
                <a:sym typeface="Helvetica Neue"/>
              </a:rPr>
              <a:t>Spatial</a:t>
            </a:r>
            <a:r>
              <a:rPr b="1" i="1" lang="en-US" sz="4000">
                <a:latin typeface="Helvetica Neue"/>
                <a:ea typeface="Helvetica Neue"/>
                <a:cs typeface="Helvetica Neue"/>
                <a:sym typeface="Helvetica Neue"/>
              </a:rPr>
              <a:t> Pipeline</a:t>
            </a:r>
            <a:endParaRPr b="1" i="1" sz="4000">
              <a:latin typeface="Helvetica Neue"/>
              <a:ea typeface="Helvetica Neue"/>
              <a:cs typeface="Helvetica Neue"/>
              <a:sym typeface="Helvetica Neue"/>
            </a:endParaRPr>
          </a:p>
        </p:txBody>
      </p:sp>
      <p:sp>
        <p:nvSpPr>
          <p:cNvPr id="109" name="Google Shape;109;p19"/>
          <p:cNvSpPr txBox="1"/>
          <p:nvPr/>
        </p:nvSpPr>
        <p:spPr>
          <a:xfrm>
            <a:off x="1860175" y="8949775"/>
            <a:ext cx="579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4000">
                <a:latin typeface="Helvetica Neue"/>
                <a:ea typeface="Helvetica Neue"/>
                <a:cs typeface="Helvetica Neue"/>
                <a:sym typeface="Helvetica Neue"/>
              </a:rPr>
              <a:t>Similarity </a:t>
            </a:r>
            <a:r>
              <a:rPr b="1" i="1" lang="en-US" sz="4000">
                <a:latin typeface="Helvetica Neue"/>
                <a:ea typeface="Helvetica Neue"/>
                <a:cs typeface="Helvetica Neue"/>
                <a:sym typeface="Helvetica Neue"/>
              </a:rPr>
              <a:t>Pipeline</a:t>
            </a:r>
            <a:endParaRPr b="1" i="1" sz="40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15" name="Google Shape;115;p20"/>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16" name="Google Shape;116;p20"/>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Model Architecture</a:t>
            </a:r>
            <a:endParaRPr/>
          </a:p>
        </p:txBody>
      </p:sp>
      <p:sp>
        <p:nvSpPr>
          <p:cNvPr id="117" name="Google Shape;117;p2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Spatial Pipeline</a:t>
            </a:r>
            <a:endParaRPr/>
          </a:p>
        </p:txBody>
      </p:sp>
      <p:sp>
        <p:nvSpPr>
          <p:cNvPr id="118" name="Google Shape;118;p20"/>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
        <p:nvSpPr>
          <p:cNvPr id="119" name="Google Shape;119;p20"/>
          <p:cNvSpPr/>
          <p:nvPr/>
        </p:nvSpPr>
        <p:spPr>
          <a:xfrm>
            <a:off x="1027875" y="3828325"/>
            <a:ext cx="21971100" cy="87321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pic>
        <p:nvPicPr>
          <p:cNvPr id="120" name="Google Shape;120;p20"/>
          <p:cNvPicPr preferRelativeResize="0"/>
          <p:nvPr/>
        </p:nvPicPr>
        <p:blipFill>
          <a:blip r:embed="rId4">
            <a:alphaModFix/>
          </a:blip>
          <a:stretch>
            <a:fillRect/>
          </a:stretch>
        </p:blipFill>
        <p:spPr>
          <a:xfrm>
            <a:off x="3256262" y="6721175"/>
            <a:ext cx="6869301" cy="5257600"/>
          </a:xfrm>
          <a:prstGeom prst="rect">
            <a:avLst/>
          </a:prstGeom>
          <a:noFill/>
          <a:ln>
            <a:noFill/>
          </a:ln>
        </p:spPr>
      </p:pic>
      <p:pic>
        <p:nvPicPr>
          <p:cNvPr id="121" name="Google Shape;121;p20"/>
          <p:cNvPicPr preferRelativeResize="0"/>
          <p:nvPr/>
        </p:nvPicPr>
        <p:blipFill rotWithShape="1">
          <a:blip r:embed="rId5">
            <a:alphaModFix/>
          </a:blip>
          <a:srcRect b="57382" l="10781" r="51228" t="23148"/>
          <a:stretch/>
        </p:blipFill>
        <p:spPr>
          <a:xfrm>
            <a:off x="12548538" y="8474200"/>
            <a:ext cx="9509824" cy="2717074"/>
          </a:xfrm>
          <a:prstGeom prst="rect">
            <a:avLst/>
          </a:prstGeom>
          <a:noFill/>
          <a:ln>
            <a:noFill/>
          </a:ln>
        </p:spPr>
      </p:pic>
      <p:sp>
        <p:nvSpPr>
          <p:cNvPr id="122" name="Google Shape;122;p20"/>
          <p:cNvSpPr txBox="1"/>
          <p:nvPr/>
        </p:nvSpPr>
        <p:spPr>
          <a:xfrm>
            <a:off x="3736175" y="4547050"/>
            <a:ext cx="5909400" cy="2164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Spatial Graph</a:t>
            </a:r>
            <a:endParaRPr b="1" sz="38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US" sz="3400">
                <a:latin typeface="Helvetica Neue"/>
                <a:ea typeface="Helvetica Neue"/>
                <a:cs typeface="Helvetica Neue"/>
                <a:sym typeface="Helvetica Neue"/>
              </a:rPr>
              <a:t>collection of all the POIs visited by a user</a:t>
            </a:r>
            <a:endParaRPr sz="3400">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sp>
        <p:nvSpPr>
          <p:cNvPr id="123" name="Google Shape;123;p20"/>
          <p:cNvSpPr txBox="1"/>
          <p:nvPr/>
        </p:nvSpPr>
        <p:spPr>
          <a:xfrm>
            <a:off x="13851850" y="4547075"/>
            <a:ext cx="7665300" cy="3431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Models: </a:t>
            </a:r>
            <a:r>
              <a:rPr i="1" lang="en-US" sz="3400">
                <a:latin typeface="Helvetica Neue"/>
                <a:ea typeface="Helvetica Neue"/>
                <a:cs typeface="Helvetica Neue"/>
                <a:sym typeface="Helvetica Neue"/>
              </a:rPr>
              <a:t>GCN, GAT</a:t>
            </a:r>
            <a:endParaRPr i="1" sz="34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3800">
                <a:latin typeface="Helvetica Neue"/>
                <a:ea typeface="Helvetica Neue"/>
                <a:cs typeface="Helvetica Neue"/>
                <a:sym typeface="Helvetica Neue"/>
              </a:rPr>
              <a:t>Goal</a:t>
            </a:r>
            <a:r>
              <a:rPr b="1" lang="en-US" sz="3800">
                <a:latin typeface="Helvetica Neue"/>
                <a:ea typeface="Helvetica Neue"/>
                <a:cs typeface="Helvetica Neue"/>
                <a:sym typeface="Helvetica Neue"/>
              </a:rPr>
              <a:t>: </a:t>
            </a:r>
            <a:r>
              <a:rPr lang="en-US" sz="3400">
                <a:latin typeface="Helvetica Neue"/>
                <a:ea typeface="Helvetica Neue"/>
                <a:cs typeface="Helvetica Neue"/>
                <a:sym typeface="Helvetica Neue"/>
              </a:rPr>
              <a:t>understand how geographical location influences user movements</a:t>
            </a:r>
            <a:endParaRPr b="1" sz="34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29" name="Google Shape;129;p21"/>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30" name="Google Shape;130;p2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Model Architecture</a:t>
            </a:r>
            <a:endParaRPr/>
          </a:p>
        </p:txBody>
      </p:sp>
      <p:sp>
        <p:nvSpPr>
          <p:cNvPr id="131" name="Google Shape;131;p21"/>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Temporal Pipeline</a:t>
            </a:r>
            <a:endParaRPr/>
          </a:p>
        </p:txBody>
      </p:sp>
      <p:sp>
        <p:nvSpPr>
          <p:cNvPr id="132" name="Google Shape;132;p21"/>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
        <p:nvSpPr>
          <p:cNvPr id="133" name="Google Shape;133;p21"/>
          <p:cNvSpPr/>
          <p:nvPr/>
        </p:nvSpPr>
        <p:spPr>
          <a:xfrm>
            <a:off x="1027875" y="3828325"/>
            <a:ext cx="21971100" cy="87321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pic>
        <p:nvPicPr>
          <p:cNvPr id="134" name="Google Shape;134;p21"/>
          <p:cNvPicPr preferRelativeResize="0"/>
          <p:nvPr/>
        </p:nvPicPr>
        <p:blipFill rotWithShape="1">
          <a:blip r:embed="rId4">
            <a:alphaModFix/>
          </a:blip>
          <a:srcRect b="77618" l="10469" r="51540" t="2912"/>
          <a:stretch/>
        </p:blipFill>
        <p:spPr>
          <a:xfrm>
            <a:off x="12433763" y="8452875"/>
            <a:ext cx="9509824" cy="2717074"/>
          </a:xfrm>
          <a:prstGeom prst="rect">
            <a:avLst/>
          </a:prstGeom>
          <a:noFill/>
          <a:ln>
            <a:noFill/>
          </a:ln>
        </p:spPr>
      </p:pic>
      <p:pic>
        <p:nvPicPr>
          <p:cNvPr id="135" name="Google Shape;135;p21"/>
          <p:cNvPicPr preferRelativeResize="0"/>
          <p:nvPr/>
        </p:nvPicPr>
        <p:blipFill>
          <a:blip r:embed="rId5">
            <a:alphaModFix/>
          </a:blip>
          <a:stretch>
            <a:fillRect/>
          </a:stretch>
        </p:blipFill>
        <p:spPr>
          <a:xfrm>
            <a:off x="2982638" y="6801100"/>
            <a:ext cx="6977451" cy="5026875"/>
          </a:xfrm>
          <a:prstGeom prst="rect">
            <a:avLst/>
          </a:prstGeom>
          <a:noFill/>
          <a:ln>
            <a:noFill/>
          </a:ln>
        </p:spPr>
      </p:pic>
      <p:sp>
        <p:nvSpPr>
          <p:cNvPr id="136" name="Google Shape;136;p21"/>
          <p:cNvSpPr txBox="1"/>
          <p:nvPr/>
        </p:nvSpPr>
        <p:spPr>
          <a:xfrm>
            <a:off x="3957550" y="4513375"/>
            <a:ext cx="5505300" cy="271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Temporal Graphs</a:t>
            </a:r>
            <a:endParaRPr b="1" i="1" sz="32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US" sz="3400">
                <a:latin typeface="Helvetica Neue"/>
                <a:ea typeface="Helvetica Neue"/>
                <a:cs typeface="Helvetica Neue"/>
                <a:sym typeface="Helvetica Neue"/>
              </a:rPr>
              <a:t>transition sequences between </a:t>
            </a:r>
            <a:r>
              <a:rPr i="1" lang="en-US" sz="3400">
                <a:latin typeface="Helvetica Neue"/>
                <a:ea typeface="Helvetica Neue"/>
                <a:cs typeface="Helvetica Neue"/>
                <a:sym typeface="Helvetica Neue"/>
              </a:rPr>
              <a:t>POIs</a:t>
            </a:r>
            <a:r>
              <a:rPr lang="en-US" sz="3400">
                <a:latin typeface="Helvetica Neue"/>
                <a:ea typeface="Helvetica Neue"/>
                <a:cs typeface="Helvetica Neue"/>
                <a:sym typeface="Helvetica Neue"/>
              </a:rPr>
              <a:t> in </a:t>
            </a:r>
            <a:r>
              <a:rPr i="1" lang="en-US" sz="3400">
                <a:latin typeface="Helvetica Neue"/>
                <a:ea typeface="Helvetica Neue"/>
                <a:cs typeface="Helvetica Neue"/>
                <a:sym typeface="Helvetica Neue"/>
              </a:rPr>
              <a:t>time slots</a:t>
            </a:r>
            <a:endParaRPr i="1" sz="50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sp>
        <p:nvSpPr>
          <p:cNvPr id="137" name="Google Shape;137;p21"/>
          <p:cNvSpPr txBox="1"/>
          <p:nvPr/>
        </p:nvSpPr>
        <p:spPr>
          <a:xfrm>
            <a:off x="15045600" y="4513375"/>
            <a:ext cx="6408900" cy="2440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Model: </a:t>
            </a:r>
            <a:r>
              <a:rPr i="1" lang="en-US" sz="3400">
                <a:latin typeface="Helvetica Neue"/>
                <a:ea typeface="Helvetica Neue"/>
                <a:cs typeface="Helvetica Neue"/>
                <a:sym typeface="Helvetica Neue"/>
              </a:rPr>
              <a:t>LSTM</a:t>
            </a:r>
            <a:endParaRPr i="1" sz="3400">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3800">
                <a:latin typeface="Helvetica Neue"/>
                <a:ea typeface="Helvetica Neue"/>
                <a:cs typeface="Helvetica Neue"/>
                <a:sym typeface="Helvetica Neue"/>
              </a:rPr>
              <a:t>Goal: </a:t>
            </a:r>
            <a:r>
              <a:rPr lang="en-US" sz="3400">
                <a:latin typeface="Helvetica Neue"/>
                <a:ea typeface="Helvetica Neue"/>
                <a:cs typeface="Helvetica Neue"/>
                <a:sym typeface="Helvetica Neue"/>
              </a:rPr>
              <a:t>learn time-sensitive dependencies and patterns</a:t>
            </a:r>
            <a:endParaRPr sz="3400">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43" name="Google Shape;143;p22"/>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44" name="Google Shape;144;p22"/>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Model Architecture</a:t>
            </a:r>
            <a:endParaRPr/>
          </a:p>
        </p:txBody>
      </p:sp>
      <p:sp>
        <p:nvSpPr>
          <p:cNvPr id="145" name="Google Shape;145;p22"/>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Similarity Pipeline</a:t>
            </a:r>
            <a:endParaRPr/>
          </a:p>
        </p:txBody>
      </p:sp>
      <p:sp>
        <p:nvSpPr>
          <p:cNvPr id="146" name="Google Shape;146;p22"/>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
        <p:nvSpPr>
          <p:cNvPr id="147" name="Google Shape;147;p22"/>
          <p:cNvSpPr/>
          <p:nvPr/>
        </p:nvSpPr>
        <p:spPr>
          <a:xfrm>
            <a:off x="1027875" y="3828325"/>
            <a:ext cx="22621200" cy="97302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pic>
        <p:nvPicPr>
          <p:cNvPr id="148" name="Google Shape;148;p22"/>
          <p:cNvPicPr preferRelativeResize="0"/>
          <p:nvPr/>
        </p:nvPicPr>
        <p:blipFill>
          <a:blip r:embed="rId4">
            <a:alphaModFix/>
          </a:blip>
          <a:stretch>
            <a:fillRect/>
          </a:stretch>
        </p:blipFill>
        <p:spPr>
          <a:xfrm>
            <a:off x="12975150" y="7526525"/>
            <a:ext cx="6790199" cy="5149401"/>
          </a:xfrm>
          <a:prstGeom prst="rect">
            <a:avLst/>
          </a:prstGeom>
          <a:noFill/>
          <a:ln>
            <a:noFill/>
          </a:ln>
        </p:spPr>
      </p:pic>
      <p:pic>
        <p:nvPicPr>
          <p:cNvPr id="149" name="Google Shape;149;p22"/>
          <p:cNvPicPr preferRelativeResize="0"/>
          <p:nvPr/>
        </p:nvPicPr>
        <p:blipFill>
          <a:blip r:embed="rId5">
            <a:alphaModFix/>
          </a:blip>
          <a:stretch>
            <a:fillRect/>
          </a:stretch>
        </p:blipFill>
        <p:spPr>
          <a:xfrm>
            <a:off x="2370750" y="7900938"/>
            <a:ext cx="7772400" cy="4705350"/>
          </a:xfrm>
          <a:prstGeom prst="rect">
            <a:avLst/>
          </a:prstGeom>
          <a:solidFill>
            <a:srgbClr val="FFFFFF">
              <a:alpha val="74840"/>
            </a:srgbClr>
          </a:solidFill>
          <a:ln cap="flat" cmpd="sng" w="9525">
            <a:solidFill>
              <a:schemeClr val="dk2"/>
            </a:solidFill>
            <a:prstDash val="solid"/>
            <a:round/>
            <a:headEnd len="sm" w="sm" type="none"/>
            <a:tailEnd len="sm" w="sm" type="none"/>
          </a:ln>
        </p:spPr>
      </p:pic>
      <p:sp>
        <p:nvSpPr>
          <p:cNvPr id="150" name="Google Shape;150;p22"/>
          <p:cNvSpPr txBox="1"/>
          <p:nvPr/>
        </p:nvSpPr>
        <p:spPr>
          <a:xfrm>
            <a:off x="2370750" y="4299950"/>
            <a:ext cx="6790200" cy="27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Similarity</a:t>
            </a:r>
            <a:endParaRPr b="1"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Users history</a:t>
            </a:r>
            <a:endParaRPr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(Cosine) Similarity</a:t>
            </a:r>
            <a:endParaRPr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Similar User Spatial Pipeline</a:t>
            </a:r>
            <a:endParaRPr sz="3800">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sp>
        <p:nvSpPr>
          <p:cNvPr id="151" name="Google Shape;151;p22"/>
          <p:cNvSpPr txBox="1"/>
          <p:nvPr/>
        </p:nvSpPr>
        <p:spPr>
          <a:xfrm>
            <a:off x="13267450" y="4223750"/>
            <a:ext cx="6790200" cy="276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US" sz="3800">
                <a:latin typeface="Helvetica Neue"/>
                <a:ea typeface="Helvetica Neue"/>
                <a:cs typeface="Helvetica Neue"/>
                <a:sym typeface="Helvetica Neue"/>
              </a:rPr>
              <a:t>K-Means</a:t>
            </a:r>
            <a:endParaRPr b="1"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Dimensionality Reduction</a:t>
            </a:r>
            <a:endParaRPr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Divide users in clusters</a:t>
            </a:r>
            <a:endParaRPr sz="3800">
              <a:latin typeface="Helvetica Neue"/>
              <a:ea typeface="Helvetica Neue"/>
              <a:cs typeface="Helvetica Neue"/>
              <a:sym typeface="Helvetica Neue"/>
            </a:endParaRPr>
          </a:p>
          <a:p>
            <a:pPr indent="-469900" lvl="0" marL="457200" rtl="0" algn="l">
              <a:lnSpc>
                <a:spcPct val="115000"/>
              </a:lnSpc>
              <a:spcBef>
                <a:spcPts val="0"/>
              </a:spcBef>
              <a:spcAft>
                <a:spcPts val="0"/>
              </a:spcAft>
              <a:buSzPts val="3800"/>
              <a:buFont typeface="Helvetica Neue"/>
              <a:buChar char="●"/>
            </a:pPr>
            <a:r>
              <a:rPr lang="en-US" sz="3800">
                <a:latin typeface="Helvetica Neue"/>
                <a:ea typeface="Helvetica Neue"/>
                <a:cs typeface="Helvetica Neue"/>
                <a:sym typeface="Helvetica Neue"/>
              </a:rPr>
              <a:t>Fully connected layer</a:t>
            </a:r>
            <a:endParaRPr sz="3800">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pic>
        <p:nvPicPr>
          <p:cNvPr id="152" name="Google Shape;152;p22"/>
          <p:cNvPicPr preferRelativeResize="0"/>
          <p:nvPr/>
        </p:nvPicPr>
        <p:blipFill>
          <a:blip r:embed="rId6">
            <a:alphaModFix/>
          </a:blip>
          <a:stretch>
            <a:fillRect/>
          </a:stretch>
        </p:blipFill>
        <p:spPr>
          <a:xfrm>
            <a:off x="20514850" y="5134337"/>
            <a:ext cx="2434150" cy="7319574"/>
          </a:xfrm>
          <a:prstGeom prst="rect">
            <a:avLst/>
          </a:prstGeom>
          <a:solidFill>
            <a:srgbClr val="FFFFFF">
              <a:alpha val="50000"/>
            </a:srgbClr>
          </a:solid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pic>
        <p:nvPicPr>
          <p:cNvPr id="157" name="Google Shape;157;p23"/>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58" name="Google Shape;158;p23"/>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59" name="Google Shape;159;p23"/>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Loss Function</a:t>
            </a:r>
            <a:endParaRPr/>
          </a:p>
        </p:txBody>
      </p:sp>
      <p:sp>
        <p:nvSpPr>
          <p:cNvPr id="160" name="Google Shape;160;p23"/>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5500"/>
              <a:buFont typeface="Helvetica Neue"/>
              <a:buNone/>
            </a:pPr>
            <a:r>
              <a:rPr lang="en-US"/>
              <a:t>Combining BCE and CE </a:t>
            </a:r>
            <a:endParaRPr/>
          </a:p>
        </p:txBody>
      </p:sp>
      <p:sp>
        <p:nvSpPr>
          <p:cNvPr id="161" name="Google Shape;161;p23"/>
          <p:cNvSpPr/>
          <p:nvPr/>
        </p:nvSpPr>
        <p:spPr>
          <a:xfrm>
            <a:off x="1206500" y="3685325"/>
            <a:ext cx="21971100" cy="87321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US">
                <a:solidFill>
                  <a:srgbClr val="E0D4CE"/>
                </a:solidFill>
                <a:latin typeface="Helvetica Neue"/>
                <a:ea typeface="Helvetica Neue"/>
                <a:cs typeface="Helvetica Neue"/>
                <a:sym typeface="Helvetica Neue"/>
              </a:rPr>
              <a:t>FFFF</a:t>
            </a:r>
            <a:endParaRPr b="0" i="0" sz="1400" u="none" cap="none" strike="noStrike">
              <a:solidFill>
                <a:srgbClr val="E0D4CE"/>
              </a:solidFill>
              <a:latin typeface="Helvetica Neue"/>
              <a:ea typeface="Helvetica Neue"/>
              <a:cs typeface="Helvetica Neue"/>
              <a:sym typeface="Helvetica Neue"/>
            </a:endParaRPr>
          </a:p>
        </p:txBody>
      </p:sp>
      <p:sp>
        <p:nvSpPr>
          <p:cNvPr id="162" name="Google Shape;162;p23"/>
          <p:cNvSpPr txBox="1"/>
          <p:nvPr/>
        </p:nvSpPr>
        <p:spPr>
          <a:xfrm>
            <a:off x="1984375" y="4306100"/>
            <a:ext cx="1143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800">
              <a:latin typeface="Helvetica Neue"/>
              <a:ea typeface="Helvetica Neue"/>
              <a:cs typeface="Helvetica Neue"/>
              <a:sym typeface="Helvetica Neue"/>
            </a:endParaRPr>
          </a:p>
        </p:txBody>
      </p:sp>
      <p:sp>
        <p:nvSpPr>
          <p:cNvPr id="163" name="Google Shape;163;p23"/>
          <p:cNvSpPr txBox="1"/>
          <p:nvPr/>
        </p:nvSpPr>
        <p:spPr>
          <a:xfrm>
            <a:off x="1984375" y="6201113"/>
            <a:ext cx="9322500" cy="350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800">
                <a:latin typeface="Helvetica Neue"/>
                <a:ea typeface="Helvetica Neue"/>
                <a:cs typeface="Helvetica Neue"/>
                <a:sym typeface="Helvetica Neue"/>
              </a:rPr>
              <a:t>Cross Entropy: </a:t>
            </a:r>
            <a:r>
              <a:rPr lang="en-US" sz="3800">
                <a:latin typeface="Helvetica Neue"/>
                <a:ea typeface="Helvetica Neue"/>
                <a:cs typeface="Helvetica Neue"/>
                <a:sym typeface="Helvetica Neue"/>
              </a:rPr>
              <a:t>Loss too high!</a:t>
            </a:r>
            <a:endParaRPr i="1"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3800">
                <a:latin typeface="Helvetica Neue"/>
                <a:ea typeface="Helvetica Neue"/>
                <a:cs typeface="Helvetica Neue"/>
                <a:sym typeface="Helvetica Neue"/>
              </a:rPr>
              <a:t>Binary Cross Entropy: </a:t>
            </a:r>
            <a:r>
              <a:rPr lang="en-US" sz="3800">
                <a:latin typeface="Helvetica Neue"/>
                <a:ea typeface="Helvetica Neue"/>
                <a:cs typeface="Helvetica Neue"/>
                <a:sym typeface="Helvetica Neue"/>
              </a:rPr>
              <a:t>Loss too low!</a:t>
            </a:r>
            <a:endParaRPr sz="3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38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US" sz="3800">
                <a:latin typeface="Helvetica Neue"/>
                <a:ea typeface="Helvetica Neue"/>
                <a:cs typeface="Helvetica Neue"/>
                <a:sym typeface="Helvetica Neue"/>
              </a:rPr>
              <a:t>Solution: </a:t>
            </a:r>
            <a:r>
              <a:rPr b="1" lang="en-US" sz="1200">
                <a:solidFill>
                  <a:srgbClr val="202122"/>
                </a:solidFill>
                <a:highlight>
                  <a:schemeClr val="lt1"/>
                </a:highlight>
              </a:rPr>
              <a:t> </a:t>
            </a:r>
            <a:r>
              <a:rPr b="1" lang="en-US" sz="3600">
                <a:solidFill>
                  <a:srgbClr val="202122"/>
                </a:solidFill>
                <a:highlight>
                  <a:schemeClr val="lt1"/>
                </a:highlight>
              </a:rPr>
              <a:t>α</a:t>
            </a:r>
            <a:r>
              <a:rPr lang="en-US" sz="3800">
                <a:latin typeface="Helvetica Neue"/>
                <a:ea typeface="Helvetica Neue"/>
                <a:cs typeface="Helvetica Neue"/>
                <a:sym typeface="Helvetica Neue"/>
              </a:rPr>
              <a:t>BCE + </a:t>
            </a:r>
            <a:r>
              <a:rPr b="1" lang="en-US" sz="3600">
                <a:solidFill>
                  <a:srgbClr val="202122"/>
                </a:solidFill>
                <a:highlight>
                  <a:schemeClr val="lt1"/>
                </a:highlight>
              </a:rPr>
              <a:t>β</a:t>
            </a:r>
            <a:r>
              <a:rPr lang="en-US" sz="3800">
                <a:latin typeface="Helvetica Neue"/>
                <a:ea typeface="Helvetica Neue"/>
                <a:cs typeface="Helvetica Neue"/>
                <a:sym typeface="Helvetica Neue"/>
              </a:rPr>
              <a:t>CE</a:t>
            </a:r>
            <a:endParaRPr sz="3800">
              <a:latin typeface="Helvetica Neue"/>
              <a:ea typeface="Helvetica Neue"/>
              <a:cs typeface="Helvetica Neue"/>
              <a:sym typeface="Helvetica Neue"/>
            </a:endParaRPr>
          </a:p>
          <a:p>
            <a:pPr indent="0" lvl="0" marL="91440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32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3800">
              <a:latin typeface="Helvetica Neue"/>
              <a:ea typeface="Helvetica Neue"/>
              <a:cs typeface="Helvetica Neue"/>
              <a:sym typeface="Helvetica Neue"/>
            </a:endParaRPr>
          </a:p>
        </p:txBody>
      </p:sp>
      <p:pic>
        <p:nvPicPr>
          <p:cNvPr id="164" name="Google Shape;164;p23"/>
          <p:cNvPicPr preferRelativeResize="0"/>
          <p:nvPr/>
        </p:nvPicPr>
        <p:blipFill>
          <a:blip r:embed="rId4">
            <a:alphaModFix/>
          </a:blip>
          <a:stretch>
            <a:fillRect/>
          </a:stretch>
        </p:blipFill>
        <p:spPr>
          <a:xfrm>
            <a:off x="11306875" y="4421925"/>
            <a:ext cx="11659525" cy="70650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pic>
        <p:nvPicPr>
          <p:cNvPr id="169" name="Google Shape;169;p24"/>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70" name="Google Shape;170;p24"/>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71" name="Google Shape;171;p24"/>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rgbClr val="772B35"/>
              </a:buClr>
              <a:buSzPts val="8500"/>
              <a:buFont typeface="Helvetica Neue"/>
              <a:buNone/>
            </a:pPr>
            <a:r>
              <a:rPr lang="en-US">
                <a:solidFill>
                  <a:srgbClr val="772B35"/>
                </a:solidFill>
              </a:rPr>
              <a:t>Results</a:t>
            </a:r>
            <a:endParaRPr/>
          </a:p>
        </p:txBody>
      </p:sp>
      <p:sp>
        <p:nvSpPr>
          <p:cNvPr id="172" name="Google Shape;172;p24"/>
          <p:cNvSpPr txBox="1"/>
          <p:nvPr>
            <p:ph idx="12" type="sldNum"/>
          </p:nvPr>
        </p:nvSpPr>
        <p:spPr>
          <a:xfrm>
            <a:off x="12001499" y="13080999"/>
            <a:ext cx="3684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
        <p:nvSpPr>
          <p:cNvPr id="173" name="Google Shape;173;p24"/>
          <p:cNvSpPr/>
          <p:nvPr/>
        </p:nvSpPr>
        <p:spPr>
          <a:xfrm>
            <a:off x="1206500" y="2329475"/>
            <a:ext cx="22591500" cy="10268400"/>
          </a:xfrm>
          <a:prstGeom prst="rect">
            <a:avLst/>
          </a:prstGeom>
          <a:solidFill>
            <a:srgbClr val="FFFFFF">
              <a:alpha val="748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pic>
        <p:nvPicPr>
          <p:cNvPr id="174" name="Google Shape;174;p24"/>
          <p:cNvPicPr preferRelativeResize="0"/>
          <p:nvPr/>
        </p:nvPicPr>
        <p:blipFill>
          <a:blip r:embed="rId4">
            <a:alphaModFix/>
          </a:blip>
          <a:stretch>
            <a:fillRect/>
          </a:stretch>
        </p:blipFill>
        <p:spPr>
          <a:xfrm>
            <a:off x="1451275" y="2512600"/>
            <a:ext cx="21726325" cy="3380646"/>
          </a:xfrm>
          <a:prstGeom prst="rect">
            <a:avLst/>
          </a:prstGeom>
          <a:noFill/>
          <a:ln>
            <a:noFill/>
          </a:ln>
        </p:spPr>
      </p:pic>
      <p:pic>
        <p:nvPicPr>
          <p:cNvPr id="175" name="Google Shape;175;p24"/>
          <p:cNvPicPr preferRelativeResize="0"/>
          <p:nvPr/>
        </p:nvPicPr>
        <p:blipFill>
          <a:blip r:embed="rId5">
            <a:alphaModFix/>
          </a:blip>
          <a:stretch>
            <a:fillRect/>
          </a:stretch>
        </p:blipFill>
        <p:spPr>
          <a:xfrm>
            <a:off x="7475240" y="6433575"/>
            <a:ext cx="9678400" cy="583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blip>
          <a:srcRect b="37807" l="0" r="0" t="0"/>
          <a:stretch/>
        </p:blipFill>
        <p:spPr>
          <a:xfrm flipH="1">
            <a:off x="-25300" y="4983950"/>
            <a:ext cx="24384000" cy="8732050"/>
          </a:xfrm>
          <a:prstGeom prst="rect">
            <a:avLst/>
          </a:prstGeom>
          <a:noFill/>
          <a:ln>
            <a:noFill/>
          </a:ln>
        </p:spPr>
      </p:pic>
      <p:sp>
        <p:nvSpPr>
          <p:cNvPr id="181" name="Google Shape;181;p25"/>
          <p:cNvSpPr/>
          <p:nvPr/>
        </p:nvSpPr>
        <p:spPr>
          <a:xfrm>
            <a:off x="50" y="0"/>
            <a:ext cx="24384000" cy="13716000"/>
          </a:xfrm>
          <a:prstGeom prst="rect">
            <a:avLst/>
          </a:prstGeom>
          <a:solidFill>
            <a:srgbClr val="FFFFFF">
              <a:alpha val="500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D4CE"/>
              </a:solidFill>
              <a:latin typeface="Helvetica Neue"/>
              <a:ea typeface="Helvetica Neue"/>
              <a:cs typeface="Helvetica Neue"/>
              <a:sym typeface="Helvetica Neue"/>
            </a:endParaRPr>
          </a:p>
        </p:txBody>
      </p:sp>
      <p:sp>
        <p:nvSpPr>
          <p:cNvPr id="182" name="Google Shape;182;p25"/>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100000"/>
              </a:lnSpc>
              <a:spcBef>
                <a:spcPts val="0"/>
              </a:spcBef>
              <a:spcAft>
                <a:spcPts val="0"/>
              </a:spcAft>
              <a:buClr>
                <a:srgbClr val="000000"/>
              </a:buClr>
              <a:buSzPts val="3600"/>
              <a:buFont typeface="Helvetica Neue"/>
              <a:buNone/>
            </a:pPr>
            <a:r>
              <a:rPr lang="en-US"/>
              <a:t>Andrea Cadoli - Valerio Canavari - Davide Ceriola</a:t>
            </a:r>
            <a:endParaRPr/>
          </a:p>
        </p:txBody>
      </p:sp>
      <p:sp>
        <p:nvSpPr>
          <p:cNvPr id="183" name="Google Shape;183;p25"/>
          <p:cNvSpPr txBox="1"/>
          <p:nvPr>
            <p:ph idx="4294967295" type="ctrTitle"/>
          </p:nvPr>
        </p:nvSpPr>
        <p:spPr>
          <a:xfrm>
            <a:off x="1206500" y="2049950"/>
            <a:ext cx="21920400" cy="51735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772B35"/>
              </a:buClr>
              <a:buSzPts val="11600"/>
              <a:buFont typeface="Helvetica Neue"/>
              <a:buNone/>
            </a:pPr>
            <a:r>
              <a:rPr lang="en-US" sz="9800">
                <a:solidFill>
                  <a:srgbClr val="772B35"/>
                </a:solidFill>
              </a:rPr>
              <a:t>Next POI Recommendation: </a:t>
            </a:r>
            <a:br>
              <a:rPr lang="en-US" sz="9800">
                <a:solidFill>
                  <a:srgbClr val="772B35"/>
                </a:solidFill>
              </a:rPr>
            </a:br>
            <a:r>
              <a:rPr lang="en-US" sz="9800">
                <a:solidFill>
                  <a:srgbClr val="772B35"/>
                </a:solidFill>
              </a:rPr>
              <a:t>GNNs for Spatiotemporal Analysis</a:t>
            </a:r>
            <a:endParaRPr b="1" i="0" sz="6700" u="none" cap="none" strike="noStrike">
              <a:solidFill>
                <a:srgbClr val="000000"/>
              </a:solidFill>
              <a:latin typeface="Helvetica Neue"/>
              <a:ea typeface="Helvetica Neue"/>
              <a:cs typeface="Helvetica Neue"/>
              <a:sym typeface="Helvetica Neue"/>
            </a:endParaRPr>
          </a:p>
        </p:txBody>
      </p:sp>
      <p:sp>
        <p:nvSpPr>
          <p:cNvPr id="184" name="Google Shape;184;p25"/>
          <p:cNvSpPr txBox="1"/>
          <p:nvPr>
            <p:ph idx="4294967295" type="subTitle"/>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500"/>
              <a:buFont typeface="Helvetica Neue"/>
              <a:buNone/>
            </a:pPr>
            <a:r>
              <a:rPr b="1" lang="en-US" sz="5500"/>
              <a:t>Deep Learning Project</a:t>
            </a:r>
            <a:endParaRPr b="1" i="0" sz="5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500"/>
              <a:buFont typeface="Helvetica Neue"/>
              <a:buNone/>
            </a:pPr>
            <a:r>
              <a:rPr b="1" lang="en-US" sz="4100">
                <a:solidFill>
                  <a:schemeClr val="dk2"/>
                </a:solidFill>
              </a:rPr>
              <a:t>Artificial Intelligence and Robotics</a:t>
            </a:r>
            <a:endParaRPr b="1" i="0" sz="4100" u="none" cap="none" strike="noStrike">
              <a:solidFill>
                <a:schemeClr val="dk2"/>
              </a:solidFill>
              <a:latin typeface="Helvetica Neue"/>
              <a:ea typeface="Helvetica Neue"/>
              <a:cs typeface="Helvetica Neue"/>
              <a:sym typeface="Helvetica Neue"/>
            </a:endParaRPr>
          </a:p>
        </p:txBody>
      </p:sp>
      <p:pic>
        <p:nvPicPr>
          <p:cNvPr descr="Kdntp70JrkJ3n_GPkm9ue9ne-J84RXKJLed8a0E52X00AByxhLpDodRDGZJXOg2ulISQMSkwFVpP7U53J1kjm6sM5_q51cnaJM1AwZH24LbdzE5zK5Pd57VMiJ2vZFDoMsR6AjKSBog9or578Re3W0Y7Pg=s2048.png" id="185" name="Google Shape;185;p25"/>
          <p:cNvPicPr preferRelativeResize="0"/>
          <p:nvPr/>
        </p:nvPicPr>
        <p:blipFill rotWithShape="1">
          <a:blip r:embed="rId4">
            <a:alphaModFix/>
          </a:blip>
          <a:srcRect b="0" l="0" r="0" t="0"/>
          <a:stretch/>
        </p:blipFill>
        <p:spPr>
          <a:xfrm>
            <a:off x="18816902" y="1405654"/>
            <a:ext cx="4309890" cy="1292307"/>
          </a:xfrm>
          <a:prstGeom prst="rect">
            <a:avLst/>
          </a:prstGeom>
          <a:noFill/>
          <a:ln>
            <a:noFill/>
          </a:ln>
        </p:spPr>
      </p:pic>
      <p:sp>
        <p:nvSpPr>
          <p:cNvPr id="186" name="Google Shape;186;p25"/>
          <p:cNvSpPr txBox="1"/>
          <p:nvPr>
            <p:ph idx="12" type="sldNum"/>
          </p:nvPr>
        </p:nvSpPr>
        <p:spPr>
          <a:xfrm>
            <a:off x="12065050" y="13080999"/>
            <a:ext cx="241500" cy="3798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Clr>
                <a:srgbClr val="000000"/>
              </a:buClr>
              <a:buSzPts val="1800"/>
              <a:buFont typeface="Helvetica Neue"/>
              <a:buNone/>
            </a:pPr>
            <a:fld id="{00000000-1234-1234-1234-123412341234}" type="slidenum">
              <a:rPr lang="en-US" sz="1800">
                <a:solidFill>
                  <a:srgbClr val="000000"/>
                </a:solidFil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