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Modulo 01 Fundamentos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Ao final deste módulo, você será capaz de: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Comunicação E Tradução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/>
            </a:pPr>
            <a:r>
              <a:t>- </a:t>
            </a:r>
            <a:r>
              <a:rPr b="1"/>
              <a:t>Tradução Automática</a:t>
            </a:r>
            <a:r>
              <a:t>: Google Translate, DeepL</a:t>
            </a:r>
          </a:p>
          <a:p>
            <a:pPr>
              <a:defRPr sz="2000"/>
            </a:pPr>
            <a:r>
              <a:t>- </a:t>
            </a:r>
            <a:r>
              <a:rPr b="1"/>
              <a:t>Correção Ortográfica</a:t>
            </a:r>
            <a:r>
              <a:t>: Grammarly, corretor do Word</a:t>
            </a:r>
          </a:p>
          <a:p>
            <a:pPr>
              <a:defRPr sz="2000"/>
            </a:pPr>
            <a:r>
              <a:t>- </a:t>
            </a:r>
            <a:r>
              <a:rPr b="1"/>
              <a:t>Assistentes Virtuais</a:t>
            </a:r>
            <a:r>
              <a:t>: Siri, Alexa, Google Assistant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Análise De Texto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/>
            </a:pPr>
            <a:r>
              <a:t>- </a:t>
            </a:r>
            <a:r>
              <a:rPr b="1"/>
              <a:t>Análise de Sentimentos</a:t>
            </a:r>
            <a:r>
              <a:t>: Monitoramento de redes sociais</a:t>
            </a:r>
          </a:p>
          <a:p>
            <a:pPr>
              <a:defRPr sz="2000"/>
            </a:pPr>
            <a:r>
              <a:t>- </a:t>
            </a:r>
            <a:r>
              <a:rPr b="1"/>
              <a:t>Classificação de Documentos</a:t>
            </a:r>
            <a:r>
              <a:t>: Organização automática</a:t>
            </a:r>
          </a:p>
          <a:p>
            <a:pPr>
              <a:defRPr sz="2000"/>
            </a:pPr>
            <a:r>
              <a:t>- </a:t>
            </a:r>
            <a:r>
              <a:rPr b="1"/>
              <a:t>Extração de Informações</a:t>
            </a:r>
            <a:r>
              <a:t>: Named Entity Recognition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Geração De Conteúdo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/>
            </a:pPr>
            <a:r>
              <a:t>- </a:t>
            </a:r>
            <a:r>
              <a:rPr b="1"/>
              <a:t>Chatbots</a:t>
            </a:r>
            <a:r>
              <a:t>: Atendimento ao cliente</a:t>
            </a:r>
          </a:p>
          <a:p>
            <a:pPr>
              <a:defRPr sz="2000"/>
            </a:pPr>
            <a:r>
              <a:t>- </a:t>
            </a:r>
            <a:r>
              <a:rPr b="1"/>
              <a:t>Sumarização</a:t>
            </a:r>
            <a:r>
              <a:t>: Resumo automático de textos</a:t>
            </a:r>
          </a:p>
          <a:p>
            <a:pPr>
              <a:defRPr sz="2000"/>
            </a:pPr>
            <a:r>
              <a:t>- </a:t>
            </a:r>
            <a:r>
              <a:rPr b="1"/>
              <a:t>Geração de Texto</a:t>
            </a:r>
            <a:r>
              <a:t>: GPT, Claude, ChatGPT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Busca E Recuperação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/>
            </a:pPr>
            <a:r>
              <a:t>- </a:t>
            </a:r>
            <a:r>
              <a:rPr b="1"/>
              <a:t>Motores de Busca</a:t>
            </a:r>
            <a:r>
              <a:t>: Google, Bing</a:t>
            </a:r>
          </a:p>
          <a:p>
            <a:pPr>
              <a:defRPr sz="2000"/>
            </a:pPr>
            <a:r>
              <a:t>- </a:t>
            </a:r>
            <a:r>
              <a:rPr b="1"/>
              <a:t>Sistemas de Recomendação</a:t>
            </a:r>
            <a:r>
              <a:t>: Netflix, Amazon</a:t>
            </a:r>
          </a:p>
          <a:p>
            <a:pPr>
              <a:defRPr sz="2000"/>
            </a:pPr>
            <a:r>
              <a:t>- </a:t>
            </a:r>
            <a:r>
              <a:rPr b="1"/>
              <a:t>Question Answering</a:t>
            </a:r>
            <a:r>
              <a:t>: Sistemas de perguntas e respostas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⚠️ Desafios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Ambiguidade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/>
            </a:pPr>
            <a:r>
              <a:t>- </a:t>
            </a:r>
            <a:r>
              <a:rPr b="1"/>
              <a:t>Lexical</a:t>
            </a:r>
            <a:r>
              <a:t>: Uma palavra com múltiplos significados</a:t>
            </a:r>
          </a:p>
          <a:p>
            <a:pPr>
              <a:defRPr sz="2000"/>
            </a:pPr>
            <a:r>
              <a:t>  - "Banco" → instituição financeira ou assento</a:t>
            </a:r>
          </a:p>
          <a:p>
            <a:pPr>
              <a:defRPr sz="2000"/>
            </a:pPr>
            <a:r>
              <a:t>- </a:t>
            </a:r>
            <a:r>
              <a:rPr b="1"/>
              <a:t>Sintática</a:t>
            </a:r>
            <a:r>
              <a:t>: Estrutura gramatical ambígua</a:t>
            </a:r>
          </a:p>
          <a:p>
            <a:pPr>
              <a:defRPr sz="2000"/>
            </a:pPr>
            <a:r>
              <a:t>  - "Vi o homem com o telescópio"</a:t>
            </a:r>
          </a:p>
          <a:p>
            <a:pPr>
              <a:defRPr sz="2000"/>
            </a:pPr>
            <a:r>
              <a:t>- </a:t>
            </a:r>
            <a:r>
              <a:rPr b="1"/>
              <a:t>Semântica</a:t>
            </a:r>
            <a:r>
              <a:t>: Significado ambíguo</a:t>
            </a:r>
          </a:p>
          <a:p>
            <a:pPr>
              <a:defRPr sz="2000"/>
            </a:pPr>
            <a:r>
              <a:t>  - "Ele foi ao banco" (contexto determina o significado)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Variabilidade Linguística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/>
            </a:pPr>
            <a:r>
              <a:t>- </a:t>
            </a:r>
            <a:r>
              <a:rPr b="1"/>
              <a:t>Dialetos e Sotaques</a:t>
            </a:r>
            <a:r>
              <a:t>: Variações regionais</a:t>
            </a:r>
          </a:p>
          <a:p>
            <a:pPr>
              <a:defRPr sz="2000"/>
            </a:pPr>
            <a:r>
              <a:t>- </a:t>
            </a:r>
            <a:r>
              <a:rPr b="1"/>
              <a:t>Gírias e Neologismos</a:t>
            </a:r>
            <a:r>
              <a:t>: Linguagem em constante evolução</a:t>
            </a:r>
          </a:p>
          <a:p>
            <a:pPr>
              <a:defRPr sz="2000"/>
            </a:pPr>
            <a:r>
              <a:t>- </a:t>
            </a:r>
            <a:r>
              <a:rPr b="1"/>
              <a:t>Linguagem Informal</a:t>
            </a:r>
            <a:r>
              <a:t>: Redes sociais, mensagens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Contexto E Pragmática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/>
            </a:pPr>
            <a:r>
              <a:t>- </a:t>
            </a:r>
            <a:r>
              <a:rPr b="1"/>
              <a:t>Referência</a:t>
            </a:r>
            <a:r>
              <a:t>: "Ele chegou cedo" (quem é "ele"?)</a:t>
            </a:r>
          </a:p>
          <a:p>
            <a:pPr>
              <a:defRPr sz="2000"/>
            </a:pPr>
            <a:r>
              <a:t>- </a:t>
            </a:r>
            <a:r>
              <a:rPr b="1"/>
              <a:t>Ironia e Sarcasmo</a:t>
            </a:r>
            <a:r>
              <a:t>: "Que dia lindo!" (em dia chuvoso)</a:t>
            </a:r>
          </a:p>
          <a:p>
            <a:pPr>
              <a:defRPr sz="2000"/>
            </a:pPr>
            <a:r>
              <a:t>- </a:t>
            </a:r>
            <a:r>
              <a:rPr b="1"/>
              <a:t>Conhecimento de Mundo</a:t>
            </a:r>
            <a:r>
              <a:t>: Informações implícitas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Diversidade De Idiomas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/>
            </a:pPr>
            <a:r>
              <a:t>- </a:t>
            </a:r>
            <a:r>
              <a:rPr b="1"/>
              <a:t>Morfologia Rica</a:t>
            </a:r>
            <a:r>
              <a:t>: Português, alemão</a:t>
            </a:r>
          </a:p>
          <a:p>
            <a:pPr>
              <a:defRPr sz="2000"/>
            </a:pPr>
            <a:r>
              <a:t>- </a:t>
            </a:r>
            <a:r>
              <a:rPr b="1"/>
              <a:t>Ordem de Palavras</a:t>
            </a:r>
            <a:r>
              <a:t>: SOV vs SVO vs VSO</a:t>
            </a:r>
          </a:p>
          <a:p>
            <a:pPr>
              <a:defRPr sz="2000"/>
            </a:pPr>
            <a:r>
              <a:t>- </a:t>
            </a:r>
            <a:r>
              <a:rPr b="1"/>
              <a:t>Sistemas de Escrita</a:t>
            </a:r>
            <a:r>
              <a:t>: Latino, árabe, chinês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🔄 Pipeline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/>
            </a:pPr>
            <a:r>
              <a:t>```</a:t>
            </a:r>
          </a:p>
          <a:p>
            <a:pPr>
              <a:defRPr sz="2000"/>
            </a:pPr>
            <a:r>
              <a:t>Texto Bruto → Pré-processamento → Análise → Modelagem → Aplicação</a:t>
            </a:r>
          </a:p>
          <a:p>
            <a:pPr>
              <a:defRPr sz="2000"/>
            </a:pPr>
            <a:r>
              <a:t>```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📚 Conteúdo Teórico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Etapa 1: Pré-Processamento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/>
            </a:pPr>
            <a:r>
              <a:t>- </a:t>
            </a:r>
            <a:r>
              <a:rPr b="1"/>
              <a:t>Limpeza</a:t>
            </a:r>
            <a:r>
              <a:t>: Remoção de caracteres especiais</a:t>
            </a:r>
          </a:p>
          <a:p>
            <a:pPr>
              <a:defRPr sz="2000"/>
            </a:pPr>
            <a:r>
              <a:t>- </a:t>
            </a:r>
            <a:r>
              <a:rPr b="1"/>
              <a:t>Tokenização</a:t>
            </a:r>
            <a:r>
              <a:t>: Divisão em palavras/tokens</a:t>
            </a:r>
          </a:p>
          <a:p>
            <a:pPr>
              <a:defRPr sz="2000"/>
            </a:pPr>
            <a:r>
              <a:t>- </a:t>
            </a:r>
            <a:r>
              <a:rPr b="1"/>
              <a:t>Normalização</a:t>
            </a:r>
            <a:r>
              <a:t>: Padronização do texto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Etapa 2: Análise Linguística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/>
            </a:pPr>
            <a:r>
              <a:t>- </a:t>
            </a:r>
            <a:r>
              <a:rPr b="1"/>
              <a:t>Análise Lexical</a:t>
            </a:r>
            <a:r>
              <a:t>: Identificação de palavras</a:t>
            </a:r>
          </a:p>
          <a:p>
            <a:pPr>
              <a:defRPr sz="2000"/>
            </a:pPr>
            <a:r>
              <a:t>- </a:t>
            </a:r>
            <a:r>
              <a:rPr b="1"/>
              <a:t>Análise Sintática</a:t>
            </a:r>
            <a:r>
              <a:t>: Estrutura gramatical</a:t>
            </a:r>
          </a:p>
          <a:p>
            <a:pPr>
              <a:defRPr sz="2000"/>
            </a:pPr>
            <a:r>
              <a:t>- </a:t>
            </a:r>
            <a:r>
              <a:rPr b="1"/>
              <a:t>Análise Semântica</a:t>
            </a:r>
            <a:r>
              <a:t>: Significado das palavras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Etapa 3: Representação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/>
            </a:pPr>
            <a:r>
              <a:t>- </a:t>
            </a:r>
            <a:r>
              <a:rPr b="1"/>
              <a:t>Vetorização</a:t>
            </a:r>
            <a:r>
              <a:t>: Conversão para números</a:t>
            </a:r>
          </a:p>
          <a:p>
            <a:pPr>
              <a:defRPr sz="2000"/>
            </a:pPr>
            <a:r>
              <a:t>- </a:t>
            </a:r>
            <a:r>
              <a:rPr b="1"/>
              <a:t>Embeddings</a:t>
            </a:r>
            <a:r>
              <a:t>: Representações densas</a:t>
            </a:r>
          </a:p>
          <a:p>
            <a:pPr>
              <a:defRPr sz="2000"/>
            </a:pPr>
            <a:r>
              <a:t>- </a:t>
            </a:r>
            <a:r>
              <a:rPr b="1"/>
              <a:t>Features</a:t>
            </a:r>
            <a:r>
              <a:t>: Características relevantes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Etapa 4: Modelagem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/>
            </a:pPr>
            <a:r>
              <a:t>- </a:t>
            </a:r>
            <a:r>
              <a:rPr b="1"/>
              <a:t>Algoritmos de ML</a:t>
            </a:r>
            <a:r>
              <a:t>: Classificação, clustering</a:t>
            </a:r>
          </a:p>
          <a:p>
            <a:pPr>
              <a:defRPr sz="2000"/>
            </a:pPr>
            <a:r>
              <a:t>- </a:t>
            </a:r>
            <a:r>
              <a:rPr b="1"/>
              <a:t>Deep Learning</a:t>
            </a:r>
            <a:r>
              <a:t>: Redes neurais</a:t>
            </a:r>
          </a:p>
          <a:p>
            <a:pPr>
              <a:defRPr sz="2000"/>
            </a:pPr>
            <a:r>
              <a:t>- </a:t>
            </a:r>
            <a:r>
              <a:rPr b="1"/>
              <a:t>Pré-treinados</a:t>
            </a:r>
            <a:r>
              <a:t>: BERT, GPT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Etapa 5: Aplicação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/>
            </a:pPr>
            <a:r>
              <a:t>- </a:t>
            </a:r>
            <a:r>
              <a:rPr b="1"/>
              <a:t>Interface</a:t>
            </a:r>
            <a:r>
              <a:t>: APIs, aplicações web</a:t>
            </a:r>
          </a:p>
          <a:p>
            <a:pPr>
              <a:defRPr sz="2000"/>
            </a:pPr>
            <a:r>
              <a:t>- </a:t>
            </a:r>
            <a:r>
              <a:rPr b="1"/>
              <a:t>Avaliação</a:t>
            </a:r>
            <a:r>
              <a:t>: Métricas de performance</a:t>
            </a:r>
          </a:p>
          <a:p>
            <a:pPr>
              <a:defRPr sz="2000"/>
            </a:pPr>
            <a:r>
              <a:t>- </a:t>
            </a:r>
            <a:r>
              <a:rPr b="1"/>
              <a:t>Deploy</a:t>
            </a:r>
            <a:r>
              <a:t>: Produção e monitoramento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🛠 Ferramentas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Python Libraries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/>
            </a:pPr>
            <a:r>
              <a:t>- </a:t>
            </a:r>
            <a:r>
              <a:rPr b="1"/>
              <a:t>NLTK</a:t>
            </a:r>
            <a:r>
              <a:t>: Natural Language Toolkit</a:t>
            </a:r>
          </a:p>
          <a:p>
            <a:pPr>
              <a:defRPr sz="2000"/>
            </a:pPr>
            <a:r>
              <a:t>- </a:t>
            </a:r>
            <a:r>
              <a:rPr b="1"/>
              <a:t>spaCy</a:t>
            </a:r>
            <a:r>
              <a:t>: Industrial-strength NLP</a:t>
            </a:r>
          </a:p>
          <a:p>
            <a:pPr>
              <a:defRPr sz="2000"/>
            </a:pPr>
            <a:r>
              <a:t>- </a:t>
            </a:r>
            <a:r>
              <a:rPr b="1"/>
              <a:t>Gensim</a:t>
            </a:r>
            <a:r>
              <a:t>: Topic modeling</a:t>
            </a:r>
          </a:p>
          <a:p>
            <a:pPr>
              <a:defRPr sz="2000"/>
            </a:pPr>
            <a:r>
              <a:t>- </a:t>
            </a:r>
            <a:r>
              <a:rPr b="1"/>
              <a:t>TextBlob</a:t>
            </a:r>
            <a:r>
              <a:t>: Simplified text processing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Deep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/>
            </a:pPr>
            <a:r>
              <a:t>- </a:t>
            </a:r>
            <a:r>
              <a:rPr b="1"/>
              <a:t>TensorFlow/Keras</a:t>
            </a:r>
            <a:r>
              <a:t>: Google's framework</a:t>
            </a:r>
          </a:p>
          <a:p>
            <a:pPr>
              <a:defRPr sz="2000"/>
            </a:pPr>
            <a:r>
              <a:t>- </a:t>
            </a:r>
            <a:r>
              <a:rPr b="1"/>
              <a:t>PyTorch</a:t>
            </a:r>
            <a:r>
              <a:t>: Facebook's framework</a:t>
            </a:r>
          </a:p>
          <a:p>
            <a:pPr>
              <a:defRPr sz="2000"/>
            </a:pPr>
            <a:r>
              <a:t>- </a:t>
            </a:r>
            <a:r>
              <a:rPr b="1"/>
              <a:t>Transformers</a:t>
            </a:r>
            <a:r>
              <a:t>: Hugging Face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Visualização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/>
            </a:pPr>
            <a:r>
              <a:t>- </a:t>
            </a:r>
            <a:r>
              <a:rPr b="1"/>
              <a:t>WordCloud</a:t>
            </a:r>
            <a:r>
              <a:t>: Nuvens de palavras</a:t>
            </a:r>
          </a:p>
          <a:p>
            <a:pPr>
              <a:defRPr sz="2000"/>
            </a:pPr>
            <a:r>
              <a:t>- </a:t>
            </a:r>
            <a:r>
              <a:rPr b="1"/>
              <a:t>Matplotlib/Seaborn</a:t>
            </a:r>
            <a:r>
              <a:t>: Gráficos</a:t>
            </a:r>
          </a:p>
          <a:p>
            <a:pPr>
              <a:defRPr sz="2000"/>
            </a:pPr>
            <a:r>
              <a:t>- </a:t>
            </a:r>
            <a:r>
              <a:rPr b="1"/>
              <a:t>Plotly</a:t>
            </a:r>
            <a:r>
              <a:t>: Visualizações interativas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📊 Métricas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1. O Que É Nlp?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/>
            </a:pPr>
            <a:r>
              <a:t>O </a:t>
            </a:r>
            <a:r>
              <a:rPr b="1"/>
              <a:t>Processamento de Linguagem Natural (NLP)</a:t>
            </a:r>
            <a:r>
              <a:t> é uma subárea da Inteligência Artificial que combina ciência da computação, linguística e aprendizado de máquina para permitir que computadores compreendam, interpretem e gerem linguagem humana de forma útil.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Classificação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/>
            </a:pPr>
            <a:r>
              <a:t>- </a:t>
            </a:r>
            <a:r>
              <a:rPr b="1"/>
              <a:t>Accuracy</a:t>
            </a:r>
            <a:r>
              <a:t>: Taxa de acerto geral</a:t>
            </a:r>
          </a:p>
          <a:p>
            <a:pPr>
              <a:defRPr sz="2000"/>
            </a:pPr>
            <a:r>
              <a:t>- </a:t>
            </a:r>
            <a:r>
              <a:rPr b="1"/>
              <a:t>Precision</a:t>
            </a:r>
            <a:r>
              <a:t>: Precisão por classe</a:t>
            </a:r>
          </a:p>
          <a:p>
            <a:pPr>
              <a:defRPr sz="2000"/>
            </a:pPr>
            <a:r>
              <a:t>- </a:t>
            </a:r>
            <a:r>
              <a:rPr b="1"/>
              <a:t>Recall</a:t>
            </a:r>
            <a:r>
              <a:t>: Revocação por classe</a:t>
            </a:r>
          </a:p>
          <a:p>
            <a:pPr>
              <a:defRPr sz="2000"/>
            </a:pPr>
            <a:r>
              <a:t>- </a:t>
            </a:r>
            <a:r>
              <a:rPr b="1"/>
              <a:t>F1-Score</a:t>
            </a:r>
            <a:r>
              <a:t>: Média harmônica de precision e recall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Geração De Texto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/>
            </a:pPr>
            <a:r>
              <a:t>- </a:t>
            </a:r>
            <a:r>
              <a:rPr b="1"/>
              <a:t>BLEU</a:t>
            </a:r>
            <a:r>
              <a:t>: Bilingual Evaluation Understudy</a:t>
            </a:r>
          </a:p>
          <a:p>
            <a:pPr>
              <a:defRPr sz="2000"/>
            </a:pPr>
            <a:r>
              <a:t>- </a:t>
            </a:r>
            <a:r>
              <a:rPr b="1"/>
              <a:t>ROUGE</a:t>
            </a:r>
            <a:r>
              <a:t>: Recall-Oriented Understudy for Gisting Evaluation</a:t>
            </a:r>
          </a:p>
          <a:p>
            <a:pPr>
              <a:defRPr sz="2000"/>
            </a:pPr>
            <a:r>
              <a:t>- </a:t>
            </a:r>
            <a:r>
              <a:rPr b="1"/>
              <a:t>Perplexity</a:t>
            </a:r>
            <a:r>
              <a:t>: Medida de incerteza do modelo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Embeddings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/>
            </a:pPr>
            <a:r>
              <a:t>- </a:t>
            </a:r>
            <a:r>
              <a:rPr b="1"/>
              <a:t>Cosine Similarity</a:t>
            </a:r>
            <a:r>
              <a:t>: Similaridade entre vetores</a:t>
            </a:r>
          </a:p>
          <a:p>
            <a:pPr>
              <a:defRPr sz="2000"/>
            </a:pPr>
            <a:r>
              <a:t>- </a:t>
            </a:r>
            <a:r>
              <a:rPr b="1"/>
              <a:t>Analogies</a:t>
            </a:r>
            <a:r>
              <a:t>: Capacidade de resolver analogias</a:t>
            </a:r>
          </a:p>
          <a:p>
            <a:pPr>
              <a:defRPr sz="2000"/>
            </a:pPr>
            <a:r>
              <a:t>- </a:t>
            </a:r>
            <a:r>
              <a:rPr b="1"/>
              <a:t>Clustering</a:t>
            </a:r>
            <a:r>
              <a:t>: Qualidade dos agrupamentos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💡 Exercícios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/>
            </a:pPr>
            <a:r>
              <a:t>1. </a:t>
            </a:r>
            <a:r>
              <a:rPr b="1"/>
              <a:t>Exploração de Corpus</a:t>
            </a:r>
            <a:r>
              <a:t>: Analise um conjunto de textos</a:t>
            </a:r>
          </a:p>
          <a:p>
            <a:pPr>
              <a:defRPr sz="2000"/>
            </a:pPr>
            <a:r>
              <a:t>2. </a:t>
            </a:r>
            <a:r>
              <a:rPr b="1"/>
              <a:t>Pipeline Simples</a:t>
            </a:r>
            <a:r>
              <a:t>: Implemente um pipeline básico</a:t>
            </a:r>
          </a:p>
          <a:p>
            <a:pPr>
              <a:defRPr sz="2000"/>
            </a:pPr>
            <a:r>
              <a:t>3. </a:t>
            </a:r>
            <a:r>
              <a:rPr b="1"/>
              <a:t>Comparação de Ferramentas</a:t>
            </a:r>
            <a:r>
              <a:t>: Compare NLTK vs spaCy</a:t>
            </a:r>
          </a:p>
          <a:p>
            <a:pPr>
              <a:defRPr sz="2000"/>
            </a:pPr>
            <a:r>
              <a:t>4. </a:t>
            </a:r>
            <a:r>
              <a:rPr b="1"/>
              <a:t>Análise Exploratória</a:t>
            </a:r>
            <a:r>
              <a:t>: Visualize características de texto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📖 Leituras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Livros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/>
            </a:pPr>
            <a:r>
              <a:t>- "Speech and Language Processing" - Jurafsky &amp; Martin</a:t>
            </a:r>
          </a:p>
          <a:p>
            <a:pPr>
              <a:defRPr sz="2000"/>
            </a:pPr>
            <a:r>
              <a:t>- "Natural Language Processing with Python" - Steven Bird</a:t>
            </a:r>
          </a:p>
          <a:p>
            <a:pPr>
              <a:defRPr sz="2000"/>
            </a:pPr>
            <a:r>
              <a:t>- "Introduction to Information Retrieval" - Manning et al.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Papers Fundamentais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/>
            </a:pPr>
            <a:r>
              <a:t>- "Attention Is All You Need" (Transformer)</a:t>
            </a:r>
          </a:p>
          <a:p>
            <a:pPr>
              <a:defRPr sz="2000"/>
            </a:pPr>
            <a:r>
              <a:t>- "BERT: Pre-training of Deep Bidirectional Transformers"</a:t>
            </a:r>
          </a:p>
          <a:p>
            <a:pPr>
              <a:defRPr sz="2000"/>
            </a:pPr>
            <a:r>
              <a:t>- "Efficient Estimation of Word Representations in Vector Space" (Word2Vec)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Recursos Online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/>
            </a:pPr>
            <a:r>
              <a:t>- [NLP Course by Hugging Face](https://huggingface.co/course/)</a:t>
            </a:r>
          </a:p>
          <a:p>
            <a:pPr>
              <a:defRPr sz="2000"/>
            </a:pPr>
            <a:r>
              <a:t>- [CS224n: Natural Language Processing with Deep Learning](http://web.stanford.edu/class/cs224n/)</a:t>
            </a:r>
          </a:p>
          <a:p>
            <a:pPr>
              <a:defRPr sz="2000"/>
            </a:pPr>
            <a:r>
              <a:t>- [spaCy Documentation](https://spacy.io/)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➡️ Próximos Passos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/>
            </a:pPr>
            <a:r>
              <a:t>No </a:t>
            </a:r>
            <a:r>
              <a:rPr b="1"/>
              <a:t>Módulo 2</a:t>
            </a:r>
            <a:r>
              <a:t>, vamos mergulhar no pré-processamento de texto, aprendendo técnicas essenciais como tokenização, normalização, stemming e lemmatização.</a:t>
            </a:r>
          </a:p>
          <a:p>
            <a:pPr>
              <a:defRPr sz="2000"/>
            </a:pPr>
            <a:r>
              <a:t>---</a:t>
            </a:r>
          </a:p>
          <a:p>
            <a:pPr>
              <a:defRPr sz="2000"/>
            </a:pPr>
            <a:r>
              <a:rPr b="1"/>
              <a:t>Dica</a:t>
            </a:r>
            <a:r>
              <a:t>: Execute o notebook `01_fundamentos_nlp.ipynb` para ver os conceitos na prática!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2. História Do Nlp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Década De 1950-1960: Primórdios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/>
            </a:pPr>
            <a:r>
              <a:t>- </a:t>
            </a:r>
            <a:r>
              <a:rPr b="1"/>
              <a:t>1950</a:t>
            </a:r>
            <a:r>
              <a:t>: Teste de Turing</a:t>
            </a:r>
          </a:p>
          <a:p>
            <a:pPr>
              <a:defRPr sz="2000"/>
            </a:pPr>
            <a:r>
              <a:t>- </a:t>
            </a:r>
            <a:r>
              <a:rPr b="1"/>
              <a:t>1954</a:t>
            </a:r>
            <a:r>
              <a:t>: Primeiro experimento de tradução automática (Georgetown-IBM)</a:t>
            </a:r>
          </a:p>
          <a:p>
            <a:pPr>
              <a:defRPr sz="2000"/>
            </a:pPr>
            <a:r>
              <a:t>- </a:t>
            </a:r>
            <a:r>
              <a:rPr b="1"/>
              <a:t>1960s</a:t>
            </a:r>
            <a:r>
              <a:t>: Sistemas baseados em regras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Década De 1980-1990: Era Estatística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/>
            </a:pPr>
            <a:r>
              <a:t>- </a:t>
            </a:r>
            <a:r>
              <a:rPr b="1"/>
              <a:t>1980s</a:t>
            </a:r>
            <a:r>
              <a:t>: Introdução de métodos estatísticos</a:t>
            </a:r>
          </a:p>
          <a:p>
            <a:pPr>
              <a:defRPr sz="2000"/>
            </a:pPr>
            <a:r>
              <a:t>- </a:t>
            </a:r>
            <a:r>
              <a:rPr b="1"/>
              <a:t>1990s</a:t>
            </a:r>
            <a:r>
              <a:t>: Corpus linguistics e modelos probabilísticos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Década De 2000-2010: Machine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/>
            </a:pPr>
            <a:r>
              <a:t>- </a:t>
            </a:r>
            <a:r>
              <a:rPr b="1"/>
              <a:t>2000s</a:t>
            </a:r>
            <a:r>
              <a:t>: SVM, Naive Bayes para NLP</a:t>
            </a:r>
          </a:p>
          <a:p>
            <a:pPr>
              <a:defRPr sz="2000"/>
            </a:pPr>
            <a:r>
              <a:t>- </a:t>
            </a:r>
            <a:r>
              <a:rPr b="1"/>
              <a:t>2003</a:t>
            </a:r>
            <a:r>
              <a:t>: Word embeddings iniciais</a:t>
            </a:r>
          </a:p>
          <a:p>
            <a:pPr>
              <a:defRPr sz="2000"/>
            </a:pPr>
            <a:r>
              <a:t>- </a:t>
            </a:r>
            <a:r>
              <a:rPr b="1"/>
              <a:t>2006</a:t>
            </a:r>
            <a:r>
              <a:t>: Deep learning ressurge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Década De 2010-Presente: Deep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/>
            </a:pPr>
            <a:r>
              <a:t>- </a:t>
            </a:r>
            <a:r>
              <a:rPr b="1"/>
              <a:t>2013</a:t>
            </a:r>
            <a:r>
              <a:t>: Word2Vec</a:t>
            </a:r>
          </a:p>
          <a:p>
            <a:pPr>
              <a:defRPr sz="2000"/>
            </a:pPr>
            <a:r>
              <a:t>- </a:t>
            </a:r>
            <a:r>
              <a:rPr b="1"/>
              <a:t>2017</a:t>
            </a:r>
            <a:r>
              <a:t>: Transformer (Attention is All You Need)</a:t>
            </a:r>
          </a:p>
          <a:p>
            <a:pPr>
              <a:defRPr sz="2000"/>
            </a:pPr>
            <a:r>
              <a:t>- </a:t>
            </a:r>
            <a:r>
              <a:rPr b="1"/>
              <a:t>2018</a:t>
            </a:r>
            <a:r>
              <a:t>: BERT revoluciona o campo</a:t>
            </a:r>
          </a:p>
          <a:p>
            <a:pPr>
              <a:defRPr sz="2000"/>
            </a:pPr>
            <a:r>
              <a:t>- </a:t>
            </a:r>
            <a:r>
              <a:rPr b="1"/>
              <a:t>2019-2023</a:t>
            </a:r>
            <a:r>
              <a:t>: Era dos Large Language Models (GPT, ChatGPT)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🚀 Aplicações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