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02 Preprocessamento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Ferramentas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Nltk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nltk.tokenize import word_tokenize, sent_tokenize</a:t>
            </a:r>
          </a:p>
          <a:p>
            <a:pPr>
              <a:defRPr sz="2000"/>
            </a:pPr>
            <a:r>
              <a:t>from nltk.corpus import stopwords</a:t>
            </a:r>
          </a:p>
          <a:p>
            <a:pPr>
              <a:defRPr sz="2000"/>
            </a:pPr>
            <a:r>
              <a:t>from nltk.stem import PorterStemmer, SnowballStemmer</a:t>
            </a:r>
          </a:p>
          <a:p>
            <a:pPr>
              <a:defRPr sz="2000"/>
            </a:pPr>
            <a:r>
              <a:t>from nltk.stem import WordNetLemmatizer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Spacy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import spacy</a:t>
            </a:r>
          </a:p>
          <a:p>
            <a:pPr>
              <a:defRPr sz="2000"/>
            </a:pPr>
            <a:r>
              <a:t>nlp = spacy.load("pt_core_news_sm")</a:t>
            </a:r>
          </a:p>
          <a:p>
            <a:pPr>
              <a:defRPr sz="2000"/>
            </a:pPr>
            <a:r>
              <a:t>doc = nlp("texto")</a:t>
            </a:r>
          </a:p>
          <a:p>
            <a:pPr>
              <a:defRPr sz="2000"/>
            </a:pPr>
            <a:r>
              <a:t>tokens = [token.lemma_ for token in doc]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Expressões Regulares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import re</a:t>
            </a:r>
          </a:p>
          <a:p>
            <a:pPr>
              <a:defRPr sz="2000"/>
            </a:pPr>
            <a:r>
              <a:t># Remover URLs</a:t>
            </a:r>
          </a:p>
          <a:p>
            <a:pPr>
              <a:defRPr sz="2000"/>
            </a:pPr>
            <a:r>
              <a:t>texto = re.sub(r'http\S+', '', texto)</a:t>
            </a:r>
          </a:p>
          <a:p>
            <a:pPr>
              <a:defRPr sz="2000"/>
            </a:pPr>
            <a:r>
              <a:t># Remover menções</a:t>
            </a:r>
          </a:p>
          <a:p>
            <a:pPr>
              <a:defRPr sz="2000"/>
            </a:pPr>
            <a:r>
              <a:t>texto = re.sub(r'@\w+', '', texto)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Técnicas Avançadas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Normalização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NFD</a:t>
            </a:r>
            <a:r>
              <a:t>: Decomposição canônica</a:t>
            </a:r>
          </a:p>
          <a:p>
            <a:pPr>
              <a:defRPr sz="2000"/>
            </a:pPr>
            <a:r>
              <a:t>- </a:t>
            </a:r>
            <a:r>
              <a:rPr b="1"/>
              <a:t>NFC</a:t>
            </a:r>
            <a:r>
              <a:t>: Composição canônica</a:t>
            </a:r>
          </a:p>
          <a:p>
            <a:pPr>
              <a:defRPr sz="2000"/>
            </a:pPr>
            <a:r>
              <a:t>- </a:t>
            </a:r>
            <a:r>
              <a:rPr b="1"/>
              <a:t>NFKD/NFKC</a:t>
            </a:r>
            <a:r>
              <a:t>: Normalização de compatibilidade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Detecção De Idioma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Identificar automaticamente o idioma do texto</a:t>
            </a:r>
          </a:p>
          <a:p>
            <a:pPr>
              <a:defRPr sz="2000"/>
            </a:pPr>
            <a:r>
              <a:t>- Aplicar pré-processamento específico por idioma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Correção Ortográfica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Detecção de erros de digitação</a:t>
            </a:r>
          </a:p>
          <a:p>
            <a:pPr>
              <a:defRPr sz="2000"/>
            </a:pPr>
            <a:r>
              <a:t>- Sugestão de correções</a:t>
            </a:r>
          </a:p>
          <a:p>
            <a:pPr>
              <a:defRPr sz="2000"/>
            </a:pPr>
            <a:r>
              <a:t>- Normalização de variações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4.4 Segmentação De Sentenças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Divisão correta em sentenças</a:t>
            </a:r>
          </a:p>
          <a:p>
            <a:pPr>
              <a:defRPr sz="2000"/>
            </a:pPr>
            <a:r>
              <a:t>- Tratamento de abreviações</a:t>
            </a:r>
          </a:p>
          <a:p>
            <a:pPr>
              <a:defRPr sz="2000"/>
            </a:pPr>
            <a:r>
              <a:t>- Pontuação especial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Boas Práticas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Conteúdo Teórico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Pipeline Consistente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Aplicar sempre as mesmas transformações</a:t>
            </a:r>
          </a:p>
          <a:p>
            <a:pPr>
              <a:defRPr sz="2000"/>
            </a:pPr>
            <a:r>
              <a:t>- Documentar todas as etapas</a:t>
            </a:r>
          </a:p>
          <a:p>
            <a:pPr>
              <a:defRPr sz="2000"/>
            </a:pPr>
            <a:r>
              <a:t>- Manter versionamento do pipeline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Preservação De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Manter texto original quando possível</a:t>
            </a:r>
          </a:p>
          <a:p>
            <a:pPr>
              <a:defRPr sz="2000"/>
            </a:pPr>
            <a:r>
              <a:t>- Registrar transformações aplicadas</a:t>
            </a:r>
          </a:p>
          <a:p>
            <a:pPr>
              <a:defRPr sz="2000"/>
            </a:pPr>
            <a:r>
              <a:t>- Permitir reversibilidade quando necessário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Validação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Verificar resultados em amostra</a:t>
            </a:r>
          </a:p>
          <a:p>
            <a:pPr>
              <a:defRPr sz="2000"/>
            </a:pPr>
            <a:r>
              <a:t>- Testar com casos extremos</a:t>
            </a:r>
          </a:p>
          <a:p>
            <a:pPr>
              <a:defRPr sz="2000"/>
            </a:pPr>
            <a:r>
              <a:t>- Monitorar impacto na performance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5.4 Eficiência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Paralelizar quando possível</a:t>
            </a:r>
          </a:p>
          <a:p>
            <a:pPr>
              <a:defRPr sz="2000"/>
            </a:pPr>
            <a:r>
              <a:t>- Usar bibliotecas otimizadas</a:t>
            </a:r>
          </a:p>
          <a:p>
            <a:pPr>
              <a:defRPr sz="2000"/>
            </a:pPr>
            <a:r>
              <a:t>- Cache de resultados frequentes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Ferramentas Específicas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Expressões Regulares Úteis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# URLs</a:t>
            </a:r>
          </a:p>
          <a:p>
            <a:pPr>
              <a:defRPr sz="2000"/>
            </a:pPr>
            <a:r>
              <a:t>r'http[s]?://(?:[a-zA-Z]|[0-9]|[$-_@.&amp;+]|[!*\\(\\),]|(?:%[0-9a-fA-F][0-9a-fA-F]))+'</a:t>
            </a:r>
          </a:p>
          <a:p>
            <a:pPr>
              <a:defRPr sz="2000"/>
            </a:pPr>
            <a:r>
              <a:t># E-mails</a:t>
            </a:r>
          </a:p>
          <a:p>
            <a:pPr>
              <a:defRPr sz="2000"/>
            </a:pPr>
            <a:r>
              <a:t>r'\b[A-Za-z0-9._%+-]+@[A-Za-z0-9.-]+\.[A-Z|a-z]{2,}\b'</a:t>
            </a:r>
          </a:p>
          <a:p>
            <a:pPr>
              <a:defRPr sz="2000"/>
            </a:pPr>
            <a:r>
              <a:t># Telefones (Brasil)</a:t>
            </a:r>
          </a:p>
          <a:p>
            <a:pPr>
              <a:defRPr sz="2000"/>
            </a:pPr>
            <a:r>
              <a:t>r'\(?\d{2}\)?\s?\d{4,5}-?\d{4}'</a:t>
            </a:r>
          </a:p>
          <a:p>
            <a:pPr>
              <a:defRPr sz="2000"/>
            </a:pPr>
            <a:r>
              <a:t># Datas</a:t>
            </a:r>
          </a:p>
          <a:p>
            <a:pPr>
              <a:defRPr sz="2000"/>
            </a:pPr>
            <a:r>
              <a:t>r'\d{1,2}[/-]\d{1,2}[/-]\d{2,4}'</a:t>
            </a:r>
          </a:p>
          <a:p>
            <a:pPr>
              <a:defRPr sz="2000"/>
            </a:pPr>
            <a:r>
              <a:t># Hashtags</a:t>
            </a:r>
          </a:p>
          <a:p>
            <a:pPr>
              <a:defRPr sz="2000"/>
            </a:pPr>
            <a:r>
              <a:t>r'#\w+'</a:t>
            </a:r>
          </a:p>
          <a:p>
            <a:pPr>
              <a:defRPr sz="2000"/>
            </a:pPr>
            <a:r>
              <a:t># Menções</a:t>
            </a:r>
          </a:p>
          <a:p>
            <a:pPr>
              <a:defRPr sz="2000"/>
            </a:pPr>
            <a:r>
              <a:t>r'@\w+'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Stopwords Customizadas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# Stopwords básicas + domínio específico</a:t>
            </a:r>
          </a:p>
          <a:p>
            <a:pPr>
              <a:defRPr sz="2000"/>
            </a:pPr>
            <a:r>
              <a:t>stopwords_custom = stopwords.words('portuguese') + [</a:t>
            </a:r>
          </a:p>
          <a:p>
            <a:pPr>
              <a:defRPr sz="2000"/>
            </a:pPr>
            <a:r>
              <a:t>    'site', 'página', 'clique', 'aqui', 'mais',</a:t>
            </a:r>
          </a:p>
          <a:p>
            <a:pPr>
              <a:defRPr sz="2000"/>
            </a:pPr>
            <a:r>
              <a:t>    'muito', 'bem', 'bom', 'boa', 'melhor'</a:t>
            </a:r>
          </a:p>
          <a:p>
            <a:pPr>
              <a:defRPr sz="2000"/>
            </a:pPr>
            <a:r>
              <a:t>]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Métricas De Qualidade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Antes Vs Depois Do Pré-Processamento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Vocabulário</a:t>
            </a:r>
            <a:r>
              <a:t>: Redução do número de tokens únicos</a:t>
            </a:r>
          </a:p>
          <a:p>
            <a:pPr>
              <a:defRPr sz="2000"/>
            </a:pPr>
            <a:r>
              <a:t>- </a:t>
            </a:r>
            <a:r>
              <a:rPr b="1"/>
              <a:t>Esparsidade</a:t>
            </a:r>
            <a:r>
              <a:t>: Diminuição da matriz de características</a:t>
            </a:r>
          </a:p>
          <a:p>
            <a:pPr>
              <a:defRPr sz="2000"/>
            </a:pPr>
            <a:r>
              <a:t>- </a:t>
            </a:r>
            <a:r>
              <a:rPr b="1"/>
              <a:t>Consistência</a:t>
            </a:r>
            <a:r>
              <a:t>: Padronização de variações</a:t>
            </a:r>
          </a:p>
          <a:p>
            <a:pPr>
              <a:defRPr sz="2000"/>
            </a:pPr>
            <a:r>
              <a:t>- </a:t>
            </a:r>
            <a:r>
              <a:rPr b="1"/>
              <a:t>Relevância</a:t>
            </a:r>
            <a:r>
              <a:t>: Manutenção de informação importante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Validação Manual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Amostragem de resultados</a:t>
            </a:r>
          </a:p>
          <a:p>
            <a:pPr>
              <a:defRPr sz="2000"/>
            </a:pPr>
            <a:r>
              <a:t>- Verificação de casos extremos</a:t>
            </a:r>
          </a:p>
          <a:p>
            <a:pPr>
              <a:defRPr sz="2000"/>
            </a:pPr>
            <a:r>
              <a:t>- Revisão por especialistas</a:t>
            </a:r>
          </a:p>
          <a:p>
            <a:pPr>
              <a:defRPr sz="2000"/>
            </a:pPr>
            <a:r>
              <a:t>- Testes A/B com diferentes pipelines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Importância Do Pré-Processamento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O pré-processamento é uma etapa crucial em qualquer pipeline de NLP, pois:</a:t>
            </a:r>
          </a:p>
          <a:p>
            <a:pPr>
              <a:defRPr sz="2000"/>
            </a:pPr>
            <a:r>
              <a:t>- </a:t>
            </a:r>
            <a:r>
              <a:rPr b="1"/>
              <a:t>Reduz o ruído</a:t>
            </a:r>
            <a:r>
              <a:t>: Remove caracteres irrelevantes e padroniza o texto</a:t>
            </a:r>
          </a:p>
          <a:p>
            <a:pPr>
              <a:defRPr sz="2000"/>
            </a:pPr>
            <a:r>
              <a:t>- </a:t>
            </a:r>
            <a:r>
              <a:rPr b="1"/>
              <a:t>Normaliza dados</a:t>
            </a:r>
            <a:r>
              <a:t>: Garante consistência no formato dos dados</a:t>
            </a:r>
          </a:p>
          <a:p>
            <a:pPr>
              <a:defRPr sz="2000"/>
            </a:pPr>
            <a:r>
              <a:t>- </a:t>
            </a:r>
            <a:r>
              <a:rPr b="1"/>
              <a:t>Melhora performance</a:t>
            </a:r>
            <a:r>
              <a:t>: Reduz dimensionalidade e complexidade</a:t>
            </a:r>
          </a:p>
          <a:p>
            <a:pPr>
              <a:defRPr sz="2000"/>
            </a:pPr>
            <a:r>
              <a:t>- </a:t>
            </a:r>
            <a:r>
              <a:rPr b="1"/>
              <a:t>Facilita análise</a:t>
            </a:r>
            <a:r>
              <a:t>: Prepara texto para algoritmos de ML/DL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Exercícios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1. </a:t>
            </a:r>
            <a:r>
              <a:rPr b="1"/>
              <a:t>Limpeza de Tweets</a:t>
            </a:r>
            <a:r>
              <a:t>: Processar dados do Twitter</a:t>
            </a:r>
          </a:p>
          <a:p>
            <a:pPr>
              <a:defRPr sz="2000"/>
            </a:pPr>
            <a:r>
              <a:t>2. </a:t>
            </a:r>
            <a:r>
              <a:rPr b="1"/>
              <a:t>Normalização de Reviews</a:t>
            </a:r>
            <a:r>
              <a:t>: Padronizar avaliações de produtos</a:t>
            </a:r>
          </a:p>
          <a:p>
            <a:pPr>
              <a:defRPr sz="2000"/>
            </a:pPr>
            <a:r>
              <a:t>3. </a:t>
            </a:r>
            <a:r>
              <a:rPr b="1"/>
              <a:t>Pipeline Personalizado</a:t>
            </a:r>
            <a:r>
              <a:t>: Criar pipeline para domínio específico</a:t>
            </a:r>
          </a:p>
          <a:p>
            <a:pPr>
              <a:defRPr sz="2000"/>
            </a:pPr>
            <a:r>
              <a:t>4. </a:t>
            </a:r>
            <a:r>
              <a:rPr b="1"/>
              <a:t>Comparação de Métodos</a:t>
            </a:r>
            <a:r>
              <a:t>: Stemming vs Lemmatização</a:t>
            </a:r>
          </a:p>
          <a:p>
            <a:pPr>
              <a:defRPr sz="2000"/>
            </a:pPr>
            <a:r>
              <a:t>5. </a:t>
            </a:r>
            <a:r>
              <a:rPr b="1"/>
              <a:t>Regex Avançado</a:t>
            </a:r>
            <a:r>
              <a:t>: Extrair informações específicas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🚨 Armadilhas Comuns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Remover informação relevante</a:t>
            </a:r>
          </a:p>
          <a:p>
            <a:pPr>
              <a:defRPr sz="2000"/>
            </a:pPr>
            <a:r>
              <a:t>- Aplicar transformações desnecessárias</a:t>
            </a:r>
          </a:p>
          <a:p>
            <a:pPr>
              <a:defRPr sz="2000"/>
            </a:pPr>
            <a:r>
              <a:t>- Perder contexto importante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Manter ruído desnecessário</a:t>
            </a:r>
          </a:p>
          <a:p>
            <a:pPr>
              <a:defRPr sz="2000"/>
            </a:pPr>
            <a:r>
              <a:t>- Não normalizar variações</a:t>
            </a:r>
          </a:p>
          <a:p>
            <a:pPr>
              <a:defRPr sz="2000"/>
            </a:pPr>
            <a:r>
              <a:t>- Ignorar características específicas do domínio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Inconsistência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Aplicar regras diferentes em treino/teste</a:t>
            </a:r>
          </a:p>
          <a:p>
            <a:pPr>
              <a:defRPr sz="2000"/>
            </a:pPr>
            <a:r>
              <a:t>- Mudanças no pipeline durante o projeto</a:t>
            </a:r>
          </a:p>
          <a:p>
            <a:pPr>
              <a:defRPr sz="2000"/>
            </a:pPr>
            <a:r>
              <a:t>- Não documentar transformações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Leituras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"Text Preprocessing in Python: Steps, Tools, and Examples"</a:t>
            </a:r>
          </a:p>
          <a:p>
            <a:pPr>
              <a:defRPr sz="2000"/>
            </a:pPr>
            <a:r>
              <a:t>- "The Art of Cleaning Your Data"</a:t>
            </a:r>
          </a:p>
          <a:p>
            <a:pPr>
              <a:defRPr sz="2000"/>
            </a:pPr>
            <a:r>
              <a:t>- "Regular Expressions for Text Processing"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[NLTK Preprocessing](https://www.nltk.org/book/ch03.html)</a:t>
            </a:r>
          </a:p>
          <a:p>
            <a:pPr>
              <a:defRPr sz="2000"/>
            </a:pPr>
            <a:r>
              <a:t>- [spaCy Linguistic Features](https://spacy.io/usage/linguistic-features)</a:t>
            </a:r>
          </a:p>
          <a:p>
            <a:pPr>
              <a:defRPr sz="2000"/>
            </a:pPr>
            <a:r>
              <a:t>- [Regex Python Documentation](https://docs.python.org/3/library/re.html)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No </a:t>
            </a:r>
            <a:r>
              <a:rPr b="1"/>
              <a:t>Módulo 3</a:t>
            </a:r>
            <a:r>
              <a:t>, vamos explorar análise estatística de texto, incluindo análise de frequência, n-gramas e medidas de similaridade.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`02_preprocessamento_texto.ipynb` para praticar todas as técnicas!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Etapas Do Pré-Processamento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Limpeza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Remoção de elementos indesejados:</a:t>
            </a:r>
          </a:p>
          <a:p>
            <a:pPr>
              <a:defRPr sz="2000"/>
            </a:pPr>
            <a:r>
              <a:t>- HTML tags: `&lt;div&gt;`, `&lt;p&gt;`, `&lt;br&gt;`</a:t>
            </a:r>
          </a:p>
          <a:p>
            <a:pPr>
              <a:defRPr sz="2000"/>
            </a:pPr>
            <a:r>
              <a:t>- URLs: `http://exemplo.com`</a:t>
            </a:r>
          </a:p>
          <a:p>
            <a:pPr>
              <a:defRPr sz="2000"/>
            </a:pPr>
            <a:r>
              <a:t>- Menções: `@usuario`</a:t>
            </a:r>
          </a:p>
          <a:p>
            <a:pPr>
              <a:defRPr sz="2000"/>
            </a:pPr>
            <a:r>
              <a:t>- Hashtags: `#nlp`</a:t>
            </a:r>
          </a:p>
          <a:p>
            <a:pPr>
              <a:defRPr sz="2000"/>
            </a:pPr>
            <a:r>
              <a:t>- Emojis e caracteres especiais</a:t>
            </a:r>
          </a:p>
          <a:p>
            <a:pPr>
              <a:defRPr sz="2000"/>
            </a:pPr>
            <a:r>
              <a:t>- Números (quando irrelevantes)</a:t>
            </a:r>
          </a:p>
          <a:p>
            <a:pPr>
              <a:defRPr sz="2000"/>
            </a:pPr>
            <a:r>
              <a:rPr b="1"/>
              <a:t>Normalização de caracteres:</a:t>
            </a:r>
          </a:p>
          <a:p>
            <a:pPr>
              <a:defRPr sz="2000"/>
            </a:pPr>
            <a:r>
              <a:t>- Conversão para minúsculas/maiúsculas</a:t>
            </a:r>
          </a:p>
          <a:p>
            <a:pPr>
              <a:defRPr sz="2000"/>
            </a:pPr>
            <a:r>
              <a:t>- Remoção de acentos</a:t>
            </a:r>
          </a:p>
          <a:p>
            <a:pPr>
              <a:defRPr sz="2000"/>
            </a:pPr>
            <a:r>
              <a:t>- Normalização de espaços em branco</a:t>
            </a:r>
          </a:p>
          <a:p>
            <a:pPr>
              <a:defRPr sz="2000"/>
            </a:pPr>
            <a:r>
              <a:t>- Correção de encoding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Tokenização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Definição</a:t>
            </a:r>
            <a:r>
              <a:t>: Processo de dividir texto em unidades menores (tokens)</a:t>
            </a:r>
          </a:p>
          <a:p>
            <a:pPr>
              <a:defRPr sz="2000"/>
            </a:pPr>
            <a:r>
              <a:rPr b="1"/>
              <a:t>Tipos de tokenização:</a:t>
            </a:r>
          </a:p>
          <a:p>
            <a:pPr>
              <a:defRPr sz="2000"/>
            </a:pPr>
            <a:r>
              <a:t>- </a:t>
            </a:r>
            <a:r>
              <a:rPr b="1"/>
              <a:t>Por palavras</a:t>
            </a:r>
            <a:r>
              <a:t>: Mais comum</a:t>
            </a:r>
          </a:p>
          <a:p>
            <a:pPr>
              <a:defRPr sz="2000"/>
            </a:pPr>
            <a:r>
              <a:t>- </a:t>
            </a:r>
            <a:r>
              <a:rPr b="1"/>
              <a:t>Por sentenças</a:t>
            </a:r>
            <a:r>
              <a:t>: Para análise sintática</a:t>
            </a:r>
          </a:p>
          <a:p>
            <a:pPr>
              <a:defRPr sz="2000"/>
            </a:pPr>
            <a:r>
              <a:t>- </a:t>
            </a:r>
            <a:r>
              <a:rPr b="1"/>
              <a:t>Por subpalavras</a:t>
            </a:r>
            <a:r>
              <a:t>: BPE, WordPiece</a:t>
            </a:r>
          </a:p>
          <a:p>
            <a:pPr>
              <a:defRPr sz="2000"/>
            </a:pPr>
            <a:r>
              <a:t>- </a:t>
            </a:r>
            <a:r>
              <a:rPr b="1"/>
              <a:t>Por caracteres</a:t>
            </a:r>
            <a:r>
              <a:t>: Para idiomas sem espaços</a:t>
            </a:r>
          </a:p>
          <a:p>
            <a:pPr>
              <a:defRPr sz="2000"/>
            </a:pPr>
            <a:r>
              <a:rPr b="1"/>
              <a:t>Desafios:</a:t>
            </a:r>
          </a:p>
          <a:p>
            <a:pPr>
              <a:defRPr sz="2000"/>
            </a:pPr>
            <a:r>
              <a:t>- Contrações: "não é" vs "não" + "é"</a:t>
            </a:r>
          </a:p>
          <a:p>
            <a:pPr>
              <a:defRPr sz="2000"/>
            </a:pPr>
            <a:r>
              <a:t>- Pontuação: "Dr. Silva" vs "Dr." + "Silva"</a:t>
            </a:r>
          </a:p>
          <a:p>
            <a:pPr>
              <a:defRPr sz="2000"/>
            </a:pPr>
            <a:r>
              <a:t>- URLs e emails</a:t>
            </a:r>
          </a:p>
          <a:p>
            <a:pPr>
              <a:defRPr sz="2000"/>
            </a:pPr>
            <a:r>
              <a:t>- Números com formatação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Normalização De 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Case folding:</a:t>
            </a:r>
          </a:p>
          <a:p>
            <a:pPr>
              <a:defRPr sz="2000"/>
            </a:pPr>
            <a:r>
              <a:t>- Conversão para minúsculas</a:t>
            </a:r>
          </a:p>
          <a:p>
            <a:pPr>
              <a:defRPr sz="2000"/>
            </a:pPr>
            <a:r>
              <a:t>- Preservação de acrônimos quando necessário</a:t>
            </a:r>
          </a:p>
          <a:p>
            <a:pPr>
              <a:defRPr sz="2000"/>
            </a:pPr>
            <a:r>
              <a:rPr b="1"/>
              <a:t>Expansão de contrações:</a:t>
            </a:r>
          </a:p>
          <a:p>
            <a:pPr>
              <a:defRPr sz="2000"/>
            </a:pPr>
            <a:r>
              <a:t>- "don't" → "do not"</a:t>
            </a:r>
          </a:p>
          <a:p>
            <a:pPr>
              <a:defRPr sz="2000"/>
            </a:pPr>
            <a:r>
              <a:t>- "I'm" → "I am"</a:t>
            </a:r>
          </a:p>
          <a:p>
            <a:pPr>
              <a:defRPr sz="2000"/>
            </a:pPr>
            <a:r>
              <a:t>- "won't" → "will not"</a:t>
            </a:r>
          </a:p>
          <a:p>
            <a:pPr>
              <a:defRPr sz="2000"/>
            </a:pPr>
            <a:r>
              <a:rPr b="1"/>
              <a:t>Padronização de abreviações:</a:t>
            </a:r>
          </a:p>
          <a:p>
            <a:pPr>
              <a:defRPr sz="2000"/>
            </a:pPr>
            <a:r>
              <a:t>- "Dr." → "Doctor"</a:t>
            </a:r>
          </a:p>
          <a:p>
            <a:pPr>
              <a:defRPr sz="2000"/>
            </a:pPr>
            <a:r>
              <a:t>- "etc." → "et cetera"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2.4 Remoção De Stopwords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Definição</a:t>
            </a:r>
            <a:r>
              <a:t>: Palavras muito frequentes que geralmente não carregam significado específico</a:t>
            </a:r>
          </a:p>
          <a:p>
            <a:pPr>
              <a:defRPr sz="2000"/>
            </a:pPr>
            <a:r>
              <a:rPr b="1"/>
              <a:t>Stopwords comuns em português:</a:t>
            </a:r>
          </a:p>
          <a:p>
            <a:pPr>
              <a:defRPr sz="2000"/>
            </a:pPr>
            <a:r>
              <a:t>- Artigos: a, o, as, os</a:t>
            </a:r>
          </a:p>
          <a:p>
            <a:pPr>
              <a:defRPr sz="2000"/>
            </a:pPr>
            <a:r>
              <a:t>- Preposições: de, para, com, em</a:t>
            </a:r>
          </a:p>
          <a:p>
            <a:pPr>
              <a:defRPr sz="2000"/>
            </a:pPr>
            <a:r>
              <a:t>- Pronomes: eu, você, ele, ela</a:t>
            </a:r>
          </a:p>
          <a:p>
            <a:pPr>
              <a:defRPr sz="2000"/>
            </a:pPr>
            <a:r>
              <a:t>- Verbos auxiliares: ser, estar, ter</a:t>
            </a:r>
          </a:p>
          <a:p>
            <a:pPr>
              <a:defRPr sz="2000"/>
            </a:pPr>
            <a:r>
              <a:rPr b="1"/>
              <a:t>Considerações:</a:t>
            </a:r>
          </a:p>
          <a:p>
            <a:pPr>
              <a:defRPr sz="2000"/>
            </a:pPr>
            <a:r>
              <a:t>- Dependem do domínio e tarefa</a:t>
            </a:r>
          </a:p>
          <a:p>
            <a:pPr>
              <a:defRPr sz="2000"/>
            </a:pPr>
            <a:r>
              <a:t>- Podem ser importantes em algumas análises</a:t>
            </a:r>
          </a:p>
          <a:p>
            <a:pPr>
              <a:defRPr sz="2000"/>
            </a:pPr>
            <a:r>
              <a:t>- Listas personalizadas podem ser necessárias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2.5 Stemming Vs Lemmatização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Stemming:</a:t>
            </a:r>
          </a:p>
          <a:p>
            <a:pPr>
              <a:defRPr sz="2000"/>
            </a:pPr>
            <a:r>
              <a:t>- Remove sufixos usando regras</a:t>
            </a:r>
          </a:p>
          <a:p>
            <a:pPr>
              <a:defRPr sz="2000"/>
            </a:pPr>
            <a:r>
              <a:t>- Mais rápido, menos preciso</a:t>
            </a:r>
          </a:p>
          <a:p>
            <a:pPr>
              <a:defRPr sz="2000"/>
            </a:pPr>
            <a:r>
              <a:t>- Pode gerar palavras inexistentes</a:t>
            </a:r>
          </a:p>
          <a:p>
            <a:pPr>
              <a:defRPr sz="2000"/>
            </a:pPr>
            <a:r>
              <a:t>- Exemplo: "correndo" → "corr"</a:t>
            </a:r>
          </a:p>
          <a:p>
            <a:pPr>
              <a:defRPr sz="2000"/>
            </a:pPr>
            <a:r>
              <a:rPr b="1"/>
              <a:t>Lemmatização:</a:t>
            </a:r>
          </a:p>
          <a:p>
            <a:pPr>
              <a:defRPr sz="2000"/>
            </a:pPr>
            <a:r>
              <a:t>- Reduz palavras à forma canônica</a:t>
            </a:r>
          </a:p>
          <a:p>
            <a:pPr>
              <a:defRPr sz="2000"/>
            </a:pPr>
            <a:r>
              <a:t>- Mais lento, mais preciso</a:t>
            </a:r>
          </a:p>
          <a:p>
            <a:pPr>
              <a:defRPr sz="2000"/>
            </a:pPr>
            <a:r>
              <a:t>- Considera contexto gramatical</a:t>
            </a:r>
          </a:p>
          <a:p>
            <a:pPr>
              <a:defRPr sz="2000"/>
            </a:pPr>
            <a:r>
              <a:t>- Exemplo: "correndo" → "correr"</a:t>
            </a:r>
          </a:p>
          <a:p>
            <a:pPr>
              <a:defRPr sz="2000"/>
            </a:pPr>
            <a:r>
              <a:rPr b="1"/>
              <a:t>Quando usar cada um:</a:t>
            </a:r>
          </a:p>
          <a:p>
            <a:pPr>
              <a:defRPr sz="2000"/>
            </a:pPr>
            <a:r>
              <a:t>- </a:t>
            </a:r>
            <a:r>
              <a:rPr b="1"/>
              <a:t>Stemming</a:t>
            </a:r>
            <a:r>
              <a:t>: Tarefas de recuperação de informação</a:t>
            </a:r>
          </a:p>
          <a:p>
            <a:pPr>
              <a:defRPr sz="2000"/>
            </a:pPr>
            <a:r>
              <a:t>- </a:t>
            </a:r>
            <a:r>
              <a:rPr b="1"/>
              <a:t>Lemmatização</a:t>
            </a:r>
            <a:r>
              <a:t>: Análise sintática e semântica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