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Modulo 03 Analise Estatistica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Ao final deste módulo, você será capaz de: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 Similaridade Baseada Em Contagem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Jaccard</a:t>
            </a:r>
            <a:r>
              <a:t>: |A ∩ B| / |A ∪ B|</a:t>
            </a:r>
          </a:p>
          <a:p>
            <a:pPr>
              <a:defRPr sz="2000"/>
            </a:pPr>
            <a:r>
              <a:t>- </a:t>
            </a:r>
            <a:r>
              <a:rPr b="1"/>
              <a:t>Dice</a:t>
            </a:r>
            <a:r>
              <a:t>: 2|A ∩ B| / (|A| + |B|)</a:t>
            </a:r>
          </a:p>
          <a:p>
            <a:pPr>
              <a:defRPr sz="2000"/>
            </a:pPr>
            <a:r>
              <a:t>- </a:t>
            </a:r>
            <a:r>
              <a:rPr b="1"/>
              <a:t>Overlap</a:t>
            </a:r>
            <a:r>
              <a:t>: |A ∩ B| / min(|A|, |B|)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 Similaridade Baseada Em Vetores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Cosine similarity</a:t>
            </a:r>
            <a:r>
              <a:t>: cos(θ) = A·B / (||A|| ||B||)</a:t>
            </a:r>
          </a:p>
          <a:p>
            <a:pPr>
              <a:defRPr sz="2000"/>
            </a:pPr>
            <a:r>
              <a:t>- </a:t>
            </a:r>
            <a:r>
              <a:rPr b="1"/>
              <a:t>Distância euclidiana</a:t>
            </a:r>
            <a:r>
              <a:t>: ||A - B||</a:t>
            </a:r>
          </a:p>
          <a:p>
            <a:pPr>
              <a:defRPr sz="2000"/>
            </a:pPr>
            <a:r>
              <a:t>- </a:t>
            </a:r>
            <a:r>
              <a:rPr b="1"/>
              <a:t>Distância de Manhattan</a:t>
            </a:r>
            <a:r>
              <a:t>: Σ|ai - bi|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3.3 Similaridade De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Distância de Levenshtein</a:t>
            </a:r>
            <a:r>
              <a:t>: Edições mínimas</a:t>
            </a:r>
          </a:p>
          <a:p>
            <a:pPr>
              <a:defRPr sz="2000"/>
            </a:pPr>
            <a:r>
              <a:t>- </a:t>
            </a:r>
            <a:r>
              <a:rPr b="1"/>
              <a:t>Jaro-Winkler</a:t>
            </a:r>
            <a:r>
              <a:t>: Para nomes próprios</a:t>
            </a:r>
          </a:p>
          <a:p>
            <a:pPr>
              <a:defRPr sz="2000"/>
            </a:pPr>
            <a:r>
              <a:t>- </a:t>
            </a:r>
            <a:r>
              <a:rPr b="1"/>
              <a:t>Soundex</a:t>
            </a:r>
            <a:r>
              <a:t>: Similaridade fonética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Análise De Sentimentos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Abordagens Lexicais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Baseadas em dicionários de palavras com polaridade.</a:t>
            </a:r>
          </a:p>
          <a:p>
            <a:pPr>
              <a:defRPr sz="2000"/>
            </a:pPr>
            <a:r>
              <a:rPr b="1"/>
              <a:t>Lexicons populares:</a:t>
            </a:r>
          </a:p>
          <a:p>
            <a:pPr>
              <a:defRPr sz="2000"/>
            </a:pPr>
            <a:r>
              <a:t>- </a:t>
            </a:r>
            <a:r>
              <a:rPr b="1"/>
              <a:t>VADER</a:t>
            </a:r>
            <a:r>
              <a:t>: Valence Aware Dictionary and sEntiment Reasoner</a:t>
            </a:r>
          </a:p>
          <a:p>
            <a:pPr>
              <a:defRPr sz="2000"/>
            </a:pPr>
            <a:r>
              <a:t>- </a:t>
            </a:r>
            <a:r>
              <a:rPr b="1"/>
              <a:t>SentiWordNet</a:t>
            </a:r>
            <a:r>
              <a:t>: WordNet com scores de sentimento</a:t>
            </a:r>
          </a:p>
          <a:p>
            <a:pPr>
              <a:defRPr sz="2000"/>
            </a:pPr>
            <a:r>
              <a:t>- </a:t>
            </a:r>
            <a:r>
              <a:rPr b="1"/>
              <a:t>AFINN</a:t>
            </a:r>
            <a:r>
              <a:t>: Lista de palavras com scores -5 a +5</a:t>
            </a:r>
          </a:p>
          <a:p>
            <a:pPr>
              <a:defRPr sz="2000"/>
            </a:pPr>
            <a:r>
              <a:t>- </a:t>
            </a:r>
            <a:r>
              <a:rPr b="1"/>
              <a:t>TextBlob</a:t>
            </a:r>
            <a:r>
              <a:t>: Implementação simples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4.2 Características Dos Sentimentos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Polaridade</a:t>
            </a:r>
            <a:r>
              <a:t>: Positivo, negativo, neutro</a:t>
            </a:r>
          </a:p>
          <a:p>
            <a:pPr>
              <a:defRPr sz="2000"/>
            </a:pPr>
            <a:r>
              <a:t>- </a:t>
            </a:r>
            <a:r>
              <a:rPr b="1"/>
              <a:t>Intensidade</a:t>
            </a:r>
            <a:r>
              <a:t>: Grau do sentimento (0.0 a 1.0)</a:t>
            </a:r>
          </a:p>
          <a:p>
            <a:pPr>
              <a:defRPr sz="2000"/>
            </a:pPr>
            <a:r>
              <a:t>- </a:t>
            </a:r>
            <a:r>
              <a:rPr b="1"/>
              <a:t>Subjetividade</a:t>
            </a:r>
            <a:r>
              <a:t>: Objetivo vs subjetivo</a:t>
            </a:r>
          </a:p>
          <a:p>
            <a:pPr>
              <a:defRPr sz="2000"/>
            </a:pPr>
            <a:r>
              <a:t>- </a:t>
            </a:r>
            <a:r>
              <a:rPr b="1"/>
              <a:t>Emoções</a:t>
            </a:r>
            <a:r>
              <a:t>: Alegria, raiva, medo, tristeza, etc.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4.3 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Ironia e sarcasmo</a:t>
            </a:r>
          </a:p>
          <a:p>
            <a:pPr>
              <a:defRPr sz="2000"/>
            </a:pPr>
            <a:r>
              <a:t>- </a:t>
            </a:r>
            <a:r>
              <a:rPr b="1"/>
              <a:t>Contexto dependente</a:t>
            </a:r>
          </a:p>
          <a:p>
            <a:pPr>
              <a:defRPr sz="2000"/>
            </a:pPr>
            <a:r>
              <a:t>- </a:t>
            </a:r>
            <a:r>
              <a:rPr b="1"/>
              <a:t>Negação</a:t>
            </a:r>
            <a:r>
              <a:t>: "não é bom" vs "é bom"</a:t>
            </a:r>
          </a:p>
          <a:p>
            <a:pPr>
              <a:defRPr sz="2000"/>
            </a:pPr>
            <a:r>
              <a:t>- </a:t>
            </a:r>
            <a:r>
              <a:rPr b="1"/>
              <a:t>Intensificadores</a:t>
            </a:r>
            <a:r>
              <a:t>: "muito bom" vs "bom"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Visualização De Dados Textuais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 Gráficos De Frequência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Histogramas</a:t>
            </a:r>
            <a:r>
              <a:t>: Distribuição de comprimentos</a:t>
            </a:r>
          </a:p>
          <a:p>
            <a:pPr>
              <a:defRPr sz="2000"/>
            </a:pPr>
            <a:r>
              <a:t>- </a:t>
            </a:r>
            <a:r>
              <a:rPr b="1"/>
              <a:t>Gráficos de barras</a:t>
            </a:r>
            <a:r>
              <a:t>: Top palavras mais frequentes</a:t>
            </a:r>
          </a:p>
          <a:p>
            <a:pPr>
              <a:defRPr sz="2000"/>
            </a:pPr>
            <a:r>
              <a:t>- </a:t>
            </a:r>
            <a:r>
              <a:rPr b="1"/>
              <a:t>Curvas de Zipf</a:t>
            </a:r>
            <a:r>
              <a:t>: Lei de potência</a:t>
            </a:r>
          </a:p>
          <a:p>
            <a:pPr>
              <a:defRPr sz="2000"/>
            </a:pPr>
            <a:r>
              <a:t>- </a:t>
            </a:r>
            <a:r>
              <a:rPr b="1"/>
              <a:t>Box plots</a:t>
            </a:r>
            <a:r>
              <a:t>: Estatísticas descritivas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5.2 Nuvens De Palavras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Word clouds</a:t>
            </a:r>
            <a:r>
              <a:t>: Visualização intuitiva</a:t>
            </a:r>
          </a:p>
          <a:p>
            <a:pPr>
              <a:defRPr sz="2000"/>
            </a:pPr>
            <a:r>
              <a:t>- </a:t>
            </a:r>
            <a:r>
              <a:rPr b="1"/>
              <a:t>Configurações</a:t>
            </a:r>
            <a:r>
              <a:t>: Cores, fontes, layouts</a:t>
            </a:r>
          </a:p>
          <a:p>
            <a:pPr>
              <a:defRPr sz="2000"/>
            </a:pPr>
            <a:r>
              <a:t>- </a:t>
            </a:r>
            <a:r>
              <a:rPr b="1"/>
              <a:t>Máscaras</a:t>
            </a:r>
            <a:r>
              <a:t>: Formas personalizadas</a:t>
            </a:r>
          </a:p>
          <a:p>
            <a:pPr>
              <a:defRPr sz="2000"/>
            </a:pPr>
            <a:r>
              <a:t>- </a:t>
            </a:r>
            <a:r>
              <a:rPr b="1"/>
              <a:t>Filtros</a:t>
            </a:r>
            <a:r>
              <a:t>: Stopwords, frequência mínima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Conteúdo Teórico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5.3 Visualizações Avançadas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Heatmaps</a:t>
            </a:r>
            <a:r>
              <a:t>: Matrizes de correlação</a:t>
            </a:r>
          </a:p>
          <a:p>
            <a:pPr>
              <a:defRPr sz="2000"/>
            </a:pPr>
            <a:r>
              <a:t>- </a:t>
            </a:r>
            <a:r>
              <a:rPr b="1"/>
              <a:t>Scatter plots</a:t>
            </a:r>
            <a:r>
              <a:t>: Relações entre métricas</a:t>
            </a:r>
          </a:p>
          <a:p>
            <a:pPr>
              <a:defRPr sz="2000"/>
            </a:pPr>
            <a:r>
              <a:t>- </a:t>
            </a:r>
            <a:r>
              <a:rPr b="1"/>
              <a:t>Time series</a:t>
            </a:r>
            <a:r>
              <a:t>: Evolução temporal</a:t>
            </a:r>
          </a:p>
          <a:p>
            <a:pPr>
              <a:defRPr sz="2000"/>
            </a:pPr>
            <a:r>
              <a:t>- </a:t>
            </a:r>
            <a:r>
              <a:rPr b="1"/>
              <a:t>Network graphs</a:t>
            </a:r>
            <a:r>
              <a:t>: Relações entre entidades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Análise De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6.1 Comparação De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Diferenças vocabulares</a:t>
            </a:r>
          </a:p>
          <a:p>
            <a:pPr>
              <a:defRPr sz="2000"/>
            </a:pPr>
            <a:r>
              <a:t>- </a:t>
            </a:r>
            <a:r>
              <a:rPr b="1"/>
              <a:t>Palavras distintivas</a:t>
            </a:r>
          </a:p>
          <a:p>
            <a:pPr>
              <a:defRPr sz="2000"/>
            </a:pPr>
            <a:r>
              <a:t>- </a:t>
            </a:r>
            <a:r>
              <a:rPr b="1"/>
              <a:t>Análise temporal</a:t>
            </a:r>
          </a:p>
          <a:p>
            <a:pPr>
              <a:defRPr sz="2000"/>
            </a:pPr>
            <a:r>
              <a:t>- </a:t>
            </a:r>
            <a:r>
              <a:rPr b="1"/>
              <a:t>Segmentação por domínio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6.2 Detecção De Tópicos (Básica)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TF-IDF para tópicos</a:t>
            </a:r>
          </a:p>
          <a:p>
            <a:pPr>
              <a:defRPr sz="2000"/>
            </a:pPr>
            <a:r>
              <a:t>- </a:t>
            </a:r>
            <a:r>
              <a:rPr b="1"/>
              <a:t>Clustering de documentos</a:t>
            </a:r>
          </a:p>
          <a:p>
            <a:pPr>
              <a:defRPr sz="2000"/>
            </a:pPr>
            <a:r>
              <a:t>- </a:t>
            </a:r>
            <a:r>
              <a:rPr b="1"/>
              <a:t>Análise de co-ocorrência</a:t>
            </a:r>
          </a:p>
          <a:p>
            <a:pPr>
              <a:defRPr sz="2000"/>
            </a:pPr>
            <a:r>
              <a:t>- </a:t>
            </a:r>
            <a:r>
              <a:rPr b="1"/>
              <a:t>Preparação para LDA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6.3 Métricas De Qualidade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Diversidade lexical</a:t>
            </a:r>
            <a:r>
              <a:t>: Type-Token Ratio (TTR)</a:t>
            </a:r>
          </a:p>
          <a:p>
            <a:pPr>
              <a:defRPr sz="2000"/>
            </a:pPr>
            <a:r>
              <a:t>- </a:t>
            </a:r>
            <a:r>
              <a:rPr b="1"/>
              <a:t>Complexidade</a:t>
            </a:r>
            <a:r>
              <a:t>: Comprimento médio de sentenças</a:t>
            </a:r>
          </a:p>
          <a:p>
            <a:pPr>
              <a:defRPr sz="2000"/>
            </a:pPr>
            <a:r>
              <a:t>- </a:t>
            </a:r>
            <a:r>
              <a:rPr b="1"/>
              <a:t>Legibilidade</a:t>
            </a:r>
            <a:r>
              <a:t>: Índices de Flesch, ARI</a:t>
            </a:r>
          </a:p>
          <a:p>
            <a:pPr>
              <a:defRPr sz="2000"/>
            </a:pPr>
            <a:r>
              <a:t>- </a:t>
            </a:r>
            <a:r>
              <a:rPr b="1"/>
              <a:t>Coerência</a:t>
            </a:r>
            <a:r>
              <a:t>: Medidas de coesão textual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Ferramentas E Implementações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Bibliotecas Principais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import pandas as pd</a:t>
            </a:r>
          </a:p>
          <a:p>
            <a:pPr>
              <a:defRPr sz="2000"/>
            </a:pPr>
            <a:r>
              <a:t>import numpy as np</a:t>
            </a:r>
          </a:p>
          <a:p>
            <a:pPr>
              <a:defRPr sz="2000"/>
            </a:pPr>
            <a:r>
              <a:t>from collections import Counter, defaultdict</a:t>
            </a:r>
          </a:p>
          <a:p>
            <a:pPr>
              <a:defRPr sz="2000"/>
            </a:pPr>
            <a:r>
              <a:t>from sklearn.feature_extraction.text import TfidfVectorizer</a:t>
            </a:r>
          </a:p>
          <a:p>
            <a:pPr>
              <a:defRPr sz="2000"/>
            </a:pPr>
            <a:r>
              <a:t>from sklearn.metrics.pairwise import cosine_similarity</a:t>
            </a:r>
          </a:p>
          <a:p>
            <a:pPr>
              <a:defRPr sz="2000"/>
            </a:pPr>
            <a:r>
              <a:t>import nltk</a:t>
            </a:r>
          </a:p>
          <a:p>
            <a:pPr>
              <a:defRPr sz="2000"/>
            </a:pPr>
            <a:r>
              <a:t>from nltk.collocations import BigramCollocationFinder</a:t>
            </a:r>
          </a:p>
          <a:p>
            <a:pPr>
              <a:defRPr sz="2000"/>
            </a:pPr>
            <a:r>
              <a:t>from textblob import TextBlob</a:t>
            </a:r>
          </a:p>
          <a:p>
            <a:pPr>
              <a:defRPr sz="2000"/>
            </a:pPr>
            <a:r>
              <a:t>import matplotlib.pyplot as plt</a:t>
            </a:r>
          </a:p>
          <a:p>
            <a:pPr>
              <a:defRPr sz="2000"/>
            </a:pPr>
            <a:r>
              <a:t>import seaborn as sns</a:t>
            </a:r>
          </a:p>
          <a:p>
            <a:pPr>
              <a:defRPr sz="2000"/>
            </a:pPr>
            <a:r>
              <a:t>from wordcloud import WordCloud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De N-Gramas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nltk import ngrams</a:t>
            </a:r>
          </a:p>
          <a:p>
            <a:pPr>
              <a:defRPr sz="2000"/>
            </a:pPr>
            <a:r>
              <a:t>from nltk.util import ngrams as nltk_ngrams</a:t>
            </a:r>
          </a:p>
          <a:p>
            <a:pPr>
              <a:defRPr sz="2000"/>
            </a:pPr>
            <a:r>
              <a:t>def extrair_ngrams(texto, n=2):</a:t>
            </a:r>
          </a:p>
          <a:p>
            <a:pPr>
              <a:defRPr sz="2000"/>
            </a:pPr>
            <a:r>
              <a:t>    tokens = word_tokenize(texto.lower())</a:t>
            </a:r>
          </a:p>
          <a:p>
            <a:pPr>
              <a:defRPr sz="2000"/>
            </a:pPr>
            <a:r>
              <a:t>    return list(ngrams(tokens, n))</a:t>
            </a:r>
          </a:p>
          <a:p>
            <a:pPr>
              <a:defRPr sz="2000"/>
            </a:pPr>
            <a:r>
              <a:t>def contar_ngrams(textos, n=2, top_k=20):</a:t>
            </a:r>
          </a:p>
          <a:p>
            <a:pPr>
              <a:defRPr sz="2000"/>
            </a:pPr>
            <a:r>
              <a:t>    todos_ngrams = []</a:t>
            </a:r>
          </a:p>
          <a:p>
            <a:pPr>
              <a:defRPr sz="2000"/>
            </a:pPr>
            <a:r>
              <a:t>    for texto in textos:</a:t>
            </a:r>
          </a:p>
          <a:p>
            <a:pPr>
              <a:defRPr sz="2000"/>
            </a:pPr>
            <a:r>
              <a:t>        todos_ngrams.extend(extrair_ngrams(texto, n))</a:t>
            </a:r>
          </a:p>
          <a:p>
            <a:pPr>
              <a:defRPr sz="2000"/>
            </a:pPr>
            <a:r>
              <a:t>    counter = Counter(todos_ngrams)</a:t>
            </a:r>
          </a:p>
          <a:p>
            <a:pPr>
              <a:defRPr sz="2000"/>
            </a:pPr>
            <a:r>
              <a:t>    return counter.most_common(top_k)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Medidas De Similaridade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def similaridade_jaccard(set1, set2):</a:t>
            </a:r>
          </a:p>
          <a:p>
            <a:pPr>
              <a:defRPr sz="2000"/>
            </a:pPr>
            <a:r>
              <a:t>    intersecao = len(set1.intersection(set2))</a:t>
            </a:r>
          </a:p>
          <a:p>
            <a:pPr>
              <a:defRPr sz="2000"/>
            </a:pPr>
            <a:r>
              <a:t>    uniao = len(set1.union(set2))</a:t>
            </a:r>
          </a:p>
          <a:p>
            <a:pPr>
              <a:defRPr sz="2000"/>
            </a:pPr>
            <a:r>
              <a:t>    return intersecao / uniao if uniao &gt; 0 else 0</a:t>
            </a:r>
          </a:p>
          <a:p>
            <a:pPr>
              <a:defRPr sz="2000"/>
            </a:pPr>
            <a:r>
              <a:t>def similaridade_coseno(vec1, vec2):</a:t>
            </a:r>
          </a:p>
          <a:p>
            <a:pPr>
              <a:defRPr sz="2000"/>
            </a:pPr>
            <a:r>
              <a:t>    dot_product = np.dot(vec1, vec2)</a:t>
            </a:r>
          </a:p>
          <a:p>
            <a:pPr>
              <a:defRPr sz="2000"/>
            </a:pPr>
            <a:r>
              <a:t>    norma1 = np.linalg.norm(vec1)</a:t>
            </a:r>
          </a:p>
          <a:p>
            <a:pPr>
              <a:defRPr sz="2000"/>
            </a:pPr>
            <a:r>
              <a:t>    norma2 = np.linalg.norm(vec2)</a:t>
            </a:r>
          </a:p>
          <a:p>
            <a:pPr>
              <a:defRPr sz="2000"/>
            </a:pPr>
            <a:r>
              <a:t>    return dot_product / (norma1 * norma2) if norma1 &gt; 0 and norma2 &gt; 0 else 0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Análise De Frequência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1: Análise De Frequência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Calcular distribuição de palavras</a:t>
            </a:r>
          </a:p>
          <a:p>
            <a:pPr>
              <a:defRPr sz="2000"/>
            </a:pPr>
            <a:r>
              <a:t>- Verificar se segue a Lei de Zipf</a:t>
            </a:r>
          </a:p>
          <a:p>
            <a:pPr>
              <a:defRPr sz="2000"/>
            </a:pPr>
            <a:r>
              <a:t>- Identificar palavras características por categoria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2: N-Gramas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Extrair bigramas e trigramas mais frequentes</a:t>
            </a:r>
          </a:p>
          <a:p>
            <a:pPr>
              <a:defRPr sz="2000"/>
            </a:pPr>
            <a:r>
              <a:t>- Encontrar colocações significativas</a:t>
            </a:r>
          </a:p>
          <a:p>
            <a:pPr>
              <a:defRPr sz="2000"/>
            </a:pPr>
            <a:r>
              <a:t>- Comparar n-gramas entre diferentes textos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3: Similaridade De Textos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Implementar diferentes métricas de similaridade</a:t>
            </a:r>
          </a:p>
          <a:p>
            <a:pPr>
              <a:defRPr sz="2000"/>
            </a:pPr>
            <a:r>
              <a:t>- Criar matriz de similaridade entre documentos</a:t>
            </a:r>
          </a:p>
          <a:p>
            <a:pPr>
              <a:defRPr sz="2000"/>
            </a:pPr>
            <a:r>
              <a:t>- Encontrar textos mais similares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4: Análise De Sentimentos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Aplicar diferentes métodos de análise</a:t>
            </a:r>
          </a:p>
          <a:p>
            <a:pPr>
              <a:defRPr sz="2000"/>
            </a:pPr>
            <a:r>
              <a:t>- Comparar resultados entre abordagens</a:t>
            </a:r>
          </a:p>
          <a:p>
            <a:pPr>
              <a:defRPr sz="2000"/>
            </a:pPr>
            <a:r>
              <a:t>- Analisar evolução temporal de sentimentos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5: Visualizações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Criar nuvens de palavras temáticas</a:t>
            </a:r>
          </a:p>
          <a:p>
            <a:pPr>
              <a:defRPr sz="2000"/>
            </a:pPr>
            <a:r>
              <a:t>- Plotar distribuições estatísticas</a:t>
            </a:r>
          </a:p>
          <a:p>
            <a:pPr>
              <a:defRPr sz="2000"/>
            </a:pPr>
            <a:r>
              <a:t>- Desenvolver dashboard interativo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Métricas E Avaliação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Métricas De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Type-Token Ratio (TTR)</a:t>
            </a:r>
            <a:r>
              <a:t>: Diversidade lexical</a:t>
            </a:r>
          </a:p>
          <a:p>
            <a:pPr>
              <a:defRPr sz="2000"/>
            </a:pPr>
            <a:r>
              <a:t>- </a:t>
            </a:r>
            <a:r>
              <a:rPr b="1"/>
              <a:t>Mean Length of Utterance (MLU)</a:t>
            </a:r>
            <a:r>
              <a:t>: Complexidade</a:t>
            </a:r>
          </a:p>
          <a:p>
            <a:pPr>
              <a:defRPr sz="2000"/>
            </a:pPr>
            <a:r>
              <a:t>- </a:t>
            </a:r>
            <a:r>
              <a:rPr b="1"/>
              <a:t>Hapax Ratio</a:t>
            </a:r>
            <a:r>
              <a:t>: Proporção de palavras únicas</a:t>
            </a:r>
          </a:p>
          <a:p>
            <a:pPr>
              <a:defRPr sz="2000"/>
            </a:pPr>
            <a:r>
              <a:t>- </a:t>
            </a:r>
            <a:r>
              <a:rPr b="1"/>
              <a:t>Entropy</a:t>
            </a:r>
            <a:r>
              <a:t>: Medida de incerteza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Validação De 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Inspeção manual</a:t>
            </a:r>
            <a:r>
              <a:t>: Verificar top resultados</a:t>
            </a:r>
          </a:p>
          <a:p>
            <a:pPr>
              <a:defRPr sz="2000"/>
            </a:pPr>
            <a:r>
              <a:t>- </a:t>
            </a:r>
            <a:r>
              <a:rPr b="1"/>
              <a:t>Comparação com baselines</a:t>
            </a:r>
            <a:r>
              <a:t>: Métodos simples</a:t>
            </a:r>
          </a:p>
          <a:p>
            <a:pPr>
              <a:defRPr sz="2000"/>
            </a:pPr>
            <a:r>
              <a:t>- </a:t>
            </a:r>
            <a:r>
              <a:rPr b="1"/>
              <a:t>Correlação humana</a:t>
            </a:r>
            <a:r>
              <a:t>: Acordo com anotadores</a:t>
            </a:r>
          </a:p>
          <a:p>
            <a:pPr>
              <a:defRPr sz="2000"/>
            </a:pPr>
            <a:r>
              <a:t>- </a:t>
            </a:r>
            <a:r>
              <a:rPr b="1"/>
              <a:t>Robustez</a:t>
            </a:r>
            <a:r>
              <a:t>: Estabilidade com diferentes dados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🚨 Armadilhas Comuns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Problemas Estatísticos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Confundir frequência com importância</a:t>
            </a:r>
          </a:p>
          <a:p>
            <a:pPr>
              <a:defRPr sz="2000"/>
            </a:pPr>
            <a:r>
              <a:t>- </a:t>
            </a:r>
            <a:r>
              <a:rPr b="1"/>
              <a:t>Ignorar normalização por comprimento</a:t>
            </a:r>
          </a:p>
          <a:p>
            <a:pPr>
              <a:defRPr sz="2000"/>
            </a:pPr>
            <a:r>
              <a:t>- </a:t>
            </a:r>
            <a:r>
              <a:rPr b="1"/>
              <a:t>Não considerar distribuição de corpus</a:t>
            </a:r>
          </a:p>
          <a:p>
            <a:pPr>
              <a:defRPr sz="2000"/>
            </a:pPr>
            <a:r>
              <a:t>- </a:t>
            </a:r>
            <a:r>
              <a:rPr b="1"/>
              <a:t>Usar médias quando distribuição é skewed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1.1 Frequência De Palavras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 análise de frequência é fundamental para entender a distribuição de palavras em um corpus.</a:t>
            </a:r>
          </a:p>
          <a:p>
            <a:pPr>
              <a:defRPr sz="2000"/>
            </a:pPr>
            <a:r>
              <a:rPr b="1"/>
              <a:t>Lei de Zipf</a:t>
            </a:r>
            <a:r>
              <a:t>: A frequência de uma palavra é inversamente proporcional ao seu ranking.</a:t>
            </a:r>
          </a:p>
          <a:p>
            <a:pPr>
              <a:defRPr sz="2000"/>
            </a:pPr>
            <a:r>
              <a:t>- 1ª palavra mais frequente aparece ~2x mais que a 2ª</a:t>
            </a:r>
          </a:p>
          <a:p>
            <a:pPr>
              <a:defRPr sz="2000"/>
            </a:pPr>
            <a:r>
              <a:t>- 2ª palavra aparece ~2x mais que a 4ª</a:t>
            </a:r>
          </a:p>
          <a:p>
            <a:pPr>
              <a:defRPr sz="2000"/>
            </a:pPr>
            <a:r>
              <a:t>- Padrão: f(r) ∝ 1/r</a:t>
            </a:r>
          </a:p>
          <a:p>
            <a:pPr>
              <a:defRPr sz="2000"/>
            </a:pPr>
            <a:r>
              <a:rPr b="1"/>
              <a:t>Métricas importantes:</a:t>
            </a:r>
          </a:p>
          <a:p>
            <a:pPr>
              <a:defRPr sz="2000"/>
            </a:pPr>
            <a:r>
              <a:t>- </a:t>
            </a:r>
            <a:r>
              <a:rPr b="1"/>
              <a:t>Frequência absoluta</a:t>
            </a:r>
            <a:r>
              <a:t>: Contagem bruta de ocorrências</a:t>
            </a:r>
          </a:p>
          <a:p>
            <a:pPr>
              <a:defRPr sz="2000"/>
            </a:pPr>
            <a:r>
              <a:t>- </a:t>
            </a:r>
            <a:r>
              <a:rPr b="1"/>
              <a:t>Frequência relativa</a:t>
            </a:r>
            <a:r>
              <a:t>: Proporção em relação ao total</a:t>
            </a:r>
          </a:p>
          <a:p>
            <a:pPr>
              <a:defRPr sz="2000"/>
            </a:pPr>
            <a:r>
              <a:t>- </a:t>
            </a:r>
            <a:r>
              <a:rPr b="1"/>
              <a:t>Vocabulário</a:t>
            </a:r>
            <a:r>
              <a:t>: Número de palavras únicas</a:t>
            </a:r>
          </a:p>
          <a:p>
            <a:pPr>
              <a:defRPr sz="2000"/>
            </a:pPr>
            <a:r>
              <a:t>- </a:t>
            </a:r>
            <a:r>
              <a:rPr b="1"/>
              <a:t>Hapax legomena</a:t>
            </a:r>
            <a:r>
              <a:t>: Palavras que aparecem apenas uma vez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Problemas De Interpretação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Assumir causalidade de correlação</a:t>
            </a:r>
          </a:p>
          <a:p>
            <a:pPr>
              <a:defRPr sz="2000"/>
            </a:pPr>
            <a:r>
              <a:t>- </a:t>
            </a:r>
            <a:r>
              <a:rPr b="1"/>
              <a:t>Generalizar de amostras pequenas</a:t>
            </a:r>
          </a:p>
          <a:p>
            <a:pPr>
              <a:defRPr sz="2000"/>
            </a:pPr>
            <a:r>
              <a:t>- </a:t>
            </a:r>
            <a:r>
              <a:rPr b="1"/>
              <a:t>Ignorar contexto linguístico</a:t>
            </a:r>
          </a:p>
          <a:p>
            <a:pPr>
              <a:defRPr sz="2000"/>
            </a:pPr>
            <a:r>
              <a:t>- </a:t>
            </a:r>
            <a:r>
              <a:rPr b="1"/>
              <a:t>Não validar com especialistas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📖 Leituras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"Foundations of Statistical Natural Language Processing" - Manning &amp; Schütze</a:t>
            </a:r>
          </a:p>
          <a:p>
            <a:pPr>
              <a:defRPr sz="2000"/>
            </a:pPr>
            <a:r>
              <a:t>- "Text Analysis with R for Students of Literature" - Jockers</a:t>
            </a:r>
          </a:p>
          <a:p>
            <a:pPr>
              <a:defRPr sz="2000"/>
            </a:pPr>
            <a:r>
              <a:t>- "Quantitative Corpus Linguistics with R" - Gries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"Zipf's Word Frequency Law in Natural Language" - Piantadosi (2014)</a:t>
            </a:r>
          </a:p>
          <a:p>
            <a:pPr>
              <a:defRPr sz="2000"/>
            </a:pPr>
            <a:r>
              <a:t>- "The Mathematics of Statistical Machine Translation" - Brown et al. (1993)</a:t>
            </a:r>
          </a:p>
          <a:p>
            <a:pPr>
              <a:defRPr sz="2000"/>
            </a:pPr>
            <a:r>
              <a:t>- "Pointwise Mutual Information" - Church &amp; Hanks (1990)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➡️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No </a:t>
            </a:r>
            <a:r>
              <a:rPr b="1"/>
              <a:t>Módulo 4</a:t>
            </a:r>
            <a:r>
              <a:t>, vamos aprender sobre representação vetorial de texto, incluindo Bag of Words, TF-IDF e word embeddings.</a:t>
            </a:r>
          </a:p>
          <a:p>
            <a:pPr>
              <a:defRPr sz="2000"/>
            </a:pPr>
            <a:r>
              <a:t>---</a:t>
            </a:r>
          </a:p>
          <a:p>
            <a:pPr>
              <a:defRPr sz="2000"/>
            </a:pPr>
            <a:r>
              <a:rPr b="1"/>
              <a:t>Dica</a:t>
            </a:r>
            <a:r>
              <a:t>: Execute o notebook `03_analise_estatistica.ipynb` para aplicar todos os conceitos na prática!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 Distribuições Estatísticas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Distribuição de Zipf</a:t>
            </a:r>
            <a:r>
              <a:t>: Para frequência de palavras</a:t>
            </a:r>
          </a:p>
          <a:p>
            <a:pPr>
              <a:defRPr sz="2000"/>
            </a:pPr>
            <a:r>
              <a:t>- </a:t>
            </a:r>
            <a:r>
              <a:rPr b="1"/>
              <a:t>Distribuição de Poisson</a:t>
            </a:r>
            <a:r>
              <a:t>: Para eventos raros</a:t>
            </a:r>
          </a:p>
          <a:p>
            <a:pPr>
              <a:defRPr sz="2000"/>
            </a:pPr>
            <a:r>
              <a:t>- </a:t>
            </a:r>
            <a:r>
              <a:rPr b="1"/>
              <a:t>Distribuição normal</a:t>
            </a:r>
            <a:r>
              <a:t>: Para características contínuas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N-Gramas E Colocações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N-Gramas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Sequências contíguas de n palavras que capturam contexto local.</a:t>
            </a:r>
          </a:p>
          <a:p>
            <a:pPr>
              <a:defRPr sz="2000"/>
            </a:pPr>
            <a:r>
              <a:rPr b="1"/>
              <a:t>Tipos de n-gramas:</a:t>
            </a:r>
          </a:p>
          <a:p>
            <a:pPr>
              <a:defRPr sz="2000"/>
            </a:pPr>
            <a:r>
              <a:t>- </a:t>
            </a:r>
            <a:r>
              <a:rPr b="1"/>
              <a:t>Unigramas</a:t>
            </a:r>
            <a:r>
              <a:t> (n=1): Palavras individuais</a:t>
            </a:r>
          </a:p>
          <a:p>
            <a:pPr>
              <a:defRPr sz="2000"/>
            </a:pPr>
            <a:r>
              <a:t>- </a:t>
            </a:r>
            <a:r>
              <a:rPr b="1"/>
              <a:t>Bigramas</a:t>
            </a:r>
            <a:r>
              <a:t> (n=2): Pares de palavras consecutivas</a:t>
            </a:r>
          </a:p>
          <a:p>
            <a:pPr>
              <a:defRPr sz="2000"/>
            </a:pPr>
            <a:r>
              <a:t>- </a:t>
            </a:r>
            <a:r>
              <a:rPr b="1"/>
              <a:t>Trigramas</a:t>
            </a:r>
            <a:r>
              <a:t> (n=3): Triplas de palavras</a:t>
            </a:r>
          </a:p>
          <a:p>
            <a:pPr>
              <a:defRPr sz="2000"/>
            </a:pPr>
            <a:r>
              <a:t>- </a:t>
            </a:r>
            <a:r>
              <a:rPr b="1"/>
              <a:t>4-gramas</a:t>
            </a:r>
            <a:r>
              <a:t> e superiores: Contextos mais longos</a:t>
            </a:r>
          </a:p>
          <a:p>
            <a:pPr>
              <a:defRPr sz="2000"/>
            </a:pPr>
            <a:r>
              <a:rPr b="1"/>
              <a:t>Aplicações:</a:t>
            </a:r>
          </a:p>
          <a:p>
            <a:pPr>
              <a:defRPr sz="2000"/>
            </a:pPr>
            <a:r>
              <a:t>- Detecção de frases idiomáticas</a:t>
            </a:r>
          </a:p>
          <a:p>
            <a:pPr>
              <a:defRPr sz="2000"/>
            </a:pPr>
            <a:r>
              <a:t>- Análise de estilo de escrita</a:t>
            </a:r>
          </a:p>
          <a:p>
            <a:pPr>
              <a:defRPr sz="2000"/>
            </a:pPr>
            <a:r>
              <a:t>- Modelos de linguagem</a:t>
            </a:r>
          </a:p>
          <a:p>
            <a:pPr>
              <a:defRPr sz="2000"/>
            </a:pPr>
            <a:r>
              <a:t>- Correção ortográfica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Colocações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Combinações de palavras que aparecem juntas com frequência acima do esperado.</a:t>
            </a:r>
          </a:p>
          <a:p>
            <a:pPr>
              <a:defRPr sz="2000"/>
            </a:pPr>
            <a:r>
              <a:rPr b="1"/>
              <a:t>Medidas de associação:</a:t>
            </a:r>
          </a:p>
          <a:p>
            <a:pPr>
              <a:defRPr sz="2000"/>
            </a:pPr>
            <a:r>
              <a:t>- </a:t>
            </a:r>
            <a:r>
              <a:rPr b="1"/>
              <a:t>PMI (Pointwise Mutual Information)</a:t>
            </a:r>
          </a:p>
          <a:p>
            <a:pPr>
              <a:defRPr sz="2000"/>
            </a:pPr>
            <a:r>
              <a:t>- </a:t>
            </a:r>
            <a:r>
              <a:rPr b="1"/>
              <a:t>Chi-quadrado (χ²)</a:t>
            </a:r>
          </a:p>
          <a:p>
            <a:pPr>
              <a:defRPr sz="2000"/>
            </a:pPr>
            <a:r>
              <a:t>- </a:t>
            </a:r>
            <a:r>
              <a:rPr b="1"/>
              <a:t>T-score</a:t>
            </a:r>
          </a:p>
          <a:p>
            <a:pPr>
              <a:defRPr sz="2000"/>
            </a:pPr>
            <a:r>
              <a:t>- </a:t>
            </a:r>
            <a:r>
              <a:rPr b="1"/>
              <a:t>Log-likelihood ratio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Medidas De Similaridade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