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04 Representacao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Tf-Idf (Term Frequency - Inverse Document Frequency)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BoW trata todas as palavras igualmente. TF-IDF pondera palavras por sua importância no corpus.</a:t>
            </a:r>
          </a:p>
          <a:p>
            <a:pPr>
              <a:defRPr sz="2000"/>
            </a:pPr>
            <a:r>
              <a:rPr b="1"/>
              <a:t>Intuição:</a:t>
            </a:r>
          </a:p>
          <a:p>
            <a:pPr>
              <a:defRPr sz="2000"/>
            </a:pPr>
            <a:r>
              <a:t>- Palavras frequentes no documento são importantes (TF)</a:t>
            </a:r>
          </a:p>
          <a:p>
            <a:pPr>
              <a:defRPr sz="2000"/>
            </a:pPr>
            <a:r>
              <a:t>- Palavras raras no corpus são distintivas (IDF)</a:t>
            </a:r>
          </a:p>
          <a:p>
            <a:pPr>
              <a:defRPr sz="2000"/>
            </a:pPr>
            <a:r>
              <a:t>- Combine ambas para medir relevância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Fórmulas Matemáticas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Term Frequency (TF):</a:t>
            </a:r>
          </a:p>
          <a:p>
            <a:pPr>
              <a:defRPr sz="2000"/>
            </a:pPr>
            <a:r>
              <a:t>- TF(t,d) = (# de vezes que t aparece em d) / (# total de palavras em d)</a:t>
            </a:r>
          </a:p>
          <a:p>
            <a:pPr>
              <a:defRPr sz="2000"/>
            </a:pPr>
            <a:r>
              <a:t>- Log normalization: 1 + log(tf)</a:t>
            </a:r>
          </a:p>
          <a:p>
            <a:pPr>
              <a:defRPr sz="2000"/>
            </a:pPr>
            <a:r>
              <a:t>- Binary: 1 se presente, 0 caso contrário</a:t>
            </a:r>
          </a:p>
          <a:p>
            <a:pPr>
              <a:defRPr sz="2000"/>
            </a:pPr>
            <a:r>
              <a:rPr b="1"/>
              <a:t>Inverse Document Frequency (IDF):</a:t>
            </a:r>
          </a:p>
          <a:p>
            <a:pPr>
              <a:defRPr sz="2000"/>
            </a:pPr>
            <a:r>
              <a:t>- IDF(t) = log(N / df(t))</a:t>
            </a:r>
          </a:p>
          <a:p>
            <a:pPr>
              <a:defRPr sz="2000"/>
            </a:pPr>
            <a:r>
              <a:t>- N = número total de documentos</a:t>
            </a:r>
          </a:p>
          <a:p>
            <a:pPr>
              <a:defRPr sz="2000"/>
            </a:pPr>
            <a:r>
              <a:t>- df(t) = número de documentos contendo termo t</a:t>
            </a:r>
          </a:p>
          <a:p>
            <a:pPr>
              <a:defRPr sz="2000"/>
            </a:pPr>
            <a:r>
              <a:rPr b="1"/>
              <a:t>TF-IDF Score:</a:t>
            </a:r>
          </a:p>
          <a:p>
            <a:pPr>
              <a:defRPr sz="2000"/>
            </a:pPr>
            <a:r>
              <a:t>- TF-IDF(t,d) = TF(t,d) × IDF(t)</a:t>
            </a:r>
          </a:p>
          <a:p>
            <a:pPr>
              <a:defRPr sz="2000"/>
            </a:pPr>
            <a:r>
              <a:t>- Smoothed IDF: log(N / (1 + df(t))) + 1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Interpretação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Valores altos</a:t>
            </a:r>
            <a:r>
              <a:t>: Palavras frequentes no documento, raras no corpus</a:t>
            </a:r>
          </a:p>
          <a:p>
            <a:pPr>
              <a:defRPr sz="2000"/>
            </a:pPr>
            <a:r>
              <a:t>- </a:t>
            </a:r>
            <a:r>
              <a:rPr b="1"/>
              <a:t>Valores baixos</a:t>
            </a:r>
            <a:r>
              <a:t>: Palavras comuns ou ausentes</a:t>
            </a:r>
          </a:p>
          <a:p>
            <a:pPr>
              <a:defRPr sz="2000"/>
            </a:pPr>
            <a:r>
              <a:t>- </a:t>
            </a:r>
            <a:r>
              <a:rPr b="1"/>
              <a:t>Zero</a:t>
            </a:r>
            <a:r>
              <a:t>: Palavra não aparece no documento</a:t>
            </a:r>
          </a:p>
          <a:p>
            <a:pPr>
              <a:defRPr sz="2000"/>
            </a:pPr>
            <a:r>
              <a:t>- </a:t>
            </a:r>
            <a:r>
              <a:rPr b="1"/>
              <a:t>Stopwords</a:t>
            </a:r>
            <a:r>
              <a:t>: Geralmente têm IDF baixo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3.4 Vantagens E Limitações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Vantagens:</a:t>
            </a:r>
          </a:p>
          <a:p>
            <a:pPr>
              <a:defRPr sz="2000"/>
            </a:pPr>
            <a:r>
              <a:t>- Reduz peso de palavras comuns</a:t>
            </a:r>
          </a:p>
          <a:p>
            <a:pPr>
              <a:defRPr sz="2000"/>
            </a:pPr>
            <a:r>
              <a:t>- Destaca termos distintivos</a:t>
            </a:r>
          </a:p>
          <a:p>
            <a:pPr>
              <a:defRPr sz="2000"/>
            </a:pPr>
            <a:r>
              <a:t>- Funciona bem para busca e classificação</a:t>
            </a:r>
          </a:p>
          <a:p>
            <a:pPr>
              <a:defRPr sz="2000"/>
            </a:pPr>
            <a:r>
              <a:t>- Interpretável e eficiente</a:t>
            </a:r>
          </a:p>
          <a:p>
            <a:pPr>
              <a:defRPr sz="2000"/>
            </a:pPr>
            <a:r>
              <a:rPr b="1"/>
              <a:t>Limitações:</a:t>
            </a:r>
          </a:p>
          <a:p>
            <a:pPr>
              <a:defRPr sz="2000"/>
            </a:pPr>
            <a:r>
              <a:t>- Ainda ignora ordem das palavras</a:t>
            </a:r>
          </a:p>
          <a:p>
            <a:pPr>
              <a:defRPr sz="2000"/>
            </a:pPr>
            <a:r>
              <a:t>- Não captura relações semânticas</a:t>
            </a:r>
          </a:p>
          <a:p>
            <a:pPr>
              <a:defRPr sz="2000"/>
            </a:pPr>
            <a:r>
              <a:t>- Esparsidade permanece</a:t>
            </a:r>
          </a:p>
          <a:p>
            <a:pPr>
              <a:defRPr sz="2000"/>
            </a:pPr>
            <a:r>
              <a:t>- Sensível ao tamanho do corpus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Conceito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Representações densas de baixa dimensionalidade que capturam relações semânticas.</a:t>
            </a:r>
          </a:p>
          <a:p>
            <a:pPr>
              <a:defRPr sz="2000"/>
            </a:pPr>
            <a:r>
              <a:rPr b="1"/>
              <a:t>Hipótese distribucional</a:t>
            </a:r>
            <a:r>
              <a:t>: "Palavras que aparecem em contextos similares têm significados similares"</a:t>
            </a:r>
          </a:p>
          <a:p>
            <a:pPr>
              <a:defRPr sz="2000"/>
            </a:pPr>
            <a:r>
              <a:rPr b="1"/>
              <a:t>Características:</a:t>
            </a:r>
          </a:p>
          <a:p>
            <a:pPr>
              <a:defRPr sz="2000"/>
            </a:pPr>
            <a:r>
              <a:t>- </a:t>
            </a:r>
            <a:r>
              <a:rPr b="1"/>
              <a:t>Densas</a:t>
            </a:r>
            <a:r>
              <a:t>: Poucos zeros, muita informação</a:t>
            </a:r>
          </a:p>
          <a:p>
            <a:pPr>
              <a:defRPr sz="2000"/>
            </a:pPr>
            <a:r>
              <a:t>- </a:t>
            </a:r>
            <a:r>
              <a:rPr b="1"/>
              <a:t>Baixa dimensionalidade</a:t>
            </a:r>
            <a:r>
              <a:t>: 50-300 dimensões</a:t>
            </a:r>
          </a:p>
          <a:p>
            <a:pPr>
              <a:defRPr sz="2000"/>
            </a:pPr>
            <a:r>
              <a:t>- </a:t>
            </a:r>
            <a:r>
              <a:rPr b="1"/>
              <a:t>Semântica</a:t>
            </a:r>
            <a:r>
              <a:t>: Capturam relações de significado</a:t>
            </a:r>
          </a:p>
          <a:p>
            <a:pPr>
              <a:defRPr sz="2000"/>
            </a:pPr>
            <a:r>
              <a:t>- </a:t>
            </a:r>
            <a:r>
              <a:rPr b="1"/>
              <a:t>Aprendizagem</a:t>
            </a:r>
            <a:r>
              <a:t>: Extraídas de grandes corpus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Arquiteturas:</a:t>
            </a:r>
          </a:p>
          <a:p>
            <a:pPr>
              <a:defRPr sz="2000"/>
            </a:pPr>
            <a:r>
              <a:t>- </a:t>
            </a:r>
            <a:r>
              <a:rPr b="1"/>
              <a:t>CBOW (Continuous Bag of Words)</a:t>
            </a:r>
            <a:r>
              <a:t>: Prediz palavra central dado contexto</a:t>
            </a:r>
          </a:p>
          <a:p>
            <a:pPr>
              <a:defRPr sz="2000"/>
            </a:pPr>
            <a:r>
              <a:t>- </a:t>
            </a:r>
            <a:r>
              <a:rPr b="1"/>
              <a:t>Skip-gram</a:t>
            </a:r>
            <a:r>
              <a:t>: Prediz contexto dada palavra central</a:t>
            </a:r>
          </a:p>
          <a:p>
            <a:pPr>
              <a:defRPr sz="2000"/>
            </a:pPr>
            <a:r>
              <a:rPr b="1"/>
              <a:t>Hiperparâmetros:</a:t>
            </a:r>
          </a:p>
          <a:p>
            <a:pPr>
              <a:defRPr sz="2000"/>
            </a:pPr>
            <a:r>
              <a:t>- </a:t>
            </a:r>
            <a:r>
              <a:rPr b="1"/>
              <a:t>vector_size</a:t>
            </a:r>
            <a:r>
              <a:t>: Dimensionalidade (100-300)</a:t>
            </a:r>
          </a:p>
          <a:p>
            <a:pPr>
              <a:defRPr sz="2000"/>
            </a:pPr>
            <a:r>
              <a:t>- </a:t>
            </a:r>
            <a:r>
              <a:rPr b="1"/>
              <a:t>window</a:t>
            </a:r>
            <a:r>
              <a:t>: Tamanho da janela de contexto</a:t>
            </a:r>
          </a:p>
          <a:p>
            <a:pPr>
              <a:defRPr sz="2000"/>
            </a:pPr>
            <a:r>
              <a:t>- </a:t>
            </a:r>
            <a:r>
              <a:rPr b="1"/>
              <a:t>min_count</a:t>
            </a:r>
            <a:r>
              <a:t>: Frequência mínima das palavras</a:t>
            </a:r>
          </a:p>
          <a:p>
            <a:pPr>
              <a:defRPr sz="2000"/>
            </a:pPr>
            <a:r>
              <a:t>- </a:t>
            </a:r>
            <a:r>
              <a:rPr b="1"/>
              <a:t>workers</a:t>
            </a:r>
            <a:r>
              <a:t>: Paralelização</a:t>
            </a:r>
          </a:p>
          <a:p>
            <a:pPr>
              <a:defRPr sz="2000"/>
            </a:pPr>
            <a:r>
              <a:t>- </a:t>
            </a:r>
            <a:r>
              <a:rPr b="1"/>
              <a:t>sg</a:t>
            </a:r>
            <a:r>
              <a:t>: 0=CBOW, 1=Skip-gram</a:t>
            </a:r>
          </a:p>
          <a:p>
            <a:pPr>
              <a:defRPr sz="2000"/>
            </a:pPr>
            <a:r>
              <a:rPr b="1"/>
              <a:t>Propriedades Matemáticas:</a:t>
            </a:r>
          </a:p>
          <a:p>
            <a:pPr>
              <a:defRPr sz="2000"/>
            </a:pPr>
            <a:r>
              <a:t>- rei - homem + mulher ≈ rainha</a:t>
            </a:r>
          </a:p>
          <a:p>
            <a:pPr>
              <a:defRPr sz="2000"/>
            </a:pPr>
            <a:r>
              <a:t>- Paris - França + Itália ≈ Roma</a:t>
            </a:r>
          </a:p>
          <a:p>
            <a:pPr>
              <a:defRPr sz="2000"/>
            </a:pPr>
            <a:r>
              <a:t>- walking - walk + swim ≈ swimming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Glove (Global Vectors)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Combina estatísticas globais (matriz de co-ocorrência) com aprendizado local.</a:t>
            </a:r>
          </a:p>
          <a:p>
            <a:pPr>
              <a:defRPr sz="2000"/>
            </a:pPr>
            <a:r>
              <a:rPr b="1"/>
              <a:t>Vantagens sobre Word2Vec:</a:t>
            </a:r>
          </a:p>
          <a:p>
            <a:pPr>
              <a:defRPr sz="2000"/>
            </a:pPr>
            <a:r>
              <a:t>- Usa estatísticas globais do corpus</a:t>
            </a:r>
          </a:p>
          <a:p>
            <a:pPr>
              <a:defRPr sz="2000"/>
            </a:pPr>
            <a:r>
              <a:t>- Treinamento mais estável</a:t>
            </a:r>
          </a:p>
          <a:p>
            <a:pPr>
              <a:defRPr sz="2000"/>
            </a:pPr>
            <a:r>
              <a:t>- Melhor performance em tarefas de analogia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4.4 Fasttext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Extensão do Word2Vec que considera subpalavras (character n-grams).</a:t>
            </a:r>
          </a:p>
          <a:p>
            <a:pPr>
              <a:defRPr sz="2000"/>
            </a:pPr>
            <a:r>
              <a:rPr b="1"/>
              <a:t>Vantagens:</a:t>
            </a:r>
          </a:p>
          <a:p>
            <a:pPr>
              <a:defRPr sz="2000"/>
            </a:pPr>
            <a:r>
              <a:t>- Lida com palavras fora do vocabulário (OOV)</a:t>
            </a:r>
          </a:p>
          <a:p>
            <a:pPr>
              <a:defRPr sz="2000"/>
            </a:pPr>
            <a:r>
              <a:t>- Útil para idiomas com morfologia rica</a:t>
            </a:r>
          </a:p>
          <a:p>
            <a:pPr>
              <a:defRPr sz="2000"/>
            </a:pPr>
            <a:r>
              <a:t>- Compartilha informação entre palavras similares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Redução De Dimensionalidade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Por Que Reduzir Dimensões?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Visualização</a:t>
            </a:r>
            <a:r>
              <a:t>: Plotar em 2D/3D</a:t>
            </a:r>
          </a:p>
          <a:p>
            <a:pPr>
              <a:defRPr sz="2000"/>
            </a:pPr>
            <a:r>
              <a:t>- </a:t>
            </a:r>
            <a:r>
              <a:rPr b="1"/>
              <a:t>Eficiência</a:t>
            </a:r>
            <a:r>
              <a:t>: Menos parâmetros para treinar</a:t>
            </a:r>
          </a:p>
          <a:p>
            <a:pPr>
              <a:defRPr sz="2000"/>
            </a:pPr>
            <a:r>
              <a:t>- </a:t>
            </a:r>
            <a:r>
              <a:rPr b="1"/>
              <a:t>Ruído</a:t>
            </a:r>
            <a:r>
              <a:t>: Remover dimensões irrelevantes</a:t>
            </a:r>
          </a:p>
          <a:p>
            <a:pPr>
              <a:defRPr sz="2000"/>
            </a:pPr>
            <a:r>
              <a:t>- </a:t>
            </a:r>
            <a:r>
              <a:rPr b="1"/>
              <a:t>Storage</a:t>
            </a:r>
            <a:r>
              <a:t>: Economizar memória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Técnicas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PCA (Principal Component Analysis):</a:t>
            </a:r>
          </a:p>
          <a:p>
            <a:pPr>
              <a:defRPr sz="2000"/>
            </a:pPr>
            <a:r>
              <a:t>- Encontra direções de maior variância</a:t>
            </a:r>
          </a:p>
          <a:p>
            <a:pPr>
              <a:defRPr sz="2000"/>
            </a:pPr>
            <a:r>
              <a:t>- Componentes são combinações lineares de features</a:t>
            </a:r>
          </a:p>
          <a:p>
            <a:pPr>
              <a:defRPr sz="2000"/>
            </a:pPr>
            <a:r>
              <a:t>- Preserva variância global</a:t>
            </a:r>
          </a:p>
          <a:p>
            <a:pPr>
              <a:defRPr sz="2000"/>
            </a:pPr>
            <a:r>
              <a:rPr b="1"/>
              <a:t>SVD (Singular Value Decomposition):</a:t>
            </a:r>
          </a:p>
          <a:p>
            <a:pPr>
              <a:defRPr sz="2000"/>
            </a:pPr>
            <a:r>
              <a:t>- Factorização de matriz</a:t>
            </a:r>
          </a:p>
          <a:p>
            <a:pPr>
              <a:defRPr sz="2000"/>
            </a:pPr>
            <a:r>
              <a:t>- Base para Latent Semantic Analysis (LSA)</a:t>
            </a:r>
          </a:p>
          <a:p>
            <a:pPr>
              <a:defRPr sz="2000"/>
            </a:pPr>
            <a:r>
              <a:t>- Identifica tópicos latentes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Técnicas Não-Lineares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t-SNE (t-Distributed Stochastic Neighbor Embedding):</a:t>
            </a:r>
          </a:p>
          <a:p>
            <a:pPr>
              <a:defRPr sz="2000"/>
            </a:pPr>
            <a:r>
              <a:t>- Preserva estrutura local</a:t>
            </a:r>
          </a:p>
          <a:p>
            <a:pPr>
              <a:defRPr sz="2000"/>
            </a:pPr>
            <a:r>
              <a:t>- Excelente para visualização</a:t>
            </a:r>
          </a:p>
          <a:p>
            <a:pPr>
              <a:defRPr sz="2000"/>
            </a:pPr>
            <a:r>
              <a:t>- Não preserva distâncias globais</a:t>
            </a:r>
          </a:p>
          <a:p>
            <a:pPr>
              <a:defRPr sz="2000"/>
            </a:pPr>
            <a:r>
              <a:rPr b="1"/>
              <a:t>UMAP (Uniform Manifold Approximation):</a:t>
            </a:r>
          </a:p>
          <a:p>
            <a:pPr>
              <a:defRPr sz="2000"/>
            </a:pPr>
            <a:r>
              <a:t>- Mais rápido que t-SNE</a:t>
            </a:r>
          </a:p>
          <a:p>
            <a:pPr>
              <a:defRPr sz="2000"/>
            </a:pPr>
            <a:r>
              <a:t>- Preserva melhor estrutura global</a:t>
            </a:r>
          </a:p>
          <a:p>
            <a:pPr>
              <a:defRPr sz="2000"/>
            </a:pPr>
            <a:r>
              <a:t>- Bom para visualização e pré-processamento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Avaliação De Representações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Métricas Intrínsecas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Analogias:</a:t>
            </a:r>
          </a:p>
          <a:p>
            <a:pPr>
              <a:defRPr sz="2000"/>
            </a:pPr>
            <a:r>
              <a:t>- a : b :: c : ?</a:t>
            </a:r>
          </a:p>
          <a:p>
            <a:pPr>
              <a:defRPr sz="2000"/>
            </a:pPr>
            <a:r>
              <a:t>- Teste: rei : homem :: rainha : mulher</a:t>
            </a:r>
          </a:p>
          <a:p>
            <a:pPr>
              <a:defRPr sz="2000"/>
            </a:pPr>
            <a:r>
              <a:t>- Datasets: Google analogies, BATS</a:t>
            </a:r>
          </a:p>
          <a:p>
            <a:pPr>
              <a:defRPr sz="2000"/>
            </a:pPr>
            <a:r>
              <a:rPr b="1"/>
              <a:t>Similaridade:</a:t>
            </a:r>
          </a:p>
          <a:p>
            <a:pPr>
              <a:defRPr sz="2000"/>
            </a:pPr>
            <a:r>
              <a:t>- Correlação com julgamentos humanos</a:t>
            </a:r>
          </a:p>
          <a:p>
            <a:pPr>
              <a:defRPr sz="2000"/>
            </a:pPr>
            <a:r>
              <a:t>- Datasets: SimLex-999, WordSim-353</a:t>
            </a:r>
          </a:p>
          <a:p>
            <a:pPr>
              <a:defRPr sz="2000"/>
            </a:pPr>
            <a:r>
              <a:t>- Métricas: Spearman correlation</a:t>
            </a:r>
          </a:p>
          <a:p>
            <a:pPr>
              <a:defRPr sz="2000"/>
            </a:pPr>
            <a:r>
              <a:rPr b="1"/>
              <a:t>Outlier Detection:</a:t>
            </a:r>
          </a:p>
          <a:p>
            <a:pPr>
              <a:defRPr sz="2000"/>
            </a:pPr>
            <a:r>
              <a:t>- Identificar palavra que não pertence ao grupo</a:t>
            </a:r>
          </a:p>
          <a:p>
            <a:pPr>
              <a:defRPr sz="2000"/>
            </a:pPr>
            <a:r>
              <a:t>- Exemplo: [gato, cachorro, carro, gato]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Métricas Extrínsecas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Classificação de texto</a:t>
            </a:r>
            <a:r>
              <a:t>: Accuracy, F1-score</a:t>
            </a:r>
          </a:p>
          <a:p>
            <a:pPr>
              <a:defRPr sz="2000"/>
            </a:pPr>
            <a:r>
              <a:t>- </a:t>
            </a:r>
            <a:r>
              <a:rPr b="1"/>
              <a:t>Análise de sentimentos</a:t>
            </a:r>
            <a:r>
              <a:t>: Correlação com labels</a:t>
            </a:r>
          </a:p>
          <a:p>
            <a:pPr>
              <a:defRPr sz="2000"/>
            </a:pPr>
            <a:r>
              <a:t>- </a:t>
            </a:r>
            <a:r>
              <a:rPr b="1"/>
              <a:t>NER</a:t>
            </a:r>
            <a:r>
              <a:t>: Precision, Recall, F1</a:t>
            </a:r>
          </a:p>
          <a:p>
            <a:pPr>
              <a:defRPr sz="2000"/>
            </a:pPr>
            <a:r>
              <a:t>- </a:t>
            </a:r>
            <a:r>
              <a:rPr b="1"/>
              <a:t>Parsing</a:t>
            </a:r>
            <a:r>
              <a:t>: Attachment accuracy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 Análise Qualitativa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Vizinhos mais próximos</a:t>
            </a:r>
            <a:r>
              <a:t>: Palavras similares</a:t>
            </a:r>
          </a:p>
          <a:p>
            <a:pPr>
              <a:defRPr sz="2000"/>
            </a:pPr>
            <a:r>
              <a:t>- </a:t>
            </a:r>
            <a:r>
              <a:rPr b="1"/>
              <a:t>Visualização</a:t>
            </a:r>
            <a:r>
              <a:t>: t-SNE, UMAP plots</a:t>
            </a:r>
          </a:p>
          <a:p>
            <a:pPr>
              <a:defRPr sz="2000"/>
            </a:pPr>
            <a:r>
              <a:t>- </a:t>
            </a:r>
            <a:r>
              <a:rPr b="1"/>
              <a:t>Projeções</a:t>
            </a:r>
            <a:r>
              <a:t>: Operações matemáticas</a:t>
            </a:r>
          </a:p>
          <a:p>
            <a:pPr>
              <a:defRPr sz="2000"/>
            </a:pPr>
            <a:r>
              <a:t>- </a:t>
            </a:r>
            <a:r>
              <a:rPr b="1"/>
              <a:t>Bias detection</a:t>
            </a:r>
            <a:r>
              <a:t>: Preconceitos nos embeddings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Implementações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Bag Of Words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sklearn.feature_extraction.text import CountVectorizer, TfidfVectorizer</a:t>
            </a:r>
          </a:p>
          <a:p>
            <a:pPr>
              <a:defRPr sz="2000"/>
            </a:pPr>
            <a:r>
              <a:t># BoW simples</a:t>
            </a:r>
          </a:p>
          <a:p>
            <a:pPr>
              <a:defRPr sz="2000"/>
            </a:pPr>
            <a:r>
              <a:t>bow_vectorizer = CountVectorizer(max_features=1000)</a:t>
            </a:r>
          </a:p>
          <a:p>
            <a:pPr>
              <a:defRPr sz="2000"/>
            </a:pPr>
            <a:r>
              <a:t>bow_matrix = bow_vectorizer.fit_transform(corpus)</a:t>
            </a:r>
          </a:p>
          <a:p>
            <a:pPr>
              <a:defRPr sz="2000"/>
            </a:pPr>
            <a:r>
              <a:t># TF-IDF</a:t>
            </a:r>
          </a:p>
          <a:p>
            <a:pPr>
              <a:defRPr sz="2000"/>
            </a:pPr>
            <a:r>
              <a:t>tfidf_vectorizer = TfidfVectorizer(max_features=1000, ngram_range=(1,2))</a:t>
            </a:r>
          </a:p>
          <a:p>
            <a:pPr>
              <a:defRPr sz="2000"/>
            </a:pPr>
            <a:r>
              <a:t>tfidf_matrix = tfidf_vectorizer.fit_transform(corpus)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Fundamentos Da Representação Vetorial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Word2Vec Com Gensim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gensim.models import Word2Vec</a:t>
            </a:r>
          </a:p>
          <a:p>
            <a:pPr>
              <a:defRPr sz="2000"/>
            </a:pPr>
            <a:r>
              <a:t># Treinar modelo</a:t>
            </a:r>
          </a:p>
          <a:p>
            <a:pPr>
              <a:defRPr sz="2000"/>
            </a:pPr>
            <a:r>
              <a:t>model = Word2Vec(</a:t>
            </a:r>
          </a:p>
          <a:p>
            <a:pPr>
              <a:defRPr sz="2000"/>
            </a:pPr>
            <a:r>
              <a:t>    sentences=tokenized_corpus,</a:t>
            </a:r>
          </a:p>
          <a:p>
            <a:pPr>
              <a:defRPr sz="2000"/>
            </a:pPr>
            <a:r>
              <a:t>    vector_size=100,</a:t>
            </a:r>
          </a:p>
          <a:p>
            <a:pPr>
              <a:defRPr sz="2000"/>
            </a:pPr>
            <a:r>
              <a:t>    window=5,</a:t>
            </a:r>
          </a:p>
          <a:p>
            <a:pPr>
              <a:defRPr sz="2000"/>
            </a:pPr>
            <a:r>
              <a:t>    min_count=5,</a:t>
            </a:r>
          </a:p>
          <a:p>
            <a:pPr>
              <a:defRPr sz="2000"/>
            </a:pPr>
            <a:r>
              <a:t>    workers=4,</a:t>
            </a:r>
          </a:p>
          <a:p>
            <a:pPr>
              <a:defRPr sz="2000"/>
            </a:pPr>
            <a:r>
              <a:t>    sg=1  # Skip-gram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# Usar modelo</a:t>
            </a:r>
          </a:p>
          <a:p>
            <a:pPr>
              <a:defRPr sz="2000"/>
            </a:pPr>
            <a:r>
              <a:t>vector = model.wv['palavra']</a:t>
            </a:r>
          </a:p>
          <a:p>
            <a:pPr>
              <a:defRPr sz="2000"/>
            </a:pPr>
            <a:r>
              <a:t>similares = model.wv.most_similar('palavra', topn=10)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gensim.models import FastText</a:t>
            </a:r>
          </a:p>
          <a:p>
            <a:pPr>
              <a:defRPr sz="2000"/>
            </a:pPr>
            <a:r>
              <a:t>model = FastText(</a:t>
            </a:r>
          </a:p>
          <a:p>
            <a:pPr>
              <a:defRPr sz="2000"/>
            </a:pPr>
            <a:r>
              <a:t>    sentences=tokenized_corpus,</a:t>
            </a:r>
          </a:p>
          <a:p>
            <a:pPr>
              <a:defRPr sz="2000"/>
            </a:pPr>
            <a:r>
              <a:t>    vector_size=100,</a:t>
            </a:r>
          </a:p>
          <a:p>
            <a:pPr>
              <a:defRPr sz="2000"/>
            </a:pPr>
            <a:r>
              <a:t>    window=5,</a:t>
            </a:r>
          </a:p>
          <a:p>
            <a:pPr>
              <a:defRPr sz="2000"/>
            </a:pPr>
            <a:r>
              <a:t>    min_count=5,</a:t>
            </a:r>
          </a:p>
          <a:p>
            <a:pPr>
              <a:defRPr sz="2000"/>
            </a:pPr>
            <a:r>
              <a:t>    workers=4,</a:t>
            </a:r>
          </a:p>
          <a:p>
            <a:pPr>
              <a:defRPr sz="2000"/>
            </a:pPr>
            <a:r>
              <a:t>    sg=1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# Vantagem: lida com OOV</a:t>
            </a:r>
          </a:p>
          <a:p>
            <a:pPr>
              <a:defRPr sz="2000"/>
            </a:pPr>
            <a:r>
              <a:t>vector_oov = model.wv['palavrainexistente']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1: Comparação Bow Vs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Implementar ambas representações</a:t>
            </a:r>
          </a:p>
          <a:p>
            <a:pPr>
              <a:defRPr sz="2000"/>
            </a:pPr>
            <a:r>
              <a:t>- Comparar esparsidade e performance</a:t>
            </a:r>
          </a:p>
          <a:p>
            <a:pPr>
              <a:defRPr sz="2000"/>
            </a:pPr>
            <a:r>
              <a:t>- Analisar palavras com maior peso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2: Treinamento De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Treinar embeddings em corpus português</a:t>
            </a:r>
          </a:p>
          <a:p>
            <a:pPr>
              <a:defRPr sz="2000"/>
            </a:pPr>
            <a:r>
              <a:t>- Explorar analogias e similaridades</a:t>
            </a:r>
          </a:p>
          <a:p>
            <a:pPr>
              <a:defRPr sz="2000"/>
            </a:pPr>
            <a:r>
              <a:t>- Visualizar embeddings com t-SNE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3: Avaliação De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Implementar métricas de avaliação</a:t>
            </a:r>
          </a:p>
          <a:p>
            <a:pPr>
              <a:defRPr sz="2000"/>
            </a:pPr>
            <a:r>
              <a:t>- Comparar Word2Vec, GloVe e FastText</a:t>
            </a:r>
          </a:p>
          <a:p>
            <a:pPr>
              <a:defRPr sz="2000"/>
            </a:pPr>
            <a:r>
              <a:t>- Analisar bias nos embeddings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4: Redução De Dimensionalidade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Aplicar PCA em matriz TF-IDF</a:t>
            </a:r>
          </a:p>
          <a:p>
            <a:pPr>
              <a:defRPr sz="2000"/>
            </a:pPr>
            <a:r>
              <a:t>- Visualizar documentos em espaço reduzido</a:t>
            </a:r>
          </a:p>
          <a:p>
            <a:pPr>
              <a:defRPr sz="2000"/>
            </a:pPr>
            <a:r>
              <a:t>- Comparar PCA vs t-SNE vs UMAP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5: Sistema De Busca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Implementar busca semântica</a:t>
            </a:r>
          </a:p>
          <a:p>
            <a:pPr>
              <a:defRPr sz="2000"/>
            </a:pPr>
            <a:r>
              <a:t>- Comparar diferentes representações</a:t>
            </a:r>
          </a:p>
          <a:p>
            <a:pPr>
              <a:defRPr sz="2000"/>
            </a:pPr>
            <a:r>
              <a:t>- Avaliar relevância dos resultados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🚨 Armadilhas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Problemas Com Bow/Tf-Idf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Esparsidade extrema</a:t>
            </a:r>
            <a:r>
              <a:t>: Vocabulário muito grande</a:t>
            </a:r>
          </a:p>
          <a:p>
            <a:pPr>
              <a:defRPr sz="2000"/>
            </a:pPr>
            <a:r>
              <a:t>- </a:t>
            </a:r>
            <a:r>
              <a:rPr b="1"/>
              <a:t>OOV words</a:t>
            </a:r>
            <a:r>
              <a:t>: Palavras não vistas no treino</a:t>
            </a:r>
          </a:p>
          <a:p>
            <a:pPr>
              <a:defRPr sz="2000"/>
            </a:pPr>
            <a:r>
              <a:t>- </a:t>
            </a:r>
            <a:r>
              <a:rPr b="1"/>
              <a:t>Perda de ordem</a:t>
            </a:r>
            <a:r>
              <a:t>: Ignore estrutura sintática</a:t>
            </a:r>
          </a:p>
          <a:p>
            <a:pPr>
              <a:defRPr sz="2000"/>
            </a:pPr>
            <a:r>
              <a:t>- </a:t>
            </a:r>
            <a:r>
              <a:rPr b="1"/>
              <a:t>Polissemia</a:t>
            </a:r>
            <a:r>
              <a:t>: Uma palavra, múltiplos significados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Por Que Vetorizar Texto?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Algoritmos de machine learning trabalham com números, não com texto. A vetorização converte texto em representações numéricas preservando informação semântica.</a:t>
            </a:r>
          </a:p>
          <a:p>
            <a:pPr>
              <a:defRPr sz="2000"/>
            </a:pPr>
            <a:r>
              <a:rPr b="1"/>
              <a:t>Desafios:</a:t>
            </a:r>
          </a:p>
          <a:p>
            <a:pPr>
              <a:defRPr sz="2000"/>
            </a:pPr>
            <a:r>
              <a:t>- </a:t>
            </a:r>
            <a:r>
              <a:rPr b="1"/>
              <a:t>Esparsidade</a:t>
            </a:r>
            <a:r>
              <a:t>: Maioria dos valores são zero</a:t>
            </a:r>
          </a:p>
          <a:p>
            <a:pPr>
              <a:defRPr sz="2000"/>
            </a:pPr>
            <a:r>
              <a:t>- </a:t>
            </a:r>
            <a:r>
              <a:rPr b="1"/>
              <a:t>Dimensionalidade</a:t>
            </a:r>
            <a:r>
              <a:t>: Vocabulários grandes = vetores enormes</a:t>
            </a:r>
          </a:p>
          <a:p>
            <a:pPr>
              <a:defRPr sz="2000"/>
            </a:pPr>
            <a:r>
              <a:t>- </a:t>
            </a:r>
            <a:r>
              <a:rPr b="1"/>
              <a:t>Semântica</a:t>
            </a:r>
            <a:r>
              <a:t>: Capturar significado além de sintaxe</a:t>
            </a:r>
          </a:p>
          <a:p>
            <a:pPr>
              <a:defRPr sz="2000"/>
            </a:pPr>
            <a:r>
              <a:t>- </a:t>
            </a:r>
            <a:r>
              <a:rPr b="1"/>
              <a:t>Eficiência</a:t>
            </a:r>
            <a:r>
              <a:t>: Processamento rápido para grandes corpus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Problemas Com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Dados insuficientes</a:t>
            </a:r>
            <a:r>
              <a:t>: Precisam de corpus grandes</a:t>
            </a:r>
          </a:p>
          <a:p>
            <a:pPr>
              <a:defRPr sz="2000"/>
            </a:pPr>
            <a:r>
              <a:t>- </a:t>
            </a:r>
            <a:r>
              <a:rPr b="1"/>
              <a:t>Bias</a:t>
            </a:r>
            <a:r>
              <a:t>: Refletem preconceitos dos dados</a:t>
            </a:r>
          </a:p>
          <a:p>
            <a:pPr>
              <a:defRPr sz="2000"/>
            </a:pPr>
            <a:r>
              <a:t>- </a:t>
            </a:r>
            <a:r>
              <a:rPr b="1"/>
              <a:t>Ambiguidade</a:t>
            </a:r>
            <a:r>
              <a:t>: Uma representação por palavra</a:t>
            </a:r>
          </a:p>
          <a:p>
            <a:pPr>
              <a:defRPr sz="2000"/>
            </a:pPr>
            <a:r>
              <a:t>- </a:t>
            </a:r>
            <a:r>
              <a:rPr b="1"/>
              <a:t>Avaliação</a:t>
            </a:r>
            <a:r>
              <a:t>: Métricas nem sempre refletem qualidade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Leituras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Papers Fundamentais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"Efficient Estimation of Word Representations in Vector Space" (Word2Vec)</a:t>
            </a:r>
          </a:p>
          <a:p>
            <a:pPr>
              <a:defRPr sz="2000"/>
            </a:pPr>
            <a:r>
              <a:t>- "GloVe: Global Vectors for Word Representation"</a:t>
            </a:r>
          </a:p>
          <a:p>
            <a:pPr>
              <a:defRPr sz="2000"/>
            </a:pPr>
            <a:r>
              <a:t>- "Enriching Word Vectors with Subword Information" (FastText)</a:t>
            </a:r>
          </a:p>
          <a:p>
            <a:pPr>
              <a:defRPr sz="2000"/>
            </a:pPr>
            <a:r>
              <a:t>- "Distributed Representations of Words and Phrases and their Compositionality"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Recursos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[Word2Vec Tutorial](https://rare-technologies.com/word2vec-tutorial/)</a:t>
            </a:r>
          </a:p>
          <a:p>
            <a:pPr>
              <a:defRPr sz="2000"/>
            </a:pPr>
            <a:r>
              <a:t>- [GloVe Project Page](https://nlp.stanford.edu/projects/glove/)</a:t>
            </a:r>
          </a:p>
          <a:p>
            <a:pPr>
              <a:defRPr sz="2000"/>
            </a:pPr>
            <a:r>
              <a:t>- [FastText Documentation](https://fasttext.cc/)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5</a:t>
            </a:r>
            <a:r>
              <a:t>, vamos aplicar essas representações para classificação de texto usando algoritmos de machine learning.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`04_representacao_texto.ipynb` para experimentar todas as técnicas!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Tipos De Representação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One-hot encoding</a:t>
            </a:r>
            <a:r>
              <a:t>: Cada palavra = vetor binário</a:t>
            </a:r>
          </a:p>
          <a:p>
            <a:pPr>
              <a:defRPr sz="2000"/>
            </a:pPr>
            <a:r>
              <a:t>- </a:t>
            </a:r>
            <a:r>
              <a:rPr b="1"/>
              <a:t>Contagem</a:t>
            </a:r>
            <a:r>
              <a:t>: Frequência de palavras</a:t>
            </a:r>
          </a:p>
          <a:p>
            <a:pPr>
              <a:defRPr sz="2000"/>
            </a:pPr>
            <a:r>
              <a:t>- </a:t>
            </a:r>
            <a:r>
              <a:rPr b="1"/>
              <a:t>TF-IDF</a:t>
            </a:r>
            <a:r>
              <a:t>: Frequência ponderada por raridade</a:t>
            </a:r>
          </a:p>
          <a:p>
            <a:pPr>
              <a:defRPr sz="2000"/>
            </a:pPr>
            <a:r>
              <a:t>- </a:t>
            </a:r>
            <a:r>
              <a:rPr b="1"/>
              <a:t>Embeddings</a:t>
            </a:r>
            <a:r>
              <a:t>: Representações densas aprendidas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Bag Of Words (Bow)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Conceito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Representa documento como "saco de palavras", ignorando ordem e estrutura.</a:t>
            </a:r>
          </a:p>
          <a:p>
            <a:pPr>
              <a:defRPr sz="2000"/>
            </a:pPr>
            <a:r>
              <a:rPr b="1"/>
              <a:t>Características:</a:t>
            </a:r>
          </a:p>
          <a:p>
            <a:pPr>
              <a:defRPr sz="2000"/>
            </a:pPr>
            <a:r>
              <a:t>- </a:t>
            </a:r>
            <a:r>
              <a:rPr b="1"/>
              <a:t>Independência posicional</a:t>
            </a:r>
            <a:r>
              <a:t>: Ordem não importa</a:t>
            </a:r>
          </a:p>
          <a:p>
            <a:pPr>
              <a:defRPr sz="2000"/>
            </a:pPr>
            <a:r>
              <a:t>- </a:t>
            </a:r>
            <a:r>
              <a:rPr b="1"/>
              <a:t>Esparsidade</a:t>
            </a:r>
            <a:r>
              <a:t>: Muitos zeros</a:t>
            </a:r>
          </a:p>
          <a:p>
            <a:pPr>
              <a:defRPr sz="2000"/>
            </a:pPr>
            <a:r>
              <a:t>- </a:t>
            </a:r>
            <a:r>
              <a:rPr b="1"/>
              <a:t>Interpretabilidade</a:t>
            </a:r>
            <a:r>
              <a:t>: Fácil de entender</a:t>
            </a:r>
          </a:p>
          <a:p>
            <a:pPr>
              <a:defRPr sz="2000"/>
            </a:pPr>
            <a:r>
              <a:t>- </a:t>
            </a:r>
            <a:r>
              <a:rPr b="1"/>
              <a:t>Baseline</a:t>
            </a:r>
            <a:r>
              <a:t>: Boa linha de base para comparação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Variações Do 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Binary BoW:</a:t>
            </a:r>
          </a:p>
          <a:p>
            <a:pPr>
              <a:defRPr sz="2000"/>
            </a:pPr>
            <a:r>
              <a:t>- 1 se palavra presente, 0 caso contrário</a:t>
            </a:r>
          </a:p>
          <a:p>
            <a:pPr>
              <a:defRPr sz="2000"/>
            </a:pPr>
            <a:r>
              <a:t>- Ignora frequência</a:t>
            </a:r>
          </a:p>
          <a:p>
            <a:pPr>
              <a:defRPr sz="2000"/>
            </a:pPr>
            <a:r>
              <a:t>- Útil para classificação de tópicos</a:t>
            </a:r>
          </a:p>
          <a:p>
            <a:pPr>
              <a:defRPr sz="2000"/>
            </a:pPr>
            <a:r>
              <a:rPr b="1"/>
              <a:t>Count BoW:</a:t>
            </a:r>
          </a:p>
          <a:p>
            <a:pPr>
              <a:defRPr sz="2000"/>
            </a:pPr>
            <a:r>
              <a:t>- Frequência absoluta de cada palavra</a:t>
            </a:r>
          </a:p>
          <a:p>
            <a:pPr>
              <a:defRPr sz="2000"/>
            </a:pPr>
            <a:r>
              <a:t>- Considera repetições</a:t>
            </a:r>
          </a:p>
          <a:p>
            <a:pPr>
              <a:defRPr sz="2000"/>
            </a:pPr>
            <a:r>
              <a:t>- Pode dar peso excessivo a palavras comuns</a:t>
            </a:r>
          </a:p>
          <a:p>
            <a:pPr>
              <a:defRPr sz="2000"/>
            </a:pPr>
            <a:r>
              <a:rPr b="1"/>
              <a:t>Normalized BoW:</a:t>
            </a:r>
          </a:p>
          <a:p>
            <a:pPr>
              <a:defRPr sz="2000"/>
            </a:pPr>
            <a:r>
              <a:t>- Frequências normalizadas por comprimento</a:t>
            </a:r>
          </a:p>
          <a:p>
            <a:pPr>
              <a:defRPr sz="2000"/>
            </a:pPr>
            <a:r>
              <a:t>- Evita viés por tamanho de documento</a:t>
            </a:r>
          </a:p>
          <a:p>
            <a:pPr>
              <a:defRPr sz="2000"/>
            </a:pPr>
            <a:r>
              <a:t>- Fórmulas: L1, L2, max normalization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Implementação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sklearn.feature_extraction.text import CountVectorizer</a:t>
            </a:r>
          </a:p>
          <a:p>
            <a:pPr>
              <a:defRPr sz="2000"/>
            </a:pPr>
            <a:r>
              <a:t>vectorizer = CountVectorizer(</a:t>
            </a:r>
          </a:p>
          <a:p>
            <a:pPr>
              <a:defRPr sz="2000"/>
            </a:pPr>
            <a:r>
              <a:t>    max_features=5000,      # Vocabulário máximo</a:t>
            </a:r>
          </a:p>
          <a:p>
            <a:pPr>
              <a:defRPr sz="2000"/>
            </a:pPr>
            <a:r>
              <a:t>    ngram_range=(1, 2),     # Uni e bigramas</a:t>
            </a:r>
          </a:p>
          <a:p>
            <a:pPr>
              <a:defRPr sz="2000"/>
            </a:pPr>
            <a:r>
              <a:t>    stop_words='english',   # Remover stopwords</a:t>
            </a:r>
          </a:p>
          <a:p>
            <a:pPr>
              <a:defRPr sz="2000"/>
            </a:pPr>
            <a:r>
              <a:t>    min_df=2,               # Frequência mínima</a:t>
            </a:r>
          </a:p>
          <a:p>
            <a:pPr>
              <a:defRPr sz="2000"/>
            </a:pPr>
            <a:r>
              <a:t>    max_df=0.95             # Frequência máxima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