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05 Classificacao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 Suavização (Smoothing)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Evita probabilidades zero para palavras não vistas.</a:t>
            </a:r>
          </a:p>
          <a:p>
            <a:pPr>
              <a:defRPr sz="2000"/>
            </a:pPr>
            <a:r>
              <a:rPr b="1"/>
              <a:t>Add-one (Laplace) Smoothing:</a:t>
            </a:r>
          </a:p>
          <a:p>
            <a:pPr>
              <a:defRPr sz="2000"/>
            </a:pPr>
            <a:r>
              <a:t>P(palavra|classe) = (count + 1) / (total + vocab_size)</a:t>
            </a:r>
          </a:p>
          <a:p>
            <a:pPr>
              <a:defRPr sz="2000"/>
            </a:pPr>
            <a:r>
              <a:rPr b="1"/>
              <a:t>Add-alpha Smoothing:</a:t>
            </a:r>
          </a:p>
          <a:p>
            <a:pPr>
              <a:defRPr sz="2000"/>
            </a:pPr>
            <a:r>
              <a:t>P(palavra|classe) = (count + α) / (total + α × vocab_size)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Conceito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SVM encontra hiperplano que separa classes com margem máxima.</a:t>
            </a:r>
          </a:p>
          <a:p>
            <a:pPr>
              <a:defRPr sz="2000"/>
            </a:pPr>
            <a:r>
              <a:rPr b="1"/>
              <a:t>Vantagens para texto:</a:t>
            </a:r>
          </a:p>
          <a:p>
            <a:pPr>
              <a:defRPr sz="2000"/>
            </a:pPr>
            <a:r>
              <a:t>- Eficaz em alta dimensionalidade</a:t>
            </a:r>
          </a:p>
          <a:p>
            <a:pPr>
              <a:defRPr sz="2000"/>
            </a:pPr>
            <a:r>
              <a:t>- Funciona bem com dados esparsos</a:t>
            </a:r>
          </a:p>
          <a:p>
            <a:pPr>
              <a:defRPr sz="2000"/>
            </a:pPr>
            <a:r>
              <a:t>- Resistente a overfitting</a:t>
            </a:r>
          </a:p>
          <a:p>
            <a:pPr>
              <a:defRPr sz="2000"/>
            </a:pPr>
            <a:r>
              <a:t>- Suporte a kernels não-lineares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Kernels Para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Linear Kernel:</a:t>
            </a:r>
          </a:p>
          <a:p>
            <a:pPr>
              <a:defRPr sz="2000"/>
            </a:pPr>
            <a:r>
              <a:t>- K(x,y) = x·y</a:t>
            </a:r>
          </a:p>
          <a:p>
            <a:pPr>
              <a:defRPr sz="2000"/>
            </a:pPr>
            <a:r>
              <a:t>- Mais comum para texto</a:t>
            </a:r>
          </a:p>
          <a:p>
            <a:pPr>
              <a:defRPr sz="2000"/>
            </a:pPr>
            <a:r>
              <a:t>- Interpretável e eficiente</a:t>
            </a:r>
          </a:p>
          <a:p>
            <a:pPr>
              <a:defRPr sz="2000"/>
            </a:pPr>
            <a:r>
              <a:rPr b="1"/>
              <a:t>RBF (Gaussian) Kernel:</a:t>
            </a:r>
          </a:p>
          <a:p>
            <a:pPr>
              <a:defRPr sz="2000"/>
            </a:pPr>
            <a:r>
              <a:t>- K(x,y) = exp(-γ||x-y||²)</a:t>
            </a:r>
          </a:p>
          <a:p>
            <a:pPr>
              <a:defRPr sz="2000"/>
            </a:pPr>
            <a:r>
              <a:t>- Para relações não-lineares</a:t>
            </a:r>
          </a:p>
          <a:p>
            <a:pPr>
              <a:defRPr sz="2000"/>
            </a:pPr>
            <a:r>
              <a:t>- Requer normalização</a:t>
            </a:r>
          </a:p>
          <a:p>
            <a:pPr>
              <a:defRPr sz="2000"/>
            </a:pPr>
            <a:r>
              <a:rPr b="1"/>
              <a:t>Polynomial Kernel:</a:t>
            </a:r>
          </a:p>
          <a:p>
            <a:pPr>
              <a:defRPr sz="2000"/>
            </a:pPr>
            <a:r>
              <a:t>- K(x,y) = (x·y + c)^d</a:t>
            </a:r>
          </a:p>
          <a:p>
            <a:pPr>
              <a:defRPr sz="2000"/>
            </a:pPr>
            <a:r>
              <a:t>- Captura interações entre features</a:t>
            </a:r>
          </a:p>
          <a:p>
            <a:pPr>
              <a:defRPr sz="2000"/>
            </a:pPr>
            <a:r>
              <a:t>- Cuidado com overfitting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Hiperparâmetros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</a:t>
            </a:r>
            <a:r>
              <a:t>: Regularização (trade-off bias-variance)</a:t>
            </a:r>
          </a:p>
          <a:p>
            <a:pPr>
              <a:defRPr sz="2000"/>
            </a:pPr>
            <a:r>
              <a:t>- </a:t>
            </a:r>
            <a:r>
              <a:rPr b="1"/>
              <a:t>gamma</a:t>
            </a:r>
            <a:r>
              <a:t>: Para kernels RBF</a:t>
            </a:r>
          </a:p>
          <a:p>
            <a:pPr>
              <a:defRPr sz="2000"/>
            </a:pPr>
            <a:r>
              <a:t>- </a:t>
            </a:r>
            <a:r>
              <a:rPr b="1"/>
              <a:t>degree</a:t>
            </a:r>
            <a:r>
              <a:t>: Para kernels polinomiais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Regressão Logística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Modelo Linear Generalizado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Usa função logística para mapear scores para probabilidades.</a:t>
            </a:r>
          </a:p>
          <a:p>
            <a:pPr>
              <a:defRPr sz="2000"/>
            </a:pPr>
            <a:r>
              <a:rPr b="1"/>
              <a:t>Função Sigmoide:</a:t>
            </a:r>
          </a:p>
          <a:p>
            <a:pPr>
              <a:defRPr sz="2000"/>
            </a:pPr>
            <a:r>
              <a:t>P(y=1|x) = 1 / (1 + e^(-wᵀx))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Retorna probabilidades calibradas</a:t>
            </a:r>
          </a:p>
          <a:p>
            <a:pPr>
              <a:defRPr sz="2000"/>
            </a:pPr>
            <a:r>
              <a:t>- Interpretável (coeficientes = importância)</a:t>
            </a:r>
          </a:p>
          <a:p>
            <a:pPr>
              <a:defRPr sz="2000"/>
            </a:pPr>
            <a:r>
              <a:t>- Baseline forte para muitas tarefas</a:t>
            </a:r>
          </a:p>
          <a:p>
            <a:pPr>
              <a:defRPr sz="2000"/>
            </a:pPr>
            <a:r>
              <a:t>- Treinamento eficiente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Regularização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L1 (Lasso):</a:t>
            </a:r>
          </a:p>
          <a:p>
            <a:pPr>
              <a:defRPr sz="2000"/>
            </a:pPr>
            <a:r>
              <a:t>- Penalty: λ∑|wᵢ|</a:t>
            </a:r>
          </a:p>
          <a:p>
            <a:pPr>
              <a:defRPr sz="2000"/>
            </a:pPr>
            <a:r>
              <a:t>- Feature selection automática</a:t>
            </a:r>
          </a:p>
          <a:p>
            <a:pPr>
              <a:defRPr sz="2000"/>
            </a:pPr>
            <a:r>
              <a:t>- Produz esparsidade</a:t>
            </a:r>
          </a:p>
          <a:p>
            <a:pPr>
              <a:defRPr sz="2000"/>
            </a:pPr>
            <a:r>
              <a:rPr b="1"/>
              <a:t>L2 (Ridge):</a:t>
            </a:r>
          </a:p>
          <a:p>
            <a:pPr>
              <a:defRPr sz="2000"/>
            </a:pPr>
            <a:r>
              <a:t>- Penalty: λ∑wᵢ²</a:t>
            </a:r>
          </a:p>
          <a:p>
            <a:pPr>
              <a:defRPr sz="2000"/>
            </a:pPr>
            <a:r>
              <a:t>- Previne overfitting</a:t>
            </a:r>
          </a:p>
          <a:p>
            <a:pPr>
              <a:defRPr sz="2000"/>
            </a:pPr>
            <a:r>
              <a:t>- Mantém todas as features</a:t>
            </a:r>
          </a:p>
          <a:p>
            <a:pPr>
              <a:defRPr sz="2000"/>
            </a:pPr>
            <a:r>
              <a:rPr b="1"/>
              <a:t>Elastic Net:</a:t>
            </a:r>
          </a:p>
          <a:p>
            <a:pPr>
              <a:defRPr sz="2000"/>
            </a:pPr>
            <a:r>
              <a:t>- Combina L1 e L2</a:t>
            </a:r>
          </a:p>
          <a:p>
            <a:pPr>
              <a:defRPr sz="2000"/>
            </a:pPr>
            <a:r>
              <a:t>- α∑|wᵢ| + (1-α)∑wᵢ²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Ensemble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Voting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Hard Voting:</a:t>
            </a:r>
          </a:p>
          <a:p>
            <a:pPr>
              <a:defRPr sz="2000"/>
            </a:pPr>
            <a:r>
              <a:t>- Voto majoritário</a:t>
            </a:r>
          </a:p>
          <a:p>
            <a:pPr>
              <a:defRPr sz="2000"/>
            </a:pPr>
            <a:r>
              <a:t>- Cada modelo contribui 1 voto</a:t>
            </a:r>
          </a:p>
          <a:p>
            <a:pPr>
              <a:defRPr sz="2000"/>
            </a:pPr>
            <a:r>
              <a:rPr b="1"/>
              <a:t>Soft Voting:</a:t>
            </a:r>
          </a:p>
          <a:p>
            <a:pPr>
              <a:defRPr sz="2000"/>
            </a:pPr>
            <a:r>
              <a:t>- Média das probabilidades</a:t>
            </a:r>
          </a:p>
          <a:p>
            <a:pPr>
              <a:defRPr sz="2000"/>
            </a:pPr>
            <a:r>
              <a:t>- Usa confiança dos modelos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Random Forest:</a:t>
            </a:r>
          </a:p>
          <a:p>
            <a:pPr>
              <a:defRPr sz="2000"/>
            </a:pPr>
            <a:r>
              <a:t>- Múltiplas árvores</a:t>
            </a:r>
          </a:p>
          <a:p>
            <a:pPr>
              <a:defRPr sz="2000"/>
            </a:pPr>
            <a:r>
              <a:t>- Bootstrap sampling</a:t>
            </a:r>
          </a:p>
          <a:p>
            <a:pPr>
              <a:defRPr sz="2000"/>
            </a:pPr>
            <a:r>
              <a:t>- Feature randomness</a:t>
            </a:r>
          </a:p>
          <a:p>
            <a:pPr>
              <a:defRPr sz="2000"/>
            </a:pPr>
            <a:r>
              <a:rPr b="1"/>
              <a:t>Extra Trees:</a:t>
            </a:r>
          </a:p>
          <a:p>
            <a:pPr>
              <a:defRPr sz="2000"/>
            </a:pPr>
            <a:r>
              <a:t>- Árvores completamente aleatórias</a:t>
            </a:r>
          </a:p>
          <a:p>
            <a:pPr>
              <a:defRPr sz="2000"/>
            </a:pPr>
            <a:r>
              <a:t>- Splits aleatórios</a:t>
            </a:r>
          </a:p>
          <a:p>
            <a:pPr>
              <a:defRPr sz="2000"/>
            </a:pPr>
            <a:r>
              <a:t>- Menos overfitting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AdaBoost:</a:t>
            </a:r>
          </a:p>
          <a:p>
            <a:pPr>
              <a:defRPr sz="2000"/>
            </a:pPr>
            <a:r>
              <a:t>- Foca em exemplos difíceis</a:t>
            </a:r>
          </a:p>
          <a:p>
            <a:pPr>
              <a:defRPr sz="2000"/>
            </a:pPr>
            <a:r>
              <a:t>- Pesos adaptativos</a:t>
            </a:r>
          </a:p>
          <a:p>
            <a:pPr>
              <a:defRPr sz="2000"/>
            </a:pPr>
            <a:r>
              <a:t>- Combina weak learners</a:t>
            </a:r>
          </a:p>
          <a:p>
            <a:pPr>
              <a:defRPr sz="2000"/>
            </a:pPr>
            <a:r>
              <a:rPr b="1"/>
              <a:t>Gradient Boosting:</a:t>
            </a:r>
          </a:p>
          <a:p>
            <a:pPr>
              <a:defRPr sz="2000"/>
            </a:pPr>
            <a:r>
              <a:t>- XGBoost, LightGBM, CatBoost</a:t>
            </a:r>
          </a:p>
          <a:p>
            <a:pPr>
              <a:defRPr sz="2000"/>
            </a:pPr>
            <a:r>
              <a:t>- Otimização sequencial</a:t>
            </a:r>
          </a:p>
          <a:p>
            <a:pPr>
              <a:defRPr sz="2000"/>
            </a:pPr>
            <a:r>
              <a:t>- Estado da arte em tabular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Avaliação De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Métricas Para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Accuracy:</a:t>
            </a:r>
          </a:p>
          <a:p>
            <a:pPr>
              <a:defRPr sz="2000"/>
            </a:pPr>
            <a:r>
              <a:t>- (TP + TN) / (TP + TN + FP + FN)</a:t>
            </a:r>
          </a:p>
          <a:p>
            <a:pPr>
              <a:defRPr sz="2000"/>
            </a:pPr>
            <a:r>
              <a:t>- Útil quando classes balanceadas</a:t>
            </a:r>
          </a:p>
          <a:p>
            <a:pPr>
              <a:defRPr sz="2000"/>
            </a:pPr>
            <a:r>
              <a:rPr b="1"/>
              <a:t>Precision:</a:t>
            </a:r>
          </a:p>
          <a:p>
            <a:pPr>
              <a:defRPr sz="2000"/>
            </a:pPr>
            <a:r>
              <a:t>- TP / (TP + FP)</a:t>
            </a:r>
          </a:p>
          <a:p>
            <a:pPr>
              <a:defRPr sz="2000"/>
            </a:pPr>
            <a:r>
              <a:t>- "Dos que classifiquei como positivos, quantos realmente são?"</a:t>
            </a:r>
          </a:p>
          <a:p>
            <a:pPr>
              <a:defRPr sz="2000"/>
            </a:pPr>
            <a:r>
              <a:rPr b="1"/>
              <a:t>Recall (Sensitivity):</a:t>
            </a:r>
          </a:p>
          <a:p>
            <a:pPr>
              <a:defRPr sz="2000"/>
            </a:pPr>
            <a:r>
              <a:t>- TP / (TP + FN)</a:t>
            </a:r>
          </a:p>
          <a:p>
            <a:pPr>
              <a:defRPr sz="2000"/>
            </a:pPr>
            <a:r>
              <a:t>- "Dos positivos reais, quantos consegui identificar?"</a:t>
            </a:r>
          </a:p>
          <a:p>
            <a:pPr>
              <a:defRPr sz="2000"/>
            </a:pPr>
            <a:r>
              <a:rPr b="1"/>
              <a:t>F1-Score:</a:t>
            </a:r>
          </a:p>
          <a:p>
            <a:pPr>
              <a:defRPr sz="2000"/>
            </a:pPr>
            <a:r>
              <a:t>- 2 × (Precision × Recall) / (Precision + Recall)</a:t>
            </a:r>
          </a:p>
          <a:p>
            <a:pPr>
              <a:defRPr sz="2000"/>
            </a:pPr>
            <a:r>
              <a:t>- Média harmônica de precision e recall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Métricas Multi-Classe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Macro Average:</a:t>
            </a:r>
          </a:p>
          <a:p>
            <a:pPr>
              <a:defRPr sz="2000"/>
            </a:pPr>
            <a:r>
              <a:t>- Calcula métrica para cada classe</a:t>
            </a:r>
          </a:p>
          <a:p>
            <a:pPr>
              <a:defRPr sz="2000"/>
            </a:pPr>
            <a:r>
              <a:t>- Média não ponderada</a:t>
            </a:r>
          </a:p>
          <a:p>
            <a:pPr>
              <a:defRPr sz="2000"/>
            </a:pPr>
            <a:r>
              <a:t>- Trata classes igualmente</a:t>
            </a:r>
          </a:p>
          <a:p>
            <a:pPr>
              <a:defRPr sz="2000"/>
            </a:pPr>
            <a:r>
              <a:rPr b="1"/>
              <a:t>Micro Average:</a:t>
            </a:r>
          </a:p>
          <a:p>
            <a:pPr>
              <a:defRPr sz="2000"/>
            </a:pPr>
            <a:r>
              <a:t>- Agrega TPs, FPs, FNs globalmente</a:t>
            </a:r>
          </a:p>
          <a:p>
            <a:pPr>
              <a:defRPr sz="2000"/>
            </a:pPr>
            <a:r>
              <a:t>- Calculado uma única métrica</a:t>
            </a:r>
          </a:p>
          <a:p>
            <a:pPr>
              <a:defRPr sz="2000"/>
            </a:pPr>
            <a:r>
              <a:t>- Favorece classes majoritárias</a:t>
            </a:r>
          </a:p>
          <a:p>
            <a:pPr>
              <a:defRPr sz="2000"/>
            </a:pPr>
            <a:r>
              <a:rPr b="1"/>
              <a:t>Weighted Average:</a:t>
            </a:r>
          </a:p>
          <a:p>
            <a:pPr>
              <a:defRPr sz="2000"/>
            </a:pPr>
            <a:r>
              <a:t>- Média ponderada por suporte</a:t>
            </a:r>
          </a:p>
          <a:p>
            <a:pPr>
              <a:defRPr sz="2000"/>
            </a:pPr>
            <a:r>
              <a:t>- Considera distribuição de 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Validação Cruzada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K-Fold:</a:t>
            </a:r>
          </a:p>
          <a:p>
            <a:pPr>
              <a:defRPr sz="2000"/>
            </a:pPr>
            <a:r>
              <a:t>- Divide dados em k partições</a:t>
            </a:r>
          </a:p>
          <a:p>
            <a:pPr>
              <a:defRPr sz="2000"/>
            </a:pPr>
            <a:r>
              <a:t>- k rounds de treino/validação</a:t>
            </a:r>
          </a:p>
          <a:p>
            <a:pPr>
              <a:defRPr sz="2000"/>
            </a:pPr>
            <a:r>
              <a:t>- Média dos resultados</a:t>
            </a:r>
          </a:p>
          <a:p>
            <a:pPr>
              <a:defRPr sz="2000"/>
            </a:pPr>
            <a:r>
              <a:rPr b="1"/>
              <a:t>Stratified K-Fold:</a:t>
            </a:r>
          </a:p>
          <a:p>
            <a:pPr>
              <a:defRPr sz="2000"/>
            </a:pPr>
            <a:r>
              <a:t>- Mantém proporção de classes</a:t>
            </a:r>
          </a:p>
          <a:p>
            <a:pPr>
              <a:defRPr sz="2000"/>
            </a:pPr>
            <a:r>
              <a:t>- Importante para dados desbalanceados</a:t>
            </a:r>
          </a:p>
          <a:p>
            <a:pPr>
              <a:defRPr sz="2000"/>
            </a:pPr>
            <a:r>
              <a:rPr b="1"/>
              <a:t>Time Series Split:</a:t>
            </a:r>
          </a:p>
          <a:p>
            <a:pPr>
              <a:defRPr sz="2000"/>
            </a:pPr>
            <a:r>
              <a:t>- Para dados temporais</a:t>
            </a:r>
          </a:p>
          <a:p>
            <a:pPr>
              <a:defRPr sz="2000"/>
            </a:pPr>
            <a:r>
              <a:t>- Treino sempre anterior à validação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Dados Desbalanceados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7.1 Problemas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Accuracy enganosa</a:t>
            </a:r>
          </a:p>
          <a:p>
            <a:pPr>
              <a:defRPr sz="2000"/>
            </a:pPr>
            <a:r>
              <a:t>- Bias para classe majoritária</a:t>
            </a:r>
          </a:p>
          <a:p>
            <a:pPr>
              <a:defRPr sz="2000"/>
            </a:pPr>
            <a:r>
              <a:t>- Recall baixo para classe minoritária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7.2 Técnicas De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Under-sampling:</a:t>
            </a:r>
          </a:p>
          <a:p>
            <a:pPr>
              <a:defRPr sz="2000"/>
            </a:pPr>
            <a:r>
              <a:t>- Remove exemplos da classe majoritária</a:t>
            </a:r>
          </a:p>
          <a:p>
            <a:pPr>
              <a:defRPr sz="2000"/>
            </a:pPr>
            <a:r>
              <a:t>- SMOTE, Tomek Links, EditedNearestNeighbours</a:t>
            </a:r>
          </a:p>
          <a:p>
            <a:pPr>
              <a:defRPr sz="2000"/>
            </a:pPr>
            <a:r>
              <a:rPr b="1"/>
              <a:t>Over-sampling:</a:t>
            </a:r>
          </a:p>
          <a:p>
            <a:pPr>
              <a:defRPr sz="2000"/>
            </a:pPr>
            <a:r>
              <a:t>- Adiciona exemplos da classe minoritária</a:t>
            </a:r>
          </a:p>
          <a:p>
            <a:pPr>
              <a:defRPr sz="2000"/>
            </a:pPr>
            <a:r>
              <a:t>- SMOTE, ADASYN, BorderlineSMOTE</a:t>
            </a:r>
          </a:p>
          <a:p>
            <a:pPr>
              <a:defRPr sz="2000"/>
            </a:pPr>
            <a:r>
              <a:rPr b="1"/>
              <a:t>Hybrid:</a:t>
            </a:r>
          </a:p>
          <a:p>
            <a:pPr>
              <a:defRPr sz="2000"/>
            </a:pPr>
            <a:r>
              <a:t>- Combina under e over-sampling</a:t>
            </a:r>
          </a:p>
          <a:p>
            <a:pPr>
              <a:defRPr sz="2000"/>
            </a:pPr>
            <a:r>
              <a:t>- SMOTEENN, SMOTETomek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Fundamentos Da Classificação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7.3 Técnicas Algorítmicas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Class Weights:</a:t>
            </a:r>
          </a:p>
          <a:p>
            <a:pPr>
              <a:defRPr sz="2000"/>
            </a:pPr>
            <a:r>
              <a:t>- Penaliza erros em classes minoritárias</a:t>
            </a:r>
          </a:p>
          <a:p>
            <a:pPr>
              <a:defRPr sz="2000"/>
            </a:pPr>
            <a:r>
              <a:t>- class_weight='balanced'</a:t>
            </a:r>
          </a:p>
          <a:p>
            <a:pPr>
              <a:defRPr sz="2000"/>
            </a:pPr>
            <a:r>
              <a:rPr b="1"/>
              <a:t>Threshold Adjustment:</a:t>
            </a:r>
          </a:p>
          <a:p>
            <a:pPr>
              <a:defRPr sz="2000"/>
            </a:pPr>
            <a:r>
              <a:t>- Ajusta threshold de decisão</a:t>
            </a:r>
          </a:p>
          <a:p>
            <a:pPr>
              <a:defRPr sz="2000"/>
            </a:pPr>
            <a:r>
              <a:t>- Otimiza para métrica específica</a:t>
            </a:r>
          </a:p>
          <a:p>
            <a:pPr>
              <a:defRPr sz="2000"/>
            </a:pPr>
            <a:r>
              <a:rPr b="1"/>
              <a:t>Cost-Sensitive Learning:</a:t>
            </a:r>
          </a:p>
          <a:p>
            <a:pPr>
              <a:defRPr sz="2000"/>
            </a:pPr>
            <a:r>
              <a:t>- Matrix de custos customizada</a:t>
            </a:r>
          </a:p>
          <a:p>
            <a:pPr>
              <a:defRPr sz="2000"/>
            </a:pPr>
            <a:r>
              <a:t>- Penaliza diferentes tipos de erro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Implementações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sklearn.pipeline import Pipeline</a:t>
            </a:r>
          </a:p>
          <a:p>
            <a:pPr>
              <a:defRPr sz="2000"/>
            </a:pPr>
            <a:r>
              <a:t>from sklearn.feature_extraction.text import TfidfVectorizer</a:t>
            </a:r>
          </a:p>
          <a:p>
            <a:pPr>
              <a:defRPr sz="2000"/>
            </a:pPr>
            <a:r>
              <a:t>from sklearn.linear_model import LogisticRegression</a:t>
            </a:r>
          </a:p>
          <a:p>
            <a:pPr>
              <a:defRPr sz="2000"/>
            </a:pPr>
            <a:r>
              <a:t>from sklearn.model_selection import GridSearchCV</a:t>
            </a:r>
          </a:p>
          <a:p>
            <a:pPr>
              <a:defRPr sz="2000"/>
            </a:pPr>
            <a:r>
              <a:t>pipeline = Pipeline([</a:t>
            </a:r>
          </a:p>
          <a:p>
            <a:pPr>
              <a:defRPr sz="2000"/>
            </a:pPr>
            <a:r>
              <a:t>    ('tfidf', TfidfVectorizer(max_features=5000)),</a:t>
            </a:r>
          </a:p>
          <a:p>
            <a:pPr>
              <a:defRPr sz="2000"/>
            </a:pPr>
            <a:r>
              <a:t>    ('classifier', LogisticRegression())</a:t>
            </a:r>
          </a:p>
          <a:p>
            <a:pPr>
              <a:defRPr sz="2000"/>
            </a:pPr>
            <a:r>
              <a:t>])</a:t>
            </a:r>
          </a:p>
          <a:p>
            <a:pPr>
              <a:defRPr sz="2000"/>
            </a:pPr>
            <a:r>
              <a:t>parameters = {</a:t>
            </a:r>
          </a:p>
          <a:p>
            <a:pPr>
              <a:defRPr sz="2000"/>
            </a:pPr>
            <a:r>
              <a:t>    'tfidf__ngram_range': [(1,1), (1,2)],</a:t>
            </a:r>
          </a:p>
          <a:p>
            <a:pPr>
              <a:defRPr sz="2000"/>
            </a:pPr>
            <a:r>
              <a:t>    'classifier__C': [0.1, 1, 10]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  <a:r>
              <a:t>grid_search = GridSearchCV(pipeline, parameters, cv=5, scoring='f1_macro')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sklearn.naive_bayes import MultinomialNB</a:t>
            </a:r>
          </a:p>
          <a:p>
            <a:pPr>
              <a:defRPr sz="2000"/>
            </a:pPr>
            <a:r>
              <a:t>from sklearn.feature_extraction.text import CountVectorizer</a:t>
            </a:r>
          </a:p>
          <a:p>
            <a:pPr>
              <a:defRPr sz="2000"/>
            </a:pPr>
            <a:r>
              <a:t>vectorizer = CountVectorizer()</a:t>
            </a:r>
          </a:p>
          <a:p>
            <a:pPr>
              <a:defRPr sz="2000"/>
            </a:pPr>
            <a:r>
              <a:t>X = vectorizer.fit_transform(texts)</a:t>
            </a:r>
          </a:p>
          <a:p>
            <a:pPr>
              <a:defRPr sz="2000"/>
            </a:pPr>
            <a:r>
              <a:t>classifier = MultinomialNB(alpha=1.0)</a:t>
            </a:r>
          </a:p>
          <a:p>
            <a:pPr>
              <a:defRPr sz="2000"/>
            </a:pPr>
            <a:r>
              <a:t>classifier.fit(X, y)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sklearn.svm import SVC</a:t>
            </a:r>
          </a:p>
          <a:p>
            <a:pPr>
              <a:defRPr sz="2000"/>
            </a:pPr>
            <a:r>
              <a:t>from sklearn.preprocessing import StandardScaler</a:t>
            </a:r>
          </a:p>
          <a:p>
            <a:pPr>
              <a:defRPr sz="2000"/>
            </a:pPr>
            <a:r>
              <a:t># Para embeddings (features densas)</a:t>
            </a:r>
          </a:p>
          <a:p>
            <a:pPr>
              <a:defRPr sz="2000"/>
            </a:pPr>
            <a:r>
              <a:t>scaler = StandardScaler()</a:t>
            </a:r>
          </a:p>
          <a:p>
            <a:pPr>
              <a:defRPr sz="2000"/>
            </a:pPr>
            <a:r>
              <a:t>X_scaled = scaler.fit_transform(X_dense)</a:t>
            </a:r>
          </a:p>
          <a:p>
            <a:pPr>
              <a:defRPr sz="2000"/>
            </a:pPr>
            <a:r>
              <a:t>svm = SVC(kernel='rbf', C=1.0, probability=True)</a:t>
            </a:r>
          </a:p>
          <a:p>
            <a:pPr>
              <a:defRPr sz="2000"/>
            </a:pPr>
            <a:r>
              <a:t>svm.fit(X_scaled, y)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Classificação De Sentimentos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Dataset de reviews de produtos</a:t>
            </a:r>
          </a:p>
          <a:p>
            <a:pPr>
              <a:defRPr sz="2000"/>
            </a:pPr>
            <a:r>
              <a:t>- Comparar Naive Bayes, SVM, Logistic Regression</a:t>
            </a:r>
          </a:p>
          <a:p>
            <a:pPr>
              <a:defRPr sz="2000"/>
            </a:pPr>
            <a:r>
              <a:t>- Análise de features mais importantes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Classificação De Notícias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Dataset multi-classe</a:t>
            </a:r>
          </a:p>
          <a:p>
            <a:pPr>
              <a:defRPr sz="2000"/>
            </a:pPr>
            <a:r>
              <a:t>- Ensemble de diferentes algoritmos</a:t>
            </a:r>
          </a:p>
          <a:p>
            <a:pPr>
              <a:defRPr sz="2000"/>
            </a:pPr>
            <a:r>
              <a:t>- Otimização de hiperparâmetros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Detecção De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Dataset desbalanceado</a:t>
            </a:r>
          </a:p>
          <a:p>
            <a:pPr>
              <a:defRPr sz="2000"/>
            </a:pPr>
            <a:r>
              <a:t>- Técnicas para dados desbalanceados</a:t>
            </a:r>
          </a:p>
          <a:p>
            <a:pPr>
              <a:defRPr sz="2000"/>
            </a:pPr>
            <a:r>
              <a:t>- Análise de falsos positivos/negativos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Pipeline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From raw text to predictions</a:t>
            </a:r>
          </a:p>
          <a:p>
            <a:pPr>
              <a:defRPr sz="2000"/>
            </a:pPr>
            <a:r>
              <a:t>- Cross-validation robusta</a:t>
            </a:r>
          </a:p>
          <a:p>
            <a:pPr>
              <a:defRPr sz="2000"/>
            </a:pPr>
            <a:r>
              <a:t>- Feature engineering avançado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Definição Da 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Classificação de texto é a tarefa de atribuir categorias predefinidas a documentos baseado em seu conteúdo.</a:t>
            </a:r>
          </a:p>
          <a:p>
            <a:pPr>
              <a:defRPr sz="2000"/>
            </a:pPr>
            <a:r>
              <a:rPr b="1"/>
              <a:t>Tipos de Classificação:</a:t>
            </a:r>
          </a:p>
          <a:p>
            <a:pPr>
              <a:defRPr sz="2000"/>
            </a:pPr>
            <a:r>
              <a:t>- </a:t>
            </a:r>
            <a:r>
              <a:rPr b="1"/>
              <a:t>Binária</a:t>
            </a:r>
            <a:r>
              <a:t>: Duas classes (spam/não-spam)</a:t>
            </a:r>
          </a:p>
          <a:p>
            <a:pPr>
              <a:defRPr sz="2000"/>
            </a:pPr>
            <a:r>
              <a:t>- </a:t>
            </a:r>
            <a:r>
              <a:rPr b="1"/>
              <a:t>Multi-classe</a:t>
            </a:r>
            <a:r>
              <a:t>: Múltiplas classes mutuamente exclusivas</a:t>
            </a:r>
          </a:p>
          <a:p>
            <a:pPr>
              <a:defRPr sz="2000"/>
            </a:pPr>
            <a:r>
              <a:t>- </a:t>
            </a:r>
            <a:r>
              <a:rPr b="1"/>
              <a:t>Multi-label</a:t>
            </a:r>
            <a:r>
              <a:t>: Múltiplas classes não exclusivas</a:t>
            </a:r>
          </a:p>
          <a:p>
            <a:pPr>
              <a:defRPr sz="2000"/>
            </a:pPr>
            <a:r>
              <a:t>- </a:t>
            </a:r>
            <a:r>
              <a:rPr b="1"/>
              <a:t>Hierárquica</a:t>
            </a:r>
            <a:r>
              <a:t>: Classes organizadas em taxonomia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6</a:t>
            </a:r>
            <a:r>
              <a:t>, exploraremos modelos de sequência como HMMs e CRFs para tarefas estruturadas.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`05_classificacao_texto.ipynb` para implementar todos os algoritmos!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Pipeline De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1. </a:t>
            </a:r>
            <a:r>
              <a:rPr b="1"/>
              <a:t>Coleta e rotulação</a:t>
            </a:r>
            <a:r>
              <a:t> de dados</a:t>
            </a:r>
          </a:p>
          <a:p>
            <a:pPr>
              <a:defRPr sz="2000"/>
            </a:pPr>
            <a:r>
              <a:t>2. </a:t>
            </a:r>
            <a:r>
              <a:rPr b="1"/>
              <a:t>Pré-processamento</a:t>
            </a:r>
            <a:r>
              <a:t> de texto</a:t>
            </a:r>
          </a:p>
          <a:p>
            <a:pPr>
              <a:defRPr sz="2000"/>
            </a:pPr>
            <a:r>
              <a:t>3. </a:t>
            </a:r>
            <a:r>
              <a:rPr b="1"/>
              <a:t>Extração de features</a:t>
            </a:r>
            <a:r>
              <a:t> (representação)</a:t>
            </a:r>
          </a:p>
          <a:p>
            <a:pPr>
              <a:defRPr sz="2000"/>
            </a:pPr>
            <a:r>
              <a:t>4. </a:t>
            </a:r>
            <a:r>
              <a:rPr b="1"/>
              <a:t>Divisão</a:t>
            </a:r>
            <a:r>
              <a:t> treino/validação/teste</a:t>
            </a:r>
          </a:p>
          <a:p>
            <a:pPr>
              <a:defRPr sz="2000"/>
            </a:pPr>
            <a:r>
              <a:t>5. </a:t>
            </a:r>
            <a:r>
              <a:rPr b="1"/>
              <a:t>Treinamento</a:t>
            </a:r>
            <a:r>
              <a:t> do modelo</a:t>
            </a:r>
          </a:p>
          <a:p>
            <a:pPr>
              <a:defRPr sz="2000"/>
            </a:pPr>
            <a:r>
              <a:t>6. </a:t>
            </a:r>
            <a:r>
              <a:rPr b="1"/>
              <a:t>Avaliação</a:t>
            </a:r>
            <a:r>
              <a:t> e otimização</a:t>
            </a:r>
          </a:p>
          <a:p>
            <a:pPr>
              <a:defRPr sz="2000"/>
            </a:pPr>
            <a:r>
              <a:t>7. </a:t>
            </a:r>
            <a:r>
              <a:rPr b="1"/>
              <a:t>Deploy</a:t>
            </a:r>
            <a:r>
              <a:t> e monitoramento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Naive Bayes Para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Teorema De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P(classe|documento) = P(documento|classe) × P(classe) / P(documento)</a:t>
            </a:r>
          </a:p>
          <a:p>
            <a:pPr>
              <a:defRPr sz="2000"/>
            </a:pPr>
            <a:r>
              <a:rPr b="1"/>
              <a:t>Componentes:</a:t>
            </a:r>
          </a:p>
          <a:p>
            <a:pPr>
              <a:defRPr sz="2000"/>
            </a:pPr>
            <a:r>
              <a:t>- </a:t>
            </a:r>
            <a:r>
              <a:rPr b="1"/>
              <a:t>P(classe)</a:t>
            </a:r>
            <a:r>
              <a:t>: Probabilidade a priori</a:t>
            </a:r>
          </a:p>
          <a:p>
            <a:pPr>
              <a:defRPr sz="2000"/>
            </a:pPr>
            <a:r>
              <a:t>- </a:t>
            </a:r>
            <a:r>
              <a:rPr b="1"/>
              <a:t>P(documento|classe)</a:t>
            </a:r>
            <a:r>
              <a:t>: Verossimilhança</a:t>
            </a:r>
          </a:p>
          <a:p>
            <a:pPr>
              <a:defRPr sz="2000"/>
            </a:pPr>
            <a:r>
              <a:t>- </a:t>
            </a:r>
            <a:r>
              <a:rPr b="1"/>
              <a:t>P(documento)</a:t>
            </a:r>
            <a:r>
              <a:t>: Evidência (constante)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Assumption De Independência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"Naive" porque assume independência condicional entre features.</a:t>
            </a:r>
          </a:p>
          <a:p>
            <a:pPr>
              <a:defRPr sz="2000"/>
            </a:pPr>
            <a:r>
              <a:rPr b="1"/>
              <a:t>Na prática:</a:t>
            </a:r>
          </a:p>
          <a:p>
            <a:pPr>
              <a:defRPr sz="2000"/>
            </a:pPr>
            <a:r>
              <a:t>- Palavras são tratadas independentemente</a:t>
            </a:r>
          </a:p>
          <a:p>
            <a:pPr>
              <a:defRPr sz="2000"/>
            </a:pPr>
            <a:r>
              <a:t>- Simplificação forte mas funciona bem</a:t>
            </a:r>
          </a:p>
          <a:p>
            <a:pPr>
              <a:defRPr sz="2000"/>
            </a:pPr>
            <a:r>
              <a:t>- Reduz complexidade computacional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Variantes Do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Multinomial NB:</a:t>
            </a:r>
          </a:p>
          <a:p>
            <a:pPr>
              <a:defRPr sz="2000"/>
            </a:pPr>
            <a:r>
              <a:t>- Para contagens de palavras</a:t>
            </a:r>
          </a:p>
          <a:p>
            <a:pPr>
              <a:defRPr sz="2000"/>
            </a:pPr>
            <a:r>
              <a:t>- Boa para classificação de tópicos</a:t>
            </a:r>
          </a:p>
          <a:p>
            <a:pPr>
              <a:defRPr sz="2000"/>
            </a:pPr>
            <a:r>
              <a:t>- Assume distribuição multinomial</a:t>
            </a:r>
          </a:p>
          <a:p>
            <a:pPr>
              <a:defRPr sz="2000"/>
            </a:pPr>
            <a:r>
              <a:rPr b="1"/>
              <a:t>Bernoulli NB:</a:t>
            </a:r>
          </a:p>
          <a:p>
            <a:pPr>
              <a:defRPr sz="2000"/>
            </a:pPr>
            <a:r>
              <a:t>- Para presença/ausência de palavras</a:t>
            </a:r>
          </a:p>
          <a:p>
            <a:pPr>
              <a:defRPr sz="2000"/>
            </a:pPr>
            <a:r>
              <a:t>- Bom para textos curtos</a:t>
            </a:r>
          </a:p>
          <a:p>
            <a:pPr>
              <a:defRPr sz="2000"/>
            </a:pPr>
            <a:r>
              <a:t>- Features binárias</a:t>
            </a:r>
          </a:p>
          <a:p>
            <a:pPr>
              <a:defRPr sz="2000"/>
            </a:pPr>
            <a:r>
              <a:rPr b="1"/>
              <a:t>Gaussian NB:</a:t>
            </a:r>
          </a:p>
          <a:p>
            <a:pPr>
              <a:defRPr sz="2000"/>
            </a:pPr>
            <a:r>
              <a:t>- Para features contínuas</a:t>
            </a:r>
          </a:p>
          <a:p>
            <a:pPr>
              <a:defRPr sz="2000"/>
            </a:pPr>
            <a:r>
              <a:t>- Assume distribuição normal</a:t>
            </a:r>
          </a:p>
          <a:p>
            <a:pPr>
              <a:defRPr sz="2000"/>
            </a:pPr>
            <a:r>
              <a:t>- Útil com embeddings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