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Modulo 06 Modelos Sequencia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Ao final deste módulo, você será capaz de: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 Aplicações Em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POS Tagging</a:t>
            </a:r>
            <a:r>
              <a:t>: Estados = tags gramaticais</a:t>
            </a:r>
          </a:p>
          <a:p>
            <a:pPr>
              <a:defRPr sz="2000"/>
            </a:pPr>
            <a:r>
              <a:t>- </a:t>
            </a:r>
            <a:r>
              <a:rPr b="1"/>
              <a:t>Speech Recognition</a:t>
            </a:r>
            <a:r>
              <a:t>: Estados = fonemas</a:t>
            </a:r>
          </a:p>
          <a:p>
            <a:pPr>
              <a:defRPr sz="2000"/>
            </a:pPr>
            <a:r>
              <a:t>- </a:t>
            </a:r>
            <a:r>
              <a:rPr b="1"/>
              <a:t>Gene Prediction</a:t>
            </a:r>
            <a:r>
              <a:t>: Estados = regiões genéticas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Conditional Random Fields (Crf)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 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HMMs fazem assumption de independência forte</a:t>
            </a:r>
          </a:p>
          <a:p>
            <a:pPr>
              <a:defRPr sz="2000"/>
            </a:pPr>
            <a:r>
              <a:t>- CRFs modelam P(y|x) diretamente</a:t>
            </a:r>
          </a:p>
          <a:p>
            <a:pPr>
              <a:defRPr sz="2000"/>
            </a:pPr>
            <a:r>
              <a:t>- Permitem features arbitrárias</a:t>
            </a:r>
          </a:p>
          <a:p>
            <a:pPr>
              <a:defRPr sz="2000"/>
            </a:pPr>
            <a:r>
              <a:t>- Treinamento discriminativo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3.2 Formulação Matemática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P(y|x) = (1/Z(x)) × exp(∑λifi(yi-1,yi,x,i))</a:t>
            </a:r>
          </a:p>
          <a:p>
            <a:pPr>
              <a:defRPr sz="2000"/>
            </a:pPr>
            <a:r>
              <a:rPr b="1"/>
              <a:t>Componentes:</a:t>
            </a:r>
          </a:p>
          <a:p>
            <a:pPr>
              <a:defRPr sz="2000"/>
            </a:pPr>
            <a:r>
              <a:t>- </a:t>
            </a:r>
            <a:r>
              <a:rPr b="1"/>
              <a:t>Feature functions</a:t>
            </a:r>
            <a:r>
              <a:t>: fi(yi-1,yi,x,i)</a:t>
            </a:r>
          </a:p>
          <a:p>
            <a:pPr>
              <a:defRPr sz="2000"/>
            </a:pPr>
            <a:r>
              <a:t>- </a:t>
            </a:r>
            <a:r>
              <a:rPr b="1"/>
              <a:t>Weights</a:t>
            </a:r>
            <a:r>
              <a:t>: λi</a:t>
            </a:r>
          </a:p>
          <a:p>
            <a:pPr>
              <a:defRPr sz="2000"/>
            </a:pPr>
            <a:r>
              <a:t>- </a:t>
            </a:r>
            <a:r>
              <a:rPr b="1"/>
              <a:t>Partition function</a:t>
            </a:r>
            <a:r>
              <a:t>: Z(x)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3.3 Features Em Crfs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Transition features</a:t>
            </a:r>
            <a:r>
              <a:t>: Dependem de yi-1, yi</a:t>
            </a:r>
          </a:p>
          <a:p>
            <a:pPr>
              <a:defRPr sz="2000"/>
            </a:pPr>
            <a:r>
              <a:t>- </a:t>
            </a:r>
            <a:r>
              <a:rPr b="1"/>
              <a:t>Observation features</a:t>
            </a:r>
            <a:r>
              <a:t>: Dependem de yi, xi</a:t>
            </a:r>
          </a:p>
          <a:p>
            <a:pPr>
              <a:defRPr sz="2000"/>
            </a:pPr>
            <a:r>
              <a:t>- </a:t>
            </a:r>
            <a:r>
              <a:rPr b="1"/>
              <a:t>Custom features</a:t>
            </a:r>
            <a:r>
              <a:t>: Regex, gazeteers, etc.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Part-Of-Speech (Pos)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 Definição Da 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Atribuir categoria gramatical a cada palavra.</a:t>
            </a:r>
          </a:p>
          <a:p>
            <a:pPr>
              <a:defRPr sz="2000"/>
            </a:pPr>
            <a:r>
              <a:rPr b="1"/>
              <a:t>Tags comuns:</a:t>
            </a:r>
          </a:p>
          <a:p>
            <a:pPr>
              <a:defRPr sz="2000"/>
            </a:pPr>
            <a:r>
              <a:t>- </a:t>
            </a:r>
            <a:r>
              <a:rPr b="1"/>
              <a:t>NN</a:t>
            </a:r>
            <a:r>
              <a:t>: Noun (substantivo)</a:t>
            </a:r>
          </a:p>
          <a:p>
            <a:pPr>
              <a:defRPr sz="2000"/>
            </a:pPr>
            <a:r>
              <a:t>- </a:t>
            </a:r>
            <a:r>
              <a:rPr b="1"/>
              <a:t>VB</a:t>
            </a:r>
            <a:r>
              <a:t>: Verb (verbo)</a:t>
            </a:r>
          </a:p>
          <a:p>
            <a:pPr>
              <a:defRPr sz="2000"/>
            </a:pPr>
            <a:r>
              <a:t>- </a:t>
            </a:r>
            <a:r>
              <a:rPr b="1"/>
              <a:t>JJ</a:t>
            </a:r>
            <a:r>
              <a:t>: Adjective (adjetivo)</a:t>
            </a:r>
          </a:p>
          <a:p>
            <a:pPr>
              <a:defRPr sz="2000"/>
            </a:pPr>
            <a:r>
              <a:t>- </a:t>
            </a:r>
            <a:r>
              <a:rPr b="1"/>
              <a:t>RB</a:t>
            </a:r>
            <a:r>
              <a:t>: Adverb (advérbio)</a:t>
            </a:r>
          </a:p>
          <a:p>
            <a:pPr>
              <a:defRPr sz="2000"/>
            </a:pPr>
            <a:r>
              <a:t>- </a:t>
            </a:r>
            <a:r>
              <a:rPr b="1"/>
              <a:t>DT</a:t>
            </a:r>
            <a:r>
              <a:t>: Determiner (determinante)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4.2 Desafios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Ambiguidade</a:t>
            </a:r>
            <a:r>
              <a:t>: "bank" = substantivo ou verbo</a:t>
            </a:r>
          </a:p>
          <a:p>
            <a:pPr>
              <a:defRPr sz="2000"/>
            </a:pPr>
            <a:r>
              <a:t>- </a:t>
            </a:r>
            <a:r>
              <a:rPr b="1"/>
              <a:t>Unknown words</a:t>
            </a:r>
            <a:r>
              <a:t>: Palavras não vistas</a:t>
            </a:r>
          </a:p>
          <a:p>
            <a:pPr>
              <a:defRPr sz="2000"/>
            </a:pPr>
            <a:r>
              <a:t>- </a:t>
            </a:r>
            <a:r>
              <a:rPr b="1"/>
              <a:t>Context dependency</a:t>
            </a:r>
            <a:r>
              <a:t>: "running water" vs "running fast"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4.3 Abordagens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Rule-based</a:t>
            </a:r>
            <a:r>
              <a:t>: Regras linguísticas</a:t>
            </a:r>
          </a:p>
          <a:p>
            <a:pPr>
              <a:defRPr sz="2000"/>
            </a:pPr>
            <a:r>
              <a:t>- </a:t>
            </a:r>
            <a:r>
              <a:rPr b="1"/>
              <a:t>Stochastic</a:t>
            </a:r>
            <a:r>
              <a:t>: HMM, CRF</a:t>
            </a:r>
          </a:p>
          <a:p>
            <a:pPr>
              <a:defRPr sz="2000"/>
            </a:pPr>
            <a:r>
              <a:t>- </a:t>
            </a:r>
            <a:r>
              <a:rPr b="1"/>
              <a:t>Neural</a:t>
            </a:r>
            <a:r>
              <a:t>: RNN, LSTM, Transformer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Named Entity Recognition (Ner)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Conteúdo Teórico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 Tipos De Entidades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PERSON</a:t>
            </a:r>
            <a:r>
              <a:t>: Nomes de pessoas</a:t>
            </a:r>
          </a:p>
          <a:p>
            <a:pPr>
              <a:defRPr sz="2000"/>
            </a:pPr>
            <a:r>
              <a:t>- </a:t>
            </a:r>
            <a:r>
              <a:rPr b="1"/>
              <a:t>LOCATION</a:t>
            </a:r>
            <a:r>
              <a:t>: Lugares geográficos</a:t>
            </a:r>
          </a:p>
          <a:p>
            <a:pPr>
              <a:defRPr sz="2000"/>
            </a:pPr>
            <a:r>
              <a:t>- </a:t>
            </a:r>
            <a:r>
              <a:rPr b="1"/>
              <a:t>ORGANIZATION</a:t>
            </a:r>
            <a:r>
              <a:t>: Empresas, instituições</a:t>
            </a:r>
          </a:p>
          <a:p>
            <a:pPr>
              <a:defRPr sz="2000"/>
            </a:pPr>
            <a:r>
              <a:t>- </a:t>
            </a:r>
            <a:r>
              <a:rPr b="1"/>
              <a:t>MISCELLANEOUS</a:t>
            </a:r>
            <a:r>
              <a:t>: Outros (eventos, produtos)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5.2 Esquemas De Anotação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IOB (Inside-Outside-Begin):</a:t>
            </a:r>
          </a:p>
          <a:p>
            <a:pPr>
              <a:defRPr sz="2000"/>
            </a:pPr>
            <a:r>
              <a:t>- B-PER: Início de pessoa</a:t>
            </a:r>
          </a:p>
          <a:p>
            <a:pPr>
              <a:defRPr sz="2000"/>
            </a:pPr>
            <a:r>
              <a:t>- I-PER: Continuação de pessoa</a:t>
            </a:r>
          </a:p>
          <a:p>
            <a:pPr>
              <a:defRPr sz="2000"/>
            </a:pPr>
            <a:r>
              <a:t>- O: Fora de entidade</a:t>
            </a:r>
          </a:p>
          <a:p>
            <a:pPr>
              <a:defRPr sz="2000"/>
            </a:pPr>
            <a:r>
              <a:rPr b="1"/>
              <a:t>BILOU:</a:t>
            </a:r>
          </a:p>
          <a:p>
            <a:pPr>
              <a:defRPr sz="2000"/>
            </a:pPr>
            <a:r>
              <a:t>- B: Begin, I: Inside, L: Last, O: Outside, U: Unit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5.3 Features Para 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Lexical</a:t>
            </a:r>
            <a:r>
              <a:t>: Palavra atual, prefixos, sufixos</a:t>
            </a:r>
          </a:p>
          <a:p>
            <a:pPr>
              <a:defRPr sz="2000"/>
            </a:pPr>
            <a:r>
              <a:t>- </a:t>
            </a:r>
            <a:r>
              <a:rPr b="1"/>
              <a:t>Orthographic</a:t>
            </a:r>
            <a:r>
              <a:t>: Maiúsculas, pontuação, números</a:t>
            </a:r>
          </a:p>
          <a:p>
            <a:pPr>
              <a:defRPr sz="2000"/>
            </a:pPr>
            <a:r>
              <a:t>- </a:t>
            </a:r>
            <a:r>
              <a:rPr b="1"/>
              <a:t>Contextual</a:t>
            </a:r>
            <a:r>
              <a:t>: Palavras vizinhas</a:t>
            </a:r>
          </a:p>
          <a:p>
            <a:pPr>
              <a:defRPr sz="2000"/>
            </a:pPr>
            <a:r>
              <a:t>- </a:t>
            </a:r>
            <a:r>
              <a:rPr b="1"/>
              <a:t>Gazetteers</a:t>
            </a:r>
            <a:r>
              <a:t>: Listas de nomes conhecidos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 Implementações Práticas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N-Grama Com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nltk.lm import MLE</a:t>
            </a:r>
          </a:p>
          <a:p>
            <a:pPr>
              <a:defRPr sz="2000"/>
            </a:pPr>
            <a:r>
              <a:t>from nltk.lm.preprocessing import padded_everygram_pipeline</a:t>
            </a:r>
          </a:p>
          <a:p>
            <a:pPr>
              <a:defRPr sz="2000"/>
            </a:pPr>
            <a:r>
              <a:t># Preparar dados</a:t>
            </a:r>
          </a:p>
          <a:p>
            <a:pPr>
              <a:defRPr sz="2000"/>
            </a:pPr>
            <a:r>
              <a:t>train, vocab = padded_everygram_pipeline(3, corpus)</a:t>
            </a:r>
          </a:p>
          <a:p>
            <a:pPr>
              <a:defRPr sz="2000"/>
            </a:pPr>
            <a:r>
              <a:t># Treinar modelo</a:t>
            </a:r>
          </a:p>
          <a:p>
            <a:pPr>
              <a:defRPr sz="2000"/>
            </a:pPr>
            <a:r>
              <a:t>lm = MLE(3)</a:t>
            </a:r>
          </a:p>
          <a:p>
            <a:pPr>
              <a:defRPr sz="2000"/>
            </a:pPr>
            <a:r>
              <a:t>lm.fit(train, vocab)</a:t>
            </a:r>
          </a:p>
          <a:p>
            <a:pPr>
              <a:defRPr sz="2000"/>
            </a:pPr>
            <a:r>
              <a:t># Usar modelo</a:t>
            </a:r>
          </a:p>
          <a:p>
            <a:pPr>
              <a:defRPr sz="2000"/>
            </a:pPr>
            <a:r>
              <a:t>prob = lm.score("word", ["previous", "words"])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Hmm Com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nltk.tag import hmm</a:t>
            </a:r>
          </a:p>
          <a:p>
            <a:pPr>
              <a:defRPr sz="2000"/>
            </a:pPr>
            <a:r>
              <a:t># Treinar tagger</a:t>
            </a:r>
          </a:p>
          <a:p>
            <a:pPr>
              <a:defRPr sz="2000"/>
            </a:pPr>
            <a:r>
              <a:t>trainer = hmm.HiddenMarkovModelTrainer()</a:t>
            </a:r>
          </a:p>
          <a:p>
            <a:pPr>
              <a:defRPr sz="2000"/>
            </a:pPr>
            <a:r>
              <a:t>tagger = trainer.train_supervised(training_data)</a:t>
            </a:r>
          </a:p>
          <a:p>
            <a:pPr>
              <a:defRPr sz="2000"/>
            </a:pPr>
            <a:r>
              <a:t># Usar tagger</a:t>
            </a:r>
          </a:p>
          <a:p>
            <a:pPr>
              <a:defRPr sz="2000"/>
            </a:pPr>
            <a:r>
              <a:t>tags = tagger.tag(["The", "cat", "sat"])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Crf Com Sklearn-Crfsuite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import sklearn_crfsuite</a:t>
            </a:r>
          </a:p>
          <a:p>
            <a:pPr>
              <a:defRPr sz="2000"/>
            </a:pPr>
            <a:r>
              <a:t># Definir features</a:t>
            </a:r>
          </a:p>
          <a:p>
            <a:pPr>
              <a:defRPr sz="2000"/>
            </a:pPr>
            <a:r>
              <a:t>def word2features(sent, i):</a:t>
            </a:r>
          </a:p>
          <a:p>
            <a:pPr>
              <a:defRPr sz="2000"/>
            </a:pPr>
            <a:r>
              <a:t>    word = sent[i][0]</a:t>
            </a:r>
          </a:p>
          <a:p>
            <a:pPr>
              <a:defRPr sz="2000"/>
            </a:pPr>
            <a:r>
              <a:t>    features = {</a:t>
            </a:r>
          </a:p>
          <a:p>
            <a:pPr>
              <a:defRPr sz="2000"/>
            </a:pPr>
            <a:r>
              <a:t>        'word.lower()': word.lower(),</a:t>
            </a:r>
          </a:p>
          <a:p>
            <a:pPr>
              <a:defRPr sz="2000"/>
            </a:pPr>
            <a:r>
              <a:t>        'word.isupper()': word.isupper(),</a:t>
            </a:r>
          </a:p>
          <a:p>
            <a:pPr>
              <a:defRPr sz="2000"/>
            </a:pPr>
            <a:r>
              <a:t>        'word.istitle()': word.istitle(),</a:t>
            </a:r>
          </a:p>
          <a:p>
            <a:pPr>
              <a:defRPr sz="2000"/>
            </a:pPr>
            <a:r>
              <a:t>        'word.isdigit()': word.isdigit(),</a:t>
            </a:r>
          </a:p>
          <a:p>
            <a:pPr>
              <a:defRPr sz="2000"/>
            </a:pPr>
            <a:r>
              <a:t>    }</a:t>
            </a:r>
          </a:p>
          <a:p>
            <a:pPr>
              <a:defRPr sz="2000"/>
            </a:pPr>
            <a:r>
              <a:t>    return features</a:t>
            </a:r>
          </a:p>
          <a:p>
            <a:pPr>
              <a:defRPr sz="2000"/>
            </a:pPr>
            <a:r>
              <a:t># Treinar CRF</a:t>
            </a:r>
          </a:p>
          <a:p>
            <a:pPr>
              <a:defRPr sz="2000"/>
            </a:pPr>
            <a:r>
              <a:t>crf = sklearn_crfsuite.CRF()</a:t>
            </a:r>
          </a:p>
          <a:p>
            <a:pPr>
              <a:defRPr sz="2000"/>
            </a:pPr>
            <a:r>
              <a:t>crf.fit(X_train, y_train)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1: Modelo De Linguagem N-Grama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Implementar e comparar diferentes ordens</a:t>
            </a:r>
          </a:p>
          <a:p>
            <a:pPr>
              <a:defRPr sz="2000"/>
            </a:pPr>
            <a:r>
              <a:t>- Avaliar perplexidade</a:t>
            </a:r>
          </a:p>
          <a:p>
            <a:pPr>
              <a:defRPr sz="2000"/>
            </a:pPr>
            <a:r>
              <a:t>- Implementar suavização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2: Pos Tagging Com Hmm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Treinar tagger em corpus anotado</a:t>
            </a:r>
          </a:p>
          <a:p>
            <a:pPr>
              <a:defRPr sz="2000"/>
            </a:pPr>
            <a:r>
              <a:t>- Avaliar accuracy por tag</a:t>
            </a:r>
          </a:p>
          <a:p>
            <a:pPr>
              <a:defRPr sz="2000"/>
            </a:pPr>
            <a:r>
              <a:t>- Analisar erros comuns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Modelos De N-Gramas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3: Ner Com Crf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Feature engineering para entidades</a:t>
            </a:r>
          </a:p>
          <a:p>
            <a:pPr>
              <a:defRPr sz="2000"/>
            </a:pPr>
            <a:r>
              <a:t>- Comparar diferentes esquemas de anotação</a:t>
            </a:r>
          </a:p>
          <a:p>
            <a:pPr>
              <a:defRPr sz="2000"/>
            </a:pPr>
            <a:r>
              <a:t>- Avaliar precision, recall, F1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4: Análise Comparativa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HMM vs CRF para POS tagging</a:t>
            </a:r>
          </a:p>
          <a:p>
            <a:pPr>
              <a:defRPr sz="2000"/>
            </a:pPr>
            <a:r>
              <a:t>- Diferentes features para NER</a:t>
            </a:r>
          </a:p>
          <a:p>
            <a:pPr>
              <a:defRPr sz="2000"/>
            </a:pPr>
            <a:r>
              <a:t>- Error analysis detalhada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➡️ 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No </a:t>
            </a:r>
            <a:r>
              <a:rPr b="1"/>
              <a:t>Módulo 7</a:t>
            </a:r>
            <a:r>
              <a:t>, mergulharemos em deep learning para NLP com RNNs, LSTMs e attention.</a:t>
            </a:r>
          </a:p>
          <a:p>
            <a:pPr>
              <a:defRPr sz="2000"/>
            </a:pPr>
            <a:r>
              <a:t>---</a:t>
            </a:r>
          </a:p>
          <a:p>
            <a:pPr>
              <a:defRPr sz="2000"/>
            </a:pPr>
            <a:r>
              <a:rPr b="1"/>
              <a:t>Dica</a:t>
            </a:r>
            <a:r>
              <a:t>: Execute o notebook `06_modelos_sequencia.ipynb` para implementar todos os modelos!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1.1 Conceito Básico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Modelos de linguagem que predizem próxima palavra baseado em n-1 palavras anteriores.</a:t>
            </a:r>
          </a:p>
          <a:p>
            <a:pPr>
              <a:defRPr sz="2000"/>
            </a:pPr>
            <a:r>
              <a:rPr b="1"/>
              <a:t>Tipos:</a:t>
            </a:r>
          </a:p>
          <a:p>
            <a:pPr>
              <a:defRPr sz="2000"/>
            </a:pPr>
            <a:r>
              <a:t>- </a:t>
            </a:r>
            <a:r>
              <a:rPr b="1"/>
              <a:t>Unigrama</a:t>
            </a:r>
            <a:r>
              <a:t>: P(wi) - independência total</a:t>
            </a:r>
          </a:p>
          <a:p>
            <a:pPr>
              <a:defRPr sz="2000"/>
            </a:pPr>
            <a:r>
              <a:t>- </a:t>
            </a:r>
            <a:r>
              <a:rPr b="1"/>
              <a:t>Bigrama</a:t>
            </a:r>
            <a:r>
              <a:t>: P(wi|wi-1) - depende da palavra anterior</a:t>
            </a:r>
          </a:p>
          <a:p>
            <a:pPr>
              <a:defRPr sz="2000"/>
            </a:pPr>
            <a:r>
              <a:t>- </a:t>
            </a:r>
            <a:r>
              <a:rPr b="1"/>
              <a:t>Trigrama</a:t>
            </a:r>
            <a:r>
              <a:t>: P(wi|wi-1,wi-2) - depende das duas anteriores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1.2 Estimação De Probabilidades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P(wi|wi-n+1...wi-1) = count(wi-n+1...wi) / count(wi-n+1...wi-1)</a:t>
            </a:r>
          </a:p>
          <a:p>
            <a:pPr>
              <a:defRPr sz="2000"/>
            </a:pPr>
            <a:r>
              <a:rPr b="1"/>
              <a:t>Problemas:</a:t>
            </a:r>
          </a:p>
          <a:p>
            <a:pPr>
              <a:defRPr sz="2000"/>
            </a:pPr>
            <a:r>
              <a:t>- Sparse data: combinações não vistas</a:t>
            </a:r>
          </a:p>
          <a:p>
            <a:pPr>
              <a:defRPr sz="2000"/>
            </a:pPr>
            <a:r>
              <a:t>- Zero probabilities: palavras OOV</a:t>
            </a:r>
          </a:p>
          <a:p>
            <a:pPr>
              <a:defRPr sz="2000"/>
            </a:pPr>
            <a:r>
              <a:t>- Data sparsity aumenta com 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1.3 Suavização (Smoothing)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Add-one (Laplace)</a:t>
            </a:r>
            <a:r>
              <a:t>: Adiciona 1 a todas contagens</a:t>
            </a:r>
          </a:p>
          <a:p>
            <a:pPr>
              <a:defRPr sz="2000"/>
            </a:pPr>
            <a:r>
              <a:t>- </a:t>
            </a:r>
            <a:r>
              <a:rPr b="1"/>
              <a:t>Add-k</a:t>
            </a:r>
            <a:r>
              <a:t>: Adiciona k &lt; 1</a:t>
            </a:r>
          </a:p>
          <a:p>
            <a:pPr>
              <a:defRPr sz="2000"/>
            </a:pPr>
            <a:r>
              <a:t>- </a:t>
            </a:r>
            <a:r>
              <a:rPr b="1"/>
              <a:t>Good-Turing</a:t>
            </a:r>
            <a:r>
              <a:t>: Baseado em frequências de frequências</a:t>
            </a:r>
          </a:p>
          <a:p>
            <a:pPr>
              <a:defRPr sz="2000"/>
            </a:pPr>
            <a:r>
              <a:t>- </a:t>
            </a:r>
            <a:r>
              <a:rPr b="1"/>
              <a:t>Kneser-Ney</a:t>
            </a:r>
            <a:r>
              <a:t>: Estado da arte para n-gramas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Hidden Markov Models (Hmm)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 Componentes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Estados ocultos</a:t>
            </a:r>
            <a:r>
              <a:t>: O que queremos inferir</a:t>
            </a:r>
          </a:p>
          <a:p>
            <a:pPr>
              <a:defRPr sz="2000"/>
            </a:pPr>
            <a:r>
              <a:t>- </a:t>
            </a:r>
            <a:r>
              <a:rPr b="1"/>
              <a:t>Observações</a:t>
            </a:r>
            <a:r>
              <a:t>: O que vemos (palavras)</a:t>
            </a:r>
          </a:p>
          <a:p>
            <a:pPr>
              <a:defRPr sz="2000"/>
            </a:pPr>
            <a:r>
              <a:t>- </a:t>
            </a:r>
            <a:r>
              <a:rPr b="1"/>
              <a:t>Probabilidades de transição</a:t>
            </a:r>
            <a:r>
              <a:t>: P(si|si-1)</a:t>
            </a:r>
          </a:p>
          <a:p>
            <a:pPr>
              <a:defRPr sz="2000"/>
            </a:pPr>
            <a:r>
              <a:t>- </a:t>
            </a:r>
            <a:r>
              <a:rPr b="1"/>
              <a:t>Probabilidades de emissão</a:t>
            </a:r>
            <a:r>
              <a:t>: P(wi|si)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 Algoritmos Fundamentais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Forward Algorithm:</a:t>
            </a:r>
          </a:p>
          <a:p>
            <a:pPr>
              <a:defRPr sz="2000"/>
            </a:pPr>
            <a:r>
              <a:t>- Calcula probabilidade de sequência</a:t>
            </a:r>
          </a:p>
          <a:p>
            <a:pPr>
              <a:defRPr sz="2000"/>
            </a:pPr>
            <a:r>
              <a:t>- Dynamic programming</a:t>
            </a:r>
          </a:p>
          <a:p>
            <a:pPr>
              <a:defRPr sz="2000"/>
            </a:pPr>
            <a:r>
              <a:t>- O(T×N²) complexidade</a:t>
            </a:r>
          </a:p>
          <a:p>
            <a:pPr>
              <a:defRPr sz="2000"/>
            </a:pPr>
            <a:r>
              <a:rPr b="1"/>
              <a:t>Viterbi Algorithm:</a:t>
            </a:r>
          </a:p>
          <a:p>
            <a:pPr>
              <a:defRPr sz="2000"/>
            </a:pPr>
            <a:r>
              <a:t>- Encontra sequência mais provável de estados</a:t>
            </a:r>
          </a:p>
          <a:p>
            <a:pPr>
              <a:defRPr sz="2000"/>
            </a:pPr>
            <a:r>
              <a:t>- Decodificação MAP</a:t>
            </a:r>
          </a:p>
          <a:p>
            <a:pPr>
              <a:defRPr sz="2000"/>
            </a:pPr>
            <a:r>
              <a:t>- Usado em POS tagging</a:t>
            </a:r>
          </a:p>
          <a:p>
            <a:pPr>
              <a:defRPr sz="2000"/>
            </a:pPr>
            <a:r>
              <a:rPr b="1"/>
              <a:t>Baum-Welch Algorithm:</a:t>
            </a:r>
          </a:p>
          <a:p>
            <a:pPr>
              <a:defRPr sz="2000"/>
            </a:pPr>
            <a:r>
              <a:t>- Treinamento não supervisionado</a:t>
            </a:r>
          </a:p>
          <a:p>
            <a:pPr>
              <a:defRPr sz="2000"/>
            </a:pPr>
            <a:r>
              <a:t>- EM algorithm para HMMs</a:t>
            </a:r>
          </a:p>
          <a:p>
            <a:pPr>
              <a:defRPr sz="2000"/>
            </a:pPr>
            <a:r>
              <a:t>- Estima parâmetros dos dados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