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08 Transformers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Pre-Training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Masked Language Model (MLM):</a:t>
            </a:r>
          </a:p>
          <a:p>
            <a:pPr>
              <a:defRPr sz="2000"/>
            </a:pPr>
            <a:r>
              <a:t>- 15% dos tokens são mascarados</a:t>
            </a:r>
          </a:p>
          <a:p>
            <a:pPr>
              <a:defRPr sz="2000"/>
            </a:pPr>
            <a:r>
              <a:t>- 80% → [MASK], 10% → palavra aleatória, 10% → original</a:t>
            </a:r>
          </a:p>
          <a:p>
            <a:pPr>
              <a:defRPr sz="2000"/>
            </a:pPr>
            <a:r>
              <a:t>- Modelo prediz tokens mascarados</a:t>
            </a:r>
          </a:p>
          <a:p>
            <a:pPr>
              <a:defRPr sz="2000"/>
            </a:pPr>
            <a:r>
              <a:rPr b="1"/>
              <a:t>Next Sentence Prediction (NSP):</a:t>
            </a:r>
          </a:p>
          <a:p>
            <a:pPr>
              <a:defRPr sz="2000"/>
            </a:pPr>
            <a:r>
              <a:t>- Prediz se frase B segue frase A</a:t>
            </a:r>
          </a:p>
          <a:p>
            <a:pPr>
              <a:defRPr sz="2000"/>
            </a:pPr>
            <a:r>
              <a:t>- 50% casos positivos, 50% negativos</a:t>
            </a:r>
          </a:p>
          <a:p>
            <a:pPr>
              <a:defRPr sz="2000"/>
            </a:pPr>
            <a:r>
              <a:t>- [CLS] token para classificação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Tokens Especiais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[CLS]</a:t>
            </a:r>
            <a:r>
              <a:t>: Início da sequência (classificação)</a:t>
            </a:r>
          </a:p>
          <a:p>
            <a:pPr>
              <a:defRPr sz="2000"/>
            </a:pPr>
            <a:r>
              <a:t>- </a:t>
            </a:r>
            <a:r>
              <a:rPr b="1"/>
              <a:t>[SEP]</a:t>
            </a:r>
            <a:r>
              <a:t>: Separador entre sentenças</a:t>
            </a:r>
          </a:p>
          <a:p>
            <a:pPr>
              <a:defRPr sz="2000"/>
            </a:pPr>
            <a:r>
              <a:t>- </a:t>
            </a:r>
            <a:r>
              <a:rPr b="1"/>
              <a:t>[MASK]</a:t>
            </a:r>
            <a:r>
              <a:t>: Token mascarado</a:t>
            </a:r>
          </a:p>
          <a:p>
            <a:pPr>
              <a:defRPr sz="2000"/>
            </a:pPr>
            <a:r>
              <a:t>- </a:t>
            </a:r>
            <a:r>
              <a:rPr b="1"/>
              <a:t>[PAD]</a:t>
            </a:r>
            <a:r>
              <a:t>: Padding</a:t>
            </a:r>
          </a:p>
          <a:p>
            <a:pPr>
              <a:defRPr sz="2000"/>
            </a:pPr>
            <a:r>
              <a:t>- </a:t>
            </a:r>
            <a:r>
              <a:rPr b="1"/>
              <a:t>[UNK]</a:t>
            </a:r>
            <a:r>
              <a:t>: Palavra desconhecida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Variações Do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RoBERTa</a:t>
            </a:r>
            <a:r>
              <a:t>: Remove NSP, dynamic masking</a:t>
            </a:r>
          </a:p>
          <a:p>
            <a:pPr>
              <a:defRPr sz="2000"/>
            </a:pPr>
            <a:r>
              <a:t>- </a:t>
            </a:r>
            <a:r>
              <a:rPr b="1"/>
              <a:t>ALBERT</a:t>
            </a:r>
            <a:r>
              <a:t>: Parameter sharing, factorized embeddings</a:t>
            </a:r>
          </a:p>
          <a:p>
            <a:pPr>
              <a:defRPr sz="2000"/>
            </a:pPr>
            <a:r>
              <a:t>- </a:t>
            </a:r>
            <a:r>
              <a:rPr b="1"/>
              <a:t>DistilBERT</a:t>
            </a:r>
            <a:r>
              <a:t>: Destilação, 60% menor</a:t>
            </a:r>
          </a:p>
          <a:p>
            <a:pPr>
              <a:defRPr sz="2000"/>
            </a:pPr>
            <a:r>
              <a:t>- </a:t>
            </a:r>
            <a:r>
              <a:rPr b="1"/>
              <a:t>ELECTRA</a:t>
            </a:r>
            <a:r>
              <a:t>: Discriminative pre-training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Gpt (Generative Pre-Trained Transformer)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Decoder-only</a:t>
            </a:r>
            <a:r>
              <a:t>: Baseado em decoder do Transformer</a:t>
            </a:r>
          </a:p>
          <a:p>
            <a:pPr>
              <a:defRPr sz="2000"/>
            </a:pPr>
            <a:r>
              <a:t>- </a:t>
            </a:r>
            <a:r>
              <a:rPr b="1"/>
              <a:t>Autoregressive</a:t>
            </a:r>
            <a:r>
              <a:t>: Prediz próxima palavra</a:t>
            </a:r>
          </a:p>
          <a:p>
            <a:pPr>
              <a:defRPr sz="2000"/>
            </a:pPr>
            <a:r>
              <a:t>- </a:t>
            </a:r>
            <a:r>
              <a:rPr b="1"/>
              <a:t>Unidirectional</a:t>
            </a:r>
            <a:r>
              <a:t>: Vê apenas contexto anterior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Evolução Da Família Gpt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GPT-1 (2018):</a:t>
            </a:r>
          </a:p>
          <a:p>
            <a:pPr>
              <a:defRPr sz="2000"/>
            </a:pPr>
            <a:r>
              <a:t>- 117M parâmetros</a:t>
            </a:r>
          </a:p>
          <a:p>
            <a:pPr>
              <a:defRPr sz="2000"/>
            </a:pPr>
            <a:r>
              <a:t>- Unsupervised pre-training + supervised fine-tuning</a:t>
            </a:r>
          </a:p>
          <a:p>
            <a:pPr>
              <a:defRPr sz="2000"/>
            </a:pPr>
            <a:r>
              <a:rPr b="1"/>
              <a:t>GPT-2 (2019):</a:t>
            </a:r>
          </a:p>
          <a:p>
            <a:pPr>
              <a:defRPr sz="2000"/>
            </a:pPr>
            <a:r>
              <a:t>- 1.5B parâmetros</a:t>
            </a:r>
          </a:p>
          <a:p>
            <a:pPr>
              <a:defRPr sz="2000"/>
            </a:pPr>
            <a:r>
              <a:t>- Zero-shot task transfer</a:t>
            </a:r>
          </a:p>
          <a:p>
            <a:pPr>
              <a:defRPr sz="2000"/>
            </a:pPr>
            <a:r>
              <a:t>- Controvérsia por não liberação inicial</a:t>
            </a:r>
          </a:p>
          <a:p>
            <a:pPr>
              <a:defRPr sz="2000"/>
            </a:pPr>
            <a:r>
              <a:rPr b="1"/>
              <a:t>GPT-3 (2020):</a:t>
            </a:r>
          </a:p>
          <a:p>
            <a:pPr>
              <a:defRPr sz="2000"/>
            </a:pPr>
            <a:r>
              <a:t>- 175B parâmetros</a:t>
            </a:r>
          </a:p>
          <a:p>
            <a:pPr>
              <a:defRPr sz="2000"/>
            </a:pPr>
            <a:r>
              <a:t>- Few-shot learning</a:t>
            </a:r>
          </a:p>
          <a:p>
            <a:pPr>
              <a:defRPr sz="2000"/>
            </a:pPr>
            <a:r>
              <a:t>- Emergent abilities</a:t>
            </a:r>
          </a:p>
          <a:p>
            <a:pPr>
              <a:defRPr sz="2000"/>
            </a:pPr>
            <a:r>
              <a:rPr b="1"/>
              <a:t>GPT-4 (2023):</a:t>
            </a:r>
          </a:p>
          <a:p>
            <a:pPr>
              <a:defRPr sz="2000"/>
            </a:pPr>
            <a:r>
              <a:t>- Multimodal</a:t>
            </a:r>
          </a:p>
          <a:p>
            <a:pPr>
              <a:defRPr sz="2000"/>
            </a:pPr>
            <a:r>
              <a:t>- Melhor raciocínio</a:t>
            </a:r>
          </a:p>
          <a:p>
            <a:pPr>
              <a:defRPr sz="2000"/>
            </a:pPr>
            <a:r>
              <a:t>- Mais seguro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In-Context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Capacidade de aprender tarefas apenas com exemplos no prompt.</a:t>
            </a:r>
          </a:p>
          <a:p>
            <a:pPr>
              <a:defRPr sz="2000"/>
            </a:pPr>
            <a:r>
              <a:rPr b="1"/>
              <a:t>Zero-shot</a:t>
            </a:r>
            <a:r>
              <a:t>: Apenas descrição da tarefa</a:t>
            </a:r>
          </a:p>
          <a:p>
            <a:pPr>
              <a:defRPr sz="2000"/>
            </a:pPr>
            <a:r>
              <a:rPr b="1"/>
              <a:t>One-shot</a:t>
            </a:r>
            <a:r>
              <a:t>: Um exemplo</a:t>
            </a:r>
          </a:p>
          <a:p>
            <a:pPr>
              <a:defRPr sz="2000"/>
            </a:pPr>
            <a:r>
              <a:rPr b="1"/>
              <a:t>Few-shot</a:t>
            </a:r>
            <a:r>
              <a:t>: Poucos exemplos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Transfer Learning Em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Paradigma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</a:t>
            </a:r>
            <a:r>
              <a:rPr b="1"/>
              <a:t>Pre-training</a:t>
            </a:r>
            <a:r>
              <a:t>: Modelo geral em dados não rotulados</a:t>
            </a:r>
          </a:p>
          <a:p>
            <a:pPr>
              <a:defRPr sz="2000"/>
            </a:pPr>
            <a:r>
              <a:t>2. </a:t>
            </a:r>
            <a:r>
              <a:rPr b="1"/>
              <a:t>Fine-tuning</a:t>
            </a:r>
            <a:r>
              <a:t>: Adaptar para tarefa específica</a:t>
            </a:r>
          </a:p>
          <a:p>
            <a:pPr>
              <a:defRPr sz="2000"/>
            </a:pPr>
            <a:r>
              <a:t>3. </a:t>
            </a:r>
            <a:r>
              <a:rPr b="1"/>
              <a:t>Inference</a:t>
            </a:r>
            <a:r>
              <a:t>: Usar modelo adaptado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Estratégias De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Feature-based:</a:t>
            </a:r>
          </a:p>
          <a:p>
            <a:pPr>
              <a:defRPr sz="2000"/>
            </a:pPr>
            <a:r>
              <a:t>- Congela pesos do modelo pré-treinado</a:t>
            </a:r>
          </a:p>
          <a:p>
            <a:pPr>
              <a:defRPr sz="2000"/>
            </a:pPr>
            <a:r>
              <a:t>- Usa representações como features</a:t>
            </a:r>
          </a:p>
          <a:p>
            <a:pPr>
              <a:defRPr sz="2000"/>
            </a:pPr>
            <a:r>
              <a:t>- Adiciona classifier simples</a:t>
            </a:r>
          </a:p>
          <a:p>
            <a:pPr>
              <a:defRPr sz="2000"/>
            </a:pPr>
            <a:r>
              <a:rPr b="1"/>
              <a:t>Fine-tuning:</a:t>
            </a:r>
          </a:p>
          <a:p>
            <a:pPr>
              <a:defRPr sz="2000"/>
            </a:pPr>
            <a:r>
              <a:t>- Ajusta todos os pesos</a:t>
            </a:r>
          </a:p>
          <a:p>
            <a:pPr>
              <a:defRPr sz="2000"/>
            </a:pPr>
            <a:r>
              <a:t>- Learning rate menor que pre-training</a:t>
            </a:r>
          </a:p>
          <a:p>
            <a:pPr>
              <a:defRPr sz="2000"/>
            </a:pPr>
            <a:r>
              <a:t>- Regularização forte</a:t>
            </a:r>
          </a:p>
          <a:p>
            <a:pPr>
              <a:defRPr sz="2000"/>
            </a:pPr>
            <a:r>
              <a:rPr b="1"/>
              <a:t>Gradual unfreezing:</a:t>
            </a:r>
          </a:p>
          <a:p>
            <a:pPr>
              <a:defRPr sz="2000"/>
            </a:pPr>
            <a:r>
              <a:t>- Descongela camadas gradualmente</a:t>
            </a:r>
          </a:p>
          <a:p>
            <a:pPr>
              <a:defRPr sz="2000"/>
            </a:pPr>
            <a:r>
              <a:t>- Começar pelas últimas camadas</a:t>
            </a:r>
          </a:p>
          <a:p>
            <a:pPr>
              <a:defRPr sz="2000"/>
            </a:pPr>
            <a:r>
              <a:t>- Evita catastrophic forgetting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Task-Specific Heads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Classification</a:t>
            </a:r>
            <a:r>
              <a:t>: [CLS] → Dense → Softmax</a:t>
            </a:r>
          </a:p>
          <a:p>
            <a:pPr>
              <a:defRPr sz="2000"/>
            </a:pPr>
            <a:r>
              <a:t>- </a:t>
            </a:r>
            <a:r>
              <a:rPr b="1"/>
              <a:t>Token classification</a:t>
            </a:r>
            <a:r>
              <a:t>: Each token → Dense → Softmax</a:t>
            </a:r>
          </a:p>
          <a:p>
            <a:pPr>
              <a:defRPr sz="2000"/>
            </a:pPr>
            <a:r>
              <a:t>- </a:t>
            </a:r>
            <a:r>
              <a:rPr b="1"/>
              <a:t>Question Answering</a:t>
            </a:r>
            <a:r>
              <a:t>: Start/End positions</a:t>
            </a:r>
          </a:p>
          <a:p>
            <a:pPr>
              <a:defRPr sz="2000"/>
            </a:pPr>
            <a:r>
              <a:t>- </a:t>
            </a:r>
            <a:r>
              <a:rPr b="1"/>
              <a:t>Sequence generation</a:t>
            </a:r>
            <a:r>
              <a:t>: Language modeling head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Hugging Face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Biblioteca Principal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Padroniza uso de modelos pré-treinados.</a:t>
            </a:r>
          </a:p>
          <a:p>
            <a:pPr>
              <a:defRPr sz="2000"/>
            </a:pPr>
            <a:r>
              <a:rPr b="1"/>
              <a:t>Componentes:</a:t>
            </a:r>
          </a:p>
          <a:p>
            <a:pPr>
              <a:defRPr sz="2000"/>
            </a:pPr>
            <a:r>
              <a:t>- </a:t>
            </a:r>
            <a:r>
              <a:rPr b="1"/>
              <a:t>Models</a:t>
            </a:r>
            <a:r>
              <a:t>: Implementações de arquiteturas</a:t>
            </a:r>
          </a:p>
          <a:p>
            <a:pPr>
              <a:defRPr sz="2000"/>
            </a:pPr>
            <a:r>
              <a:t>- </a:t>
            </a:r>
            <a:r>
              <a:rPr b="1"/>
              <a:t>Tokenizers</a:t>
            </a:r>
            <a:r>
              <a:t>: Pré-processamento consistente</a:t>
            </a:r>
          </a:p>
          <a:p>
            <a:pPr>
              <a:defRPr sz="2000"/>
            </a:pPr>
            <a:r>
              <a:t>- </a:t>
            </a:r>
            <a:r>
              <a:rPr b="1"/>
              <a:t>Pipelines</a:t>
            </a:r>
            <a:r>
              <a:t>: Interface high-level</a:t>
            </a:r>
          </a:p>
          <a:p>
            <a:pPr>
              <a:defRPr sz="2000"/>
            </a:pPr>
            <a:r>
              <a:t>- </a:t>
            </a:r>
            <a:r>
              <a:rPr b="1"/>
              <a:t>Datasets</a:t>
            </a:r>
            <a:r>
              <a:t>: Carregamento padronizado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Pipeline Básico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pipeline</a:t>
            </a:r>
          </a:p>
          <a:p>
            <a:pPr>
              <a:defRPr sz="2000"/>
            </a:pPr>
            <a:r>
              <a:t># Análise de sentimentos</a:t>
            </a:r>
          </a:p>
          <a:p>
            <a:pPr>
              <a:defRPr sz="2000"/>
            </a:pPr>
            <a:r>
              <a:t>classifier = pipeline("sentiment-analysis")</a:t>
            </a:r>
          </a:p>
          <a:p>
            <a:pPr>
              <a:defRPr sz="2000"/>
            </a:pPr>
            <a:r>
              <a:t>result = classifier("I love this course!")</a:t>
            </a:r>
          </a:p>
          <a:p>
            <a:pPr>
              <a:defRPr sz="2000"/>
            </a:pPr>
            <a:r>
              <a:t># Question answering</a:t>
            </a:r>
          </a:p>
          <a:p>
            <a:pPr>
              <a:defRPr sz="2000"/>
            </a:pPr>
            <a:r>
              <a:t>qa = pipeline("question-answering")</a:t>
            </a:r>
          </a:p>
          <a:p>
            <a:pPr>
              <a:defRPr sz="2000"/>
            </a:pPr>
            <a:r>
              <a:t>result = qa(question="What is NLP?", context="NLP is...")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Fine-Tuning Com Trainer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Trainer, TrainingArguments</a:t>
            </a:r>
          </a:p>
          <a:p>
            <a:pPr>
              <a:defRPr sz="2000"/>
            </a:pPr>
            <a:r>
              <a:t>training_args = TrainingArguments(</a:t>
            </a:r>
          </a:p>
          <a:p>
            <a:pPr>
              <a:defRPr sz="2000"/>
            </a:pPr>
            <a:r>
              <a:t>    output_dir='./results',</a:t>
            </a:r>
          </a:p>
          <a:p>
            <a:pPr>
              <a:defRPr sz="2000"/>
            </a:pPr>
            <a:r>
              <a:t>    num_train_epochs=3,</a:t>
            </a:r>
          </a:p>
          <a:p>
            <a:pPr>
              <a:defRPr sz="2000"/>
            </a:pPr>
            <a:r>
              <a:t>    per_device_train_batch_size=16,</a:t>
            </a:r>
          </a:p>
          <a:p>
            <a:pPr>
              <a:defRPr sz="2000"/>
            </a:pPr>
            <a:r>
              <a:t>    gradient_accumulation_steps=2,</a:t>
            </a:r>
          </a:p>
          <a:p>
            <a:pPr>
              <a:defRPr sz="2000"/>
            </a:pPr>
            <a:r>
              <a:t>    warmup_steps=500,</a:t>
            </a:r>
          </a:p>
          <a:p>
            <a:pPr>
              <a:defRPr sz="2000"/>
            </a:pPr>
            <a:r>
              <a:t>    weight_decay=0.01,</a:t>
            </a:r>
          </a:p>
          <a:p>
            <a:pPr>
              <a:defRPr sz="2000"/>
            </a:pPr>
            <a:r>
              <a:t>    logging_dir='./logs',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trainer = Trainer(</a:t>
            </a:r>
          </a:p>
          <a:p>
            <a:pPr>
              <a:defRPr sz="2000"/>
            </a:pPr>
            <a:r>
              <a:t>    model=model,</a:t>
            </a:r>
          </a:p>
          <a:p>
            <a:pPr>
              <a:defRPr sz="2000"/>
            </a:pPr>
            <a:r>
              <a:t>    args=training_args,</a:t>
            </a:r>
          </a:p>
          <a:p>
            <a:pPr>
              <a:defRPr sz="2000"/>
            </a:pPr>
            <a:r>
              <a:t>    train_dataset=train_dataset,</a:t>
            </a:r>
          </a:p>
          <a:p>
            <a:pPr>
              <a:defRPr sz="2000"/>
            </a:pPr>
            <a:r>
              <a:t>    eval_dataset=eval_dataset,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trainer.train()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Otimização Para Produção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6.1 Model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Pruning:</a:t>
            </a:r>
          </a:p>
          <a:p>
            <a:pPr>
              <a:defRPr sz="2000"/>
            </a:pPr>
            <a:r>
              <a:t>- Remove pesos menos importantes</a:t>
            </a:r>
          </a:p>
          <a:p>
            <a:pPr>
              <a:defRPr sz="2000"/>
            </a:pPr>
            <a:r>
              <a:t>- Structured vs unstructured</a:t>
            </a:r>
          </a:p>
          <a:p>
            <a:pPr>
              <a:defRPr sz="2000"/>
            </a:pPr>
            <a:r>
              <a:t>- Magnitude-based vs gradient-based</a:t>
            </a:r>
          </a:p>
          <a:p>
            <a:pPr>
              <a:defRPr sz="2000"/>
            </a:pPr>
            <a:r>
              <a:rPr b="1"/>
              <a:t>Quantization:</a:t>
            </a:r>
          </a:p>
          <a:p>
            <a:pPr>
              <a:defRPr sz="2000"/>
            </a:pPr>
            <a:r>
              <a:t>- Reduz precisão (FP32 → INT8)</a:t>
            </a:r>
          </a:p>
          <a:p>
            <a:pPr>
              <a:defRPr sz="2000"/>
            </a:pPr>
            <a:r>
              <a:t>- Post-training vs quantization-aware training</a:t>
            </a:r>
          </a:p>
          <a:p>
            <a:pPr>
              <a:defRPr sz="2000"/>
            </a:pPr>
            <a:r>
              <a:t>- Pode manter &gt;95% da performance</a:t>
            </a:r>
          </a:p>
          <a:p>
            <a:pPr>
              <a:defRPr sz="2000"/>
            </a:pPr>
            <a:r>
              <a:rPr b="1"/>
              <a:t>Distillation:</a:t>
            </a:r>
          </a:p>
          <a:p>
            <a:pPr>
              <a:defRPr sz="2000"/>
            </a:pPr>
            <a:r>
              <a:t>- Treina modelo menor (student) para imitar maior (teacher)</a:t>
            </a:r>
          </a:p>
          <a:p>
            <a:pPr>
              <a:defRPr sz="2000"/>
            </a:pPr>
            <a:r>
              <a:t>- Soft targets preserve more information</a:t>
            </a:r>
          </a:p>
          <a:p>
            <a:pPr>
              <a:defRPr sz="2000"/>
            </a:pPr>
            <a:r>
              <a:t>- DistilBERT, TinyBERT, etc.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6.2 Inference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ONNX:</a:t>
            </a:r>
          </a:p>
          <a:p>
            <a:pPr>
              <a:defRPr sz="2000"/>
            </a:pPr>
            <a:r>
              <a:t>- Open Neural Network Exchange</a:t>
            </a:r>
          </a:p>
          <a:p>
            <a:pPr>
              <a:defRPr sz="2000"/>
            </a:pPr>
            <a:r>
              <a:t>- Framework-agnostic</a:t>
            </a:r>
          </a:p>
          <a:p>
            <a:pPr>
              <a:defRPr sz="2000"/>
            </a:pPr>
            <a:r>
              <a:t>- Hardware-specific optimizations</a:t>
            </a:r>
          </a:p>
          <a:p>
            <a:pPr>
              <a:defRPr sz="2000"/>
            </a:pPr>
            <a:r>
              <a:rPr b="1"/>
              <a:t>TensorRT:</a:t>
            </a:r>
          </a:p>
          <a:p>
            <a:pPr>
              <a:defRPr sz="2000"/>
            </a:pPr>
            <a:r>
              <a:t>- NVIDIA optimization library</a:t>
            </a:r>
          </a:p>
          <a:p>
            <a:pPr>
              <a:defRPr sz="2000"/>
            </a:pPr>
            <a:r>
              <a:t>- Kernel fusion</a:t>
            </a:r>
          </a:p>
          <a:p>
            <a:pPr>
              <a:defRPr sz="2000"/>
            </a:pPr>
            <a:r>
              <a:t>- Mixed precision</a:t>
            </a:r>
          </a:p>
          <a:p>
            <a:pPr>
              <a:defRPr sz="2000"/>
            </a:pPr>
            <a:r>
              <a:rPr b="1"/>
              <a:t>Dynamic Batching:</a:t>
            </a:r>
          </a:p>
          <a:p>
            <a:pPr>
              <a:defRPr sz="2000"/>
            </a:pPr>
            <a:r>
              <a:t>- Agrupa requisições</a:t>
            </a:r>
          </a:p>
          <a:p>
            <a:pPr>
              <a:defRPr sz="2000"/>
            </a:pPr>
            <a:r>
              <a:t>- Amortiza overhead</a:t>
            </a:r>
          </a:p>
          <a:p>
            <a:pPr>
              <a:defRPr sz="2000"/>
            </a:pPr>
            <a:r>
              <a:t>- Aumenta throughput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Implementações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Fine-Tuning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BertTokenizer, BertForSequenceClassification</a:t>
            </a:r>
          </a:p>
          <a:p>
            <a:pPr>
              <a:defRPr sz="2000"/>
            </a:pPr>
            <a:r>
              <a:t>from transformers import TrainingArguments, Trainer</a:t>
            </a:r>
          </a:p>
          <a:p>
            <a:pPr>
              <a:defRPr sz="2000"/>
            </a:pPr>
            <a:r>
              <a:t># Carregar modelo e tokenizer</a:t>
            </a:r>
          </a:p>
          <a:p>
            <a:pPr>
              <a:defRPr sz="2000"/>
            </a:pPr>
            <a:r>
              <a:t>model = BertForSequenceClassification.from_pretrained(</a:t>
            </a:r>
          </a:p>
          <a:p>
            <a:pPr>
              <a:defRPr sz="2000"/>
            </a:pPr>
            <a:r>
              <a:t>    'bert-base-uncased', </a:t>
            </a:r>
          </a:p>
          <a:p>
            <a:pPr>
              <a:defRPr sz="2000"/>
            </a:pPr>
            <a:r>
              <a:t>    num_labels=2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tokenizer = BertTokenizer.from_pretrained('bert-base-uncased')</a:t>
            </a:r>
          </a:p>
          <a:p>
            <a:pPr>
              <a:defRPr sz="2000"/>
            </a:pPr>
            <a:r>
              <a:t># Tokenização</a:t>
            </a:r>
          </a:p>
          <a:p>
            <a:pPr>
              <a:defRPr sz="2000"/>
            </a:pPr>
            <a:r>
              <a:t>def tokenize_function(examples):</a:t>
            </a:r>
          </a:p>
          <a:p>
            <a:pPr>
              <a:defRPr sz="2000"/>
            </a:pPr>
            <a:r>
              <a:t>    return tokenizer(</a:t>
            </a:r>
          </a:p>
          <a:p>
            <a:pPr>
              <a:defRPr sz="2000"/>
            </a:pPr>
            <a:r>
              <a:t>        examples['text'], </a:t>
            </a:r>
          </a:p>
          <a:p>
            <a:pPr>
              <a:defRPr sz="2000"/>
            </a:pPr>
            <a:r>
              <a:t>        truncation=True, </a:t>
            </a:r>
          </a:p>
          <a:p>
            <a:pPr>
              <a:defRPr sz="2000"/>
            </a:pPr>
            <a:r>
              <a:t>        padding=True,</a:t>
            </a:r>
          </a:p>
          <a:p>
            <a:pPr>
              <a:defRPr sz="2000"/>
            </a:pPr>
            <a:r>
              <a:t>        max_length=512</a:t>
            </a:r>
          </a:p>
          <a:p>
            <a:pPr>
              <a:defRPr sz="2000"/>
            </a:pPr>
            <a:r>
              <a:t>    )</a:t>
            </a:r>
          </a:p>
          <a:p>
            <a:pPr>
              <a:defRPr sz="2000"/>
            </a:pPr>
            <a:r>
              <a:t># Fine-tuning</a:t>
            </a:r>
          </a:p>
          <a:p>
            <a:pPr>
              <a:defRPr sz="2000"/>
            </a:pPr>
            <a:r>
              <a:t>trainer = Trainer(</a:t>
            </a:r>
          </a:p>
          <a:p>
            <a:pPr>
              <a:defRPr sz="2000"/>
            </a:pPr>
            <a:r>
              <a:t>    model=model,</a:t>
            </a:r>
          </a:p>
          <a:p>
            <a:pPr>
              <a:defRPr sz="2000"/>
            </a:pPr>
            <a:r>
              <a:t>    args=training_args,</a:t>
            </a:r>
          </a:p>
          <a:p>
            <a:pPr>
              <a:defRPr sz="2000"/>
            </a:pPr>
            <a:r>
              <a:t>    train_dataset=train_dataset,</a:t>
            </a:r>
          </a:p>
          <a:p>
            <a:pPr>
              <a:defRPr sz="2000"/>
            </a:pPr>
            <a:r>
              <a:t>    eval_dataset=eval_dataset,</a:t>
            </a:r>
          </a:p>
          <a:p>
            <a:pPr>
              <a:defRPr sz="2000"/>
            </a:pPr>
            <a:r>
              <a:t>    compute_metrics=compute_metrics,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Arquitetura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Para Geração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GPT2LMHeadModel, GPT2Tokenizer</a:t>
            </a:r>
          </a:p>
          <a:p>
            <a:pPr>
              <a:defRPr sz="2000"/>
            </a:pPr>
            <a:r>
              <a:t>model = GPT2LMHeadModel.from_pretrained('gpt2')</a:t>
            </a:r>
          </a:p>
          <a:p>
            <a:pPr>
              <a:defRPr sz="2000"/>
            </a:pPr>
            <a:r>
              <a:t>tokenizer = GPT2Tokenizer.from_pretrained('gpt2')</a:t>
            </a:r>
          </a:p>
          <a:p>
            <a:pPr>
              <a:defRPr sz="2000"/>
            </a:pPr>
            <a:r>
              <a:t># Geração de texto</a:t>
            </a:r>
          </a:p>
          <a:p>
            <a:pPr>
              <a:defRPr sz="2000"/>
            </a:pPr>
            <a:r>
              <a:t>input_text = "The future of AI is"</a:t>
            </a:r>
          </a:p>
          <a:p>
            <a:pPr>
              <a:defRPr sz="2000"/>
            </a:pPr>
            <a:r>
              <a:t>input_ids = tokenizer.encode(input_text, return_tensors='pt')</a:t>
            </a:r>
          </a:p>
          <a:p>
            <a:pPr>
              <a:defRPr sz="2000"/>
            </a:pPr>
            <a:r>
              <a:t>output = model.generate(</a:t>
            </a:r>
          </a:p>
          <a:p>
            <a:pPr>
              <a:defRPr sz="2000"/>
            </a:pPr>
            <a:r>
              <a:t>    input_ids,</a:t>
            </a:r>
          </a:p>
          <a:p>
            <a:pPr>
              <a:defRPr sz="2000"/>
            </a:pPr>
            <a:r>
              <a:t>    max_length=100,</a:t>
            </a:r>
          </a:p>
          <a:p>
            <a:pPr>
              <a:defRPr sz="2000"/>
            </a:pPr>
            <a:r>
              <a:t>    num_return_sequences=3,</a:t>
            </a:r>
          </a:p>
          <a:p>
            <a:pPr>
              <a:defRPr sz="2000"/>
            </a:pPr>
            <a:r>
              <a:t>    temperature=0.7,</a:t>
            </a:r>
          </a:p>
          <a:p>
            <a:pPr>
              <a:defRPr sz="2000"/>
            </a:pPr>
            <a:r>
              <a:t>    do_sample=True,</a:t>
            </a:r>
          </a:p>
          <a:p>
            <a:pPr>
              <a:defRPr sz="2000"/>
            </a:pPr>
            <a:r>
              <a:t>    pad_token_id=tokenizer.eos_token_id</a:t>
            </a:r>
          </a:p>
          <a:p>
            <a:pPr>
              <a:defRPr sz="2000"/>
            </a:pPr>
            <a:r>
              <a:t>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Model Com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transformers import BertModel</a:t>
            </a:r>
          </a:p>
          <a:p>
            <a:pPr>
              <a:defRPr sz="2000"/>
            </a:pPr>
            <a:r>
              <a:t>import torch.nn as nn</a:t>
            </a:r>
          </a:p>
          <a:p>
            <a:pPr>
              <a:defRPr sz="2000"/>
            </a:pPr>
            <a:r>
              <a:t>class CustomBERT(nn.Module):</a:t>
            </a:r>
          </a:p>
          <a:p>
            <a:pPr>
              <a:defRPr sz="2000"/>
            </a:pPr>
            <a:r>
              <a:t>    def </a:t>
            </a:r>
            <a:r>
              <a:rPr b="1"/>
              <a:t>init</a:t>
            </a:r>
            <a:r>
              <a:t>(self, num_classes):</a:t>
            </a:r>
          </a:p>
          <a:p>
            <a:pPr>
              <a:defRPr sz="2000"/>
            </a:pPr>
            <a:r>
              <a:t>        super().</a:t>
            </a:r>
            <a:r>
              <a:rPr b="1"/>
              <a:t>init</a:t>
            </a:r>
            <a:r>
              <a:t>()</a:t>
            </a:r>
          </a:p>
          <a:p>
            <a:pPr>
              <a:defRPr sz="2000"/>
            </a:pPr>
            <a:r>
              <a:t>        self.bert = BertModel.from_pretrained('bert-base-uncased')</a:t>
            </a:r>
          </a:p>
          <a:p>
            <a:pPr>
              <a:defRPr sz="2000"/>
            </a:pPr>
            <a:r>
              <a:t>        self.dropout = nn.Dropout(0.3)</a:t>
            </a:r>
          </a:p>
          <a:p>
            <a:pPr>
              <a:defRPr sz="2000"/>
            </a:pPr>
            <a:r>
              <a:t>        self.classifier = nn.Linear(768, num_classes)</a:t>
            </a:r>
          </a:p>
          <a:p>
            <a:pPr>
              <a:defRPr sz="2000"/>
            </a:pPr>
            <a:r>
              <a:t>    def forward(self, input_ids, attention_mask):</a:t>
            </a:r>
          </a:p>
          <a:p>
            <a:pPr>
              <a:defRPr sz="2000"/>
            </a:pPr>
            <a:r>
              <a:t>        outputs = self.bert(input_ids=input_ids, attention_mask=attention_mask)</a:t>
            </a:r>
          </a:p>
          <a:p>
            <a:pPr>
              <a:defRPr sz="2000"/>
            </a:pPr>
            <a:r>
              <a:t>        pooled = outputs.pooler_output</a:t>
            </a:r>
          </a:p>
          <a:p>
            <a:pPr>
              <a:defRPr sz="2000"/>
            </a:pPr>
            <a:r>
              <a:t>        pooled = self.dropout(pooled)</a:t>
            </a:r>
          </a:p>
          <a:p>
            <a:pPr>
              <a:defRPr sz="2000"/>
            </a:pPr>
            <a:r>
              <a:t>        return self.classifier(pooled)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1: Fine-Tuning Bert Para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de análise de sentimentos</a:t>
            </a:r>
          </a:p>
          <a:p>
            <a:pPr>
              <a:defRPr sz="2000"/>
            </a:pPr>
            <a:r>
              <a:t>- Comparar com modelos do módulo anterior</a:t>
            </a:r>
          </a:p>
          <a:p>
            <a:pPr>
              <a:defRPr sz="2000"/>
            </a:pPr>
            <a:r>
              <a:t>- Análise de attention weights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2: Gpt Para Geração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Fine-tuning em corpus específico</a:t>
            </a:r>
          </a:p>
          <a:p>
            <a:pPr>
              <a:defRPr sz="2000"/>
            </a:pPr>
            <a:r>
              <a:t>- Diferentes estratégias de decodificação</a:t>
            </a:r>
          </a:p>
          <a:p>
            <a:pPr>
              <a:defRPr sz="2000"/>
            </a:pPr>
            <a:r>
              <a:t>- Avaliação de qualidade (BLEU, perplexity)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3: Question Answering Com Bert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Dataset SQuAD em português</a:t>
            </a:r>
          </a:p>
          <a:p>
            <a:pPr>
              <a:defRPr sz="2000"/>
            </a:pPr>
            <a:r>
              <a:t>- Implementar pipeline completo</a:t>
            </a:r>
          </a:p>
          <a:p>
            <a:pPr>
              <a:defRPr sz="2000"/>
            </a:pPr>
            <a:r>
              <a:t>- Avaliar em diferentes domínios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4: Model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Aplicar distillation em BERT</a:t>
            </a:r>
          </a:p>
          <a:p>
            <a:pPr>
              <a:defRPr sz="2000"/>
            </a:pPr>
            <a:r>
              <a:t>- Comparar accuracy vs speed</a:t>
            </a:r>
          </a:p>
          <a:p>
            <a:pPr>
              <a:defRPr sz="2000"/>
            </a:pPr>
            <a:r>
              <a:t>- Deploy otimizado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9</a:t>
            </a:r>
            <a:r>
              <a:t>, aplicaremos transformers em tarefas avançadas como NER, sumarização e tradução.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`08_transformers_modelos_pretreinados.ipynb` para experimentar com modelos state-of-the-art!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"Attention Is All You Need"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Paper revolucionário (2017) que introduziu arquitetura baseada apenas em attention.</a:t>
            </a:r>
          </a:p>
          <a:p>
            <a:pPr>
              <a:defRPr sz="2000"/>
            </a:pPr>
            <a:r>
              <a:rPr b="1"/>
              <a:t>Motivação:</a:t>
            </a:r>
          </a:p>
          <a:p>
            <a:pPr>
              <a:defRPr sz="2000"/>
            </a:pPr>
            <a:r>
              <a:t>- RNNs são sequenciais (não paralelizam)</a:t>
            </a:r>
          </a:p>
          <a:p>
            <a:pPr>
              <a:defRPr sz="2000"/>
            </a:pPr>
            <a:r>
              <a:t>- CNNs têm receptive field limitado</a:t>
            </a:r>
          </a:p>
          <a:p>
            <a:pPr>
              <a:defRPr sz="2000"/>
            </a:pPr>
            <a:r>
              <a:t>- Attention pode capturar dependências longas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Multi-Head Attention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Self-Attention: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Attention(Q,K,V) = softmax(QK^T/√d_k)V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Multi-Head: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MultiHead(Q,K,V) = Concat(head_1,...,head_h)W^O</a:t>
            </a:r>
          </a:p>
          <a:p>
            <a:pPr>
              <a:defRPr sz="2000"/>
            </a:pPr>
            <a:r>
              <a:t>head_i = Attention(QW_i^Q, KW_i^K, VW_i^V)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Vantagens:</a:t>
            </a:r>
          </a:p>
          <a:p>
            <a:pPr>
              <a:defRPr sz="2000"/>
            </a:pPr>
            <a:r>
              <a:t>- Diferentes tipos de relações</a:t>
            </a:r>
          </a:p>
          <a:p>
            <a:pPr>
              <a:defRPr sz="2000"/>
            </a:pPr>
            <a:r>
              <a:t>- Paralelização completa</a:t>
            </a:r>
          </a:p>
          <a:p>
            <a:pPr>
              <a:defRPr sz="2000"/>
            </a:pPr>
            <a:r>
              <a:t>- Interpretabilidade via attention weights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Positional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Transformers não têm noção inerente de posição.</a:t>
            </a:r>
          </a:p>
          <a:p>
            <a:pPr>
              <a:defRPr sz="2000"/>
            </a:pPr>
            <a:r>
              <a:rPr b="1"/>
              <a:t>Sinusoidal Encoding: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PE(pos,2i) = sin(pos/10000^(2i/d_model))</a:t>
            </a:r>
          </a:p>
          <a:p>
            <a:pPr>
              <a:defRPr sz="2000"/>
            </a:pPr>
            <a:r>
              <a:t>PE(pos,2i+1) = cos(pos/10000^(2i/d_model))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1.4 Arquitetura Completa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Input → Embedding + Positional Encoding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Multi-Head Attention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Add &amp; Norm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Feed Forward Network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Add &amp; Norm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(Repetir N vezes)</a:t>
            </a:r>
          </a:p>
          <a:p>
            <a:pPr>
              <a:defRPr sz="2000"/>
            </a:pPr>
            <a:r>
              <a:t>↓</a:t>
            </a:r>
          </a:p>
          <a:p>
            <a:pPr>
              <a:defRPr sz="2000"/>
            </a:pPr>
            <a:r>
              <a:t>Output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Bert (Bidirectional Encoder Representations From Transformers)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Características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Bidirectional</a:t>
            </a:r>
            <a:r>
              <a:t>: Vê contexto completo</a:t>
            </a:r>
          </a:p>
          <a:p>
            <a:pPr>
              <a:defRPr sz="2000"/>
            </a:pPr>
            <a:r>
              <a:t>- </a:t>
            </a:r>
            <a:r>
              <a:rPr b="1"/>
              <a:t>Pre-training</a:t>
            </a:r>
            <a:r>
              <a:t>: MLM + NSP</a:t>
            </a:r>
          </a:p>
          <a:p>
            <a:pPr>
              <a:defRPr sz="2000"/>
            </a:pPr>
            <a:r>
              <a:t>- </a:t>
            </a:r>
            <a:r>
              <a:rPr b="1"/>
              <a:t>Encoder-only</a:t>
            </a:r>
            <a:r>
              <a:t>: Baseado em encoder do Transformer</a:t>
            </a:r>
          </a:p>
          <a:p>
            <a:pPr>
              <a:defRPr sz="2000"/>
            </a:pPr>
            <a:r>
              <a:t>- </a:t>
            </a:r>
            <a:r>
              <a:rPr b="1"/>
              <a:t>Fine-tuning</a:t>
            </a:r>
            <a:r>
              <a:t>: Adaptável para tarefas downstream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