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Modulo 09 Tarefas Avancadas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Ao final deste módulo, você será capaz de: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 Modelos Abstractivos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BART:</a:t>
            </a:r>
          </a:p>
          <a:p>
            <a:pPr>
              <a:defRPr sz="2000"/>
            </a:pPr>
            <a:r>
              <a:t>- Denoising autoencoder</a:t>
            </a:r>
          </a:p>
          <a:p>
            <a:pPr>
              <a:defRPr sz="2000"/>
            </a:pPr>
            <a:r>
              <a:t>- Encoder-decoder</a:t>
            </a:r>
          </a:p>
          <a:p>
            <a:pPr>
              <a:defRPr sz="2000"/>
            </a:pPr>
            <a:r>
              <a:t>- State-of-the-art performance</a:t>
            </a:r>
          </a:p>
          <a:p>
            <a:pPr>
              <a:defRPr sz="2000"/>
            </a:pPr>
            <a:r>
              <a:rPr b="1"/>
              <a:t>T5:</a:t>
            </a:r>
          </a:p>
          <a:p>
            <a:pPr>
              <a:defRPr sz="2000"/>
            </a:pPr>
            <a:r>
              <a:t>- Text-to-Text Transfer Transformer</a:t>
            </a:r>
          </a:p>
          <a:p>
            <a:pPr>
              <a:defRPr sz="2000"/>
            </a:pPr>
            <a:r>
              <a:t>- "summarize: [text]"</a:t>
            </a:r>
          </a:p>
          <a:p>
            <a:pPr>
              <a:defRPr sz="2000"/>
            </a:pPr>
            <a:r>
              <a:t>- Unified framework</a:t>
            </a:r>
          </a:p>
          <a:p>
            <a:pPr>
              <a:defRPr sz="2000"/>
            </a:pPr>
            <a:r>
              <a:rPr b="1"/>
              <a:t>PEGASUS:</a:t>
            </a:r>
          </a:p>
          <a:p>
            <a:pPr>
              <a:defRPr sz="2000"/>
            </a:pPr>
            <a:r>
              <a:t>- Pré-treinado especificamente para sumarização</a:t>
            </a:r>
          </a:p>
          <a:p>
            <a:pPr>
              <a:defRPr sz="2000"/>
            </a:pPr>
            <a:r>
              <a:t>- Gap sentence generation</a:t>
            </a:r>
          </a:p>
          <a:p>
            <a:pPr>
              <a:defRPr sz="2000"/>
            </a:pPr>
            <a:r>
              <a:t>- Strong baseline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Tradução Neural (Nmt)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 Evolução Da Tradução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Statistical MT (SMT):</a:t>
            </a:r>
          </a:p>
          <a:p>
            <a:pPr>
              <a:defRPr sz="2000"/>
            </a:pPr>
            <a:r>
              <a:t>- Phrase-based translation</a:t>
            </a:r>
          </a:p>
          <a:p>
            <a:pPr>
              <a:defRPr sz="2000"/>
            </a:pPr>
            <a:r>
              <a:t>- Language models</a:t>
            </a:r>
          </a:p>
          <a:p>
            <a:pPr>
              <a:defRPr sz="2000"/>
            </a:pPr>
            <a:r>
              <a:t>- Alignment models</a:t>
            </a:r>
          </a:p>
          <a:p>
            <a:pPr>
              <a:defRPr sz="2000"/>
            </a:pPr>
            <a:r>
              <a:rPr b="1"/>
              <a:t>Neural MT (NMT):</a:t>
            </a:r>
          </a:p>
          <a:p>
            <a:pPr>
              <a:defRPr sz="2000"/>
            </a:pPr>
            <a:r>
              <a:t>- End-to-end neural networks</a:t>
            </a:r>
          </a:p>
          <a:p>
            <a:pPr>
              <a:defRPr sz="2000"/>
            </a:pPr>
            <a:r>
              <a:t>- Better fluency</a:t>
            </a:r>
          </a:p>
          <a:p>
            <a:pPr>
              <a:defRPr sz="2000"/>
            </a:pPr>
            <a:r>
              <a:t>- Context awareness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3.2 Arquiteturas Nmt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Seq2Seq with Attention:</a:t>
            </a:r>
          </a:p>
          <a:p>
            <a:pPr>
              <a:defRPr sz="2000"/>
            </a:pPr>
            <a:r>
              <a:t>- Encoder-Decoder RNN/LSTM</a:t>
            </a:r>
          </a:p>
          <a:p>
            <a:pPr>
              <a:defRPr sz="2000"/>
            </a:pPr>
            <a:r>
              <a:t>- Attention mechanism</a:t>
            </a:r>
          </a:p>
          <a:p>
            <a:pPr>
              <a:defRPr sz="2000"/>
            </a:pPr>
            <a:r>
              <a:t>- Alinhamento automático</a:t>
            </a:r>
          </a:p>
          <a:p>
            <a:pPr>
              <a:defRPr sz="2000"/>
            </a:pPr>
            <a:r>
              <a:rPr b="1"/>
              <a:t>Transformer NMT:</a:t>
            </a:r>
          </a:p>
          <a:p>
            <a:pPr>
              <a:defRPr sz="2000"/>
            </a:pPr>
            <a:r>
              <a:t>- Self-attention</a:t>
            </a:r>
          </a:p>
          <a:p>
            <a:pPr>
              <a:defRPr sz="2000"/>
            </a:pPr>
            <a:r>
              <a:t>- Paralelização</a:t>
            </a:r>
          </a:p>
          <a:p>
            <a:pPr>
              <a:defRPr sz="2000"/>
            </a:pPr>
            <a:r>
              <a:t>- State-of-the-art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3.3 Desafios Em Nmt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Low-resource languages</a:t>
            </a:r>
          </a:p>
          <a:p>
            <a:pPr>
              <a:defRPr sz="2000"/>
            </a:pPr>
            <a:r>
              <a:t>- </a:t>
            </a:r>
            <a:r>
              <a:rPr b="1"/>
              <a:t>Domain adaptation</a:t>
            </a:r>
          </a:p>
          <a:p>
            <a:pPr>
              <a:defRPr sz="2000"/>
            </a:pPr>
            <a:r>
              <a:t>- </a:t>
            </a:r>
            <a:r>
              <a:rPr b="1"/>
              <a:t>Rare words (OOV)</a:t>
            </a:r>
          </a:p>
          <a:p>
            <a:pPr>
              <a:defRPr sz="2000"/>
            </a:pPr>
            <a:r>
              <a:t>- </a:t>
            </a:r>
            <a:r>
              <a:rPr b="1"/>
              <a:t>Long sentences</a:t>
            </a:r>
          </a:p>
          <a:p>
            <a:pPr>
              <a:defRPr sz="2000"/>
            </a:pPr>
            <a:r>
              <a:t>- </a:t>
            </a:r>
            <a:r>
              <a:rPr b="1"/>
              <a:t>Evaluation metrics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Topic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 Latent Dirichlet Allocation (Lda)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Intuição:</a:t>
            </a:r>
          </a:p>
          <a:p>
            <a:pPr>
              <a:defRPr sz="2000"/>
            </a:pPr>
            <a:r>
              <a:t>- Documentos são misturas de tópicos</a:t>
            </a:r>
          </a:p>
          <a:p>
            <a:pPr>
              <a:defRPr sz="2000"/>
            </a:pPr>
            <a:r>
              <a:t>- Tópicos são distribuições de palavras</a:t>
            </a:r>
          </a:p>
          <a:p>
            <a:pPr>
              <a:defRPr sz="2000"/>
            </a:pPr>
            <a:r>
              <a:t>- Inferência Bayesiana</a:t>
            </a:r>
          </a:p>
          <a:p>
            <a:pPr>
              <a:defRPr sz="2000"/>
            </a:pPr>
            <a:r>
              <a:rPr b="1"/>
              <a:t>Modelo Generativo:</a:t>
            </a:r>
          </a:p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t>Para cada documento d:</a:t>
            </a:r>
          </a:p>
          <a:p>
            <a:pPr>
              <a:defRPr sz="2000"/>
            </a:pPr>
            <a:r>
              <a:t>  θ_d ~ Dirichlet(α)  # Distribuição de tópicos</a:t>
            </a:r>
          </a:p>
          <a:p>
            <a:pPr>
              <a:defRPr sz="2000"/>
            </a:pPr>
            <a:r>
              <a:t>  Para cada palavra w:</a:t>
            </a:r>
          </a:p>
          <a:p>
            <a:pPr>
              <a:defRPr sz="2000"/>
            </a:pPr>
            <a:r>
              <a:t>    z ~ Multinomial(θ_d)  # Escolher tópico</a:t>
            </a:r>
          </a:p>
          <a:p>
            <a:pPr>
              <a:defRPr sz="2000"/>
            </a:pPr>
            <a:r>
              <a:t>    w ~ Multinomial(φ_z)  # Gerar palavra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4.2 Algoritmos De Inferência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Gibbs Sampling:</a:t>
            </a:r>
          </a:p>
          <a:p>
            <a:pPr>
              <a:defRPr sz="2000"/>
            </a:pPr>
            <a:r>
              <a:t>- MCMC method</a:t>
            </a:r>
          </a:p>
          <a:p>
            <a:pPr>
              <a:defRPr sz="2000"/>
            </a:pPr>
            <a:r>
              <a:t>- Sampling z_i dado z_{-i}</a:t>
            </a:r>
          </a:p>
          <a:p>
            <a:pPr>
              <a:defRPr sz="2000"/>
            </a:pPr>
            <a:r>
              <a:t>- Convergência lenta mas precisa</a:t>
            </a:r>
          </a:p>
          <a:p>
            <a:pPr>
              <a:defRPr sz="2000"/>
            </a:pPr>
            <a:r>
              <a:rPr b="1"/>
              <a:t>Variational Inference:</a:t>
            </a:r>
          </a:p>
          <a:p>
            <a:pPr>
              <a:defRPr sz="2000"/>
            </a:pPr>
            <a:r>
              <a:t>- Aproximação determinística</a:t>
            </a:r>
          </a:p>
          <a:p>
            <a:pPr>
              <a:defRPr sz="2000"/>
            </a:pPr>
            <a:r>
              <a:t>- Mais rápido que Gibbs</a:t>
            </a:r>
          </a:p>
          <a:p>
            <a:pPr>
              <a:defRPr sz="2000"/>
            </a:pPr>
            <a:r>
              <a:t>- Usado no scikit-learn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4.3 Avaliação De Tópicos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Perplexity</a:t>
            </a:r>
            <a:r>
              <a:t>: Likelihood dos dados</a:t>
            </a:r>
          </a:p>
          <a:p>
            <a:pPr>
              <a:defRPr sz="2000"/>
            </a:pPr>
            <a:r>
              <a:t>- </a:t>
            </a:r>
            <a:r>
              <a:rPr b="1"/>
              <a:t>Coherence</a:t>
            </a:r>
            <a:r>
              <a:t>: Coerência semântica</a:t>
            </a:r>
          </a:p>
          <a:p>
            <a:pPr>
              <a:defRPr sz="2000"/>
            </a:pPr>
            <a:r>
              <a:t>- </a:t>
            </a:r>
            <a:r>
              <a:rPr b="1"/>
              <a:t>Topic diversity</a:t>
            </a:r>
            <a:r>
              <a:t>: Variedade de tópicos</a:t>
            </a:r>
          </a:p>
          <a:p>
            <a:pPr>
              <a:defRPr sz="2000"/>
            </a:pPr>
            <a:r>
              <a:t>- </a:t>
            </a:r>
            <a:r>
              <a:rPr b="1"/>
              <a:t>Human evaluation</a:t>
            </a:r>
            <a:r>
              <a:t>: Julgamento humano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Análise De Diálogo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Conteúdo Teórico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5.1 Componentes De Chatbots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Natural Language Understanding (NLU):</a:t>
            </a:r>
          </a:p>
          <a:p>
            <a:pPr>
              <a:defRPr sz="2000"/>
            </a:pPr>
            <a:r>
              <a:t>- Intent classification</a:t>
            </a:r>
          </a:p>
          <a:p>
            <a:pPr>
              <a:defRPr sz="2000"/>
            </a:pPr>
            <a:r>
              <a:t>- Entity extraction</a:t>
            </a:r>
          </a:p>
          <a:p>
            <a:pPr>
              <a:defRPr sz="2000"/>
            </a:pPr>
            <a:r>
              <a:t>- Slot filling</a:t>
            </a:r>
          </a:p>
          <a:p>
            <a:pPr>
              <a:defRPr sz="2000"/>
            </a:pPr>
            <a:r>
              <a:rPr b="1"/>
              <a:t>Dialogue Management:</a:t>
            </a:r>
          </a:p>
          <a:p>
            <a:pPr>
              <a:defRPr sz="2000"/>
            </a:pPr>
            <a:r>
              <a:t>- State tracking</a:t>
            </a:r>
          </a:p>
          <a:p>
            <a:pPr>
              <a:defRPr sz="2000"/>
            </a:pPr>
            <a:r>
              <a:t>- Policy learning</a:t>
            </a:r>
          </a:p>
          <a:p>
            <a:pPr>
              <a:defRPr sz="2000"/>
            </a:pPr>
            <a:r>
              <a:t>- Context maintenance</a:t>
            </a:r>
          </a:p>
          <a:p>
            <a:pPr>
              <a:defRPr sz="2000"/>
            </a:pPr>
            <a:r>
              <a:rPr b="1"/>
              <a:t>Natural Language Generation (NLG):</a:t>
            </a:r>
          </a:p>
          <a:p>
            <a:pPr>
              <a:defRPr sz="2000"/>
            </a:pPr>
            <a:r>
              <a:t>- Response generation</a:t>
            </a:r>
          </a:p>
          <a:p>
            <a:pPr>
              <a:defRPr sz="2000"/>
            </a:pPr>
            <a:r>
              <a:t>- Template-based vs neural</a:t>
            </a:r>
          </a:p>
          <a:p>
            <a:pPr>
              <a:defRPr sz="2000"/>
            </a:pPr>
            <a:r>
              <a:t>- Personality and style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5.2 Intent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t>User: "Book a flight to Paris"</a:t>
            </a:r>
          </a:p>
          <a:p>
            <a:pPr>
              <a:defRPr sz="2000"/>
            </a:pPr>
            <a:r>
              <a:t>Intent: book_flight</a:t>
            </a:r>
          </a:p>
          <a:p>
            <a:pPr>
              <a:defRPr sz="2000"/>
            </a:pPr>
            <a:r>
              <a:t>Entities: {destination: "Paris"}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5.3 Response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Template-based:</a:t>
            </a:r>
          </a:p>
          <a:p>
            <a:pPr>
              <a:defRPr sz="2000"/>
            </a:pPr>
            <a:r>
              <a:t>- Rule-based responses</a:t>
            </a:r>
          </a:p>
          <a:p>
            <a:pPr>
              <a:defRPr sz="2000"/>
            </a:pPr>
            <a:r>
              <a:t>- Slot filling</a:t>
            </a:r>
          </a:p>
          <a:p>
            <a:pPr>
              <a:defRPr sz="2000"/>
            </a:pPr>
            <a:r>
              <a:t>- Deterministic</a:t>
            </a:r>
          </a:p>
          <a:p>
            <a:pPr>
              <a:defRPr sz="2000"/>
            </a:pPr>
            <a:r>
              <a:rPr b="1"/>
              <a:t>Neural Generation:</a:t>
            </a:r>
          </a:p>
          <a:p>
            <a:pPr>
              <a:defRPr sz="2000"/>
            </a:pPr>
            <a:r>
              <a:t>- Seq2Seq models</a:t>
            </a:r>
          </a:p>
          <a:p>
            <a:pPr>
              <a:defRPr sz="2000"/>
            </a:pPr>
            <a:r>
              <a:t>- Personality modeling</a:t>
            </a:r>
          </a:p>
          <a:p>
            <a:pPr>
              <a:defRPr sz="2000"/>
            </a:pPr>
            <a:r>
              <a:t>- Contextual responses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Information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6.1 Named Entity Recognition (Ner)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Nested NER:</a:t>
            </a:r>
          </a:p>
          <a:p>
            <a:pPr>
              <a:defRPr sz="2000"/>
            </a:pPr>
            <a:r>
              <a:t>- Entidades aninhadas</a:t>
            </a:r>
          </a:p>
          <a:p>
            <a:pPr>
              <a:defRPr sz="2000"/>
            </a:pPr>
            <a:r>
              <a:t>- "Apple Inc. CEO Tim Cook"</a:t>
            </a:r>
          </a:p>
          <a:p>
            <a:pPr>
              <a:defRPr sz="2000"/>
            </a:pPr>
            <a:r>
              <a:t>- Estruturas complexas</a:t>
            </a:r>
          </a:p>
          <a:p>
            <a:pPr>
              <a:defRPr sz="2000"/>
            </a:pPr>
            <a:r>
              <a:rPr b="1"/>
              <a:t>Few-shot NER:</a:t>
            </a:r>
          </a:p>
          <a:p>
            <a:pPr>
              <a:defRPr sz="2000"/>
            </a:pPr>
            <a:r>
              <a:t>- Poucos exemplos</a:t>
            </a:r>
          </a:p>
          <a:p>
            <a:pPr>
              <a:defRPr sz="2000"/>
            </a:pPr>
            <a:r>
              <a:t>- Meta-learning</a:t>
            </a:r>
          </a:p>
          <a:p>
            <a:pPr>
              <a:defRPr sz="2000"/>
            </a:pPr>
            <a:r>
              <a:t>- Transfer learning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6.2 Relation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Identificar relações entre entidades</a:t>
            </a:r>
          </a:p>
          <a:p>
            <a:pPr>
              <a:defRPr sz="2000"/>
            </a:pPr>
            <a:r>
              <a:t>- "Tim Cook works for Apple"</a:t>
            </a:r>
          </a:p>
          <a:p>
            <a:pPr>
              <a:defRPr sz="2000"/>
            </a:pPr>
            <a:r>
              <a:t>- Distant supervision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6.3 Event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Detectar eventos em texto</a:t>
            </a:r>
          </a:p>
          <a:p>
            <a:pPr>
              <a:defRPr sz="2000"/>
            </a:pPr>
            <a:r>
              <a:t>- Participantes, tempo, local</a:t>
            </a:r>
          </a:p>
          <a:p>
            <a:pPr>
              <a:defRPr sz="2000"/>
            </a:pPr>
            <a:r>
              <a:t>- ACE datasets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 Implementações Práticas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Answering Com 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transformers import BertForQuestionAnswering, BertTokenizer</a:t>
            </a:r>
          </a:p>
          <a:p>
            <a:pPr>
              <a:defRPr sz="2000"/>
            </a:pPr>
            <a:r>
              <a:t>model = BertForQuestionAnswering.from_pretrained('bert-base-uncased')</a:t>
            </a:r>
          </a:p>
          <a:p>
            <a:pPr>
              <a:defRPr sz="2000"/>
            </a:pPr>
            <a:r>
              <a:t>tokenizer = BertTokenizer.from_pretrained('bert-base-uncased')</a:t>
            </a:r>
          </a:p>
          <a:p>
            <a:pPr>
              <a:defRPr sz="2000"/>
            </a:pPr>
            <a:r>
              <a:t>def answer_question(question, context):</a:t>
            </a:r>
          </a:p>
          <a:p>
            <a:pPr>
              <a:defRPr sz="2000"/>
            </a:pPr>
            <a:r>
              <a:t>    inputs = tokenizer(question, context, return_tensors='pt', </a:t>
            </a:r>
          </a:p>
          <a:p>
            <a:pPr>
              <a:defRPr sz="2000"/>
            </a:pPr>
            <a:r>
              <a:t>                      truncation=True, padding=True)</a:t>
            </a:r>
          </a:p>
          <a:p>
            <a:pPr>
              <a:defRPr sz="2000"/>
            </a:pPr>
            <a:r>
              <a:t>    with torch.no_grad():</a:t>
            </a:r>
          </a:p>
          <a:p>
            <a:pPr>
              <a:defRPr sz="2000"/>
            </a:pPr>
            <a:r>
              <a:t>        outputs = model(**inputs)</a:t>
            </a:r>
          </a:p>
          <a:p>
            <a:pPr>
              <a:defRPr sz="2000"/>
            </a:pPr>
            <a:r>
              <a:t>    start_scores = outputs.start_logits</a:t>
            </a:r>
          </a:p>
          <a:p>
            <a:pPr>
              <a:defRPr sz="2000"/>
            </a:pPr>
            <a:r>
              <a:t>    end_scores = outputs.end_logits</a:t>
            </a:r>
          </a:p>
          <a:p>
            <a:pPr>
              <a:defRPr sz="2000"/>
            </a:pPr>
            <a:r>
              <a:t>    start_idx = torch.argmax(start_scores)</a:t>
            </a:r>
          </a:p>
          <a:p>
            <a:pPr>
              <a:defRPr sz="2000"/>
            </a:pPr>
            <a:r>
              <a:t>    end_idx = torch.argmax(end_scores)</a:t>
            </a:r>
          </a:p>
          <a:p>
            <a:pPr>
              <a:defRPr sz="2000"/>
            </a:pPr>
            <a:r>
              <a:t>    tokens = tokenizer.convert_ids_to_tokens(inputs['input_ids'][0])</a:t>
            </a:r>
          </a:p>
          <a:p>
            <a:pPr>
              <a:defRPr sz="2000"/>
            </a:pPr>
            <a:r>
              <a:t>    answer = tokenizer.convert_tokens_to_string(tokens[start_idx:end_idx+1])</a:t>
            </a:r>
          </a:p>
          <a:p>
            <a:pPr>
              <a:defRPr sz="2000"/>
            </a:pPr>
            <a:r>
              <a:t>    return answer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Sumarização Com Bart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transformers import BartTokenizer, BartForConditionalGeneration</a:t>
            </a:r>
          </a:p>
          <a:p>
            <a:pPr>
              <a:defRPr sz="2000"/>
            </a:pPr>
            <a:r>
              <a:t>model = BartForConditionalGeneration.from_pretrained('facebook/bart-large-cnn')</a:t>
            </a:r>
          </a:p>
          <a:p>
            <a:pPr>
              <a:defRPr sz="2000"/>
            </a:pPr>
            <a:r>
              <a:t>tokenizer = BartTokenizer.from_pretrained('facebook/bart-large-cnn')</a:t>
            </a:r>
          </a:p>
          <a:p>
            <a:pPr>
              <a:defRPr sz="2000"/>
            </a:pPr>
            <a:r>
              <a:t>def summarize_text(text, max_length=150):</a:t>
            </a:r>
          </a:p>
          <a:p>
            <a:pPr>
              <a:defRPr sz="2000"/>
            </a:pPr>
            <a:r>
              <a:t>    inputs = tokenizer(text, return_tensors='pt', </a:t>
            </a:r>
          </a:p>
          <a:p>
            <a:pPr>
              <a:defRPr sz="2000"/>
            </a:pPr>
            <a:r>
              <a:t>                      max_length=1024, truncation=True)</a:t>
            </a:r>
          </a:p>
          <a:p>
            <a:pPr>
              <a:defRPr sz="2000"/>
            </a:pPr>
            <a:r>
              <a:t>    summary_ids = model.generate(</a:t>
            </a:r>
          </a:p>
          <a:p>
            <a:pPr>
              <a:defRPr sz="2000"/>
            </a:pPr>
            <a:r>
              <a:t>        inputs['input_ids'],</a:t>
            </a:r>
          </a:p>
          <a:p>
            <a:pPr>
              <a:defRPr sz="2000"/>
            </a:pPr>
            <a:r>
              <a:t>        max_length=max_length,</a:t>
            </a:r>
          </a:p>
          <a:p>
            <a:pPr>
              <a:defRPr sz="2000"/>
            </a:pPr>
            <a:r>
              <a:t>        min_length=30,</a:t>
            </a:r>
          </a:p>
          <a:p>
            <a:pPr>
              <a:defRPr sz="2000"/>
            </a:pPr>
            <a:r>
              <a:t>        length_penalty=2.0,</a:t>
            </a:r>
          </a:p>
          <a:p>
            <a:pPr>
              <a:defRPr sz="2000"/>
            </a:pPr>
            <a:r>
              <a:t>        num_beams=4,</a:t>
            </a:r>
          </a:p>
          <a:p>
            <a:pPr>
              <a:defRPr sz="2000"/>
            </a:pPr>
            <a:r>
              <a:t>        early_stopping=True</a:t>
            </a:r>
          </a:p>
          <a:p>
            <a:pPr>
              <a:defRPr sz="2000"/>
            </a:pPr>
            <a:r>
              <a:t>    )</a:t>
            </a:r>
          </a:p>
          <a:p>
            <a:pPr>
              <a:defRPr sz="2000"/>
            </a:pPr>
            <a:r>
              <a:t>    return tokenizer.decode(summary_ids[0], skip_special_tokens=True)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Question Answering (Qa)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 Modeling Com Lda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sklearn.decomposition import LatentDirichletAllocation</a:t>
            </a:r>
          </a:p>
          <a:p>
            <a:pPr>
              <a:defRPr sz="2000"/>
            </a:pPr>
            <a:r>
              <a:t>from sklearn.feature_extraction.text import CountVectorizer</a:t>
            </a:r>
          </a:p>
          <a:p>
            <a:pPr>
              <a:defRPr sz="2000"/>
            </a:pPr>
            <a:r>
              <a:t># Preparar dados</a:t>
            </a:r>
          </a:p>
          <a:p>
            <a:pPr>
              <a:defRPr sz="2000"/>
            </a:pPr>
            <a:r>
              <a:t>vectorizer = CountVectorizer(max_features=1000, stop_words='english')</a:t>
            </a:r>
          </a:p>
          <a:p>
            <a:pPr>
              <a:defRPr sz="2000"/>
            </a:pPr>
            <a:r>
              <a:t>doc_term_matrix = vectorizer.fit_transform(documents)</a:t>
            </a:r>
          </a:p>
          <a:p>
            <a:pPr>
              <a:defRPr sz="2000"/>
            </a:pPr>
            <a:r>
              <a:t># Treinar LDA</a:t>
            </a:r>
          </a:p>
          <a:p>
            <a:pPr>
              <a:defRPr sz="2000"/>
            </a:pPr>
            <a:r>
              <a:t>lda = LatentDirichletAllocation(</a:t>
            </a:r>
          </a:p>
          <a:p>
            <a:pPr>
              <a:defRPr sz="2000"/>
            </a:pPr>
            <a:r>
              <a:t>    n_components=10,</a:t>
            </a:r>
          </a:p>
          <a:p>
            <a:pPr>
              <a:defRPr sz="2000"/>
            </a:pPr>
            <a:r>
              <a:t>    random_state=42,</a:t>
            </a:r>
          </a:p>
          <a:p>
            <a:pPr>
              <a:defRPr sz="2000"/>
            </a:pPr>
            <a:r>
              <a:t>    max_iter=100</a:t>
            </a:r>
          </a:p>
          <a:p>
            <a:pPr>
              <a:defRPr sz="2000"/>
            </a:pPr>
            <a:r>
              <a:t>)</a:t>
            </a:r>
          </a:p>
          <a:p>
            <a:pPr>
              <a:defRPr sz="2000"/>
            </a:pPr>
            <a:r>
              <a:t>lda.fit(doc_term_matrix)</a:t>
            </a:r>
          </a:p>
          <a:p>
            <a:pPr>
              <a:defRPr sz="2000"/>
            </a:pPr>
            <a:r>
              <a:t># Extrair tópicos</a:t>
            </a:r>
          </a:p>
          <a:p>
            <a:pPr>
              <a:defRPr sz="2000"/>
            </a:pPr>
            <a:r>
              <a:t>feature_names = vectorizer.get_feature_names_out()</a:t>
            </a:r>
          </a:p>
          <a:p>
            <a:pPr>
              <a:defRPr sz="2000"/>
            </a:pPr>
            <a:r>
              <a:t>def display_topics(model, feature_names, no_top_words):</a:t>
            </a:r>
          </a:p>
          <a:p>
            <a:pPr>
              <a:defRPr sz="2000"/>
            </a:pPr>
            <a:r>
              <a:t>    for topic_idx, topic in enumerate(model.components_):</a:t>
            </a:r>
          </a:p>
          <a:p>
            <a:pPr>
              <a:defRPr sz="2000"/>
            </a:pPr>
            <a:r>
              <a:t>        top_words = [feature_names[i] for i in topic.argsort()[-no_top_words:]]</a:t>
            </a:r>
          </a:p>
          <a:p>
            <a:pPr>
              <a:defRPr sz="2000"/>
            </a:pPr>
            <a:r>
              <a:t>        print(f"Topic {topic_idx}: {' '.join(top_words)}")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Tradução Com Marianmt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transformers import MarianMTModel, MarianTokenizer</a:t>
            </a:r>
          </a:p>
          <a:p>
            <a:pPr>
              <a:defRPr sz="2000"/>
            </a:pPr>
            <a:r>
              <a:t>model_name = 'Helsinki-NLP/opus-mt-en-pt'</a:t>
            </a:r>
          </a:p>
          <a:p>
            <a:pPr>
              <a:defRPr sz="2000"/>
            </a:pPr>
            <a:r>
              <a:t>tokenizer = MarianTokenizer.from_pretrained(model_name)</a:t>
            </a:r>
          </a:p>
          <a:p>
            <a:pPr>
              <a:defRPr sz="2000"/>
            </a:pPr>
            <a:r>
              <a:t>model = MarianMTModel.from_pretrained(model_name)</a:t>
            </a:r>
          </a:p>
          <a:p>
            <a:pPr>
              <a:defRPr sz="2000"/>
            </a:pPr>
            <a:r>
              <a:t>def translate_text(text):</a:t>
            </a:r>
          </a:p>
          <a:p>
            <a:pPr>
              <a:defRPr sz="2000"/>
            </a:pPr>
            <a:r>
              <a:t>    inputs = tokenizer(text, return_tensors="pt", padding=True)</a:t>
            </a:r>
          </a:p>
          <a:p>
            <a:pPr>
              <a:defRPr sz="2000"/>
            </a:pPr>
            <a:r>
              <a:t>    translated = model.generate(**inputs)</a:t>
            </a:r>
          </a:p>
          <a:p>
            <a:pPr>
              <a:defRPr sz="2000"/>
            </a:pPr>
            <a:r>
              <a:t>    return tokenizer.decode(translated[0], skip_special_tokens=True)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1: Sistema De 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Implementar QA extractivo e generativo</a:t>
            </a:r>
          </a:p>
          <a:p>
            <a:pPr>
              <a:defRPr sz="2000"/>
            </a:pPr>
            <a:r>
              <a:t>- Avaliar em dataset português</a:t>
            </a:r>
          </a:p>
          <a:p>
            <a:pPr>
              <a:defRPr sz="2000"/>
            </a:pPr>
            <a:r>
              <a:t>- Interface web simples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2: Sumarizador De Notícias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Comparar métodos extractivos e abstractivos</a:t>
            </a:r>
          </a:p>
          <a:p>
            <a:pPr>
              <a:defRPr sz="2000"/>
            </a:pPr>
            <a:r>
              <a:t>- Avaliar com ROUGE</a:t>
            </a:r>
          </a:p>
          <a:p>
            <a:pPr>
              <a:defRPr sz="2000"/>
            </a:pPr>
            <a:r>
              <a:t>- Pipeline end-to-end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3: Análise De Tópicos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LDA em corpus de documentos</a:t>
            </a:r>
          </a:p>
          <a:p>
            <a:pPr>
              <a:defRPr sz="2000"/>
            </a:pPr>
            <a:r>
              <a:t>- Visualização de tópicos</a:t>
            </a:r>
          </a:p>
          <a:p>
            <a:pPr>
              <a:defRPr sz="2000"/>
            </a:pPr>
            <a:r>
              <a:t>- Evolução temporal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4: Chatbot Simples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Intent classification</a:t>
            </a:r>
          </a:p>
          <a:p>
            <a:pPr>
              <a:defRPr sz="2000"/>
            </a:pPr>
            <a:r>
              <a:t>- Entity extraction</a:t>
            </a:r>
          </a:p>
          <a:p>
            <a:pPr>
              <a:defRPr sz="2000"/>
            </a:pPr>
            <a:r>
              <a:t>- Response generation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5: Sistema De Tradução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Fine-tuning para domínio específico</a:t>
            </a:r>
          </a:p>
          <a:p>
            <a:pPr>
              <a:defRPr sz="2000"/>
            </a:pPr>
            <a:r>
              <a:t>- Avaliação automática e humana</a:t>
            </a:r>
          </a:p>
          <a:p>
            <a:pPr>
              <a:defRPr sz="2000"/>
            </a:pPr>
            <a:r>
              <a:t>- Análise de erros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➡️ 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No </a:t>
            </a:r>
            <a:r>
              <a:rPr b="1"/>
              <a:t>Módulo 10</a:t>
            </a:r>
            <a:r>
              <a:t>, integraremos tudo em projetos práticos completos para portfólio.</a:t>
            </a:r>
          </a:p>
          <a:p>
            <a:pPr>
              <a:defRPr sz="2000"/>
            </a:pPr>
            <a:r>
              <a:t>---</a:t>
            </a:r>
          </a:p>
          <a:p>
            <a:pPr>
              <a:defRPr sz="2000"/>
            </a:pPr>
            <a:r>
              <a:rPr b="1"/>
              <a:t>Dica</a:t>
            </a:r>
            <a:r>
              <a:t>: Execute o notebook `09_tarefas_avancadas_nlp.ipynb` para implementar sistemas completos!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1.1 Tipos De Qa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Extractive QA:</a:t>
            </a:r>
          </a:p>
          <a:p>
            <a:pPr>
              <a:defRPr sz="2000"/>
            </a:pPr>
            <a:r>
              <a:t>- Resposta é span do texto</a:t>
            </a:r>
          </a:p>
          <a:p>
            <a:pPr>
              <a:defRPr sz="2000"/>
            </a:pPr>
            <a:r>
              <a:t>- SQuAD, MS MARCO</a:t>
            </a:r>
          </a:p>
          <a:p>
            <a:pPr>
              <a:defRPr sz="2000"/>
            </a:pPr>
            <a:r>
              <a:t>- BERT-based models</a:t>
            </a:r>
          </a:p>
          <a:p>
            <a:pPr>
              <a:defRPr sz="2000"/>
            </a:pPr>
            <a:r>
              <a:rPr b="1"/>
              <a:t>Generative QA:</a:t>
            </a:r>
          </a:p>
          <a:p>
            <a:pPr>
              <a:defRPr sz="2000"/>
            </a:pPr>
            <a:r>
              <a:t>- Resposta é gerada</a:t>
            </a:r>
          </a:p>
          <a:p>
            <a:pPr>
              <a:defRPr sz="2000"/>
            </a:pPr>
            <a:r>
              <a:t>- Pode sintetizar informação</a:t>
            </a:r>
          </a:p>
          <a:p>
            <a:pPr>
              <a:defRPr sz="2000"/>
            </a:pPr>
            <a:r>
              <a:t>- T5, BART, GPT</a:t>
            </a:r>
          </a:p>
          <a:p>
            <a:pPr>
              <a:defRPr sz="2000"/>
            </a:pPr>
            <a:r>
              <a:rPr b="1"/>
              <a:t>Open-domain QA:</a:t>
            </a:r>
          </a:p>
          <a:p>
            <a:pPr>
              <a:defRPr sz="2000"/>
            </a:pPr>
            <a:r>
              <a:t>- Busca em grande corpus</a:t>
            </a:r>
          </a:p>
          <a:p>
            <a:pPr>
              <a:defRPr sz="2000"/>
            </a:pPr>
            <a:r>
              <a:t>- Retrieve + Read pipeline</a:t>
            </a:r>
          </a:p>
          <a:p>
            <a:pPr>
              <a:defRPr sz="2000"/>
            </a:pPr>
            <a:r>
              <a:t>- DPR (Dense Passage Retrieval)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1.2 Arquiteturas Para 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BERT for QA:</a:t>
            </a:r>
          </a:p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t>[CLS] question [SEP] context [SEP]</a:t>
            </a:r>
          </a:p>
          <a:p>
            <a:pPr>
              <a:defRPr sz="2000"/>
            </a:pPr>
            <a:r>
              <a:t>↓</a:t>
            </a:r>
          </a:p>
          <a:p>
            <a:pPr>
              <a:defRPr sz="2000"/>
            </a:pPr>
            <a:r>
              <a:t>BERT Encoder</a:t>
            </a:r>
          </a:p>
          <a:p>
            <a:pPr>
              <a:defRPr sz="2000"/>
            </a:pPr>
            <a:r>
              <a:t>↓</a:t>
            </a:r>
          </a:p>
          <a:p>
            <a:pPr>
              <a:defRPr sz="2000"/>
            </a:pPr>
            <a:r>
              <a:t>Start/End Position Prediction</a:t>
            </a:r>
          </a:p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rPr b="1"/>
              <a:t>T5 for QA:</a:t>
            </a:r>
          </a:p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t>Input: "question: What is NLP? context: NLP is..."</a:t>
            </a:r>
          </a:p>
          <a:p>
            <a:pPr>
              <a:defRPr sz="2000"/>
            </a:pPr>
            <a:r>
              <a:t>Output: "Natural Language Processing"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1.3 Metrics De Avaliação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Exact Match (EM)</a:t>
            </a:r>
            <a:r>
              <a:t>: Resposta exata</a:t>
            </a:r>
          </a:p>
          <a:p>
            <a:pPr>
              <a:defRPr sz="2000"/>
            </a:pPr>
            <a:r>
              <a:t>- </a:t>
            </a:r>
            <a:r>
              <a:rPr b="1"/>
              <a:t>F1 Score</a:t>
            </a:r>
            <a:r>
              <a:t>: Overlap de tokens</a:t>
            </a:r>
          </a:p>
          <a:p>
            <a:pPr>
              <a:defRPr sz="2000"/>
            </a:pPr>
            <a:r>
              <a:t>- </a:t>
            </a:r>
            <a:r>
              <a:rPr b="1"/>
              <a:t>BLEU</a:t>
            </a:r>
            <a:r>
              <a:t>: Para respostas generativas</a:t>
            </a:r>
          </a:p>
          <a:p>
            <a:pPr>
              <a:defRPr sz="2000"/>
            </a:pPr>
            <a:r>
              <a:t>- </a:t>
            </a:r>
            <a:r>
              <a:rPr b="1"/>
              <a:t>ROUGE</a:t>
            </a:r>
            <a:r>
              <a:t>: Para sumarização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Sumarização Automática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 Tipos De Sumarização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Extractive:</a:t>
            </a:r>
          </a:p>
          <a:p>
            <a:pPr>
              <a:defRPr sz="2000"/>
            </a:pPr>
            <a:r>
              <a:t>- Seleciona sentenças importantes</a:t>
            </a:r>
          </a:p>
          <a:p>
            <a:pPr>
              <a:defRPr sz="2000"/>
            </a:pPr>
            <a:r>
              <a:t>- Preserva texto original</a:t>
            </a:r>
          </a:p>
          <a:p>
            <a:pPr>
              <a:defRPr sz="2000"/>
            </a:pPr>
            <a:r>
              <a:t>- TextRank, BERT-based</a:t>
            </a:r>
          </a:p>
          <a:p>
            <a:pPr>
              <a:defRPr sz="2000"/>
            </a:pPr>
            <a:r>
              <a:rPr b="1"/>
              <a:t>Abstractive:</a:t>
            </a:r>
          </a:p>
          <a:p>
            <a:pPr>
              <a:defRPr sz="2000"/>
            </a:pPr>
            <a:r>
              <a:t>- Gera novo texto</a:t>
            </a:r>
          </a:p>
          <a:p>
            <a:pPr>
              <a:defRPr sz="2000"/>
            </a:pPr>
            <a:r>
              <a:t>- Pode parafrasear</a:t>
            </a:r>
          </a:p>
          <a:p>
            <a:pPr>
              <a:defRPr sz="2000"/>
            </a:pPr>
            <a:r>
              <a:t>- Seq2Seq, Transformer</a:t>
            </a:r>
          </a:p>
          <a:p>
            <a:pPr>
              <a:defRPr sz="2000"/>
            </a:pPr>
            <a:r>
              <a:rPr b="1"/>
              <a:t>Single vs Multi-document:</a:t>
            </a:r>
          </a:p>
          <a:p>
            <a:pPr>
              <a:defRPr sz="2000"/>
            </a:pPr>
            <a:r>
              <a:t>- Um documento vs múltiplos</a:t>
            </a:r>
          </a:p>
          <a:p>
            <a:pPr>
              <a:defRPr sz="2000"/>
            </a:pPr>
            <a:r>
              <a:t>- Complexidade de fusão</a:t>
            </a:r>
          </a:p>
          <a:p>
            <a:pPr>
              <a:defRPr sz="2000"/>
            </a:pPr>
            <a:r>
              <a:t>- Redundância e contradições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 Algoritmos Extractivos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TextRank:</a:t>
            </a:r>
          </a:p>
          <a:p>
            <a:pPr>
              <a:defRPr sz="2000"/>
            </a:pPr>
            <a:r>
              <a:t>- PageRank para sentenças</a:t>
            </a:r>
          </a:p>
          <a:p>
            <a:pPr>
              <a:defRPr sz="2000"/>
            </a:pPr>
            <a:r>
              <a:t>- Grafo de similaridade</a:t>
            </a:r>
          </a:p>
          <a:p>
            <a:pPr>
              <a:defRPr sz="2000"/>
            </a:pPr>
            <a:r>
              <a:t>- Não supervisionado</a:t>
            </a:r>
          </a:p>
          <a:p>
            <a:pPr>
              <a:defRPr sz="2000"/>
            </a:pPr>
            <a:r>
              <a:rPr b="1"/>
              <a:t>BERT-based:</a:t>
            </a:r>
          </a:p>
          <a:p>
            <a:pPr>
              <a:defRPr sz="2000"/>
            </a:pPr>
            <a:r>
              <a:t>- BERT embeddings</a:t>
            </a:r>
          </a:p>
          <a:p>
            <a:pPr>
              <a:defRPr sz="2000"/>
            </a:pPr>
            <a:r>
              <a:t>- Clustering ou ranking</a:t>
            </a:r>
          </a:p>
          <a:p>
            <a:pPr>
              <a:defRPr sz="2000"/>
            </a:pPr>
            <a:r>
              <a:t>- Fine-tuning possible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