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Modulo 10 Projetos Praticos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Ao final deste módulo, você será capaz de: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 Componentes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Natural Language Understanding:</a:t>
            </a:r>
          </a:p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# Intent Classification</a:t>
            </a:r>
          </a:p>
          <a:p>
            <a:pPr>
              <a:defRPr sz="2000"/>
            </a:pPr>
            <a:r>
              <a:t>user_input: "Quero cancelar meu pedido"</a:t>
            </a:r>
          </a:p>
          <a:p>
            <a:pPr>
              <a:defRPr sz="2000"/>
            </a:pPr>
            <a:r>
              <a:t>intent: "cancel_order"</a:t>
            </a:r>
          </a:p>
          <a:p>
            <a:pPr>
              <a:defRPr sz="2000"/>
            </a:pPr>
            <a:r>
              <a:t>confidence: 0.95</a:t>
            </a:r>
          </a:p>
          <a:p>
            <a:pPr>
              <a:defRPr sz="2000"/>
            </a:pPr>
            <a:r>
              <a:t># Entity Extraction  </a:t>
            </a:r>
          </a:p>
          <a:p>
            <a:pPr>
              <a:defRPr sz="2000"/>
            </a:pPr>
            <a:r>
              <a:t>entities: {</a:t>
            </a:r>
          </a:p>
          <a:p>
            <a:pPr>
              <a:defRPr sz="2000"/>
            </a:pPr>
            <a:r>
              <a:t>    "order_id": "12345",</a:t>
            </a:r>
          </a:p>
          <a:p>
            <a:pPr>
              <a:defRPr sz="2000"/>
            </a:pPr>
            <a:r>
              <a:t>    "reason": "mudança de endereço"</a:t>
            </a:r>
          </a:p>
          <a:p>
            <a:pPr>
              <a:defRPr sz="2000"/>
            </a:pPr>
            <a:r>
              <a:t>}</a:t>
            </a:r>
          </a:p>
          <a:p>
            <a:pPr>
              <a:defRPr sz="2000"/>
            </a:pPr>
            <a:r>
              <a:t>```</a:t>
            </a:r>
          </a:p>
          <a:p>
            <a:pPr>
              <a:defRPr sz="2000"/>
            </a:pPr>
            <a:r>
              <a:rPr b="1"/>
              <a:t>Dialogue Management:</a:t>
            </a:r>
          </a:p>
          <a:p>
            <a:pPr>
              <a:defRPr sz="2000"/>
            </a:pPr>
            <a:r>
              <a:t>- State tracking</a:t>
            </a:r>
          </a:p>
          <a:p>
            <a:pPr>
              <a:defRPr sz="2000"/>
            </a:pPr>
            <a:r>
              <a:t>- Context management</a:t>
            </a:r>
          </a:p>
          <a:p>
            <a:pPr>
              <a:defRPr sz="2000"/>
            </a:pPr>
            <a:r>
              <a:t>- Flow control</a:t>
            </a:r>
          </a:p>
          <a:p>
            <a:pPr>
              <a:defRPr sz="2000"/>
            </a:pPr>
            <a:r>
              <a:t>- Escalation rules</a:t>
            </a:r>
          </a:p>
          <a:p>
            <a:pPr>
              <a:defRPr sz="2000"/>
            </a:pPr>
            <a:r>
              <a:rPr b="1"/>
              <a:t>Response Generation:</a:t>
            </a:r>
          </a:p>
          <a:p>
            <a:pPr>
              <a:defRPr sz="2000"/>
            </a:pPr>
            <a:r>
              <a:t>- Template-based for structured responses</a:t>
            </a:r>
          </a:p>
          <a:p>
            <a:pPr>
              <a:defRPr sz="2000"/>
            </a:pPr>
            <a:r>
              <a:t>- Neural generation for open-domain</a:t>
            </a:r>
          </a:p>
          <a:p>
            <a:pPr>
              <a:defRPr sz="2000"/>
            </a:pPr>
            <a:r>
              <a:t>- Personality consistency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2.3 Tecnologias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Rasa</a:t>
            </a:r>
            <a:r>
              <a:t> para framework de chatbot</a:t>
            </a:r>
          </a:p>
          <a:p>
            <a:pPr>
              <a:defRPr sz="2000"/>
            </a:pPr>
            <a:r>
              <a:t>- </a:t>
            </a:r>
            <a:r>
              <a:rPr b="1"/>
              <a:t>spaCy</a:t>
            </a:r>
            <a:r>
              <a:t> para NER</a:t>
            </a:r>
          </a:p>
          <a:p>
            <a:pPr>
              <a:defRPr sz="2000"/>
            </a:pPr>
            <a:r>
              <a:t>- </a:t>
            </a:r>
            <a:r>
              <a:rPr b="1"/>
              <a:t>BERT</a:t>
            </a:r>
            <a:r>
              <a:t> para intent classification</a:t>
            </a:r>
          </a:p>
          <a:p>
            <a:pPr>
              <a:defRPr sz="2000"/>
            </a:pPr>
            <a:r>
              <a:t>- </a:t>
            </a:r>
            <a:r>
              <a:rPr b="1"/>
              <a:t>GPT</a:t>
            </a:r>
            <a:r>
              <a:t> para response generation</a:t>
            </a:r>
          </a:p>
          <a:p>
            <a:pPr>
              <a:defRPr sz="2000"/>
            </a:pPr>
            <a:r>
              <a:t>- </a:t>
            </a:r>
            <a:r>
              <a:rPr b="1"/>
              <a:t>Redis</a:t>
            </a:r>
            <a:r>
              <a:t> para session management</a:t>
            </a:r>
          </a:p>
          <a:p>
            <a:pPr>
              <a:defRPr sz="2000"/>
            </a:pPr>
            <a:r>
              <a:t>- </a:t>
            </a:r>
            <a:r>
              <a:rPr b="1"/>
              <a:t>PostgreSQL</a:t>
            </a:r>
            <a:r>
              <a:t> para conversation logs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Projeto 3: Sistema De Busca Semântica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3.1 Descrição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Sistema de busca que entende significado, não apenas palavras-chave:</a:t>
            </a:r>
          </a:p>
          <a:p>
            <a:pPr>
              <a:defRPr sz="2000"/>
            </a:pPr>
            <a:r>
              <a:t>- Indexação semântica de documentos</a:t>
            </a:r>
          </a:p>
          <a:p>
            <a:pPr>
              <a:defRPr sz="2000"/>
            </a:pPr>
            <a:r>
              <a:t>- Busca por similaridade vetorial</a:t>
            </a:r>
          </a:p>
          <a:p>
            <a:pPr>
              <a:defRPr sz="2000"/>
            </a:pPr>
            <a:r>
              <a:t>- Re-ranking neural</a:t>
            </a:r>
          </a:p>
          <a:p>
            <a:pPr>
              <a:defRPr sz="2000"/>
            </a:pPr>
            <a:r>
              <a:t>- Interface de pesquisa avançada</a:t>
            </a:r>
          </a:p>
          <a:p>
            <a:pPr>
              <a:defRPr sz="2000"/>
            </a:pPr>
            <a:r>
              <a:t>- Explicabilidade de resultados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3.2 Pipeline De Busca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</a:t>
            </a:r>
          </a:p>
          <a:p>
            <a:pPr>
              <a:defRPr sz="2000"/>
            </a:pPr>
            <a:r>
              <a:t>Query → Embedding → Vector Search → Re-ranking → Results</a:t>
            </a:r>
          </a:p>
          <a:p>
            <a:pPr>
              <a:defRPr sz="2000"/>
            </a:pPr>
            <a:r>
              <a:t>  ↓         ↓           ↓            ↓          ↓</a:t>
            </a:r>
          </a:p>
          <a:p>
            <a:pPr>
              <a:defRPr sz="2000"/>
            </a:pPr>
            <a:r>
              <a:t>User → BERT/SBERT → Elasticsearch → Cross-encoder → UI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3.3 Características Avançadas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Busca multimodal</a:t>
            </a:r>
            <a:r>
              <a:t> (texto + imagens)</a:t>
            </a:r>
          </a:p>
          <a:p>
            <a:pPr>
              <a:defRPr sz="2000"/>
            </a:pPr>
            <a:r>
              <a:t>- </a:t>
            </a:r>
            <a:r>
              <a:rPr b="1"/>
              <a:t>Filtros facetados</a:t>
            </a:r>
          </a:p>
          <a:p>
            <a:pPr>
              <a:defRPr sz="2000"/>
            </a:pPr>
            <a:r>
              <a:t>- </a:t>
            </a:r>
            <a:r>
              <a:rPr b="1"/>
              <a:t>Autocomplete semântico</a:t>
            </a:r>
          </a:p>
          <a:p>
            <a:pPr>
              <a:defRPr sz="2000"/>
            </a:pPr>
            <a:r>
              <a:t>- </a:t>
            </a:r>
            <a:r>
              <a:rPr b="1"/>
              <a:t>Clustering de resultados</a:t>
            </a:r>
          </a:p>
          <a:p>
            <a:pPr>
              <a:defRPr sz="2000"/>
            </a:pPr>
            <a:r>
              <a:t>- </a:t>
            </a:r>
            <a:r>
              <a:rPr b="1"/>
              <a:t>Feedback learning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3.4 Implementação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# Vector Store</a:t>
            </a:r>
          </a:p>
          <a:p>
            <a:pPr>
              <a:defRPr sz="2000"/>
            </a:pPr>
            <a:r>
              <a:t>from sentence_transformers import SentenceTransformer</a:t>
            </a:r>
          </a:p>
          <a:p>
            <a:pPr>
              <a:defRPr sz="2000"/>
            </a:pPr>
            <a:r>
              <a:t>import faiss</a:t>
            </a:r>
          </a:p>
          <a:p>
            <a:pPr>
              <a:defRPr sz="2000"/>
            </a:pPr>
            <a:r>
              <a:t>import numpy as np</a:t>
            </a:r>
          </a:p>
          <a:p>
            <a:pPr>
              <a:defRPr sz="2000"/>
            </a:pPr>
            <a:r>
              <a:t>class SemanticSearch:</a:t>
            </a:r>
          </a:p>
          <a:p>
            <a:pPr>
              <a:defRPr sz="2000"/>
            </a:pPr>
            <a:r>
              <a:t>    def </a:t>
            </a:r>
            <a:r>
              <a:rPr b="1"/>
              <a:t>init</a:t>
            </a:r>
            <a:r>
              <a:t>(self, model_name='all-MiniLM-L6-v2'):</a:t>
            </a:r>
          </a:p>
          <a:p>
            <a:pPr>
              <a:defRPr sz="2000"/>
            </a:pPr>
            <a:r>
              <a:t>        self.encoder = SentenceTransformer(model_name)</a:t>
            </a:r>
          </a:p>
          <a:p>
            <a:pPr>
              <a:defRPr sz="2000"/>
            </a:pPr>
            <a:r>
              <a:t>        self.index = None</a:t>
            </a:r>
          </a:p>
          <a:p>
            <a:pPr>
              <a:defRPr sz="2000"/>
            </a:pPr>
            <a:r>
              <a:t>        self.documents = []</a:t>
            </a:r>
          </a:p>
          <a:p>
            <a:pPr>
              <a:defRPr sz="2000"/>
            </a:pPr>
            <a:r>
              <a:t>    def index_documents(self, docs):</a:t>
            </a:r>
          </a:p>
          <a:p>
            <a:pPr>
              <a:defRPr sz="2000"/>
            </a:pPr>
            <a:r>
              <a:t>        embeddings = self.encoder.encode(docs)</a:t>
            </a:r>
          </a:p>
          <a:p>
            <a:pPr>
              <a:defRPr sz="2000"/>
            </a:pPr>
            <a:r>
              <a:t>        self.index = faiss.IndexFlatIP(embeddings.shape[1])</a:t>
            </a:r>
          </a:p>
          <a:p>
            <a:pPr>
              <a:defRPr sz="2000"/>
            </a:pPr>
            <a:r>
              <a:t>        self.index.add(embeddings.astype('float32'))</a:t>
            </a:r>
          </a:p>
          <a:p>
            <a:pPr>
              <a:defRPr sz="2000"/>
            </a:pPr>
            <a:r>
              <a:t>        self.documents = docs</a:t>
            </a:r>
          </a:p>
          <a:p>
            <a:pPr>
              <a:defRPr sz="2000"/>
            </a:pPr>
            <a:r>
              <a:t>    def search(self, query, k=10):</a:t>
            </a:r>
          </a:p>
          <a:p>
            <a:pPr>
              <a:defRPr sz="2000"/>
            </a:pPr>
            <a:r>
              <a:t>        query_embedding = self.encoder.encode([query])</a:t>
            </a:r>
          </a:p>
          <a:p>
            <a:pPr>
              <a:defRPr sz="2000"/>
            </a:pPr>
            <a:r>
              <a:t>        scores, indices = self.index.search(query_embedding.astype('float32'), k)</a:t>
            </a:r>
          </a:p>
          <a:p>
            <a:pPr>
              <a:defRPr sz="2000"/>
            </a:pPr>
            <a:r>
              <a:t>        return [(self.documents[i], scores[0][j]) </a:t>
            </a:r>
          </a:p>
          <a:p>
            <a:pPr>
              <a:defRPr sz="2000"/>
            </a:pPr>
            <a:r>
              <a:t>                for j, i in enumerate(indices[0])]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Projeto 4: Sumarizador De Notícias Automático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4.1 Descrição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Sistema que monitora fontes de notícias e gera sumários automáticos:</a:t>
            </a:r>
          </a:p>
          <a:p>
            <a:pPr>
              <a:defRPr sz="2000"/>
            </a:pPr>
            <a:r>
              <a:t>- RSS feed monitoring</a:t>
            </a:r>
          </a:p>
          <a:p>
            <a:pPr>
              <a:defRPr sz="2000"/>
            </a:pPr>
            <a:r>
              <a:t>- Deduplicação de notícias</a:t>
            </a:r>
          </a:p>
          <a:p>
            <a:pPr>
              <a:defRPr sz="2000"/>
            </a:pPr>
            <a:r>
              <a:t>- Sumarização extractiva e abstractiva</a:t>
            </a:r>
          </a:p>
          <a:p>
            <a:pPr>
              <a:defRPr sz="2000"/>
            </a:pPr>
            <a:r>
              <a:t>- Categorização automática</a:t>
            </a:r>
          </a:p>
          <a:p>
            <a:pPr>
              <a:defRPr sz="2000"/>
            </a:pPr>
            <a:r>
              <a:t>- Newsletter personalizado</a:t>
            </a:r>
          </a:p>
          <a:p>
            <a:pPr>
              <a:defRPr sz="2000"/>
            </a:pPr>
            <a:r>
              <a:t>- Trend detection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4.2 Arquitetura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</a:t>
            </a:r>
          </a:p>
          <a:p>
            <a:pPr>
              <a:defRPr sz="2000"/>
            </a:pPr>
            <a:r>
              <a:t>RSS Feeds → Article Extraction → Deduplication → Summarization → Categorization → Distribution</a:t>
            </a:r>
          </a:p>
          <a:p>
            <a:pPr>
              <a:defRPr sz="2000"/>
            </a:pPr>
            <a:r>
              <a:t>    ↓              ↓               ↓              ↓              ↓              ↓</a:t>
            </a:r>
          </a:p>
          <a:p>
            <a:pPr>
              <a:defRPr sz="2000"/>
            </a:pPr>
            <a:r>
              <a:t> feedparser → newspaper3k → MinHash → BART/T5 → BERT → Email/Web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Projetos Principais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4.3 Funcionalidades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Multi-document summarization</a:t>
            </a:r>
          </a:p>
          <a:p>
            <a:pPr>
              <a:defRPr sz="2000"/>
            </a:pPr>
            <a:r>
              <a:t>- </a:t>
            </a:r>
            <a:r>
              <a:rPr b="1"/>
              <a:t>Timeline construction</a:t>
            </a:r>
          </a:p>
          <a:p>
            <a:pPr>
              <a:defRPr sz="2000"/>
            </a:pPr>
            <a:r>
              <a:t>- </a:t>
            </a:r>
            <a:r>
              <a:rPr b="1"/>
              <a:t>Bias detection</a:t>
            </a:r>
          </a:p>
          <a:p>
            <a:pPr>
              <a:defRPr sz="2000"/>
            </a:pPr>
            <a:r>
              <a:t>- </a:t>
            </a:r>
            <a:r>
              <a:rPr b="1"/>
              <a:t>Fact checking integration</a:t>
            </a:r>
          </a:p>
          <a:p>
            <a:pPr>
              <a:defRPr sz="2000"/>
            </a:pPr>
            <a:r>
              <a:t>- </a:t>
            </a:r>
            <a:r>
              <a:rPr b="1"/>
              <a:t>Personalized summaries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Projeto 5: Detector De Fake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5.1 Descrição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Sistema para identificar notícias falsas usando:</a:t>
            </a:r>
          </a:p>
          <a:p>
            <a:pPr>
              <a:defRPr sz="2000"/>
            </a:pPr>
            <a:r>
              <a:t>- Análise linguística (estilo, complexidade)</a:t>
            </a:r>
          </a:p>
          <a:p>
            <a:pPr>
              <a:defRPr sz="2000"/>
            </a:pPr>
            <a:r>
              <a:t>- Verificação de fontes</a:t>
            </a:r>
          </a:p>
          <a:p>
            <a:pPr>
              <a:defRPr sz="2000"/>
            </a:pPr>
            <a:r>
              <a:t>- Cross-referencing</a:t>
            </a:r>
          </a:p>
          <a:p>
            <a:pPr>
              <a:defRPr sz="2000"/>
            </a:pPr>
            <a:r>
              <a:t>- Network analysis</a:t>
            </a:r>
          </a:p>
          <a:p>
            <a:pPr>
              <a:defRPr sz="2000"/>
            </a:pPr>
            <a:r>
              <a:t>- Machine learning ensemble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5.2 Features De Detecção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Linguísticas:</a:t>
            </a:r>
          </a:p>
          <a:p>
            <a:pPr>
              <a:defRPr sz="2000"/>
            </a:pPr>
            <a:r>
              <a:t>- Sentiment analysis</a:t>
            </a:r>
          </a:p>
          <a:p>
            <a:pPr>
              <a:defRPr sz="2000"/>
            </a:pPr>
            <a:r>
              <a:t>- Readability scores</a:t>
            </a:r>
          </a:p>
          <a:p>
            <a:pPr>
              <a:defRPr sz="2000"/>
            </a:pPr>
            <a:r>
              <a:t>- POS tag patterns</a:t>
            </a:r>
          </a:p>
          <a:p>
            <a:pPr>
              <a:defRPr sz="2000"/>
            </a:pPr>
            <a:r>
              <a:t>- Named entity consistency</a:t>
            </a:r>
          </a:p>
          <a:p>
            <a:pPr>
              <a:defRPr sz="2000"/>
            </a:pPr>
            <a:r>
              <a:rPr b="1"/>
              <a:t>Estruturais:</a:t>
            </a:r>
          </a:p>
          <a:p>
            <a:pPr>
              <a:defRPr sz="2000"/>
            </a:pPr>
            <a:r>
              <a:t>- Source credibility</a:t>
            </a:r>
          </a:p>
          <a:p>
            <a:pPr>
              <a:defRPr sz="2000"/>
            </a:pPr>
            <a:r>
              <a:t>- Publication patterns</a:t>
            </a:r>
          </a:p>
          <a:p>
            <a:pPr>
              <a:defRPr sz="2000"/>
            </a:pPr>
            <a:r>
              <a:t>- Social media signals</a:t>
            </a:r>
          </a:p>
          <a:p>
            <a:pPr>
              <a:defRPr sz="2000"/>
            </a:pPr>
            <a:r>
              <a:t>- Link analysis</a:t>
            </a:r>
          </a:p>
          <a:p>
            <a:pPr>
              <a:defRPr sz="2000"/>
            </a:pPr>
            <a:r>
              <a:rPr b="1"/>
              <a:t>Contextuais:</a:t>
            </a:r>
          </a:p>
          <a:p>
            <a:pPr>
              <a:defRPr sz="2000"/>
            </a:pPr>
            <a:r>
              <a:t>- Fact database lookup</a:t>
            </a:r>
          </a:p>
          <a:p>
            <a:pPr>
              <a:defRPr sz="2000"/>
            </a:pPr>
            <a:r>
              <a:t>- Claim verification</a:t>
            </a:r>
          </a:p>
          <a:p>
            <a:pPr>
              <a:defRPr sz="2000"/>
            </a:pPr>
            <a:r>
              <a:t>- Expert network consensus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5.3 Modelo Ensemble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from sklearn.ensemble import VotingClassifier</a:t>
            </a:r>
          </a:p>
          <a:p>
            <a:pPr>
              <a:defRPr sz="2000"/>
            </a:pPr>
            <a:r>
              <a:t>from sklearn.linear_model import LogisticRegression</a:t>
            </a:r>
          </a:p>
          <a:p>
            <a:pPr>
              <a:defRPr sz="2000"/>
            </a:pPr>
            <a:r>
              <a:t>from sklearn.ensemble import RandomForestClassifier</a:t>
            </a:r>
          </a:p>
          <a:p>
            <a:pPr>
              <a:defRPr sz="2000"/>
            </a:pPr>
            <a:r>
              <a:t>from xgboost import XGBClassifier</a:t>
            </a:r>
          </a:p>
          <a:p>
            <a:pPr>
              <a:defRPr sz="2000"/>
            </a:pPr>
            <a:r>
              <a:t># Ensemble de diferentes tipos de features</a:t>
            </a:r>
          </a:p>
          <a:p>
            <a:pPr>
              <a:defRPr sz="2000"/>
            </a:pPr>
            <a:r>
              <a:t>ensemble = VotingClassifier([</a:t>
            </a:r>
          </a:p>
          <a:p>
            <a:pPr>
              <a:defRPr sz="2000"/>
            </a:pPr>
            <a:r>
              <a:t>    ('linguistic', LogisticRegression()),</a:t>
            </a:r>
          </a:p>
          <a:p>
            <a:pPr>
              <a:defRPr sz="2000"/>
            </a:pPr>
            <a:r>
              <a:t>    ('structural', RandomForestClassifier()),</a:t>
            </a:r>
          </a:p>
          <a:p>
            <a:pPr>
              <a:defRPr sz="2000"/>
            </a:pPr>
            <a:r>
              <a:t>    ('contextual', XGBClassifier())</a:t>
            </a:r>
          </a:p>
          <a:p>
            <a:pPr>
              <a:defRPr sz="2000"/>
            </a:pPr>
            <a:r>
              <a:t>], voting='soft')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 Infraestrutura E Deploy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Containerização Com Docker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```dockerfile</a:t>
            </a:r>
          </a:p>
          <a:p>
            <a:pPr>
              <a:defRPr sz="2000"/>
            </a:pPr>
            <a:r>
              <a:t># Dockerfile para API de NLP</a:t>
            </a:r>
          </a:p>
          <a:p>
            <a:pPr>
              <a:defRPr sz="2000"/>
            </a:pPr>
            <a:r>
              <a:t>FROM python:3.9-slim</a:t>
            </a:r>
          </a:p>
          <a:p>
            <a:pPr>
              <a:defRPr sz="2000"/>
            </a:pPr>
            <a:r>
              <a:t>WORKDIR /app</a:t>
            </a:r>
          </a:p>
          <a:p>
            <a:pPr>
              <a:defRPr sz="2000"/>
            </a:pPr>
            <a:r>
              <a:t>COPY requirements.txt .</a:t>
            </a:r>
          </a:p>
          <a:p>
            <a:pPr>
              <a:defRPr sz="2000"/>
            </a:pPr>
            <a:r>
              <a:t>RUN pip install -r requirements.txt</a:t>
            </a:r>
          </a:p>
          <a:p>
            <a:pPr>
              <a:defRPr sz="2000"/>
            </a:pPr>
            <a:r>
              <a:t>COPY . .</a:t>
            </a:r>
          </a:p>
          <a:p>
            <a:pPr>
              <a:defRPr sz="2000"/>
            </a:pPr>
            <a:r>
              <a:t>EXPOSE 8000</a:t>
            </a:r>
          </a:p>
          <a:p>
            <a:pPr>
              <a:defRPr sz="2000"/>
            </a:pPr>
            <a:r>
              <a:t>CMD ["uvicorn", "main:app", "--host", "0.0.0.0", "--port", "8000"]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Orquestração Com Kubernetes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```yaml</a:t>
            </a:r>
          </a:p>
          <a:p>
            <a:pPr>
              <a:defRPr sz="2000"/>
            </a:pPr>
            <a:r>
              <a:t># deployment.yaml</a:t>
            </a:r>
          </a:p>
          <a:p>
            <a:pPr>
              <a:defRPr sz="2000"/>
            </a:pPr>
            <a:r>
              <a:t>apiVersion: apps/v1</a:t>
            </a:r>
          </a:p>
          <a:p>
            <a:pPr>
              <a:defRPr sz="2000"/>
            </a:pPr>
            <a:r>
              <a:t>kind: Deployment</a:t>
            </a:r>
          </a:p>
          <a:p>
            <a:pPr>
              <a:defRPr sz="2000"/>
            </a:pPr>
            <a:r>
              <a:t>metadata:</a:t>
            </a:r>
          </a:p>
          <a:p>
            <a:pPr>
              <a:defRPr sz="2000"/>
            </a:pPr>
            <a:r>
              <a:t>  name: nlp-api</a:t>
            </a:r>
          </a:p>
          <a:p>
            <a:pPr>
              <a:defRPr sz="2000"/>
            </a:pPr>
            <a:r>
              <a:t>spec:</a:t>
            </a:r>
          </a:p>
          <a:p>
            <a:pPr>
              <a:defRPr sz="2000"/>
            </a:pPr>
            <a:r>
              <a:t>  replicas: 3</a:t>
            </a:r>
          </a:p>
          <a:p>
            <a:pPr>
              <a:defRPr sz="2000"/>
            </a:pPr>
            <a:r>
              <a:t>  selector:</a:t>
            </a:r>
          </a:p>
          <a:p>
            <a:pPr>
              <a:defRPr sz="2000"/>
            </a:pPr>
            <a:r>
              <a:t>    matchLabels:</a:t>
            </a:r>
          </a:p>
          <a:p>
            <a:pPr>
              <a:defRPr sz="2000"/>
            </a:pPr>
            <a:r>
              <a:t>      app: nlp-api</a:t>
            </a:r>
          </a:p>
          <a:p>
            <a:pPr>
              <a:defRPr sz="2000"/>
            </a:pPr>
            <a:r>
              <a:t>  template:</a:t>
            </a:r>
          </a:p>
          <a:p>
            <a:pPr>
              <a:defRPr sz="2000"/>
            </a:pPr>
            <a:r>
              <a:t>    metadata:</a:t>
            </a:r>
          </a:p>
          <a:p>
            <a:pPr>
              <a:defRPr sz="2000"/>
            </a:pPr>
            <a:r>
              <a:t>      labels:</a:t>
            </a:r>
          </a:p>
          <a:p>
            <a:pPr>
              <a:defRPr sz="2000"/>
            </a:pPr>
            <a:r>
              <a:t>        app: nlp-api</a:t>
            </a:r>
          </a:p>
          <a:p>
            <a:pPr>
              <a:defRPr sz="2000"/>
            </a:pPr>
            <a:r>
              <a:t>    spec:</a:t>
            </a:r>
          </a:p>
          <a:p>
            <a:pPr>
              <a:defRPr sz="2000"/>
            </a:pPr>
            <a:r>
              <a:t>      containers:</a:t>
            </a:r>
          </a:p>
          <a:p>
            <a:pPr>
              <a:defRPr sz="2000"/>
            </a:pPr>
            <a:r>
              <a:t>      - name: nlp-api</a:t>
            </a:r>
          </a:p>
          <a:p>
            <a:pPr>
              <a:defRPr sz="2000"/>
            </a:pPr>
            <a:r>
              <a:t>        image: nlp-api:latest</a:t>
            </a:r>
          </a:p>
          <a:p>
            <a:pPr>
              <a:defRPr sz="2000"/>
            </a:pPr>
            <a:r>
              <a:t>        ports:</a:t>
            </a:r>
          </a:p>
          <a:p>
            <a:pPr>
              <a:defRPr sz="2000"/>
            </a:pPr>
            <a:r>
              <a:t>        - containerPort: 8000</a:t>
            </a:r>
          </a:p>
          <a:p>
            <a:pPr>
              <a:defRPr sz="2000"/>
            </a:pPr>
            <a:r>
              <a:t>        resources:</a:t>
            </a:r>
          </a:p>
          <a:p>
            <a:pPr>
              <a:defRPr sz="2000"/>
            </a:pPr>
            <a:r>
              <a:t>          requests:</a:t>
            </a:r>
          </a:p>
          <a:p>
            <a:pPr>
              <a:defRPr sz="2000"/>
            </a:pPr>
            <a:r>
              <a:t>            memory: "1Gi"</a:t>
            </a:r>
          </a:p>
          <a:p>
            <a:pPr>
              <a:defRPr sz="2000"/>
            </a:pPr>
            <a:r>
              <a:t>            cpu: "500m"</a:t>
            </a:r>
          </a:p>
          <a:p>
            <a:pPr>
              <a:defRPr sz="2000"/>
            </a:pPr>
            <a:r>
              <a:t>          limits:</a:t>
            </a:r>
          </a:p>
          <a:p>
            <a:pPr>
              <a:defRPr sz="2000"/>
            </a:pPr>
            <a:r>
              <a:t>            memory: "2Gi"</a:t>
            </a:r>
          </a:p>
          <a:p>
            <a:pPr>
              <a:defRPr sz="2000"/>
            </a:pPr>
            <a:r>
              <a:t>            cpu: "1000m"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Monitoramento E Observabilidade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rPr b="1"/>
              <a:t>MLflow para Model Tracking:</a:t>
            </a:r>
          </a:p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import mlflow</a:t>
            </a:r>
          </a:p>
          <a:p>
            <a:pPr>
              <a:defRPr sz="2000"/>
            </a:pPr>
            <a:r>
              <a:t>import mlflow.transformers</a:t>
            </a:r>
          </a:p>
          <a:p>
            <a:pPr>
              <a:defRPr sz="2000"/>
            </a:pPr>
            <a:r>
              <a:t>with mlflow.start_run():</a:t>
            </a:r>
          </a:p>
          <a:p>
            <a:pPr>
              <a:defRPr sz="2000"/>
            </a:pPr>
            <a:r>
              <a:t>    mlflow.log_param("learning_rate", 2e-5)</a:t>
            </a:r>
          </a:p>
          <a:p>
            <a:pPr>
              <a:defRPr sz="2000"/>
            </a:pPr>
            <a:r>
              <a:t>    mlflow.log_param("batch_size", 16)</a:t>
            </a:r>
          </a:p>
          <a:p>
            <a:pPr>
              <a:defRPr sz="2000"/>
            </a:pPr>
            <a:r>
              <a:t>    mlflow.log_metric("accuracy", 0.94)</a:t>
            </a:r>
          </a:p>
          <a:p>
            <a:pPr>
              <a:defRPr sz="2000"/>
            </a:pPr>
            <a:r>
              <a:t>    mlflow.transformers.log_model(model, "bert-classifier")</a:t>
            </a:r>
          </a:p>
          <a:p>
            <a:pPr>
              <a:defRPr sz="2000"/>
            </a:pPr>
            <a:r>
              <a:t>```</a:t>
            </a:r>
          </a:p>
          <a:p>
            <a:pPr>
              <a:defRPr sz="2000"/>
            </a:pPr>
            <a:r>
              <a:rPr b="1"/>
              <a:t>Prometheus + Grafana para Monitoring:</a:t>
            </a:r>
          </a:p>
          <a:p>
            <a:pPr>
              <a:defRPr sz="2000"/>
            </a:pPr>
            <a:r>
              <a:t>- Request latency</a:t>
            </a:r>
          </a:p>
          <a:p>
            <a:pPr>
              <a:defRPr sz="2000"/>
            </a:pPr>
            <a:r>
              <a:t>- Model accuracy drift</a:t>
            </a:r>
          </a:p>
          <a:p>
            <a:pPr>
              <a:defRPr sz="2000"/>
            </a:pPr>
            <a:r>
              <a:t>- Resource utilization</a:t>
            </a:r>
          </a:p>
          <a:p>
            <a:pPr>
              <a:defRPr sz="2000"/>
            </a:pPr>
            <a:r>
              <a:t>- Error rates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Ci/Cd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```yaml</a:t>
            </a:r>
          </a:p>
          <a:p>
            <a:pPr>
              <a:defRPr sz="2000"/>
            </a:pPr>
            <a:r>
              <a:t># .github/workflows/deploy.yml</a:t>
            </a:r>
          </a:p>
          <a:p>
            <a:pPr>
              <a:defRPr sz="2000"/>
            </a:pPr>
            <a:r>
              <a:t>name: Deploy NLP API</a:t>
            </a:r>
          </a:p>
          <a:p>
            <a:pPr>
              <a:defRPr sz="2000"/>
            </a:pPr>
            <a:r>
              <a:t>on:</a:t>
            </a:r>
          </a:p>
          <a:p>
            <a:pPr>
              <a:defRPr sz="2000"/>
            </a:pPr>
            <a:r>
              <a:t>  push:</a:t>
            </a:r>
          </a:p>
          <a:p>
            <a:pPr>
              <a:defRPr sz="2000"/>
            </a:pPr>
            <a:r>
              <a:t>    branches: [main]</a:t>
            </a:r>
          </a:p>
          <a:p>
            <a:pPr>
              <a:defRPr sz="2000"/>
            </a:pPr>
            <a:r>
              <a:t>jobs:</a:t>
            </a:r>
          </a:p>
          <a:p>
            <a:pPr>
              <a:defRPr sz="2000"/>
            </a:pPr>
            <a:r>
              <a:t>  test:</a:t>
            </a:r>
          </a:p>
          <a:p>
            <a:pPr>
              <a:defRPr sz="2000"/>
            </a:pPr>
            <a:r>
              <a:t>    runs-on: ubuntu-latest</a:t>
            </a:r>
          </a:p>
          <a:p>
            <a:pPr>
              <a:defRPr sz="2000"/>
            </a:pPr>
            <a:r>
              <a:t>    steps:</a:t>
            </a:r>
          </a:p>
          <a:p>
            <a:pPr>
              <a:defRPr sz="2000"/>
            </a:pPr>
            <a:r>
              <a:t>    - uses: actions/checkout@v2</a:t>
            </a:r>
          </a:p>
          <a:p>
            <a:pPr>
              <a:defRPr sz="2000"/>
            </a:pPr>
            <a:r>
              <a:t>    - name: Run tests</a:t>
            </a:r>
          </a:p>
          <a:p>
            <a:pPr>
              <a:defRPr sz="2000"/>
            </a:pPr>
            <a:r>
              <a:t>      run: |</a:t>
            </a:r>
          </a:p>
          <a:p>
            <a:pPr>
              <a:defRPr sz="2000"/>
            </a:pPr>
            <a:r>
              <a:t>        pip install -r requirements.txt</a:t>
            </a:r>
          </a:p>
          <a:p>
            <a:pPr>
              <a:defRPr sz="2000"/>
            </a:pPr>
            <a:r>
              <a:t>        pytest tests/</a:t>
            </a:r>
          </a:p>
          <a:p>
            <a:pPr>
              <a:defRPr sz="2000"/>
            </a:pPr>
            <a:r>
              <a:t>  deploy:</a:t>
            </a:r>
          </a:p>
          <a:p>
            <a:pPr>
              <a:defRPr sz="2000"/>
            </a:pPr>
            <a:r>
              <a:t>    needs: test</a:t>
            </a:r>
          </a:p>
          <a:p>
            <a:pPr>
              <a:defRPr sz="2000"/>
            </a:pPr>
            <a:r>
              <a:t>    runs-on: ubuntu-latest</a:t>
            </a:r>
          </a:p>
          <a:p>
            <a:pPr>
              <a:defRPr sz="2000"/>
            </a:pPr>
            <a:r>
              <a:t>    steps:</a:t>
            </a:r>
          </a:p>
          <a:p>
            <a:pPr>
              <a:defRPr sz="2000"/>
            </a:pPr>
            <a:r>
              <a:t>    - name: Build and push Docker image</a:t>
            </a:r>
          </a:p>
          <a:p>
            <a:pPr>
              <a:defRPr sz="2000"/>
            </a:pPr>
            <a:r>
              <a:t>      run: |</a:t>
            </a:r>
          </a:p>
          <a:p>
            <a:pPr>
              <a:defRPr sz="2000"/>
            </a:pPr>
            <a:r>
              <a:t>        docker build -t nlp-api:${{ github.sha }} .</a:t>
            </a:r>
          </a:p>
          <a:p>
            <a:pPr>
              <a:defRPr sz="2000"/>
            </a:pPr>
            <a:r>
              <a:t>        docker push nlp-api:${{ github.sha }}</a:t>
            </a:r>
          </a:p>
          <a:p>
            <a:pPr>
              <a:defRPr sz="2000"/>
            </a:pPr>
            <a:r>
              <a:t>    - name: Deploy to Kubernetes</a:t>
            </a:r>
          </a:p>
          <a:p>
            <a:pPr>
              <a:defRPr sz="2000"/>
            </a:pPr>
            <a:r>
              <a:t>      run: |</a:t>
            </a:r>
          </a:p>
          <a:p>
            <a:pPr>
              <a:defRPr sz="2000"/>
            </a:pPr>
            <a:r>
              <a:t>        kubectl set image deployment/nlp-api nlp-api=nlp-api:${{ github.sha }}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Projeto 1: Sistema De Análise De Sentimentos Para 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Avaliação E Métricas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Métricas Técnicas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Model Performance</a:t>
            </a:r>
            <a:r>
              <a:t>: Accuracy, F1, BLEU, ROUGE</a:t>
            </a:r>
          </a:p>
          <a:p>
            <a:pPr>
              <a:defRPr sz="2000"/>
            </a:pPr>
            <a:r>
              <a:t>- </a:t>
            </a:r>
            <a:r>
              <a:rPr b="1"/>
              <a:t>Latency</a:t>
            </a:r>
            <a:r>
              <a:t>: Response time &lt; 100ms</a:t>
            </a:r>
          </a:p>
          <a:p>
            <a:pPr>
              <a:defRPr sz="2000"/>
            </a:pPr>
            <a:r>
              <a:t>- </a:t>
            </a:r>
            <a:r>
              <a:rPr b="1"/>
              <a:t>Throughput</a:t>
            </a:r>
            <a:r>
              <a:t>: Requests per second</a:t>
            </a:r>
          </a:p>
          <a:p>
            <a:pPr>
              <a:defRPr sz="2000"/>
            </a:pPr>
            <a:r>
              <a:t>- </a:t>
            </a:r>
            <a:r>
              <a:rPr b="1"/>
              <a:t>Scalability</a:t>
            </a:r>
            <a:r>
              <a:t>: Load testing results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Métricas De Negócio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User Satisfaction</a:t>
            </a:r>
            <a:r>
              <a:t>: Feedback scores</a:t>
            </a:r>
          </a:p>
          <a:p>
            <a:pPr>
              <a:defRPr sz="2000"/>
            </a:pPr>
            <a:r>
              <a:t>- </a:t>
            </a:r>
            <a:r>
              <a:rPr b="1"/>
              <a:t>Task Completion Rate</a:t>
            </a:r>
            <a:r>
              <a:t>: Success metrics</a:t>
            </a:r>
          </a:p>
          <a:p>
            <a:pPr>
              <a:defRPr sz="2000"/>
            </a:pPr>
            <a:r>
              <a:t>- </a:t>
            </a:r>
            <a:r>
              <a:rPr b="1"/>
              <a:t>Cost Efficiency</a:t>
            </a:r>
            <a:r>
              <a:t>: Infrastructure costs</a:t>
            </a:r>
          </a:p>
          <a:p>
            <a:pPr>
              <a:defRPr sz="2000"/>
            </a:pPr>
            <a:r>
              <a:t>- </a:t>
            </a:r>
            <a:r>
              <a:rPr b="1"/>
              <a:t>ROI</a:t>
            </a:r>
            <a:r>
              <a:t>: Return on investment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Métricas De Qualidade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Code Coverage</a:t>
            </a:r>
            <a:r>
              <a:t>: &gt;80%</a:t>
            </a:r>
          </a:p>
          <a:p>
            <a:pPr>
              <a:defRPr sz="2000"/>
            </a:pPr>
            <a:r>
              <a:t>- </a:t>
            </a:r>
            <a:r>
              <a:rPr b="1"/>
              <a:t>Documentation</a:t>
            </a:r>
            <a:r>
              <a:t>: Complete API docs</a:t>
            </a:r>
          </a:p>
          <a:p>
            <a:pPr>
              <a:defRPr sz="2000"/>
            </a:pPr>
            <a:r>
              <a:t>- </a:t>
            </a:r>
            <a:r>
              <a:rPr b="1"/>
              <a:t>Security</a:t>
            </a:r>
            <a:r>
              <a:t>: Vulnerability scanning</a:t>
            </a:r>
          </a:p>
          <a:p>
            <a:pPr>
              <a:defRPr sz="2000"/>
            </a:pPr>
            <a:r>
              <a:t>- </a:t>
            </a:r>
            <a:r>
              <a:rPr b="1"/>
              <a:t>Compliance</a:t>
            </a:r>
            <a:r>
              <a:t>: Data privacy adherence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🎓 Certificação E Portfolio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Documentação De Projetos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Cada projeto deve incluir:</a:t>
            </a:r>
          </a:p>
          <a:p>
            <a:pPr>
              <a:defRPr sz="2000"/>
            </a:pPr>
            <a:r>
              <a:t>- </a:t>
            </a:r>
            <a:r>
              <a:rPr b="1"/>
              <a:t>README completo</a:t>
            </a:r>
            <a:r>
              <a:t> com setup instructions</a:t>
            </a:r>
          </a:p>
          <a:p>
            <a:pPr>
              <a:defRPr sz="2000"/>
            </a:pPr>
            <a:r>
              <a:t>- </a:t>
            </a:r>
            <a:r>
              <a:rPr b="1"/>
              <a:t>Architecture documentation</a:t>
            </a:r>
          </a:p>
          <a:p>
            <a:pPr>
              <a:defRPr sz="2000"/>
            </a:pPr>
            <a:r>
              <a:t>- </a:t>
            </a:r>
            <a:r>
              <a:rPr b="1"/>
              <a:t>API documentation</a:t>
            </a:r>
            <a:r>
              <a:t> (Swagger/OpenAPI)</a:t>
            </a:r>
          </a:p>
          <a:p>
            <a:pPr>
              <a:defRPr sz="2000"/>
            </a:pPr>
            <a:r>
              <a:t>- </a:t>
            </a:r>
            <a:r>
              <a:rPr b="1"/>
              <a:t>Performance benchmarks</a:t>
            </a:r>
          </a:p>
          <a:p>
            <a:pPr>
              <a:defRPr sz="2000"/>
            </a:pPr>
            <a:r>
              <a:t>- </a:t>
            </a:r>
            <a:r>
              <a:rPr b="1"/>
              <a:t>Deployment guide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Apresentação De Resultados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Technical blog posts</a:t>
            </a:r>
          </a:p>
          <a:p>
            <a:pPr>
              <a:defRPr sz="2000"/>
            </a:pPr>
            <a:r>
              <a:t>- </a:t>
            </a:r>
            <a:r>
              <a:rPr b="1"/>
              <a:t>Video demonstrations</a:t>
            </a:r>
          </a:p>
          <a:p>
            <a:pPr>
              <a:defRPr sz="2000"/>
            </a:pPr>
            <a:r>
              <a:t>- </a:t>
            </a:r>
            <a:r>
              <a:rPr b="1"/>
              <a:t>GitHub repositories</a:t>
            </a:r>
          </a:p>
          <a:p>
            <a:pPr>
              <a:defRPr sz="2000"/>
            </a:pPr>
            <a:r>
              <a:t>- </a:t>
            </a:r>
            <a:r>
              <a:rPr b="1"/>
              <a:t>Live deployments</a:t>
            </a:r>
          </a:p>
          <a:p>
            <a:pPr>
              <a:defRPr sz="2000"/>
            </a:pPr>
            <a:r>
              <a:t>- </a:t>
            </a:r>
            <a:r>
              <a:rPr b="1"/>
              <a:t>Case studies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Portfolio Website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```html</a:t>
            </a:r>
          </a:p>
          <a:p>
            <a:pPr>
              <a:defRPr sz="2000"/>
            </a:pPr>
            <a:r>
              <a:t>&lt;!DOCTYPE html&gt;</a:t>
            </a:r>
          </a:p>
          <a:p>
            <a:pPr>
              <a:defRPr sz="2000"/>
            </a:pPr>
            <a:r>
              <a:t>&lt;html&gt;</a:t>
            </a:r>
          </a:p>
          <a:p>
            <a:pPr>
              <a:defRPr sz="2000"/>
            </a:pPr>
            <a:r>
              <a:t>&lt;head&gt;</a:t>
            </a:r>
          </a:p>
          <a:p>
            <a:pPr>
              <a:defRPr sz="2000"/>
            </a:pPr>
            <a:r>
              <a:t>    &lt;title&gt;NLP Portfolio - [Seu Nome]&lt;/title&gt;</a:t>
            </a:r>
          </a:p>
          <a:p>
            <a:pPr>
              <a:defRPr sz="2000"/>
            </a:pPr>
            <a:r>
              <a:t>&lt;/head&gt;</a:t>
            </a:r>
          </a:p>
          <a:p>
            <a:pPr>
              <a:defRPr sz="2000"/>
            </a:pPr>
            <a:r>
              <a:t>&lt;body&gt;</a:t>
            </a:r>
          </a:p>
          <a:p>
            <a:pPr>
              <a:defRPr sz="2000"/>
            </a:pPr>
            <a:r>
              <a:t>    &lt;h1&gt;Projetos de NLP&lt;/h1&gt;</a:t>
            </a:r>
          </a:p>
          <a:p>
            <a:pPr>
              <a:defRPr sz="2000"/>
            </a:pPr>
            <a:r>
              <a:t>    &lt;div class="project"&gt;</a:t>
            </a:r>
          </a:p>
          <a:p>
            <a:pPr>
              <a:defRPr sz="2000"/>
            </a:pPr>
            <a:r>
              <a:t>        &lt;h2&gt;Sistema de Análise de Sentimentos&lt;/h2&gt;</a:t>
            </a:r>
          </a:p>
          <a:p>
            <a:pPr>
              <a:defRPr sz="2000"/>
            </a:pPr>
            <a:r>
              <a:t>        &lt;p&gt;Sistema completo para e-commerce com BERT...&lt;/p&gt;</a:t>
            </a:r>
          </a:p>
          <a:p>
            <a:pPr>
              <a:defRPr sz="2000"/>
            </a:pPr>
            <a:r>
              <a:t>        &lt;a href="https://github.com/user/sentiment-analysis"&gt;GitHub&lt;/a&gt;</a:t>
            </a:r>
          </a:p>
          <a:p>
            <a:pPr>
              <a:defRPr sz="2000"/>
            </a:pPr>
            <a:r>
              <a:t>        &lt;a href="https://sentiment-demo.herokuapp.com"&gt;Demo&lt;/a&gt;</a:t>
            </a:r>
          </a:p>
          <a:p>
            <a:pPr>
              <a:defRPr sz="2000"/>
            </a:pPr>
            <a:r>
              <a:t>    &lt;/div&gt;</a:t>
            </a:r>
          </a:p>
          <a:p>
            <a:pPr>
              <a:defRPr sz="2000"/>
            </a:pPr>
            <a:r>
              <a:t>    &lt;!-- Mais projetos... --&gt;</a:t>
            </a:r>
          </a:p>
          <a:p>
            <a:pPr>
              <a:defRPr sz="2000"/>
            </a:pPr>
            <a:r>
              <a:t>&lt;/body&gt;</a:t>
            </a:r>
          </a:p>
          <a:p>
            <a:pPr>
              <a:defRPr sz="2000"/>
            </a:pPr>
            <a:r>
              <a:t>&lt;/html&gt;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➡️ Próximos Passos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Especializações Avançadas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Computer Vision + NLP</a:t>
            </a:r>
            <a:r>
              <a:t> (Multimodal AI)</a:t>
            </a:r>
          </a:p>
          <a:p>
            <a:pPr>
              <a:defRPr sz="2000"/>
            </a:pPr>
            <a:r>
              <a:t>- </a:t>
            </a:r>
            <a:r>
              <a:rPr b="1"/>
              <a:t>Speech Processing</a:t>
            </a:r>
            <a:r>
              <a:t> (ASR, TTS)</a:t>
            </a:r>
          </a:p>
          <a:p>
            <a:pPr>
              <a:defRPr sz="2000"/>
            </a:pPr>
            <a:r>
              <a:t>- </a:t>
            </a:r>
            <a:r>
              <a:rPr b="1"/>
              <a:t>Reinforcement Learning</a:t>
            </a:r>
            <a:r>
              <a:t> for NLP</a:t>
            </a:r>
          </a:p>
          <a:p>
            <a:pPr>
              <a:defRPr sz="2000"/>
            </a:pPr>
            <a:r>
              <a:t>- </a:t>
            </a:r>
            <a:r>
              <a:rPr b="1"/>
              <a:t>Quantum Computing</a:t>
            </a:r>
            <a:r>
              <a:t>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1.1 Descrição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Sistema completo para analisar sentimentos em reviews de produtos, incluindo:</a:t>
            </a:r>
          </a:p>
          <a:p>
            <a:pPr>
              <a:defRPr sz="2000"/>
            </a:pPr>
            <a:r>
              <a:t>- Coleta de dados via web scraping</a:t>
            </a:r>
          </a:p>
          <a:p>
            <a:pPr>
              <a:defRPr sz="2000"/>
            </a:pPr>
            <a:r>
              <a:t>- Pré-processamento e limpeza</a:t>
            </a:r>
          </a:p>
          <a:p>
            <a:pPr>
              <a:defRPr sz="2000"/>
            </a:pPr>
            <a:r>
              <a:t>- Treinamento de modelos (BERT fine-tuned)</a:t>
            </a:r>
          </a:p>
          <a:p>
            <a:pPr>
              <a:defRPr sz="2000"/>
            </a:pPr>
            <a:r>
              <a:t>- API REST para predições</a:t>
            </a:r>
          </a:p>
          <a:p>
            <a:pPr>
              <a:defRPr sz="2000"/>
            </a:pPr>
            <a:r>
              <a:t>- Dashboard web interativo</a:t>
            </a:r>
          </a:p>
          <a:p>
            <a:pPr>
              <a:defRPr sz="2000"/>
            </a:pPr>
            <a:r>
              <a:t>- Deploy em cloud (AWS/GCP)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Áreas De Aplicação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Healthcare</a:t>
            </a:r>
            <a:r>
              <a:t>: Medical text mining</a:t>
            </a:r>
          </a:p>
          <a:p>
            <a:pPr>
              <a:defRPr sz="2000"/>
            </a:pPr>
            <a:r>
              <a:t>- </a:t>
            </a:r>
            <a:r>
              <a:rPr b="1"/>
              <a:t>Finance</a:t>
            </a:r>
            <a:r>
              <a:t>: Document analysis, fraud detection</a:t>
            </a:r>
          </a:p>
          <a:p>
            <a:pPr>
              <a:defRPr sz="2000"/>
            </a:pPr>
            <a:r>
              <a:t>- </a:t>
            </a:r>
            <a:r>
              <a:rPr b="1"/>
              <a:t>Legal</a:t>
            </a:r>
            <a:r>
              <a:t>: Contract analysis, case law</a:t>
            </a:r>
          </a:p>
          <a:p>
            <a:pPr>
              <a:defRPr sz="2000"/>
            </a:pPr>
            <a:r>
              <a:t>- </a:t>
            </a:r>
            <a:r>
              <a:rPr b="1"/>
              <a:t>Education</a:t>
            </a:r>
            <a:r>
              <a:t>: Automated grading, tutoring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Posições Profissionais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NLP Engineer</a:t>
            </a:r>
          </a:p>
          <a:p>
            <a:pPr>
              <a:defRPr sz="2000"/>
            </a:pPr>
            <a:r>
              <a:t>- </a:t>
            </a:r>
            <a:r>
              <a:rPr b="1"/>
              <a:t>Data Scientist</a:t>
            </a:r>
            <a:r>
              <a:t> (NLP focus)</a:t>
            </a:r>
          </a:p>
          <a:p>
            <a:pPr>
              <a:defRPr sz="2000"/>
            </a:pPr>
            <a:r>
              <a:t>- </a:t>
            </a:r>
            <a:r>
              <a:rPr b="1"/>
              <a:t>AI Researcher</a:t>
            </a:r>
          </a:p>
          <a:p>
            <a:pPr>
              <a:defRPr sz="2000"/>
            </a:pPr>
            <a:r>
              <a:t>- </a:t>
            </a:r>
            <a:r>
              <a:rPr b="1"/>
              <a:t>Technical Lead</a:t>
            </a:r>
          </a:p>
          <a:p>
            <a:pPr>
              <a:defRPr sz="2000"/>
            </a:pPr>
            <a:r>
              <a:t>- </a:t>
            </a:r>
            <a:r>
              <a:rPr b="1"/>
              <a:t>ML Engineer</a:t>
            </a:r>
          </a:p>
          <a:p>
            <a:pPr>
              <a:defRPr sz="2000"/>
            </a:pPr>
            <a:r>
              <a:t>---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📝 Checklist Final Do Curso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[ ] Completar todos os 10 módulos</a:t>
            </a:r>
          </a:p>
          <a:p>
            <a:pPr>
              <a:defRPr sz="2000"/>
            </a:pPr>
            <a:r>
              <a:t>- [ ] Implementar pelo menos 3 projetos completos</a:t>
            </a:r>
          </a:p>
          <a:p>
            <a:pPr>
              <a:defRPr sz="2000"/>
            </a:pPr>
            <a:r>
              <a:t>- [ ] Criar portfolio online</a:t>
            </a:r>
          </a:p>
          <a:p>
            <a:pPr>
              <a:defRPr sz="2000"/>
            </a:pPr>
            <a:r>
              <a:t>- [ ] Deploy pelo menos 1 projeto em produção</a:t>
            </a:r>
          </a:p>
          <a:p>
            <a:pPr>
              <a:defRPr sz="2000"/>
            </a:pPr>
            <a:r>
              <a:t>- [ ] Documentar todas as implementações</a:t>
            </a:r>
          </a:p>
          <a:p>
            <a:pPr>
              <a:defRPr sz="2000"/>
            </a:pPr>
            <a:r>
              <a:t>- [ ] Preparar apresentação final</a:t>
            </a:r>
          </a:p>
          <a:p>
            <a:pPr>
              <a:defRPr sz="2000"/>
            </a:pPr>
            <a:r>
              <a:t>- [ ] Solicitar certificado de conclusão</a:t>
            </a:r>
          </a:p>
          <a:p>
            <a:pPr>
              <a:defRPr sz="2000"/>
            </a:pPr>
            <a:r>
              <a:rPr b="1"/>
              <a:t>🎉 Parabéns! Você completou o curso completo de NLP do básico ao avançado!</a:t>
            </a:r>
          </a:p>
          <a:p>
            <a:pPr>
              <a:defRPr sz="2000"/>
            </a:pPr>
            <a:r>
              <a:t>---</a:t>
            </a:r>
          </a:p>
          <a:p>
            <a:pPr>
              <a:defRPr sz="2000"/>
            </a:pPr>
            <a:r>
              <a:rPr b="1"/>
              <a:t>Dica</a:t>
            </a:r>
            <a:r>
              <a:t>: Execute o notebook `10_projetos_praticos.ipynb` para templates de todos os projetos!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1.2 Arquitetura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</a:t>
            </a:r>
          </a:p>
          <a:p>
            <a:pPr>
              <a:defRPr sz="2000"/>
            </a:pPr>
            <a:r>
              <a:t>Data Collection → Data Processing → Model Training → API → Frontend → Deploy</a:t>
            </a:r>
          </a:p>
          <a:p>
            <a:pPr>
              <a:defRPr sz="2000"/>
            </a:pPr>
            <a:r>
              <a:t>      ↓               ↓               ↓           ↓        ↓         ↓</a:t>
            </a:r>
          </a:p>
          <a:p>
            <a:pPr>
              <a:defRPr sz="2000"/>
            </a:pPr>
            <a:r>
              <a:t>   Scrapy/BeautifulSoup → Pandas/NLTK → Transformers → FastAPI → Streamlit → Docker/K8s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1.3 Funcionalidades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- </a:t>
            </a:r>
            <a:r>
              <a:rPr b="1"/>
              <a:t>Análise em tempo real</a:t>
            </a:r>
            <a:r>
              <a:t> de reviews</a:t>
            </a:r>
          </a:p>
          <a:p>
            <a:pPr>
              <a:defRPr sz="2000"/>
            </a:pPr>
            <a:r>
              <a:t>- </a:t>
            </a:r>
            <a:r>
              <a:rPr b="1"/>
              <a:t>Classificação multi-classe</a:t>
            </a:r>
            <a:r>
              <a:t> (1-5 estrelas)</a:t>
            </a:r>
          </a:p>
          <a:p>
            <a:pPr>
              <a:defRPr sz="2000"/>
            </a:pPr>
            <a:r>
              <a:t>- </a:t>
            </a:r>
            <a:r>
              <a:rPr b="1"/>
              <a:t>Extração de aspectos</a:t>
            </a:r>
            <a:r>
              <a:t> (preço, qualidade, entrega)</a:t>
            </a:r>
          </a:p>
          <a:p>
            <a:pPr>
              <a:defRPr sz="2000"/>
            </a:pPr>
            <a:r>
              <a:t>- </a:t>
            </a:r>
            <a:r>
              <a:rPr b="1"/>
              <a:t>Visualizações interativas</a:t>
            </a:r>
          </a:p>
          <a:p>
            <a:pPr>
              <a:defRPr sz="2000"/>
            </a:pPr>
            <a:r>
              <a:t>- </a:t>
            </a:r>
            <a:r>
              <a:rPr b="1"/>
              <a:t>Relatórios automatizados</a:t>
            </a:r>
          </a:p>
          <a:p>
            <a:pPr>
              <a:defRPr sz="2000"/>
            </a:pPr>
            <a:r>
              <a:t>- </a:t>
            </a:r>
            <a:r>
              <a:rPr b="1"/>
              <a:t>Sistema de alertas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1.4 Stack Tecnológico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```python</a:t>
            </a:r>
          </a:p>
          <a:p>
            <a:pPr>
              <a:defRPr sz="2000"/>
            </a:pPr>
            <a:r>
              <a:t># Backend</a:t>
            </a:r>
          </a:p>
          <a:p>
            <a:pPr>
              <a:defRPr sz="2000"/>
            </a:pPr>
            <a:r>
              <a:t>fastapi==0.104.1</a:t>
            </a:r>
          </a:p>
          <a:p>
            <a:pPr>
              <a:defRPr sz="2000"/>
            </a:pPr>
            <a:r>
              <a:t>transformers==4.35.0</a:t>
            </a:r>
          </a:p>
          <a:p>
            <a:pPr>
              <a:defRPr sz="2000"/>
            </a:pPr>
            <a:r>
              <a:t>torch==2.1.0</a:t>
            </a:r>
          </a:p>
          <a:p>
            <a:pPr>
              <a:defRPr sz="2000"/>
            </a:pPr>
            <a:r>
              <a:t>pandas==2.1.3</a:t>
            </a:r>
          </a:p>
          <a:p>
            <a:pPr>
              <a:defRPr sz="2000"/>
            </a:pPr>
            <a:r>
              <a:t>scikit-learn==1.3.2</a:t>
            </a:r>
          </a:p>
          <a:p>
            <a:pPr>
              <a:defRPr sz="2000"/>
            </a:pPr>
            <a:r>
              <a:t># Frontend  </a:t>
            </a:r>
          </a:p>
          <a:p>
            <a:pPr>
              <a:defRPr sz="2000"/>
            </a:pPr>
            <a:r>
              <a:t>streamlit==1.28.2</a:t>
            </a:r>
          </a:p>
          <a:p>
            <a:pPr>
              <a:defRPr sz="2000"/>
            </a:pPr>
            <a:r>
              <a:t>plotly==5.17.0</a:t>
            </a:r>
          </a:p>
          <a:p>
            <a:pPr>
              <a:defRPr sz="2000"/>
            </a:pPr>
            <a:r>
              <a:t>altair==5.1.2</a:t>
            </a:r>
          </a:p>
          <a:p>
            <a:pPr>
              <a:defRPr sz="2000"/>
            </a:pPr>
            <a:r>
              <a:t># Deploy</a:t>
            </a:r>
          </a:p>
          <a:p>
            <a:pPr>
              <a:defRPr sz="2000"/>
            </a:pPr>
            <a:r>
              <a:t>docker==6.1.3</a:t>
            </a:r>
          </a:p>
          <a:p>
            <a:pPr>
              <a:defRPr sz="2000"/>
            </a:pPr>
            <a:r>
              <a:t>kubernetes==28.1.0</a:t>
            </a:r>
          </a:p>
          <a:p>
            <a:pPr>
              <a:defRPr sz="2000"/>
            </a:pPr>
            <a:r>
              <a:t>mlflow==2.8.1</a:t>
            </a:r>
          </a:p>
          <a:p>
            <a:pPr>
              <a:defRPr sz="2000"/>
            </a:pPr>
            <a:r>
              <a:t>```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Projeto 2: Chatbot Inteligente Para Atendimento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 Descrição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Chatbot conversacional para atendimento ao cliente com:</a:t>
            </a:r>
          </a:p>
          <a:p>
            <a:pPr>
              <a:defRPr sz="2000"/>
            </a:pPr>
            <a:r>
              <a:t>- Compreensão de intenções (NLU)</a:t>
            </a:r>
          </a:p>
          <a:p>
            <a:pPr>
              <a:defRPr sz="2000"/>
            </a:pPr>
            <a:r>
              <a:t>- Extração de entidades</a:t>
            </a:r>
          </a:p>
          <a:p>
            <a:pPr>
              <a:defRPr sz="2000"/>
            </a:pPr>
            <a:r>
              <a:t>- Geração de respostas contextuais</a:t>
            </a:r>
          </a:p>
          <a:p>
            <a:pPr>
              <a:defRPr sz="2000"/>
            </a:pPr>
            <a:r>
              <a:t>- Integração com knowledge base</a:t>
            </a:r>
          </a:p>
          <a:p>
            <a:pPr>
              <a:defRPr sz="2000"/>
            </a:pPr>
            <a:r>
              <a:t>- Handoff para humanos</a:t>
            </a:r>
          </a:p>
          <a:p>
            <a:pPr>
              <a:defRPr sz="2000"/>
            </a:pPr>
            <a:r>
              <a:t>- Analytics de conversas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