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54216-5C16-3202-357D-ED0B72A6F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9E4D04-681F-2204-45B1-830C4F96D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965F58-924F-0437-D3CB-3D0343BD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D8066-DCB2-2392-A984-8AE2CB06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48B369-0153-E461-B55F-C9A610B7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2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BE57E-2250-2F81-03E6-6F2B6613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79110F-82A7-5F1C-5735-C72DB9B47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6A20AD-9626-4DF7-43AE-4ADD1B49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FB202-FB91-C625-4CE5-9A6B9663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3D6D8-283A-52F7-30BF-2B4B0222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17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85313-305A-8E66-C08B-6CD7F1512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B29AEE-343E-53AD-F4F5-F780994F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EC532C-5383-67FE-BD67-6BE56A76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A6DD50-4925-945D-85D4-139DF808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D4E79B-4D6C-FA1F-FD99-8656E189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1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5987F-7BF8-A1EB-151C-0AC877B3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368D8-92CC-24E8-D885-C46D5C8B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F0846-6580-2960-A692-2DD4CC0D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B7ADA8-2683-D209-CA21-81D264C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A16B0-370E-9748-8E41-69C88B8E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90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A4F3-9883-9513-A90C-D3D40EC3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6E6EC6-A120-C0A3-3918-29FCBE9A4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1F594-427D-8BE3-96C0-D6FC14A6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D29BE4-AB49-A7B2-CC07-7A8BD920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48BCA5-36B9-4870-8264-104E1385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0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E2E60-F69C-FB38-1CCC-01370752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26645-0D1B-7E1C-1C8B-F0D796C58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A1B170-FB64-9000-8783-81CBFC8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8431D9-25BF-DAF8-4899-89F8139B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0A1EF2-CD38-192D-266D-A995E324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0AD2B1-3142-D3D6-A2A4-0B9BA7FA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0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11C8C-23E9-F86F-3BC3-C6B39808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691231-4498-FEA3-CB19-F28D759B2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4110CF-E10F-9843-5B11-9ED0A805F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FBC47A-D432-9967-BAA1-D98801728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B4395D-8BC3-229C-15B7-D5F495A46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07BA8B-8B74-8F3F-3C41-99B8D8FC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545E96-C9E2-033D-647B-4AA3BD1D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1A6960-1EC4-2A64-1955-2247028B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29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F889F-D420-A056-F51B-4D9CC88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02ED27-8A33-75B2-AF38-10E04EAE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7DA89-AF1E-A068-F437-7EC8DFA6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E2A303-50E2-5EAF-3FFB-468193FC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4ACD98-6659-9D75-09DB-142F0751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8E3202-F4B0-D0C1-90ED-9CB24FCD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CF88D5-BE9A-812C-7400-26FE70B6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06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15C23-0B74-14C4-3298-169AEB72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D4752-53F6-CCCE-D3CD-D9E1E69F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A59DA4-6C47-23C2-CACC-B4859EB9A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2039C-53B4-1599-CBAA-0DDA7CBC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1D3C4-78E5-630A-41F8-25E6AC76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343B3A-114F-F7EB-8438-82D63222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B3D5C-EE79-B32C-B03D-5CD72552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D0A0D7-4FB3-F868-83B6-CE686324E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2A9D4A-E855-D236-5B3B-4F10152B4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6C58B6-68F0-DB47-99B7-2725943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ACE71-397F-F4C0-FB2B-3325835D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AC62FD-4659-9013-C900-D2DBA126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2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4F9E6E-1E99-4711-3539-E51AE28A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3B7EBF-1B86-875B-5598-D7FF3EAC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BD474-68C3-2E2C-82B2-D8A407EF6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5BB1-C0C1-4837-98C1-A732E162FDBC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308083-3D6E-56AA-39FC-5A42D8FCE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45442-D948-6EF5-DDA1-31CFC1335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35D2-9852-4B04-89D1-F47493370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2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FCC85F-673F-BF15-C11B-2B4596132FB3}"/>
              </a:ext>
            </a:extLst>
          </p:cNvPr>
          <p:cNvGrpSpPr/>
          <p:nvPr/>
        </p:nvGrpSpPr>
        <p:grpSpPr>
          <a:xfrm>
            <a:off x="161762" y="252279"/>
            <a:ext cx="3583308" cy="1907112"/>
            <a:chOff x="571363" y="64766"/>
            <a:chExt cx="3583308" cy="2491710"/>
          </a:xfrm>
        </p:grpSpPr>
        <p:graphicFrame>
          <p:nvGraphicFramePr>
            <p:cNvPr id="7" name="Tabela 7">
              <a:extLst>
                <a:ext uri="{FF2B5EF4-FFF2-40B4-BE49-F238E27FC236}">
                  <a16:creationId xmlns:a16="http://schemas.microsoft.com/office/drawing/2014/main" id="{EFBA9A2C-42F9-0F84-0191-FFC78C38B2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8406841"/>
                </p:ext>
              </p:extLst>
            </p:nvPr>
          </p:nvGraphicFramePr>
          <p:xfrm>
            <a:off x="571363" y="326376"/>
            <a:ext cx="3583308" cy="22301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12557">
                    <a:extLst>
                      <a:ext uri="{9D8B030D-6E8A-4147-A177-3AD203B41FA5}">
                        <a16:colId xmlns:a16="http://schemas.microsoft.com/office/drawing/2014/main" val="546149351"/>
                      </a:ext>
                    </a:extLst>
                  </a:gridCol>
                  <a:gridCol w="624840">
                    <a:extLst>
                      <a:ext uri="{9D8B030D-6E8A-4147-A177-3AD203B41FA5}">
                        <a16:colId xmlns:a16="http://schemas.microsoft.com/office/drawing/2014/main" val="3731808194"/>
                      </a:ext>
                    </a:extLst>
                  </a:gridCol>
                  <a:gridCol w="632460">
                    <a:extLst>
                      <a:ext uri="{9D8B030D-6E8A-4147-A177-3AD203B41FA5}">
                        <a16:colId xmlns:a16="http://schemas.microsoft.com/office/drawing/2014/main" val="3220775893"/>
                      </a:ext>
                    </a:extLst>
                  </a:gridCol>
                  <a:gridCol w="861060">
                    <a:extLst>
                      <a:ext uri="{9D8B030D-6E8A-4147-A177-3AD203B41FA5}">
                        <a16:colId xmlns:a16="http://schemas.microsoft.com/office/drawing/2014/main" val="1151765744"/>
                      </a:ext>
                    </a:extLst>
                  </a:gridCol>
                  <a:gridCol w="555173">
                    <a:extLst>
                      <a:ext uri="{9D8B030D-6E8A-4147-A177-3AD203B41FA5}">
                        <a16:colId xmlns:a16="http://schemas.microsoft.com/office/drawing/2014/main" val="4015127897"/>
                      </a:ext>
                    </a:extLst>
                  </a:gridCol>
                  <a:gridCol w="597218">
                    <a:extLst>
                      <a:ext uri="{9D8B030D-6E8A-4147-A177-3AD203B41FA5}">
                        <a16:colId xmlns:a16="http://schemas.microsoft.com/office/drawing/2014/main" val="3586271865"/>
                      </a:ext>
                    </a:extLst>
                  </a:gridCol>
                </a:tblGrid>
                <a:tr h="198864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800" dirty="0"/>
                          <a:t>Id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800" dirty="0" err="1"/>
                          <a:t>Descricao</a:t>
                        </a:r>
                        <a:endParaRPr lang="pt-BR" sz="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800" dirty="0"/>
                          <a:t>Valor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800" dirty="0"/>
                          <a:t>Vencimento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800" dirty="0" err="1"/>
                          <a:t>Codigo</a:t>
                        </a:r>
                        <a:endParaRPr lang="pt-BR" sz="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800" dirty="0" err="1"/>
                          <a:t>obs</a:t>
                        </a:r>
                        <a:endParaRPr lang="pt-BR" sz="8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29036053"/>
                    </a:ext>
                  </a:extLst>
                </a:tr>
                <a:tr h="198864">
                  <a:tc>
                    <a:txBody>
                      <a:bodyPr/>
                      <a:lstStyle/>
                      <a:p>
                        <a:pPr algn="ctr"/>
                        <a:endParaRPr lang="pt-BR" sz="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22209126"/>
                    </a:ext>
                  </a:extLst>
                </a:tr>
                <a:tr h="198864"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86981764"/>
                    </a:ext>
                  </a:extLst>
                </a:tr>
                <a:tr h="198864"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951016077"/>
                    </a:ext>
                  </a:extLst>
                </a:tr>
                <a:tr h="198864"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148797999"/>
                    </a:ext>
                  </a:extLst>
                </a:tr>
                <a:tr h="198864"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090685321"/>
                    </a:ext>
                  </a:extLst>
                </a:tr>
                <a:tr h="198864"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301593085"/>
                    </a:ext>
                  </a:extLst>
                </a:tr>
                <a:tr h="198864"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8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95178121"/>
                    </a:ext>
                  </a:extLst>
                </a:tr>
              </a:tbl>
            </a:graphicData>
          </a:graphic>
        </p:graphicFrame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5F4951A-8A4E-4EF0-5CF5-BE38AF1E7543}"/>
                </a:ext>
              </a:extLst>
            </p:cNvPr>
            <p:cNvSpPr txBox="1">
              <a:spLocks/>
            </p:cNvSpPr>
            <p:nvPr/>
          </p:nvSpPr>
          <p:spPr>
            <a:xfrm>
              <a:off x="2005191" y="64766"/>
              <a:ext cx="715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Despesas</a:t>
              </a:r>
            </a:p>
          </p:txBody>
        </p:sp>
      </p:grp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6FC7A313-3B3B-CD19-CCCC-800F28D13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01067"/>
              </p:ext>
            </p:extLst>
          </p:nvPr>
        </p:nvGraphicFramePr>
        <p:xfrm>
          <a:off x="4211247" y="449123"/>
          <a:ext cx="252997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26">
                  <a:extLst>
                    <a:ext uri="{9D8B030D-6E8A-4147-A177-3AD203B41FA5}">
                      <a16:colId xmlns:a16="http://schemas.microsoft.com/office/drawing/2014/main" val="1501030634"/>
                    </a:ext>
                  </a:extLst>
                </a:gridCol>
                <a:gridCol w="843326">
                  <a:extLst>
                    <a:ext uri="{9D8B030D-6E8A-4147-A177-3AD203B41FA5}">
                      <a16:colId xmlns:a16="http://schemas.microsoft.com/office/drawing/2014/main" val="3378961649"/>
                    </a:ext>
                  </a:extLst>
                </a:gridCol>
                <a:gridCol w="843326">
                  <a:extLst>
                    <a:ext uri="{9D8B030D-6E8A-4147-A177-3AD203B41FA5}">
                      <a16:colId xmlns:a16="http://schemas.microsoft.com/office/drawing/2014/main" val="3651337645"/>
                    </a:ext>
                  </a:extLst>
                </a:gridCol>
              </a:tblGrid>
              <a:tr h="166493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err="1"/>
                        <a:t>Cod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Instituicao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err="1"/>
                        <a:t>Cod</a:t>
                      </a:r>
                      <a:r>
                        <a:rPr lang="pt-BR" sz="800" dirty="0"/>
                        <a:t> fornecedor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8721"/>
                  </a:ext>
                </a:extLst>
              </a:tr>
              <a:tr h="166493"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42313"/>
                  </a:ext>
                </a:extLst>
              </a:tr>
              <a:tr h="166493"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97265"/>
                  </a:ext>
                </a:extLst>
              </a:tr>
              <a:tr h="166493"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59433"/>
                  </a:ext>
                </a:extLst>
              </a:tr>
              <a:tr h="166493"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161401"/>
                  </a:ext>
                </a:extLst>
              </a:tr>
              <a:tr h="166493"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1405"/>
                  </a:ext>
                </a:extLst>
              </a:tr>
              <a:tr h="166493"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59752"/>
                  </a:ext>
                </a:extLst>
              </a:tr>
              <a:tr h="166493"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25375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B78718-0B27-F185-65C7-0D4E119522D3}"/>
              </a:ext>
            </a:extLst>
          </p:cNvPr>
          <p:cNvSpPr txBox="1"/>
          <p:nvPr/>
        </p:nvSpPr>
        <p:spPr>
          <a:xfrm>
            <a:off x="4990413" y="252279"/>
            <a:ext cx="971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Fornecedores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E85E47-F724-CEA8-9F38-87F402945FD9}"/>
              </a:ext>
            </a:extLst>
          </p:cNvPr>
          <p:cNvSpPr txBox="1"/>
          <p:nvPr/>
        </p:nvSpPr>
        <p:spPr>
          <a:xfrm>
            <a:off x="7207402" y="587829"/>
            <a:ext cx="4822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0" dirty="0">
                <a:solidFill>
                  <a:srgbClr val="FF0000"/>
                </a:solidFill>
                <a:effectLst/>
                <a:latin typeface="Poppins" panose="020B0502040204020203" pitchFamily="2" charset="0"/>
              </a:rPr>
              <a:t>001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pt-BR" sz="1200" b="1" i="0" dirty="0">
                <a:solidFill>
                  <a:srgbClr val="FFA500"/>
                </a:solidFill>
                <a:effectLst/>
                <a:latin typeface="Poppins" panose="020B0502040204020203" pitchFamily="2" charset="0"/>
              </a:rPr>
              <a:t>9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pt-BR" sz="1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oppins" panose="020B0502040204020203" pitchFamily="2" charset="0"/>
              </a:rPr>
              <a:t>3 </a:t>
            </a:r>
            <a:r>
              <a:rPr lang="pt-BR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3737</a:t>
            </a:r>
            <a:r>
              <a:rPr lang="pt-BR" sz="1200" b="1" i="0" dirty="0">
                <a:solidFill>
                  <a:srgbClr val="800080"/>
                </a:solidFill>
                <a:effectLst/>
                <a:latin typeface="Poppins" panose="020B0502040204020203" pitchFamily="2" charset="0"/>
              </a:rPr>
              <a:t> 0000000100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pt-BR" sz="1200" b="1" i="0" dirty="0">
                <a:solidFill>
                  <a:srgbClr val="0000FF"/>
                </a:solidFill>
                <a:effectLst/>
                <a:latin typeface="Poppins" panose="020B0502040204020203" pitchFamily="2" charset="0"/>
              </a:rPr>
              <a:t>05009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pt-BR" sz="1200" b="1" i="0" dirty="0">
                <a:solidFill>
                  <a:srgbClr val="38761D"/>
                </a:solidFill>
                <a:effectLst/>
                <a:latin typeface="Poppins" panose="020B0502040204020203" pitchFamily="2" charset="0"/>
              </a:rPr>
              <a:t>401448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pt-BR" sz="1200" b="1" i="0" dirty="0">
                <a:solidFill>
                  <a:srgbClr val="FF0000"/>
                </a:solidFill>
                <a:effectLst/>
                <a:latin typeface="Poppins" panose="020B0502040204020203" pitchFamily="2" charset="0"/>
              </a:rPr>
              <a:t>16060680935031</a:t>
            </a:r>
            <a:endParaRPr lang="pt-BR" sz="1200" dirty="0"/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7EDDC0F4-79B1-0920-DBE4-7382106C04CE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6473167" y="1856145"/>
            <a:ext cx="4161452" cy="2178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F1D9AF-3FCD-AE6D-991E-04505631579C}"/>
              </a:ext>
            </a:extLst>
          </p:cNvPr>
          <p:cNvSpPr txBox="1"/>
          <p:nvPr/>
        </p:nvSpPr>
        <p:spPr>
          <a:xfrm>
            <a:off x="9643299" y="4887777"/>
            <a:ext cx="2548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IDENTIFICAÇÃO DO BANCO EMISSOR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21C7AC8D-62D0-426F-D6FF-0C2C68F3BA03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6961136" y="1914317"/>
            <a:ext cx="3707176" cy="1608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A590731-B595-978B-838A-3DEC96BCE318}"/>
              </a:ext>
            </a:extLst>
          </p:cNvPr>
          <p:cNvSpPr txBox="1"/>
          <p:nvPr/>
        </p:nvSpPr>
        <p:spPr>
          <a:xfrm>
            <a:off x="9618819" y="4433500"/>
            <a:ext cx="2548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FATOR DE VENCIMENTO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C1EFE92-43C5-7A67-C8DE-96516FEE3941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7499790" y="1998695"/>
            <a:ext cx="3301292" cy="936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8E461F7-36EC-6D35-0EBA-B651DC9C1453}"/>
              </a:ext>
            </a:extLst>
          </p:cNvPr>
          <p:cNvSpPr txBox="1"/>
          <p:nvPr/>
        </p:nvSpPr>
        <p:spPr>
          <a:xfrm>
            <a:off x="9618818" y="3979223"/>
            <a:ext cx="2548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VALOR (1,00)</a:t>
            </a:r>
          </a:p>
        </p:txBody>
      </p:sp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F3738C6F-2267-0D52-A152-8A5EFD6682D4}"/>
              </a:ext>
            </a:extLst>
          </p:cNvPr>
          <p:cNvSpPr txBox="1"/>
          <p:nvPr/>
        </p:nvSpPr>
        <p:spPr>
          <a:xfrm>
            <a:off x="9900384" y="1164063"/>
            <a:ext cx="127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DIGITOS LIVRES</a:t>
            </a:r>
          </a:p>
        </p:txBody>
      </p:sp>
      <p:sp>
        <p:nvSpPr>
          <p:cNvPr id="1025" name="Chave Direita 1024">
            <a:extLst>
              <a:ext uri="{FF2B5EF4-FFF2-40B4-BE49-F238E27FC236}">
                <a16:creationId xmlns:a16="http://schemas.microsoft.com/office/drawing/2014/main" id="{8C301A5A-09ED-1027-95BE-68FF50ECFEBA}"/>
              </a:ext>
            </a:extLst>
          </p:cNvPr>
          <p:cNvSpPr/>
          <p:nvPr/>
        </p:nvSpPr>
        <p:spPr>
          <a:xfrm rot="5400000">
            <a:off x="10271777" y="-199434"/>
            <a:ext cx="318060" cy="240893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6" name="CaixaDeTexto 1025">
            <a:extLst>
              <a:ext uri="{FF2B5EF4-FFF2-40B4-BE49-F238E27FC236}">
                <a16:creationId xmlns:a16="http://schemas.microsoft.com/office/drawing/2014/main" id="{86EC8CD6-3E3E-52FA-09FF-F02A29E9E001}"/>
              </a:ext>
            </a:extLst>
          </p:cNvPr>
          <p:cNvSpPr txBox="1"/>
          <p:nvPr/>
        </p:nvSpPr>
        <p:spPr>
          <a:xfrm>
            <a:off x="9184620" y="1390265"/>
            <a:ext cx="27058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Os campos livres são utilizados pelos bancos de acordo com as especificações internas do próprio banco emissor do boleto, mas, geralmente, informam o número do prefixo da agência bancária, o código da carteira, a conta de relacionamento do beneficiário ou outros valores, que foram utilizados na identificação do fornecedor.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8755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0A61DB1-A24A-BE6D-156A-926D4C07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6" y="373200"/>
            <a:ext cx="3621338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49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Valbusa</dc:creator>
  <cp:lastModifiedBy>Andre Valbusa</cp:lastModifiedBy>
  <cp:revision>2</cp:revision>
  <dcterms:created xsi:type="dcterms:W3CDTF">2023-07-19T16:43:48Z</dcterms:created>
  <dcterms:modified xsi:type="dcterms:W3CDTF">2023-07-19T20:34:24Z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2023-07-19T17:22:47Z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8678d29f-1b9d-4bb6-8df6-dc3a0f815fe0</vt:lpwstr>
  </property>
  <property fmtid="{D5CDD505-2E9C-101B-9397-08002B2CF9AE}" pid="7" name="MSIP_Label_defa4170-0d19-0005-0004-bc88714345d2_ActionId">
    <vt:lpwstr>b20dab72-d1c2-4798-a0e7-f44d4e7b9680</vt:lpwstr>
  </property>
  <property fmtid="{D5CDD505-2E9C-101B-9397-08002B2CF9AE}" pid="8" name="MSIP_Label_defa4170-0d19-0005-0004-bc88714345d2_ContentBits">
    <vt:lpwstr>0</vt:lpwstr>
  </property>
</Properties>
</file>