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63" r:id="rId4"/>
    <p:sldId id="264" r:id="rId5"/>
    <p:sldId id="265" r:id="rId6"/>
    <p:sldId id="260" r:id="rId7"/>
  </p:sldIdLst>
  <p:sldSz cx="9144000" cy="5143500" type="screen16x9"/>
  <p:notesSz cx="6858000" cy="9144000"/>
  <p:embeddedFontLst>
    <p:embeddedFont>
      <p:font typeface="Roboto" panose="02000000000000000000" pitchFamily="2" charset="0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8" d="100"/>
          <a:sy n="128" d="100"/>
        </p:scale>
        <p:origin x="1134" y="33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7c9ce0940d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7c9ce0940d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>
          <a:extLst>
            <a:ext uri="{FF2B5EF4-FFF2-40B4-BE49-F238E27FC236}">
              <a16:creationId xmlns:a16="http://schemas.microsoft.com/office/drawing/2014/main" id="{E8DD3C27-852E-B8FA-EF72-C5E80DA10E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7c9ce0940d_0_2:notes">
            <a:extLst>
              <a:ext uri="{FF2B5EF4-FFF2-40B4-BE49-F238E27FC236}">
                <a16:creationId xmlns:a16="http://schemas.microsoft.com/office/drawing/2014/main" id="{0D48CB8E-47D0-AB9B-386E-516873320B6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7c9ce0940d_0_2:notes">
            <a:extLst>
              <a:ext uri="{FF2B5EF4-FFF2-40B4-BE49-F238E27FC236}">
                <a16:creationId xmlns:a16="http://schemas.microsoft.com/office/drawing/2014/main" id="{C0E2CA22-8C91-EF25-471A-C679AD54D06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76020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>
          <a:extLst>
            <a:ext uri="{FF2B5EF4-FFF2-40B4-BE49-F238E27FC236}">
              <a16:creationId xmlns:a16="http://schemas.microsoft.com/office/drawing/2014/main" id="{97602689-663E-66BE-61C9-5071DFE90A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7c9ce0940d_0_2:notes">
            <a:extLst>
              <a:ext uri="{FF2B5EF4-FFF2-40B4-BE49-F238E27FC236}">
                <a16:creationId xmlns:a16="http://schemas.microsoft.com/office/drawing/2014/main" id="{660693B5-19FE-F710-EBA3-F3F02E2C18E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7c9ce0940d_0_2:notes">
            <a:extLst>
              <a:ext uri="{FF2B5EF4-FFF2-40B4-BE49-F238E27FC236}">
                <a16:creationId xmlns:a16="http://schemas.microsoft.com/office/drawing/2014/main" id="{6A0CCA3B-EB6A-8745-ECBC-69D6C579F21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17258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>
          <a:extLst>
            <a:ext uri="{FF2B5EF4-FFF2-40B4-BE49-F238E27FC236}">
              <a16:creationId xmlns:a16="http://schemas.microsoft.com/office/drawing/2014/main" id="{E088EF16-060F-CC6F-CD5D-C9434B15AD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7c9ce0940d_0_2:notes">
            <a:extLst>
              <a:ext uri="{FF2B5EF4-FFF2-40B4-BE49-F238E27FC236}">
                <a16:creationId xmlns:a16="http://schemas.microsoft.com/office/drawing/2014/main" id="{DABE6695-806C-AC25-EB5B-863D3C9FC10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7c9ce0940d_0_2:notes">
            <a:extLst>
              <a:ext uri="{FF2B5EF4-FFF2-40B4-BE49-F238E27FC236}">
                <a16:creationId xmlns:a16="http://schemas.microsoft.com/office/drawing/2014/main" id="{6D839B04-4190-0452-24D2-ADFECCEC1A2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908156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7d0edf872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7d0edf872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colab.research.google.com/drive/11VHLmZuN2VN8tLEykVsqIiPIWo-7-hB8?usp=sharing" TargetMode="External"/><Relationship Id="rId3" Type="http://schemas.openxmlformats.org/officeDocument/2006/relationships/image" Target="../media/image2.png"/><Relationship Id="rId7" Type="http://schemas.openxmlformats.org/officeDocument/2006/relationships/hyperlink" Target="https://colab.research.google.com/drive/1Sm8NpI74T-hlLbbIX3J_VLbyW5sYH2f8?usp=sharing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colab.research.google.com/drive/129N8V0OgLdxJgEV7VgNUzRpyp7xGVfTf?usp=sharing" TargetMode="External"/><Relationship Id="rId5" Type="http://schemas.openxmlformats.org/officeDocument/2006/relationships/hyperlink" Target="https://colab.research.google.com/drive/1cxMH4KUalqQg1IAaPoP59YfT5-GX1YoV?usp=sharing" TargetMode="External"/><Relationship Id="rId4" Type="http://schemas.openxmlformats.org/officeDocument/2006/relationships/hyperlink" Target="https://miro.com/app/board/uXjVJ4fgPVQ=/?share_link_id=253548276216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colab.research.google.com/drive/11VHLmZuN2VN8tLEykVsqIiPIWo-7-hB8?usp=sharing" TargetMode="External"/><Relationship Id="rId3" Type="http://schemas.openxmlformats.org/officeDocument/2006/relationships/image" Target="../media/image2.png"/><Relationship Id="rId7" Type="http://schemas.openxmlformats.org/officeDocument/2006/relationships/hyperlink" Target="https://colab.research.google.com/drive/1Sm8NpI74T-hlLbbIX3J_VLbyW5sYH2f8?usp=sharing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colab.research.google.com/drive/129N8V0OgLdxJgEV7VgNUzRpyp7xGVfTf?usp=sharing" TargetMode="External"/><Relationship Id="rId5" Type="http://schemas.openxmlformats.org/officeDocument/2006/relationships/hyperlink" Target="https://colab.research.google.com/drive/1cxMH4KUalqQg1IAaPoP59YfT5-GX1YoV?usp=sharing" TargetMode="External"/><Relationship Id="rId4" Type="http://schemas.openxmlformats.org/officeDocument/2006/relationships/hyperlink" Target="https://miro.com/app/board/uXjVJ4fgPVQ=/?share_link_id=253548276216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6" name="Google Shape;56;p13" title="Slide 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>
            <a:off x="4070875" y="1490550"/>
            <a:ext cx="4452000" cy="155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b="1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Ciência</a:t>
            </a:r>
            <a:r>
              <a:rPr lang="en-GB" sz="36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– </a:t>
            </a:r>
            <a:r>
              <a:rPr lang="en-GB" sz="3600" b="1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Modelos</a:t>
            </a:r>
            <a:r>
              <a:rPr lang="en-GB" sz="36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GB" sz="3600" b="1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na</a:t>
            </a:r>
            <a:r>
              <a:rPr lang="en-GB" sz="36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GB" sz="3600" b="1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Pratica</a:t>
            </a:r>
            <a:r>
              <a:rPr lang="en-GB" sz="36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– Aula 14</a:t>
            </a:r>
            <a:endParaRPr sz="3600" b="1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4070875" y="3131275"/>
            <a:ext cx="3947100" cy="143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André Vizzoni</a:t>
            </a:r>
            <a:endParaRPr sz="2700" b="1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65" name="Google Shape;65;p14" title="Slide 2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27D89980-B0C3-81B5-BC0A-2E6CFE04668E}"/>
              </a:ext>
            </a:extLst>
          </p:cNvPr>
          <p:cNvSpPr txBox="1"/>
          <p:nvPr/>
        </p:nvSpPr>
        <p:spPr>
          <a:xfrm>
            <a:off x="311700" y="337279"/>
            <a:ext cx="6973520" cy="4170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u="sng" dirty="0"/>
              <a:t>Projeto #1</a:t>
            </a:r>
            <a:endParaRPr lang="pt-BR" sz="2400" dirty="0"/>
          </a:p>
          <a:p>
            <a:endParaRPr lang="pt-BR" sz="2400" dirty="0"/>
          </a:p>
          <a:p>
            <a:pPr marL="285750" indent="-285750">
              <a:buFontTx/>
              <a:buChar char="-"/>
            </a:pPr>
            <a:r>
              <a:rPr lang="pt-BR" sz="1800" dirty="0"/>
              <a:t>Objetivo: modelo de previsão de resultados de futebol;</a:t>
            </a:r>
          </a:p>
          <a:p>
            <a:pPr marL="285750" indent="-285750">
              <a:buFontTx/>
              <a:buChar char="-"/>
            </a:pPr>
            <a:r>
              <a:rPr lang="pt-BR" sz="1800" dirty="0"/>
              <a:t>Ferramentas utilizadas: R, Google Colab;</a:t>
            </a:r>
          </a:p>
          <a:p>
            <a:pPr marL="285750" indent="-285750">
              <a:buFontTx/>
              <a:buChar char="-"/>
            </a:pPr>
            <a:r>
              <a:rPr lang="pt-BR" sz="1800" dirty="0"/>
              <a:t>Conceitos envolvidos:</a:t>
            </a:r>
          </a:p>
          <a:p>
            <a:pPr marL="285750" indent="-285750">
              <a:buFontTx/>
              <a:buChar char="-"/>
            </a:pPr>
            <a:r>
              <a:rPr lang="pt-BR" sz="1800" dirty="0"/>
              <a:t>ETL;</a:t>
            </a:r>
          </a:p>
          <a:p>
            <a:pPr marL="285750" indent="-285750">
              <a:buFontTx/>
              <a:buChar char="-"/>
            </a:pPr>
            <a:r>
              <a:rPr lang="pt-BR" sz="1800" dirty="0"/>
              <a:t>Amostragem;</a:t>
            </a:r>
          </a:p>
          <a:p>
            <a:pPr marL="285750" indent="-285750">
              <a:buFontTx/>
              <a:buChar char="-"/>
            </a:pPr>
            <a:r>
              <a:rPr lang="pt-BR" sz="1800" dirty="0"/>
              <a:t>Limpeza de dados;</a:t>
            </a:r>
          </a:p>
          <a:p>
            <a:pPr marL="285750" indent="-285750">
              <a:buFontTx/>
              <a:buChar char="-"/>
            </a:pPr>
            <a:r>
              <a:rPr lang="pt-BR" sz="1800" dirty="0"/>
              <a:t>Análise exploratória de dados;</a:t>
            </a:r>
          </a:p>
          <a:p>
            <a:pPr marL="285750" indent="-285750">
              <a:buFontTx/>
              <a:buChar char="-"/>
            </a:pPr>
            <a:r>
              <a:rPr lang="pt-BR" sz="1800" dirty="0"/>
              <a:t>Visualização de dados;</a:t>
            </a:r>
          </a:p>
          <a:p>
            <a:pPr marL="285750" indent="-285750">
              <a:buFontTx/>
              <a:buChar char="-"/>
            </a:pPr>
            <a:r>
              <a:rPr lang="pt-BR" sz="1800" dirty="0"/>
              <a:t>Inferência;</a:t>
            </a:r>
          </a:p>
          <a:p>
            <a:pPr marL="285750" indent="-285750">
              <a:buFontTx/>
              <a:buChar char="-"/>
            </a:pPr>
            <a:r>
              <a:rPr lang="pt-BR" sz="1800" dirty="0"/>
              <a:t>Modelagem preditiva;</a:t>
            </a:r>
          </a:p>
          <a:p>
            <a:pPr marL="285750" indent="-285750">
              <a:buFontTx/>
              <a:buChar char="-"/>
            </a:pPr>
            <a:r>
              <a:rPr lang="pt-BR" sz="1800" dirty="0" err="1"/>
              <a:t>Deploy</a:t>
            </a:r>
            <a:r>
              <a:rPr lang="pt-BR" sz="1800" dirty="0"/>
              <a:t>.</a:t>
            </a:r>
          </a:p>
          <a:p>
            <a:pPr marL="285750" indent="-285750">
              <a:buFontTx/>
              <a:buChar char="-"/>
            </a:pPr>
            <a:endParaRPr lang="pt-BR" sz="11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>
          <a:extLst>
            <a:ext uri="{FF2B5EF4-FFF2-40B4-BE49-F238E27FC236}">
              <a16:creationId xmlns:a16="http://schemas.microsoft.com/office/drawing/2014/main" id="{99758185-E5E3-C24C-37BB-BAF15E394D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>
            <a:extLst>
              <a:ext uri="{FF2B5EF4-FFF2-40B4-BE49-F238E27FC236}">
                <a16:creationId xmlns:a16="http://schemas.microsoft.com/office/drawing/2014/main" id="{23C440A3-986E-CB07-5BD9-F21E561F120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14">
            <a:extLst>
              <a:ext uri="{FF2B5EF4-FFF2-40B4-BE49-F238E27FC236}">
                <a16:creationId xmlns:a16="http://schemas.microsoft.com/office/drawing/2014/main" id="{1A300509-1B33-A9A6-B0A2-449E95E46E3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65" name="Google Shape;65;p14" title="Slide 2.png">
            <a:extLst>
              <a:ext uri="{FF2B5EF4-FFF2-40B4-BE49-F238E27FC236}">
                <a16:creationId xmlns:a16="http://schemas.microsoft.com/office/drawing/2014/main" id="{16440111-1D03-FB3D-6B14-C3ABCC97C09E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693AC0DB-D54E-5C65-FB7F-71F189CE90D3}"/>
              </a:ext>
            </a:extLst>
          </p:cNvPr>
          <p:cNvSpPr txBox="1"/>
          <p:nvPr/>
        </p:nvSpPr>
        <p:spPr>
          <a:xfrm>
            <a:off x="311700" y="337279"/>
            <a:ext cx="7235847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u="sng" dirty="0"/>
              <a:t>Estrutura do projeto</a:t>
            </a:r>
          </a:p>
          <a:p>
            <a:endParaRPr lang="pt-BR" sz="2400" dirty="0"/>
          </a:p>
          <a:p>
            <a:pPr marL="285750" indent="-285750">
              <a:buFontTx/>
              <a:buChar char="-"/>
            </a:pPr>
            <a:r>
              <a:rPr lang="pt-BR" sz="1800" dirty="0"/>
              <a:t>Problema – Prever resultados de partidas de futebol;</a:t>
            </a:r>
          </a:p>
          <a:p>
            <a:pPr marL="285750" indent="-285750">
              <a:buFontTx/>
              <a:buChar char="-"/>
            </a:pPr>
            <a:r>
              <a:rPr lang="pt-BR" sz="1800" dirty="0"/>
              <a:t>Comunicação – Cliente quer saber a probabilidade de cada time ganhar uma partida da Copa </a:t>
            </a:r>
            <a:r>
              <a:rPr lang="pt-BR" sz="1800"/>
              <a:t>do Mundo de Clubes de 2025, </a:t>
            </a:r>
            <a:r>
              <a:rPr lang="pt-BR" sz="1800" dirty="0"/>
              <a:t>e quais são os placares mais prováveis;</a:t>
            </a:r>
          </a:p>
          <a:p>
            <a:pPr marL="285750" indent="-285750">
              <a:buFontTx/>
              <a:buChar char="-"/>
            </a:pPr>
            <a:r>
              <a:rPr lang="pt-BR" sz="1800" dirty="0"/>
              <a:t>Coleta – Números de gols feitos por cada time, data das partidas e marcação de mando de campo;</a:t>
            </a:r>
          </a:p>
          <a:p>
            <a:pPr marL="285750" indent="-285750">
              <a:buFontTx/>
              <a:buChar char="-"/>
            </a:pPr>
            <a:r>
              <a:rPr lang="pt-BR" sz="1800" dirty="0"/>
              <a:t>Análise – Modelagem preditiva usando regressão Poisson;</a:t>
            </a:r>
          </a:p>
          <a:p>
            <a:pPr marL="285750" indent="-285750">
              <a:buFontTx/>
              <a:buChar char="-"/>
            </a:pPr>
            <a:r>
              <a:rPr lang="pt-BR" sz="1800" dirty="0"/>
              <a:t>Apresentação – Gráficos mostrando a distribuição dos dados e correlações;</a:t>
            </a:r>
          </a:p>
          <a:p>
            <a:pPr marL="285750" indent="-285750">
              <a:buFontTx/>
              <a:buChar char="-"/>
            </a:pPr>
            <a:r>
              <a:rPr lang="pt-BR" sz="1800" dirty="0"/>
              <a:t>Ajustes – Sem ajustes, mas há a possibilidade de estender a análise para mais campeonatos/temporadas/times/esportes.</a:t>
            </a:r>
            <a:endParaRPr lang="pt-BR" sz="1100" dirty="0"/>
          </a:p>
        </p:txBody>
      </p:sp>
    </p:spTree>
    <p:extLst>
      <p:ext uri="{BB962C8B-B14F-4D97-AF65-F5344CB8AC3E}">
        <p14:creationId xmlns:p14="http://schemas.microsoft.com/office/powerpoint/2010/main" val="46962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>
          <a:extLst>
            <a:ext uri="{FF2B5EF4-FFF2-40B4-BE49-F238E27FC236}">
              <a16:creationId xmlns:a16="http://schemas.microsoft.com/office/drawing/2014/main" id="{6D1E7083-79A9-F55C-038F-75DF112282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>
            <a:extLst>
              <a:ext uri="{FF2B5EF4-FFF2-40B4-BE49-F238E27FC236}">
                <a16:creationId xmlns:a16="http://schemas.microsoft.com/office/drawing/2014/main" id="{353F4C99-EBCA-C5F4-CA7B-85D5679C36F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14">
            <a:extLst>
              <a:ext uri="{FF2B5EF4-FFF2-40B4-BE49-F238E27FC236}">
                <a16:creationId xmlns:a16="http://schemas.microsoft.com/office/drawing/2014/main" id="{A2031A09-AD31-CB3B-D25A-EE940897982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65" name="Google Shape;65;p14" title="Slide 2.png">
            <a:extLst>
              <a:ext uri="{FF2B5EF4-FFF2-40B4-BE49-F238E27FC236}">
                <a16:creationId xmlns:a16="http://schemas.microsoft.com/office/drawing/2014/main" id="{BED1D1CC-3C66-CE07-B377-14CC6B86CCED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B90225B1-3AA5-2309-D4E5-FEB40D916810}"/>
              </a:ext>
            </a:extLst>
          </p:cNvPr>
          <p:cNvSpPr txBox="1"/>
          <p:nvPr/>
        </p:nvSpPr>
        <p:spPr>
          <a:xfrm>
            <a:off x="311700" y="337279"/>
            <a:ext cx="7235847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u="sng" dirty="0"/>
              <a:t>Links importantes</a:t>
            </a:r>
          </a:p>
          <a:p>
            <a:endParaRPr lang="pt-BR" sz="2400" dirty="0"/>
          </a:p>
          <a:p>
            <a:pPr marL="285750" indent="-285750">
              <a:buFontTx/>
              <a:buChar char="-"/>
            </a:pPr>
            <a:r>
              <a:rPr lang="pt-BR" sz="1800" dirty="0">
                <a:hlinkClick r:id="rId4"/>
              </a:rPr>
              <a:t>Mural do Miro</a:t>
            </a:r>
            <a:r>
              <a:rPr lang="pt-BR" sz="1800" dirty="0"/>
              <a:t>;</a:t>
            </a:r>
          </a:p>
          <a:p>
            <a:pPr marL="285750" indent="-285750">
              <a:buFontTx/>
              <a:buChar char="-"/>
            </a:pPr>
            <a:r>
              <a:rPr lang="pt-BR" sz="1800" dirty="0">
                <a:hlinkClick r:id="rId5"/>
              </a:rPr>
              <a:t>Notebook 1 – Estrutura de dados e Pré-Processamento</a:t>
            </a:r>
            <a:r>
              <a:rPr lang="pt-BR" sz="1800" dirty="0"/>
              <a:t>;</a:t>
            </a:r>
          </a:p>
          <a:p>
            <a:pPr marL="285750" indent="-285750">
              <a:buFontTx/>
              <a:buChar char="-"/>
            </a:pPr>
            <a:r>
              <a:rPr lang="pt-BR" sz="1800" dirty="0">
                <a:hlinkClick r:id="rId6"/>
              </a:rPr>
              <a:t>Notebook 2 – Exploração e Análise Descritiva</a:t>
            </a:r>
            <a:r>
              <a:rPr lang="pt-BR" sz="1800" dirty="0"/>
              <a:t>;</a:t>
            </a:r>
          </a:p>
          <a:p>
            <a:pPr marL="285750" indent="-285750">
              <a:buFontTx/>
              <a:buChar char="-"/>
            </a:pPr>
            <a:r>
              <a:rPr lang="pt-BR" sz="1800" dirty="0">
                <a:hlinkClick r:id="rId7"/>
              </a:rPr>
              <a:t>Notebook 3 – Estatística e Inferência</a:t>
            </a:r>
            <a:r>
              <a:rPr lang="pt-BR" sz="1800" dirty="0"/>
              <a:t>;</a:t>
            </a:r>
          </a:p>
          <a:p>
            <a:pPr marL="285750" indent="-285750">
              <a:buFontTx/>
              <a:buChar char="-"/>
            </a:pPr>
            <a:r>
              <a:rPr lang="pt-BR" sz="1800" dirty="0">
                <a:hlinkClick r:id="rId8"/>
              </a:rPr>
              <a:t>Notebook 4 – Modelagem Preditiva</a:t>
            </a:r>
            <a:r>
              <a:rPr lang="pt-BR" sz="1800" dirty="0"/>
              <a:t>.</a:t>
            </a:r>
            <a:endParaRPr lang="pt-BR" sz="1100" dirty="0"/>
          </a:p>
        </p:txBody>
      </p:sp>
    </p:spTree>
    <p:extLst>
      <p:ext uri="{BB962C8B-B14F-4D97-AF65-F5344CB8AC3E}">
        <p14:creationId xmlns:p14="http://schemas.microsoft.com/office/powerpoint/2010/main" val="1480508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>
          <a:extLst>
            <a:ext uri="{FF2B5EF4-FFF2-40B4-BE49-F238E27FC236}">
              <a16:creationId xmlns:a16="http://schemas.microsoft.com/office/drawing/2014/main" id="{66B72CD8-02D1-0A35-91C4-7DA69B84EF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>
            <a:extLst>
              <a:ext uri="{FF2B5EF4-FFF2-40B4-BE49-F238E27FC236}">
                <a16:creationId xmlns:a16="http://schemas.microsoft.com/office/drawing/2014/main" id="{5F0686D5-7112-83B0-DAB5-9750CB38F05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14">
            <a:extLst>
              <a:ext uri="{FF2B5EF4-FFF2-40B4-BE49-F238E27FC236}">
                <a16:creationId xmlns:a16="http://schemas.microsoft.com/office/drawing/2014/main" id="{8A674BD8-917C-D762-5218-EB3C6150595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65" name="Google Shape;65;p14" title="Slide 2.png">
            <a:extLst>
              <a:ext uri="{FF2B5EF4-FFF2-40B4-BE49-F238E27FC236}">
                <a16:creationId xmlns:a16="http://schemas.microsoft.com/office/drawing/2014/main" id="{B66E2AF9-0CF3-6C81-2A36-2D7C36D4AFB0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9B5F250B-346B-AA1E-AA36-FB6A817AA0A4}"/>
              </a:ext>
            </a:extLst>
          </p:cNvPr>
          <p:cNvSpPr txBox="1"/>
          <p:nvPr/>
        </p:nvSpPr>
        <p:spPr>
          <a:xfrm>
            <a:off x="311700" y="337279"/>
            <a:ext cx="7235847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u="sng" dirty="0"/>
              <a:t>Repositório</a:t>
            </a:r>
          </a:p>
          <a:p>
            <a:endParaRPr lang="pt-BR" sz="2400" dirty="0"/>
          </a:p>
          <a:p>
            <a:pPr marL="285750" indent="-285750">
              <a:buFontTx/>
              <a:buChar char="-"/>
            </a:pPr>
            <a:r>
              <a:rPr lang="pt-BR" sz="1800" dirty="0">
                <a:hlinkClick r:id="rId4"/>
              </a:rPr>
              <a:t>Mural do Miro</a:t>
            </a:r>
            <a:r>
              <a:rPr lang="pt-BR" sz="1800" dirty="0"/>
              <a:t>;</a:t>
            </a:r>
          </a:p>
          <a:p>
            <a:pPr marL="285750" indent="-285750">
              <a:buFontTx/>
              <a:buChar char="-"/>
            </a:pPr>
            <a:r>
              <a:rPr lang="pt-BR" sz="1800" dirty="0">
                <a:hlinkClick r:id="rId5"/>
              </a:rPr>
              <a:t>Notebook 1 – Estrutura de dados e Pré-Processamento</a:t>
            </a:r>
            <a:r>
              <a:rPr lang="pt-BR" sz="1800" dirty="0"/>
              <a:t>;</a:t>
            </a:r>
          </a:p>
          <a:p>
            <a:pPr marL="285750" indent="-285750">
              <a:buFontTx/>
              <a:buChar char="-"/>
            </a:pPr>
            <a:r>
              <a:rPr lang="pt-BR" sz="1800" dirty="0">
                <a:hlinkClick r:id="rId6"/>
              </a:rPr>
              <a:t>Notebook 2 – Exploração e Análise Descritiva</a:t>
            </a:r>
            <a:r>
              <a:rPr lang="pt-BR" sz="1800" dirty="0"/>
              <a:t>;</a:t>
            </a:r>
          </a:p>
          <a:p>
            <a:pPr marL="285750" indent="-285750">
              <a:buFontTx/>
              <a:buChar char="-"/>
            </a:pPr>
            <a:r>
              <a:rPr lang="pt-BR" sz="1800" dirty="0">
                <a:hlinkClick r:id="rId7"/>
              </a:rPr>
              <a:t>Notebook 3 – Estatística e Inferência</a:t>
            </a:r>
            <a:r>
              <a:rPr lang="pt-BR" sz="1800" dirty="0"/>
              <a:t>;</a:t>
            </a:r>
          </a:p>
          <a:p>
            <a:pPr marL="285750" indent="-285750">
              <a:buFontTx/>
              <a:buChar char="-"/>
            </a:pPr>
            <a:r>
              <a:rPr lang="pt-BR" sz="1800" dirty="0">
                <a:hlinkClick r:id="rId8"/>
              </a:rPr>
              <a:t>Notebook 4 – Modelagem Preditiva</a:t>
            </a:r>
            <a:r>
              <a:rPr lang="pt-BR" sz="1800" dirty="0"/>
              <a:t>.</a:t>
            </a:r>
            <a:endParaRPr lang="pt-BR" sz="1100" dirty="0"/>
          </a:p>
        </p:txBody>
      </p:sp>
    </p:spTree>
    <p:extLst>
      <p:ext uri="{BB962C8B-B14F-4D97-AF65-F5344CB8AC3E}">
        <p14:creationId xmlns:p14="http://schemas.microsoft.com/office/powerpoint/2010/main" val="381293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86" name="Google Shape;86;p17" title="Slide Final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233</Words>
  <Application>Microsoft Office PowerPoint</Application>
  <PresentationFormat>Apresentação na tela (16:9)</PresentationFormat>
  <Paragraphs>37</Paragraphs>
  <Slides>6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9" baseType="lpstr">
      <vt:lpstr>Arial</vt:lpstr>
      <vt:lpstr>Roboto</vt:lpstr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André Vizzoni</cp:lastModifiedBy>
  <cp:revision>11</cp:revision>
  <dcterms:modified xsi:type="dcterms:W3CDTF">2025-10-24T20:17:35Z</dcterms:modified>
</cp:coreProperties>
</file>