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0"/>
  </p:notesMasterIdLst>
  <p:sldIdLst>
    <p:sldId id="256" r:id="rId3"/>
    <p:sldId id="258" r:id="rId4"/>
    <p:sldId id="266" r:id="rId5"/>
    <p:sldId id="259" r:id="rId6"/>
    <p:sldId id="260" r:id="rId7"/>
    <p:sldId id="263" r:id="rId8"/>
    <p:sldId id="292" r:id="rId9"/>
    <p:sldId id="271" r:id="rId10"/>
    <p:sldId id="279" r:id="rId11"/>
    <p:sldId id="277" r:id="rId12"/>
    <p:sldId id="276" r:id="rId13"/>
    <p:sldId id="278" r:id="rId14"/>
    <p:sldId id="296" r:id="rId15"/>
    <p:sldId id="297" r:id="rId16"/>
    <p:sldId id="298" r:id="rId17"/>
    <p:sldId id="281" r:id="rId18"/>
    <p:sldId id="283" r:id="rId19"/>
    <p:sldId id="284" r:id="rId20"/>
    <p:sldId id="285" r:id="rId21"/>
    <p:sldId id="286" r:id="rId22"/>
    <p:sldId id="282" r:id="rId23"/>
    <p:sldId id="287" r:id="rId24"/>
    <p:sldId id="288" r:id="rId25"/>
    <p:sldId id="289" r:id="rId26"/>
    <p:sldId id="299" r:id="rId27"/>
    <p:sldId id="300"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7"/>
    <p:restoredTop sz="92213"/>
  </p:normalViewPr>
  <p:slideViewPr>
    <p:cSldViewPr snapToGrid="0">
      <p:cViewPr varScale="1">
        <p:scale>
          <a:sx n="130" d="100"/>
          <a:sy n="130" d="100"/>
        </p:scale>
        <p:origin x="11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7E37B-B770-5743-B6F3-C4825EBAC896}" type="datetimeFigureOut">
              <a:rPr lang="en-US" smtClean="0"/>
              <a:t>10/28/22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92F65-CDB4-1B45-BACA-52681B0F45FE}" type="slidenum">
              <a:rPr lang="en-US" smtClean="0"/>
              <a:t>‹#›</a:t>
            </a:fld>
            <a:endParaRPr lang="en-US"/>
          </a:p>
        </p:txBody>
      </p:sp>
    </p:spTree>
    <p:extLst>
      <p:ext uri="{BB962C8B-B14F-4D97-AF65-F5344CB8AC3E}">
        <p14:creationId xmlns:p14="http://schemas.microsoft.com/office/powerpoint/2010/main" val="48491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let me introduce myself, my name is Andrew </a:t>
            </a:r>
            <a:r>
              <a:rPr lang="en-US" dirty="0" err="1"/>
              <a:t>Wiraatmaja</a:t>
            </a:r>
            <a:r>
              <a:rPr lang="en-US" dirty="0"/>
              <a:t> and today I will present about my Data Visualizations project regarding which F1 circuit is the most entertaining.</a:t>
            </a:r>
          </a:p>
        </p:txBody>
      </p:sp>
      <p:sp>
        <p:nvSpPr>
          <p:cNvPr id="4" name="Slide Number Placeholder 3"/>
          <p:cNvSpPr>
            <a:spLocks noGrp="1"/>
          </p:cNvSpPr>
          <p:nvPr>
            <p:ph type="sldNum" sz="quarter" idx="5"/>
          </p:nvPr>
        </p:nvSpPr>
        <p:spPr/>
        <p:txBody>
          <a:bodyPr/>
          <a:lstStyle/>
          <a:p>
            <a:fld id="{10792F65-CDB4-1B45-BACA-52681B0F45FE}" type="slidenum">
              <a:rPr lang="en-US" smtClean="0"/>
              <a:t>1</a:t>
            </a:fld>
            <a:endParaRPr lang="en-US"/>
          </a:p>
        </p:txBody>
      </p:sp>
    </p:spTree>
    <p:extLst>
      <p:ext uri="{BB962C8B-B14F-4D97-AF65-F5344CB8AC3E}">
        <p14:creationId xmlns:p14="http://schemas.microsoft.com/office/powerpoint/2010/main" val="16740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average overtakes goes </a:t>
            </a:r>
            <a:r>
              <a:rPr lang="en-US" dirty="0" err="1"/>
              <a:t>tp</a:t>
            </a:r>
            <a:r>
              <a:rPr lang="en-US" dirty="0"/>
              <a:t> Shanghai, followed by Bahrain and Baku and Austria and </a:t>
            </a:r>
            <a:r>
              <a:rPr lang="en-US" dirty="0" err="1"/>
              <a:t>Hockenheimring</a:t>
            </a:r>
            <a:r>
              <a:rPr lang="en-US" dirty="0"/>
              <a:t> in Germany. While the one with the fewest overtake is in </a:t>
            </a:r>
            <a:r>
              <a:rPr lang="en-US" dirty="0" err="1"/>
              <a:t>Magny</a:t>
            </a:r>
            <a:r>
              <a:rPr lang="en-US" dirty="0"/>
              <a:t> </a:t>
            </a:r>
            <a:r>
              <a:rPr lang="en-US" dirty="0" err="1"/>
              <a:t>Cours</a:t>
            </a:r>
            <a:r>
              <a:rPr lang="en-US" dirty="0"/>
              <a:t> France, Monaco and </a:t>
            </a:r>
            <a:r>
              <a:rPr lang="en-US" dirty="0" err="1"/>
              <a:t>Imola</a:t>
            </a:r>
            <a:r>
              <a:rPr lang="en-US" dirty="0"/>
              <a:t>. However, this is still little inconclusive because we watch the race on TV and we want to find out how many Overtake was shown in TV</a:t>
            </a:r>
          </a:p>
        </p:txBody>
      </p:sp>
      <p:sp>
        <p:nvSpPr>
          <p:cNvPr id="4" name="Slide Number Placeholder 3"/>
          <p:cNvSpPr>
            <a:spLocks noGrp="1"/>
          </p:cNvSpPr>
          <p:nvPr>
            <p:ph type="sldNum" sz="quarter" idx="5"/>
          </p:nvPr>
        </p:nvSpPr>
        <p:spPr/>
        <p:txBody>
          <a:bodyPr/>
          <a:lstStyle/>
          <a:p>
            <a:fld id="{10792F65-CDB4-1B45-BACA-52681B0F45FE}" type="slidenum">
              <a:rPr lang="en-US" smtClean="0"/>
              <a:t>10</a:t>
            </a:fld>
            <a:endParaRPr lang="en-US"/>
          </a:p>
        </p:txBody>
      </p:sp>
    </p:spTree>
    <p:extLst>
      <p:ext uri="{BB962C8B-B14F-4D97-AF65-F5344CB8AC3E}">
        <p14:creationId xmlns:p14="http://schemas.microsoft.com/office/powerpoint/2010/main" val="333818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3 remains the same, but the order is difference, as Shanghai overtakes not much shown in TV as in Bahrain. Next, let’s breakdown the top 3 </a:t>
            </a:r>
          </a:p>
        </p:txBody>
      </p:sp>
      <p:sp>
        <p:nvSpPr>
          <p:cNvPr id="4" name="Slide Number Placeholder 3"/>
          <p:cNvSpPr>
            <a:spLocks noGrp="1"/>
          </p:cNvSpPr>
          <p:nvPr>
            <p:ph type="sldNum" sz="quarter" idx="5"/>
          </p:nvPr>
        </p:nvSpPr>
        <p:spPr/>
        <p:txBody>
          <a:bodyPr/>
          <a:lstStyle/>
          <a:p>
            <a:fld id="{10792F65-CDB4-1B45-BACA-52681B0F45FE}" type="slidenum">
              <a:rPr lang="en-US" smtClean="0"/>
              <a:t>11</a:t>
            </a:fld>
            <a:endParaRPr lang="en-US"/>
          </a:p>
        </p:txBody>
      </p:sp>
    </p:spTree>
    <p:extLst>
      <p:ext uri="{BB962C8B-B14F-4D97-AF65-F5344CB8AC3E}">
        <p14:creationId xmlns:p14="http://schemas.microsoft.com/office/powerpoint/2010/main" val="1395025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like at the first graph, earlier day Shanghai is consistently ahead of both Bahrain, but in recent year Bahrain provide more overtakes, perhaps because of the latest characteristics of car more suited to Bahrain. And when we look out the number of overtakes per year, Bahrain is quite consistently high in recent year, while Shanghai have 1 outlier in 2016 and in recent there are not much overtakes, while Baku little keep declining.</a:t>
            </a:r>
          </a:p>
        </p:txBody>
      </p:sp>
      <p:sp>
        <p:nvSpPr>
          <p:cNvPr id="4" name="Slide Number Placeholder 3"/>
          <p:cNvSpPr>
            <a:spLocks noGrp="1"/>
          </p:cNvSpPr>
          <p:nvPr>
            <p:ph type="sldNum" sz="quarter" idx="5"/>
          </p:nvPr>
        </p:nvSpPr>
        <p:spPr/>
        <p:txBody>
          <a:bodyPr/>
          <a:lstStyle/>
          <a:p>
            <a:fld id="{10792F65-CDB4-1B45-BACA-52681B0F45FE}" type="slidenum">
              <a:rPr lang="en-US" smtClean="0"/>
              <a:t>12</a:t>
            </a:fld>
            <a:endParaRPr lang="en-US"/>
          </a:p>
        </p:txBody>
      </p:sp>
    </p:spTree>
    <p:extLst>
      <p:ext uri="{BB962C8B-B14F-4D97-AF65-F5344CB8AC3E}">
        <p14:creationId xmlns:p14="http://schemas.microsoft.com/office/powerpoint/2010/main" val="63804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Pit Stop, where drivers make change of their </a:t>
            </a:r>
            <a:r>
              <a:rPr lang="en-US" dirty="0" err="1"/>
              <a:t>tyre</a:t>
            </a:r>
            <a:r>
              <a:rPr lang="en-US" dirty="0"/>
              <a:t>. This could be the factor, because it helps with the strategy, driver can take more pit stop, to have more fresher </a:t>
            </a:r>
            <a:r>
              <a:rPr lang="en-US" dirty="0" err="1"/>
              <a:t>tyre</a:t>
            </a:r>
            <a:r>
              <a:rPr lang="en-US" dirty="0"/>
              <a:t> at the end, which is faster, but have to loss time by making an extra stop. Circuits with more than 1 pit stop usually more entertaining because open up lot of strategy. So, which circuit have most average Pit Stop ?</a:t>
            </a:r>
          </a:p>
        </p:txBody>
      </p:sp>
      <p:sp>
        <p:nvSpPr>
          <p:cNvPr id="4" name="Slide Number Placeholder 3"/>
          <p:cNvSpPr>
            <a:spLocks noGrp="1"/>
          </p:cNvSpPr>
          <p:nvPr>
            <p:ph type="sldNum" sz="quarter" idx="5"/>
          </p:nvPr>
        </p:nvSpPr>
        <p:spPr/>
        <p:txBody>
          <a:bodyPr/>
          <a:lstStyle/>
          <a:p>
            <a:fld id="{10792F65-CDB4-1B45-BACA-52681B0F45FE}" type="slidenum">
              <a:rPr lang="en-US" smtClean="0"/>
              <a:t>13</a:t>
            </a:fld>
            <a:endParaRPr lang="en-US"/>
          </a:p>
        </p:txBody>
      </p:sp>
    </p:spTree>
    <p:extLst>
      <p:ext uri="{BB962C8B-B14F-4D97-AF65-F5344CB8AC3E}">
        <p14:creationId xmlns:p14="http://schemas.microsoft.com/office/powerpoint/2010/main" val="2443203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Pit Stop goes to </a:t>
            </a:r>
            <a:r>
              <a:rPr lang="en-US" dirty="0" err="1"/>
              <a:t>Hockenheimring</a:t>
            </a:r>
            <a:r>
              <a:rPr lang="en-US" dirty="0"/>
              <a:t> in Germany, which is probably because of 2019 races in changeable condition, and followed by Valencia and Sepang. </a:t>
            </a:r>
          </a:p>
        </p:txBody>
      </p:sp>
      <p:sp>
        <p:nvSpPr>
          <p:cNvPr id="4" name="Slide Number Placeholder 3"/>
          <p:cNvSpPr>
            <a:spLocks noGrp="1"/>
          </p:cNvSpPr>
          <p:nvPr>
            <p:ph type="sldNum" sz="quarter" idx="5"/>
          </p:nvPr>
        </p:nvSpPr>
        <p:spPr/>
        <p:txBody>
          <a:bodyPr/>
          <a:lstStyle/>
          <a:p>
            <a:fld id="{10792F65-CDB4-1B45-BACA-52681B0F45FE}" type="slidenum">
              <a:rPr lang="en-US" smtClean="0"/>
              <a:t>14</a:t>
            </a:fld>
            <a:endParaRPr lang="en-US"/>
          </a:p>
        </p:txBody>
      </p:sp>
    </p:spTree>
    <p:extLst>
      <p:ext uri="{BB962C8B-B14F-4D97-AF65-F5344CB8AC3E}">
        <p14:creationId xmlns:p14="http://schemas.microsoft.com/office/powerpoint/2010/main" val="2179251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Pit Stop Time also interesting to look, because usually circuit with less time in Pit Stop can force driver to risk it make another Pit Stop, which the lowest average Pit Stop Loss time is in </a:t>
            </a:r>
            <a:r>
              <a:rPr lang="en-US" dirty="0" err="1"/>
              <a:t>Zandvoort</a:t>
            </a:r>
            <a:r>
              <a:rPr lang="en-US" dirty="0"/>
              <a:t>, Miami and Jeddah</a:t>
            </a:r>
          </a:p>
        </p:txBody>
      </p:sp>
      <p:sp>
        <p:nvSpPr>
          <p:cNvPr id="4" name="Slide Number Placeholder 3"/>
          <p:cNvSpPr>
            <a:spLocks noGrp="1"/>
          </p:cNvSpPr>
          <p:nvPr>
            <p:ph type="sldNum" sz="quarter" idx="5"/>
          </p:nvPr>
        </p:nvSpPr>
        <p:spPr/>
        <p:txBody>
          <a:bodyPr/>
          <a:lstStyle/>
          <a:p>
            <a:fld id="{10792F65-CDB4-1B45-BACA-52681B0F45FE}" type="slidenum">
              <a:rPr lang="en-US" smtClean="0"/>
              <a:t>15</a:t>
            </a:fld>
            <a:endParaRPr lang="en-US"/>
          </a:p>
        </p:txBody>
      </p:sp>
    </p:spTree>
    <p:extLst>
      <p:ext uri="{BB962C8B-B14F-4D97-AF65-F5344CB8AC3E}">
        <p14:creationId xmlns:p14="http://schemas.microsoft.com/office/powerpoint/2010/main" val="407603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we count how many interruption during race and see that Baku goes on top with most average of Interruption, followed by Monaco and Singapore. This three have common which are all are street circuit. And interruption is common there as punishment there is wall, which require Safety Car. Next, we will break down of what type of interruption</a:t>
            </a:r>
          </a:p>
          <a:p>
            <a:endParaRPr lang="en-US" dirty="0"/>
          </a:p>
        </p:txBody>
      </p:sp>
      <p:sp>
        <p:nvSpPr>
          <p:cNvPr id="4" name="Slide Number Placeholder 3"/>
          <p:cNvSpPr>
            <a:spLocks noGrp="1"/>
          </p:cNvSpPr>
          <p:nvPr>
            <p:ph type="sldNum" sz="quarter" idx="5"/>
          </p:nvPr>
        </p:nvSpPr>
        <p:spPr/>
        <p:txBody>
          <a:bodyPr/>
          <a:lstStyle/>
          <a:p>
            <a:fld id="{10792F65-CDB4-1B45-BACA-52681B0F45FE}" type="slidenum">
              <a:rPr lang="en-US" smtClean="0"/>
              <a:t>17</a:t>
            </a:fld>
            <a:endParaRPr lang="en-US"/>
          </a:p>
        </p:txBody>
      </p:sp>
    </p:spTree>
    <p:extLst>
      <p:ext uri="{BB962C8B-B14F-4D97-AF65-F5344CB8AC3E}">
        <p14:creationId xmlns:p14="http://schemas.microsoft.com/office/powerpoint/2010/main" val="446453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SC, the most SC deployment is in Singapore, followed by Monaco and Baku</a:t>
            </a:r>
          </a:p>
        </p:txBody>
      </p:sp>
      <p:sp>
        <p:nvSpPr>
          <p:cNvPr id="4" name="Slide Number Placeholder 3"/>
          <p:cNvSpPr>
            <a:spLocks noGrp="1"/>
          </p:cNvSpPr>
          <p:nvPr>
            <p:ph type="sldNum" sz="quarter" idx="5"/>
          </p:nvPr>
        </p:nvSpPr>
        <p:spPr/>
        <p:txBody>
          <a:bodyPr/>
          <a:lstStyle/>
          <a:p>
            <a:fld id="{10792F65-CDB4-1B45-BACA-52681B0F45FE}" type="slidenum">
              <a:rPr lang="en-US" smtClean="0"/>
              <a:t>18</a:t>
            </a:fld>
            <a:endParaRPr lang="en-US"/>
          </a:p>
        </p:txBody>
      </p:sp>
    </p:spTree>
    <p:extLst>
      <p:ext uri="{BB962C8B-B14F-4D97-AF65-F5344CB8AC3E}">
        <p14:creationId xmlns:p14="http://schemas.microsoft.com/office/powerpoint/2010/main" val="743998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VSC, it just been implemented in 2015, the most is in Mexico, Baku and Monaco</a:t>
            </a:r>
          </a:p>
        </p:txBody>
      </p:sp>
      <p:sp>
        <p:nvSpPr>
          <p:cNvPr id="4" name="Slide Number Placeholder 3"/>
          <p:cNvSpPr>
            <a:spLocks noGrp="1"/>
          </p:cNvSpPr>
          <p:nvPr>
            <p:ph type="sldNum" sz="quarter" idx="5"/>
          </p:nvPr>
        </p:nvSpPr>
        <p:spPr/>
        <p:txBody>
          <a:bodyPr/>
          <a:lstStyle/>
          <a:p>
            <a:fld id="{10792F65-CDB4-1B45-BACA-52681B0F45FE}" type="slidenum">
              <a:rPr lang="en-US" smtClean="0"/>
              <a:t>19</a:t>
            </a:fld>
            <a:endParaRPr lang="en-US"/>
          </a:p>
        </p:txBody>
      </p:sp>
    </p:spTree>
    <p:extLst>
      <p:ext uri="{BB962C8B-B14F-4D97-AF65-F5344CB8AC3E}">
        <p14:creationId xmlns:p14="http://schemas.microsoft.com/office/powerpoint/2010/main" val="192847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for Red Flag, which is rarely happened, the most happen is in Baku, then Monaco, then </a:t>
            </a:r>
            <a:r>
              <a:rPr lang="en-US" dirty="0" err="1"/>
              <a:t>Imola</a:t>
            </a:r>
            <a:r>
              <a:rPr lang="en-US" dirty="0"/>
              <a:t>, but you see that Baku have the quite a gap to below</a:t>
            </a:r>
          </a:p>
        </p:txBody>
      </p:sp>
      <p:sp>
        <p:nvSpPr>
          <p:cNvPr id="4" name="Slide Number Placeholder 3"/>
          <p:cNvSpPr>
            <a:spLocks noGrp="1"/>
          </p:cNvSpPr>
          <p:nvPr>
            <p:ph type="sldNum" sz="quarter" idx="5"/>
          </p:nvPr>
        </p:nvSpPr>
        <p:spPr/>
        <p:txBody>
          <a:bodyPr/>
          <a:lstStyle/>
          <a:p>
            <a:fld id="{10792F65-CDB4-1B45-BACA-52681B0F45FE}" type="slidenum">
              <a:rPr lang="en-US" smtClean="0"/>
              <a:t>20</a:t>
            </a:fld>
            <a:endParaRPr lang="en-US"/>
          </a:p>
        </p:txBody>
      </p:sp>
    </p:spTree>
    <p:extLst>
      <p:ext uri="{BB962C8B-B14F-4D97-AF65-F5344CB8AC3E}">
        <p14:creationId xmlns:p14="http://schemas.microsoft.com/office/powerpoint/2010/main" val="368844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 want to talk about what is F1 for those who don’t know. F1 is the highest level of car racing in the world, contested by best driver and constructor from all around the world. It has already begun from 1950 and still exist until now. </a:t>
            </a:r>
          </a:p>
        </p:txBody>
      </p:sp>
      <p:sp>
        <p:nvSpPr>
          <p:cNvPr id="4" name="Slide Number Placeholder 3"/>
          <p:cNvSpPr>
            <a:spLocks noGrp="1"/>
          </p:cNvSpPr>
          <p:nvPr>
            <p:ph type="sldNum" sz="quarter" idx="5"/>
          </p:nvPr>
        </p:nvSpPr>
        <p:spPr/>
        <p:txBody>
          <a:bodyPr/>
          <a:lstStyle/>
          <a:p>
            <a:fld id="{10792F65-CDB4-1B45-BACA-52681B0F45FE}" type="slidenum">
              <a:rPr lang="en-US" smtClean="0"/>
              <a:t>2</a:t>
            </a:fld>
            <a:endParaRPr lang="en-US"/>
          </a:p>
        </p:txBody>
      </p:sp>
    </p:spTree>
    <p:extLst>
      <p:ext uri="{BB962C8B-B14F-4D97-AF65-F5344CB8AC3E}">
        <p14:creationId xmlns:p14="http://schemas.microsoft.com/office/powerpoint/2010/main" val="299144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factor we want to look is Retirement, because it provide several surprise, so maybe front runners have to retire from the race and make races interesting. Which circuit leads to most retirement</a:t>
            </a:r>
          </a:p>
        </p:txBody>
      </p:sp>
      <p:sp>
        <p:nvSpPr>
          <p:cNvPr id="4" name="Slide Number Placeholder 3"/>
          <p:cNvSpPr>
            <a:spLocks noGrp="1"/>
          </p:cNvSpPr>
          <p:nvPr>
            <p:ph type="sldNum" sz="quarter" idx="5"/>
          </p:nvPr>
        </p:nvSpPr>
        <p:spPr/>
        <p:txBody>
          <a:bodyPr/>
          <a:lstStyle/>
          <a:p>
            <a:fld id="{10792F65-CDB4-1B45-BACA-52681B0F45FE}" type="slidenum">
              <a:rPr lang="en-US" smtClean="0"/>
              <a:t>21</a:t>
            </a:fld>
            <a:endParaRPr lang="en-US"/>
          </a:p>
        </p:txBody>
      </p:sp>
    </p:spTree>
    <p:extLst>
      <p:ext uri="{BB962C8B-B14F-4D97-AF65-F5344CB8AC3E}">
        <p14:creationId xmlns:p14="http://schemas.microsoft.com/office/powerpoint/2010/main" val="1693632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one is Albert Park, which is normally opening round where car still unreliable/bad. Next one is Canada and Monaco. This retirement can be mechanical (car problem) or damage (collision with another car or spin)</a:t>
            </a:r>
          </a:p>
        </p:txBody>
      </p:sp>
      <p:sp>
        <p:nvSpPr>
          <p:cNvPr id="4" name="Slide Number Placeholder 3"/>
          <p:cNvSpPr>
            <a:spLocks noGrp="1"/>
          </p:cNvSpPr>
          <p:nvPr>
            <p:ph type="sldNum" sz="quarter" idx="5"/>
          </p:nvPr>
        </p:nvSpPr>
        <p:spPr/>
        <p:txBody>
          <a:bodyPr/>
          <a:lstStyle/>
          <a:p>
            <a:fld id="{10792F65-CDB4-1B45-BACA-52681B0F45FE}" type="slidenum">
              <a:rPr lang="en-US" smtClean="0"/>
              <a:t>22</a:t>
            </a:fld>
            <a:endParaRPr lang="en-US"/>
          </a:p>
        </p:txBody>
      </p:sp>
    </p:spTree>
    <p:extLst>
      <p:ext uri="{BB962C8B-B14F-4D97-AF65-F5344CB8AC3E}">
        <p14:creationId xmlns:p14="http://schemas.microsoft.com/office/powerpoint/2010/main" val="2792067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a:t>
            </a:r>
            <a:r>
              <a:rPr lang="en-US" dirty="0" err="1"/>
              <a:t>dnf</a:t>
            </a:r>
            <a:r>
              <a:rPr lang="en-US" dirty="0"/>
              <a:t> quite interesting, because it gave element of surprise. No one </a:t>
            </a:r>
            <a:r>
              <a:rPr lang="en-US" dirty="0" err="1"/>
              <a:t>xpect</a:t>
            </a:r>
            <a:r>
              <a:rPr lang="en-US" dirty="0"/>
              <a:t> this coming. In this case, Circuit leads to most mechanical problem is Albert Park, which not surprising as car still unreliable as said before and also Canada and Austria is up there</a:t>
            </a:r>
          </a:p>
        </p:txBody>
      </p:sp>
      <p:sp>
        <p:nvSpPr>
          <p:cNvPr id="4" name="Slide Number Placeholder 3"/>
          <p:cNvSpPr>
            <a:spLocks noGrp="1"/>
          </p:cNvSpPr>
          <p:nvPr>
            <p:ph type="sldNum" sz="quarter" idx="5"/>
          </p:nvPr>
        </p:nvSpPr>
        <p:spPr/>
        <p:txBody>
          <a:bodyPr/>
          <a:lstStyle/>
          <a:p>
            <a:fld id="{10792F65-CDB4-1B45-BACA-52681B0F45FE}" type="slidenum">
              <a:rPr lang="en-US" smtClean="0"/>
              <a:t>23</a:t>
            </a:fld>
            <a:endParaRPr lang="en-US"/>
          </a:p>
        </p:txBody>
      </p:sp>
    </p:spTree>
    <p:extLst>
      <p:ext uri="{BB962C8B-B14F-4D97-AF65-F5344CB8AC3E}">
        <p14:creationId xmlns:p14="http://schemas.microsoft.com/office/powerpoint/2010/main" val="426115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Damage is also interesting, as unexpectedly some driver collide or spin on their own. This case, For damage is mostly in Albert park also, Austria and Canada. Notice in all this Baku still quite at the top also</a:t>
            </a:r>
          </a:p>
        </p:txBody>
      </p:sp>
      <p:sp>
        <p:nvSpPr>
          <p:cNvPr id="4" name="Slide Number Placeholder 3"/>
          <p:cNvSpPr>
            <a:spLocks noGrp="1"/>
          </p:cNvSpPr>
          <p:nvPr>
            <p:ph type="sldNum" sz="quarter" idx="5"/>
          </p:nvPr>
        </p:nvSpPr>
        <p:spPr/>
        <p:txBody>
          <a:bodyPr/>
          <a:lstStyle/>
          <a:p>
            <a:fld id="{10792F65-CDB4-1B45-BACA-52681B0F45FE}" type="slidenum">
              <a:rPr lang="en-US" smtClean="0"/>
              <a:t>24</a:t>
            </a:fld>
            <a:endParaRPr lang="en-US"/>
          </a:p>
        </p:txBody>
      </p:sp>
    </p:spTree>
    <p:extLst>
      <p:ext uri="{BB962C8B-B14F-4D97-AF65-F5344CB8AC3E}">
        <p14:creationId xmlns:p14="http://schemas.microsoft.com/office/powerpoint/2010/main" val="1080112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circuit is the most entertaining ?</a:t>
            </a:r>
          </a:p>
        </p:txBody>
      </p:sp>
      <p:sp>
        <p:nvSpPr>
          <p:cNvPr id="4" name="Slide Number Placeholder 3"/>
          <p:cNvSpPr>
            <a:spLocks noGrp="1"/>
          </p:cNvSpPr>
          <p:nvPr>
            <p:ph type="sldNum" sz="quarter" idx="5"/>
          </p:nvPr>
        </p:nvSpPr>
        <p:spPr/>
        <p:txBody>
          <a:bodyPr/>
          <a:lstStyle/>
          <a:p>
            <a:fld id="{10792F65-CDB4-1B45-BACA-52681B0F45FE}" type="slidenum">
              <a:rPr lang="en-US" smtClean="0"/>
              <a:t>25</a:t>
            </a:fld>
            <a:endParaRPr lang="en-US"/>
          </a:p>
        </p:txBody>
      </p:sp>
    </p:spTree>
    <p:extLst>
      <p:ext uri="{BB962C8B-B14F-4D97-AF65-F5344CB8AC3E}">
        <p14:creationId xmlns:p14="http://schemas.microsoft.com/office/powerpoint/2010/main" val="2048180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narrow down to 2 circuit, first one is Bahrain because lot of overtakes and second one is Baku because or unpredictability (SC/VSC?RF/DNF). As a newbie, I recommend you to watch these two for starter of amazing F1 experience</a:t>
            </a:r>
          </a:p>
        </p:txBody>
      </p:sp>
      <p:sp>
        <p:nvSpPr>
          <p:cNvPr id="4" name="Slide Number Placeholder 3"/>
          <p:cNvSpPr>
            <a:spLocks noGrp="1"/>
          </p:cNvSpPr>
          <p:nvPr>
            <p:ph type="sldNum" sz="quarter" idx="5"/>
          </p:nvPr>
        </p:nvSpPr>
        <p:spPr/>
        <p:txBody>
          <a:bodyPr/>
          <a:lstStyle/>
          <a:p>
            <a:fld id="{10792F65-CDB4-1B45-BACA-52681B0F45FE}" type="slidenum">
              <a:rPr lang="en-US" smtClean="0"/>
              <a:t>26</a:t>
            </a:fld>
            <a:endParaRPr lang="en-US"/>
          </a:p>
        </p:txBody>
      </p:sp>
    </p:spTree>
    <p:extLst>
      <p:ext uri="{BB962C8B-B14F-4D97-AF65-F5344CB8AC3E}">
        <p14:creationId xmlns:p14="http://schemas.microsoft.com/office/powerpoint/2010/main" val="44081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Across those 72 years, F1 has travelled to many countries for races. They travel to UK, Monaco, USA, Australia, Bahrain and also our beloved country Singapore. They have races in a lot of circuit, but there are one question that most F1 fans will ask:</a:t>
            </a:r>
          </a:p>
        </p:txBody>
      </p:sp>
      <p:sp>
        <p:nvSpPr>
          <p:cNvPr id="4" name="Slide Number Placeholder 3"/>
          <p:cNvSpPr>
            <a:spLocks noGrp="1"/>
          </p:cNvSpPr>
          <p:nvPr>
            <p:ph type="sldNum" sz="quarter" idx="5"/>
          </p:nvPr>
        </p:nvSpPr>
        <p:spPr/>
        <p:txBody>
          <a:bodyPr/>
          <a:lstStyle/>
          <a:p>
            <a:fld id="{10792F65-CDB4-1B45-BACA-52681B0F45FE}" type="slidenum">
              <a:rPr lang="en-US" smtClean="0"/>
              <a:t>3</a:t>
            </a:fld>
            <a:endParaRPr lang="en-US"/>
          </a:p>
        </p:txBody>
      </p:sp>
    </p:spTree>
    <p:extLst>
      <p:ext uri="{BB962C8B-B14F-4D97-AF65-F5344CB8AC3E}">
        <p14:creationId xmlns:p14="http://schemas.microsoft.com/office/powerpoint/2010/main" val="88614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circuit is the most entertaining ? Well, it’s not easy to say that, as there are a lot of factor for the race. However, today I will try to answer this question by exploring on the races, so let say I will try to find out which circuit is the most entertaining by data. Quite interesting and so, let’s begin the exploration.</a:t>
            </a:r>
          </a:p>
        </p:txBody>
      </p:sp>
      <p:sp>
        <p:nvSpPr>
          <p:cNvPr id="4" name="Slide Number Placeholder 3"/>
          <p:cNvSpPr>
            <a:spLocks noGrp="1"/>
          </p:cNvSpPr>
          <p:nvPr>
            <p:ph type="sldNum" sz="quarter" idx="5"/>
          </p:nvPr>
        </p:nvSpPr>
        <p:spPr/>
        <p:txBody>
          <a:bodyPr/>
          <a:lstStyle/>
          <a:p>
            <a:fld id="{10792F65-CDB4-1B45-BACA-52681B0F45FE}" type="slidenum">
              <a:rPr lang="en-US" smtClean="0"/>
              <a:t>4</a:t>
            </a:fld>
            <a:endParaRPr lang="en-US"/>
          </a:p>
        </p:txBody>
      </p:sp>
    </p:spTree>
    <p:extLst>
      <p:ext uri="{BB962C8B-B14F-4D97-AF65-F5344CB8AC3E}">
        <p14:creationId xmlns:p14="http://schemas.microsoft.com/office/powerpoint/2010/main" val="178744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let’s look around at the distribution of the circuits. F1 has raced across the world as I said before, which makes them world championship, but as you can see in the map, most circuits that F1 has raced located in Europe. This is not surprising because in early days, only people from European participated, but across year F1 has expanded to different continent until now. Moreover, if we count the number of circuit, there are about 50% circuit in Europe, while other continent have not that much. Australia even only has 2 circuit. </a:t>
            </a:r>
          </a:p>
        </p:txBody>
      </p:sp>
      <p:sp>
        <p:nvSpPr>
          <p:cNvPr id="4" name="Slide Number Placeholder 3"/>
          <p:cNvSpPr>
            <a:spLocks noGrp="1"/>
          </p:cNvSpPr>
          <p:nvPr>
            <p:ph type="sldNum" sz="quarter" idx="5"/>
          </p:nvPr>
        </p:nvSpPr>
        <p:spPr/>
        <p:txBody>
          <a:bodyPr/>
          <a:lstStyle/>
          <a:p>
            <a:fld id="{10792F65-CDB4-1B45-BACA-52681B0F45FE}" type="slidenum">
              <a:rPr lang="en-US" smtClean="0"/>
              <a:t>5</a:t>
            </a:fld>
            <a:endParaRPr lang="en-US"/>
          </a:p>
        </p:txBody>
      </p:sp>
    </p:spTree>
    <p:extLst>
      <p:ext uri="{BB962C8B-B14F-4D97-AF65-F5344CB8AC3E}">
        <p14:creationId xmlns:p14="http://schemas.microsoft.com/office/powerpoint/2010/main" val="232899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 start with our ongoing question, we want to know which circuit hosted the most races ? There must be reason why they are in every calendar of F1 and one of the possible reason is because racing there is exciting. In this case, Monza and Monaco provide the most races followed by Silverstone and Spa</a:t>
            </a:r>
          </a:p>
        </p:txBody>
      </p:sp>
      <p:sp>
        <p:nvSpPr>
          <p:cNvPr id="4" name="Slide Number Placeholder 3"/>
          <p:cNvSpPr>
            <a:spLocks noGrp="1"/>
          </p:cNvSpPr>
          <p:nvPr>
            <p:ph type="sldNum" sz="quarter" idx="5"/>
          </p:nvPr>
        </p:nvSpPr>
        <p:spPr/>
        <p:txBody>
          <a:bodyPr/>
          <a:lstStyle/>
          <a:p>
            <a:fld id="{10792F65-CDB4-1B45-BACA-52681B0F45FE}" type="slidenum">
              <a:rPr lang="en-US" smtClean="0"/>
              <a:t>6</a:t>
            </a:fld>
            <a:endParaRPr lang="en-US"/>
          </a:p>
        </p:txBody>
      </p:sp>
    </p:spTree>
    <p:extLst>
      <p:ext uri="{BB962C8B-B14F-4D97-AF65-F5344CB8AC3E}">
        <p14:creationId xmlns:p14="http://schemas.microsoft.com/office/powerpoint/2010/main" val="286803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know that most people watch F1 because they love to see car going fast, so we want to look at the average fastest speed of a lap of F1 car. As seen in figure, for the most recent races, top 3 of the fastest circuit is Monza in Italy, Jeddah in Saudi Arabia and Mugello in Italy, while the top 3 slowest circuit goes to Monaco, Singapore and Hungary. The difference between average speed is huge, while at Monza the average speed can be about 247.22 kph, in Monaco the average is only 158.76 kph. That’s 88.56 kph in difference !</a:t>
            </a:r>
          </a:p>
        </p:txBody>
      </p:sp>
      <p:sp>
        <p:nvSpPr>
          <p:cNvPr id="4" name="Slide Number Placeholder 3"/>
          <p:cNvSpPr>
            <a:spLocks noGrp="1"/>
          </p:cNvSpPr>
          <p:nvPr>
            <p:ph type="sldNum" sz="quarter" idx="5"/>
          </p:nvPr>
        </p:nvSpPr>
        <p:spPr/>
        <p:txBody>
          <a:bodyPr/>
          <a:lstStyle/>
          <a:p>
            <a:fld id="{10792F65-CDB4-1B45-BACA-52681B0F45FE}" type="slidenum">
              <a:rPr lang="en-US" smtClean="0"/>
              <a:t>7</a:t>
            </a:fld>
            <a:endParaRPr lang="en-US"/>
          </a:p>
        </p:txBody>
      </p:sp>
    </p:spTree>
    <p:extLst>
      <p:ext uri="{BB962C8B-B14F-4D97-AF65-F5344CB8AC3E}">
        <p14:creationId xmlns:p14="http://schemas.microsoft.com/office/powerpoint/2010/main" val="204500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analyzing from the general perspective , we look deep into the one of what people like, which is actions in circuit that can help to entertain the races. It can be broken to 4 parts, Overtakes, Pit Stop, Interruption or Retirement. What is them all and how they can affect the race, we will </a:t>
            </a:r>
            <a:r>
              <a:rPr lang="en-US" dirty="0" err="1"/>
              <a:t>lgoes</a:t>
            </a:r>
            <a:r>
              <a:rPr lang="en-US" dirty="0"/>
              <a:t> deep from here.</a:t>
            </a:r>
          </a:p>
        </p:txBody>
      </p:sp>
      <p:sp>
        <p:nvSpPr>
          <p:cNvPr id="4" name="Slide Number Placeholder 3"/>
          <p:cNvSpPr>
            <a:spLocks noGrp="1"/>
          </p:cNvSpPr>
          <p:nvPr>
            <p:ph type="sldNum" sz="quarter" idx="5"/>
          </p:nvPr>
        </p:nvSpPr>
        <p:spPr/>
        <p:txBody>
          <a:bodyPr/>
          <a:lstStyle/>
          <a:p>
            <a:fld id="{10792F65-CDB4-1B45-BACA-52681B0F45FE}" type="slidenum">
              <a:rPr lang="en-US" smtClean="0"/>
              <a:t>8</a:t>
            </a:fld>
            <a:endParaRPr lang="en-US"/>
          </a:p>
        </p:txBody>
      </p:sp>
    </p:spTree>
    <p:extLst>
      <p:ext uri="{BB962C8B-B14F-4D97-AF65-F5344CB8AC3E}">
        <p14:creationId xmlns:p14="http://schemas.microsoft.com/office/powerpoint/2010/main" val="3458164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is Overtake, when 1 car overtake another to gain position, which is the philosophy of car racing. People would love to see a lot overtake in a circuit, but which circuit provide with a lot of circuit ? Let’s find out !</a:t>
            </a:r>
          </a:p>
        </p:txBody>
      </p:sp>
      <p:sp>
        <p:nvSpPr>
          <p:cNvPr id="4" name="Slide Number Placeholder 3"/>
          <p:cNvSpPr>
            <a:spLocks noGrp="1"/>
          </p:cNvSpPr>
          <p:nvPr>
            <p:ph type="sldNum" sz="quarter" idx="5"/>
          </p:nvPr>
        </p:nvSpPr>
        <p:spPr/>
        <p:txBody>
          <a:bodyPr/>
          <a:lstStyle/>
          <a:p>
            <a:fld id="{10792F65-CDB4-1B45-BACA-52681B0F45FE}" type="slidenum">
              <a:rPr lang="en-US" smtClean="0"/>
              <a:t>9</a:t>
            </a:fld>
            <a:endParaRPr lang="en-US"/>
          </a:p>
        </p:txBody>
      </p:sp>
    </p:spTree>
    <p:extLst>
      <p:ext uri="{BB962C8B-B14F-4D97-AF65-F5344CB8AC3E}">
        <p14:creationId xmlns:p14="http://schemas.microsoft.com/office/powerpoint/2010/main" val="354330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3933-D71F-A2DF-8458-24FB83420D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7726DA0-7B2E-F862-B9A5-C360C7656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B3AEA3B-C65A-7D61-C7B6-71B892BF12C2}"/>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a:extLst>
              <a:ext uri="{FF2B5EF4-FFF2-40B4-BE49-F238E27FC236}">
                <a16:creationId xmlns:a16="http://schemas.microsoft.com/office/drawing/2014/main" id="{8A523862-C734-F313-31A5-4CFC7854A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C98A3-8611-FB23-826D-714E8C8C7B53}"/>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110160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C110-9BAF-4B16-1B35-A8759F0412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803CA8-1A3A-FA16-1AD9-806DEDC563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5D940D-28CA-1785-BFC8-83B2DF39C351}"/>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a:extLst>
              <a:ext uri="{FF2B5EF4-FFF2-40B4-BE49-F238E27FC236}">
                <a16:creationId xmlns:a16="http://schemas.microsoft.com/office/drawing/2014/main" id="{81A8C096-93F7-CDF9-B5D3-5F30CF318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6DBBD-883A-F0E6-3756-BDF1C6FFA83E}"/>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174470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50501-1B5D-6F0A-25BD-EE6F3BEAA7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D3CD02-E9E1-9E34-FA4D-74056CC5CB4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F94280-B645-4DF7-98E8-4C0BD3435753}"/>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a:extLst>
              <a:ext uri="{FF2B5EF4-FFF2-40B4-BE49-F238E27FC236}">
                <a16:creationId xmlns:a16="http://schemas.microsoft.com/office/drawing/2014/main" id="{6FDEFC21-8744-9698-5DC7-7B1A33D1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47261-B7CF-41D1-2CD7-2E57669D4C0D}"/>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162923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4230E18-5714-264A-8CD4-BAA9207B9293}" type="datetimeFigureOut">
              <a:rPr lang="en-US" smtClean="0"/>
              <a:t>10/28/22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93990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892117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4208542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082022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4230E18-5714-264A-8CD4-BAA9207B9293}" type="datetimeFigureOut">
              <a:rPr lang="en-US" smtClean="0"/>
              <a:t>10/28/22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3589234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4230E18-5714-264A-8CD4-BAA9207B9293}" type="datetimeFigureOut">
              <a:rPr lang="en-US" smtClean="0"/>
              <a:t>10/28/22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3607250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30E18-5714-264A-8CD4-BAA9207B9293}" type="datetimeFigureOut">
              <a:rPr lang="en-US" smtClean="0"/>
              <a:t>10/28/22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0843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312212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A3AE-CF90-5E3A-AC8E-04E078DC98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0CBC6C-E7EF-BB97-D1FA-9430711E43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283DEF-140D-E4C0-34E0-4ED6DB088604}"/>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a:extLst>
              <a:ext uri="{FF2B5EF4-FFF2-40B4-BE49-F238E27FC236}">
                <a16:creationId xmlns:a16="http://schemas.microsoft.com/office/drawing/2014/main" id="{D26EE1E5-0751-50C9-64AB-6B79A7DFC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7B26C-4652-EF08-D714-DEF9521790F0}"/>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3772590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272350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169277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3858007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C4C82-BBDD-F342-83D3-05F02CE2864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7450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466183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24230E18-5714-264A-8CD4-BAA9207B9293}" type="datetimeFigureOut">
              <a:rPr lang="en-US" smtClean="0"/>
              <a:t>10/28/22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1627221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24230E18-5714-264A-8CD4-BAA9207B9293}" type="datetimeFigureOut">
              <a:rPr lang="en-US" smtClean="0"/>
              <a:t>10/28/22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3690050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4453669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190765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2BFD-2749-CEE1-2A31-2CF292DA9A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CCA348-9FCB-3CD1-CA5B-54496D831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50F808A-5CA1-B405-1650-57FF79B22357}"/>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5" name="Footer Placeholder 4">
            <a:extLst>
              <a:ext uri="{FF2B5EF4-FFF2-40B4-BE49-F238E27FC236}">
                <a16:creationId xmlns:a16="http://schemas.microsoft.com/office/drawing/2014/main" id="{F7021519-C1FC-3C66-B3F1-6EEC0147B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1289B-3899-BC7F-F37A-C90DBE0CCF76}"/>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5954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CCEB-DB6B-A418-690C-53046FF264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4D5484-32E6-7CE5-9B6D-ACDB7EC7AD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D24FA9C-D7C2-29E3-CE1D-1D4EEBD6E5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2A19F95-D179-8853-DA87-A0C3E275B70B}"/>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a:extLst>
              <a:ext uri="{FF2B5EF4-FFF2-40B4-BE49-F238E27FC236}">
                <a16:creationId xmlns:a16="http://schemas.microsoft.com/office/drawing/2014/main" id="{A17AAF60-B35B-40C6-CBDB-336C7B891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555FF-0222-2203-0213-39BB75491587}"/>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142286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7717-D526-6EDE-9713-B3BD18154CB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47A554-C7E1-B380-F412-E9DFDEDE8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E21DD7-6171-FF8D-B9E4-8A3C342F04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59611F3-D5CA-040A-C914-A2044ED59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0273B4-168B-F2EB-6FCC-BE358113534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5EE26A-ECF0-DF92-A41F-F9A55DF7C60C}"/>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8" name="Footer Placeholder 7">
            <a:extLst>
              <a:ext uri="{FF2B5EF4-FFF2-40B4-BE49-F238E27FC236}">
                <a16:creationId xmlns:a16="http://schemas.microsoft.com/office/drawing/2014/main" id="{D689FB7E-C856-FC42-D166-C0440FCD9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FDDAF-1B5D-EF39-FEDD-662914AC9AE8}"/>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250916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7BDE-7BB3-4FCB-FFE3-914E95E35D5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B2864FA-9DD9-6A33-0877-3F25E1FDF738}"/>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4" name="Footer Placeholder 3">
            <a:extLst>
              <a:ext uri="{FF2B5EF4-FFF2-40B4-BE49-F238E27FC236}">
                <a16:creationId xmlns:a16="http://schemas.microsoft.com/office/drawing/2014/main" id="{95E76A33-27AA-24DA-C019-213AAF43CC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894A1-90A6-26E2-C956-452F4F14D129}"/>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319733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D3E82C-7397-89A9-099C-6F7797223FD0}"/>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3" name="Footer Placeholder 2">
            <a:extLst>
              <a:ext uri="{FF2B5EF4-FFF2-40B4-BE49-F238E27FC236}">
                <a16:creationId xmlns:a16="http://schemas.microsoft.com/office/drawing/2014/main" id="{874DCBCE-B2CE-19B2-F77F-AE1D091378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222CF8-DBAB-A660-D1A4-4AF7903CE6C4}"/>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405631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6715-D71C-DC0A-39AD-E0ED643717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5F60D9E-5B94-3345-5449-67EE9AE9B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842D958-1540-587C-C5BF-B30B84CD6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4A1B97-A27B-5735-BD13-C4991031AD87}"/>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a:extLst>
              <a:ext uri="{FF2B5EF4-FFF2-40B4-BE49-F238E27FC236}">
                <a16:creationId xmlns:a16="http://schemas.microsoft.com/office/drawing/2014/main" id="{91A22BBF-5C17-1982-2C60-B4040D6C8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CD189-CA06-126C-CFF4-3C46BB365BF9}"/>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122707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6B25-3FC1-FEC9-2297-22680191AB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5FB0FE0-A164-64FD-8283-085260B8E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04CAFF-A51C-C9F2-9D6C-192968CE3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E3A7E7-A450-759F-C8FD-2C61BAFA7A45}"/>
              </a:ext>
            </a:extLst>
          </p:cNvPr>
          <p:cNvSpPr>
            <a:spLocks noGrp="1"/>
          </p:cNvSpPr>
          <p:nvPr>
            <p:ph type="dt" sz="half" idx="10"/>
          </p:nvPr>
        </p:nvSpPr>
        <p:spPr/>
        <p:txBody>
          <a:bodyPr/>
          <a:lstStyle/>
          <a:p>
            <a:fld id="{24230E18-5714-264A-8CD4-BAA9207B9293}" type="datetimeFigureOut">
              <a:rPr lang="en-US" smtClean="0"/>
              <a:t>10/28/22</a:t>
            </a:fld>
            <a:endParaRPr lang="en-US"/>
          </a:p>
        </p:txBody>
      </p:sp>
      <p:sp>
        <p:nvSpPr>
          <p:cNvPr id="6" name="Footer Placeholder 5">
            <a:extLst>
              <a:ext uri="{FF2B5EF4-FFF2-40B4-BE49-F238E27FC236}">
                <a16:creationId xmlns:a16="http://schemas.microsoft.com/office/drawing/2014/main" id="{8234059C-8613-1D36-3EFE-87CC7E576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E0C21-1418-61E9-6D05-29A97387C635}"/>
              </a:ext>
            </a:extLst>
          </p:cNvPr>
          <p:cNvSpPr>
            <a:spLocks noGrp="1"/>
          </p:cNvSpPr>
          <p:nvPr>
            <p:ph type="sldNum" sz="quarter" idx="12"/>
          </p:nvPr>
        </p:nvSpPr>
        <p:spPr/>
        <p:txBody>
          <a:bodyPr/>
          <a:lstStyle/>
          <a:p>
            <a:fld id="{D11C4C82-BBDD-F342-83D3-05F02CE28643}" type="slidenum">
              <a:rPr lang="en-US" smtClean="0"/>
              <a:t>‹#›</a:t>
            </a:fld>
            <a:endParaRPr lang="en-US"/>
          </a:p>
        </p:txBody>
      </p:sp>
    </p:spTree>
    <p:extLst>
      <p:ext uri="{BB962C8B-B14F-4D97-AF65-F5344CB8AC3E}">
        <p14:creationId xmlns:p14="http://schemas.microsoft.com/office/powerpoint/2010/main" val="421112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0539D-DAAD-62F5-20F1-96E93AE58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755CF0-F575-FEBB-5E97-54EB1EB12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F0F1CD-CFDB-729E-DD41-F5C8B3230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30E18-5714-264A-8CD4-BAA9207B9293}" type="datetimeFigureOut">
              <a:rPr lang="en-US" smtClean="0"/>
              <a:t>10/28/22</a:t>
            </a:fld>
            <a:endParaRPr lang="en-US"/>
          </a:p>
        </p:txBody>
      </p:sp>
      <p:sp>
        <p:nvSpPr>
          <p:cNvPr id="5" name="Footer Placeholder 4">
            <a:extLst>
              <a:ext uri="{FF2B5EF4-FFF2-40B4-BE49-F238E27FC236}">
                <a16:creationId xmlns:a16="http://schemas.microsoft.com/office/drawing/2014/main" id="{98DF25C5-2B32-9DE0-3926-D293029F1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5BF19-01E0-67FE-6543-EE0073382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C4C82-BBDD-F342-83D3-05F02CE28643}" type="slidenum">
              <a:rPr lang="en-US" smtClean="0"/>
              <a:t>‹#›</a:t>
            </a:fld>
            <a:endParaRPr lang="en-US"/>
          </a:p>
        </p:txBody>
      </p:sp>
    </p:spTree>
    <p:extLst>
      <p:ext uri="{BB962C8B-B14F-4D97-AF65-F5344CB8AC3E}">
        <p14:creationId xmlns:p14="http://schemas.microsoft.com/office/powerpoint/2010/main" val="282586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230E18-5714-264A-8CD4-BAA9207B9293}" type="datetimeFigureOut">
              <a:rPr lang="en-US" smtClean="0"/>
              <a:t>10/28/22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1C4C82-BBDD-F342-83D3-05F02CE28643}" type="slidenum">
              <a:rPr lang="en-US" smtClean="0"/>
              <a:t>‹#›</a:t>
            </a:fld>
            <a:endParaRPr lang="en-US"/>
          </a:p>
        </p:txBody>
      </p:sp>
    </p:spTree>
    <p:extLst>
      <p:ext uri="{BB962C8B-B14F-4D97-AF65-F5344CB8AC3E}">
        <p14:creationId xmlns:p14="http://schemas.microsoft.com/office/powerpoint/2010/main" val="1653158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3.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EFD1-5B23-28D9-B984-D04A8D136E65}"/>
              </a:ext>
            </a:extLst>
          </p:cNvPr>
          <p:cNvSpPr>
            <a:spLocks noGrp="1"/>
          </p:cNvSpPr>
          <p:nvPr>
            <p:ph type="ctrTitle"/>
          </p:nvPr>
        </p:nvSpPr>
        <p:spPr/>
        <p:txBody>
          <a:bodyPr/>
          <a:lstStyle/>
          <a:p>
            <a:r>
              <a:rPr lang="en-US" dirty="0"/>
              <a:t>MOST ENTERTAINING F1 CIRCUIT</a:t>
            </a:r>
          </a:p>
        </p:txBody>
      </p:sp>
      <p:sp>
        <p:nvSpPr>
          <p:cNvPr id="3" name="Subtitle 2">
            <a:extLst>
              <a:ext uri="{FF2B5EF4-FFF2-40B4-BE49-F238E27FC236}">
                <a16:creationId xmlns:a16="http://schemas.microsoft.com/office/drawing/2014/main" id="{39E45AB5-C69E-182D-C7F0-6E69BD1E40DD}"/>
              </a:ext>
            </a:extLst>
          </p:cNvPr>
          <p:cNvSpPr>
            <a:spLocks noGrp="1"/>
          </p:cNvSpPr>
          <p:nvPr>
            <p:ph type="subTitle" idx="1"/>
          </p:nvPr>
        </p:nvSpPr>
        <p:spPr/>
        <p:txBody>
          <a:bodyPr/>
          <a:lstStyle/>
          <a:p>
            <a:r>
              <a:rPr lang="en-US" dirty="0"/>
              <a:t>Andrew </a:t>
            </a:r>
            <a:r>
              <a:rPr lang="en-US" dirty="0" err="1"/>
              <a:t>Wiraatmaja</a:t>
            </a:r>
            <a:endParaRPr lang="en-US" dirty="0"/>
          </a:p>
        </p:txBody>
      </p:sp>
    </p:spTree>
    <p:extLst>
      <p:ext uri="{BB962C8B-B14F-4D97-AF65-F5344CB8AC3E}">
        <p14:creationId xmlns:p14="http://schemas.microsoft.com/office/powerpoint/2010/main" val="323759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96766" y="2603829"/>
            <a:ext cx="3450021" cy="1325563"/>
          </a:xfrm>
        </p:spPr>
        <p:txBody>
          <a:bodyPr/>
          <a:lstStyle/>
          <a:p>
            <a:r>
              <a:rPr lang="en-US" dirty="0"/>
              <a:t>Overtakes</a:t>
            </a:r>
          </a:p>
        </p:txBody>
      </p:sp>
      <p:pic>
        <p:nvPicPr>
          <p:cNvPr id="16388" name="Picture 4">
            <a:extLst>
              <a:ext uri="{FF2B5EF4-FFF2-40B4-BE49-F238E27FC236}">
                <a16:creationId xmlns:a16="http://schemas.microsoft.com/office/drawing/2014/main" id="{628B8026-9626-B604-5FA6-20F5CCCCB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87" y="0"/>
            <a:ext cx="6115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3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614244" y="372678"/>
            <a:ext cx="5456183" cy="1325563"/>
          </a:xfrm>
        </p:spPr>
        <p:txBody>
          <a:bodyPr/>
          <a:lstStyle/>
          <a:p>
            <a:r>
              <a:rPr lang="en-US" dirty="0"/>
              <a:t>Overtakes Shown in TV</a:t>
            </a:r>
          </a:p>
        </p:txBody>
      </p:sp>
      <p:pic>
        <p:nvPicPr>
          <p:cNvPr id="15368" name="Picture 8">
            <a:extLst>
              <a:ext uri="{FF2B5EF4-FFF2-40B4-BE49-F238E27FC236}">
                <a16:creationId xmlns:a16="http://schemas.microsoft.com/office/drawing/2014/main" id="{3ADD40DC-57EB-D26F-F772-F8339EE7D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979" y="1602083"/>
            <a:ext cx="9585434" cy="438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6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6027-C116-D438-F43D-BA8FA0B69634}"/>
              </a:ext>
            </a:extLst>
          </p:cNvPr>
          <p:cNvSpPr>
            <a:spLocks noGrp="1"/>
          </p:cNvSpPr>
          <p:nvPr>
            <p:ph type="title"/>
          </p:nvPr>
        </p:nvSpPr>
        <p:spPr>
          <a:xfrm>
            <a:off x="838200" y="365125"/>
            <a:ext cx="10515600" cy="1022241"/>
          </a:xfrm>
        </p:spPr>
        <p:txBody>
          <a:bodyPr/>
          <a:lstStyle/>
          <a:p>
            <a:r>
              <a:rPr lang="en-US" dirty="0"/>
              <a:t>Overtakes by Circuit</a:t>
            </a:r>
          </a:p>
        </p:txBody>
      </p:sp>
      <p:pic>
        <p:nvPicPr>
          <p:cNvPr id="17414" name="Picture 6">
            <a:extLst>
              <a:ext uri="{FF2B5EF4-FFF2-40B4-BE49-F238E27FC236}">
                <a16:creationId xmlns:a16="http://schemas.microsoft.com/office/drawing/2014/main" id="{B0D12905-0611-3E8C-C7AE-36CFCCE0D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1400" y="3876897"/>
            <a:ext cx="3224486" cy="2481673"/>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019ACA5C-6F49-6205-870C-501ACCCCF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252" y="3876898"/>
            <a:ext cx="3224486" cy="2481673"/>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a:extLst>
              <a:ext uri="{FF2B5EF4-FFF2-40B4-BE49-F238E27FC236}">
                <a16:creationId xmlns:a16="http://schemas.microsoft.com/office/drawing/2014/main" id="{01CDCF71-5E8C-3424-FE87-B75039A3E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1712" y="3876897"/>
            <a:ext cx="3283574" cy="24816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97920D7-B33A-8412-6A33-19DFCECFB4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150" y="1387366"/>
            <a:ext cx="8755699" cy="24009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CACEFBB-2D54-4DAB-DAD9-9FE95CB8E3E1}"/>
              </a:ext>
            </a:extLst>
          </p:cNvPr>
          <p:cNvSpPr/>
          <p:nvPr/>
        </p:nvSpPr>
        <p:spPr>
          <a:xfrm>
            <a:off x="2306781" y="2244954"/>
            <a:ext cx="2161310" cy="1236518"/>
          </a:xfrm>
          <a:prstGeom prst="rect">
            <a:avLst/>
          </a:prstGeom>
          <a:no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FD1186C0-619A-58F0-AB1B-995877E59B77}"/>
              </a:ext>
            </a:extLst>
          </p:cNvPr>
          <p:cNvSpPr/>
          <p:nvPr/>
        </p:nvSpPr>
        <p:spPr>
          <a:xfrm>
            <a:off x="5711535" y="1485227"/>
            <a:ext cx="3141519" cy="1704782"/>
          </a:xfrm>
          <a:prstGeom prst="rect">
            <a:avLst/>
          </a:prstGeom>
          <a:no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6142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B4769-2DC2-CE1F-E52B-D455852BD4BC}"/>
              </a:ext>
            </a:extLst>
          </p:cNvPr>
          <p:cNvSpPr>
            <a:spLocks noGrp="1"/>
          </p:cNvSpPr>
          <p:nvPr>
            <p:ph type="title"/>
          </p:nvPr>
        </p:nvSpPr>
        <p:spPr>
          <a:xfrm>
            <a:off x="1057328" y="2984939"/>
            <a:ext cx="9906000" cy="635384"/>
          </a:xfrm>
        </p:spPr>
        <p:txBody>
          <a:bodyPr>
            <a:normAutofit/>
          </a:bodyPr>
          <a:lstStyle/>
          <a:p>
            <a:pPr algn="ctr"/>
            <a:r>
              <a:rPr lang="en-US" dirty="0"/>
              <a:t>PIT STOP</a:t>
            </a:r>
          </a:p>
        </p:txBody>
      </p:sp>
    </p:spTree>
    <p:extLst>
      <p:ext uri="{BB962C8B-B14F-4D97-AF65-F5344CB8AC3E}">
        <p14:creationId xmlns:p14="http://schemas.microsoft.com/office/powerpoint/2010/main" val="239111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96766" y="2603829"/>
            <a:ext cx="3450021" cy="1325563"/>
          </a:xfrm>
        </p:spPr>
        <p:txBody>
          <a:bodyPr/>
          <a:lstStyle/>
          <a:p>
            <a:r>
              <a:rPr lang="en-US" dirty="0"/>
              <a:t>Pit Stop</a:t>
            </a:r>
          </a:p>
        </p:txBody>
      </p:sp>
      <p:pic>
        <p:nvPicPr>
          <p:cNvPr id="3074" name="Picture 2">
            <a:extLst>
              <a:ext uri="{FF2B5EF4-FFF2-40B4-BE49-F238E27FC236}">
                <a16:creationId xmlns:a16="http://schemas.microsoft.com/office/drawing/2014/main" id="{E99FBEE1-92F8-16C0-937F-2B173C7DF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458" y="0"/>
            <a:ext cx="6251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04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101798" y="2652990"/>
            <a:ext cx="3450021" cy="1325563"/>
          </a:xfrm>
        </p:spPr>
        <p:txBody>
          <a:bodyPr/>
          <a:lstStyle/>
          <a:p>
            <a:pPr algn="ctr"/>
            <a:r>
              <a:rPr lang="en-US" dirty="0"/>
              <a:t>Average Pit Stop Time</a:t>
            </a:r>
          </a:p>
        </p:txBody>
      </p:sp>
      <p:pic>
        <p:nvPicPr>
          <p:cNvPr id="4098" name="Picture 2">
            <a:extLst>
              <a:ext uri="{FF2B5EF4-FFF2-40B4-BE49-F238E27FC236}">
                <a16:creationId xmlns:a16="http://schemas.microsoft.com/office/drawing/2014/main" id="{49768A6A-8FA6-B84B-5E34-FE954D426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404" y="0"/>
            <a:ext cx="6326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4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B4769-2DC2-CE1F-E52B-D455852BD4BC}"/>
              </a:ext>
            </a:extLst>
          </p:cNvPr>
          <p:cNvSpPr>
            <a:spLocks noGrp="1"/>
          </p:cNvSpPr>
          <p:nvPr>
            <p:ph type="title"/>
          </p:nvPr>
        </p:nvSpPr>
        <p:spPr/>
        <p:txBody>
          <a:bodyPr>
            <a:normAutofit/>
          </a:bodyPr>
          <a:lstStyle/>
          <a:p>
            <a:pPr algn="ctr"/>
            <a:r>
              <a:rPr lang="en-US" dirty="0"/>
              <a:t>INTERRUPTION</a:t>
            </a:r>
          </a:p>
        </p:txBody>
      </p:sp>
      <p:sp>
        <p:nvSpPr>
          <p:cNvPr id="2" name="Content Placeholder 1">
            <a:extLst>
              <a:ext uri="{FF2B5EF4-FFF2-40B4-BE49-F238E27FC236}">
                <a16:creationId xmlns:a16="http://schemas.microsoft.com/office/drawing/2014/main" id="{AE9A35E3-416F-99E4-6F5C-873217237144}"/>
              </a:ext>
            </a:extLst>
          </p:cNvPr>
          <p:cNvSpPr>
            <a:spLocks noGrp="1"/>
          </p:cNvSpPr>
          <p:nvPr>
            <p:ph idx="1"/>
          </p:nvPr>
        </p:nvSpPr>
        <p:spPr/>
        <p:txBody>
          <a:bodyPr/>
          <a:lstStyle/>
          <a:p>
            <a:r>
              <a:rPr lang="en-US" dirty="0"/>
              <a:t>Safety Car </a:t>
            </a:r>
            <a:r>
              <a:rPr lang="en-US" dirty="0">
                <a:sym typeface="Wingdings" pitchFamily="2" charset="2"/>
              </a:rPr>
              <a:t> all car reduce speed and line up behind Safety Car</a:t>
            </a:r>
          </a:p>
          <a:p>
            <a:r>
              <a:rPr lang="en-US" dirty="0">
                <a:sym typeface="Wingdings" pitchFamily="2" charset="2"/>
              </a:rPr>
              <a:t>Virtual Safety Car  all car reduce 40% speed</a:t>
            </a:r>
          </a:p>
          <a:p>
            <a:r>
              <a:rPr lang="en-US" dirty="0">
                <a:sym typeface="Wingdings" pitchFamily="2" charset="2"/>
              </a:rPr>
              <a:t>Red Flag  the race is stopped</a:t>
            </a:r>
          </a:p>
          <a:p>
            <a:endParaRPr lang="en-US" dirty="0">
              <a:sym typeface="Wingdings" pitchFamily="2" charset="2"/>
            </a:endParaRPr>
          </a:p>
          <a:p>
            <a:pPr marL="0" indent="0">
              <a:buNone/>
            </a:pPr>
            <a:r>
              <a:rPr lang="en-US" dirty="0">
                <a:sym typeface="Wingdings" pitchFamily="2" charset="2"/>
              </a:rPr>
              <a:t>Why this is entertaining ? </a:t>
            </a:r>
          </a:p>
          <a:p>
            <a:pPr marL="0" indent="0">
              <a:buNone/>
            </a:pPr>
            <a:r>
              <a:rPr lang="en-US" dirty="0">
                <a:sym typeface="Wingdings" pitchFamily="2" charset="2"/>
              </a:rPr>
              <a:t>Take less time loss for Pit Stop  most people can try to pit this time</a:t>
            </a:r>
            <a:endParaRPr lang="en-US" dirty="0"/>
          </a:p>
        </p:txBody>
      </p:sp>
    </p:spTree>
    <p:extLst>
      <p:ext uri="{BB962C8B-B14F-4D97-AF65-F5344CB8AC3E}">
        <p14:creationId xmlns:p14="http://schemas.microsoft.com/office/powerpoint/2010/main" val="39428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614244" y="372678"/>
            <a:ext cx="5456183" cy="1325563"/>
          </a:xfrm>
        </p:spPr>
        <p:txBody>
          <a:bodyPr/>
          <a:lstStyle/>
          <a:p>
            <a:pPr algn="ctr"/>
            <a:r>
              <a:rPr lang="en-US" dirty="0"/>
              <a:t>Interruption</a:t>
            </a:r>
          </a:p>
        </p:txBody>
      </p:sp>
      <p:pic>
        <p:nvPicPr>
          <p:cNvPr id="18434" name="Picture 2">
            <a:extLst>
              <a:ext uri="{FF2B5EF4-FFF2-40B4-BE49-F238E27FC236}">
                <a16:creationId xmlns:a16="http://schemas.microsoft.com/office/drawing/2014/main" id="{C922B2A9-2126-B68D-8D19-A2FA330DC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278" y="1658827"/>
            <a:ext cx="8485443" cy="428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17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614244" y="372678"/>
            <a:ext cx="5456183" cy="1325563"/>
          </a:xfrm>
        </p:spPr>
        <p:txBody>
          <a:bodyPr/>
          <a:lstStyle/>
          <a:p>
            <a:pPr algn="ctr"/>
            <a:r>
              <a:rPr lang="en-US" dirty="0"/>
              <a:t>Safety Car</a:t>
            </a:r>
          </a:p>
        </p:txBody>
      </p:sp>
      <p:pic>
        <p:nvPicPr>
          <p:cNvPr id="19460" name="Picture 4">
            <a:extLst>
              <a:ext uri="{FF2B5EF4-FFF2-40B4-BE49-F238E27FC236}">
                <a16:creationId xmlns:a16="http://schemas.microsoft.com/office/drawing/2014/main" id="{5AE074C2-A9BA-1F39-8CA0-88F618F11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104" y="1616991"/>
            <a:ext cx="9050315" cy="44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614244" y="372678"/>
            <a:ext cx="5456183" cy="1325563"/>
          </a:xfrm>
        </p:spPr>
        <p:txBody>
          <a:bodyPr/>
          <a:lstStyle/>
          <a:p>
            <a:pPr algn="ctr"/>
            <a:r>
              <a:rPr lang="en-US" dirty="0"/>
              <a:t>Virtual Safety Car</a:t>
            </a:r>
          </a:p>
        </p:txBody>
      </p:sp>
      <p:pic>
        <p:nvPicPr>
          <p:cNvPr id="20484" name="Picture 4">
            <a:extLst>
              <a:ext uri="{FF2B5EF4-FFF2-40B4-BE49-F238E27FC236}">
                <a16:creationId xmlns:a16="http://schemas.microsoft.com/office/drawing/2014/main" id="{63D6A389-5B2A-4266-A0A1-06115168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158" y="1455946"/>
            <a:ext cx="9837683" cy="474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6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ew Formula 1 logo revealed">
            <a:extLst>
              <a:ext uri="{FF2B5EF4-FFF2-40B4-BE49-F238E27FC236}">
                <a16:creationId xmlns:a16="http://schemas.microsoft.com/office/drawing/2014/main" id="{F911737E-479A-E3B7-43BA-A59C1A720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7780" y="235993"/>
            <a:ext cx="2883337" cy="19210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6DA6694-8910-5839-F866-1E762B47E929}"/>
              </a:ext>
            </a:extLst>
          </p:cNvPr>
          <p:cNvSpPr/>
          <p:nvPr/>
        </p:nvSpPr>
        <p:spPr>
          <a:xfrm>
            <a:off x="1220144" y="5363694"/>
            <a:ext cx="3252815"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Since 1950</a:t>
            </a:r>
          </a:p>
        </p:txBody>
      </p:sp>
      <p:pic>
        <p:nvPicPr>
          <p:cNvPr id="7176" name="Picture 8" descr="F1 - The Official Home of Formula 1® Racing">
            <a:extLst>
              <a:ext uri="{FF2B5EF4-FFF2-40B4-BE49-F238E27FC236}">
                <a16:creationId xmlns:a16="http://schemas.microsoft.com/office/drawing/2014/main" id="{A6218804-7FE1-0C1B-3C24-5AC491B1F5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2045" y="2532036"/>
            <a:ext cx="4421680" cy="24881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Monaco GP: All the winners since 1950">
            <a:extLst>
              <a:ext uri="{FF2B5EF4-FFF2-40B4-BE49-F238E27FC236}">
                <a16:creationId xmlns:a16="http://schemas.microsoft.com/office/drawing/2014/main" id="{1336262C-B48B-F18C-15EF-D25F48308B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191" y="2482346"/>
            <a:ext cx="4025463" cy="26737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DBC21DB-CB83-8BA8-F576-AEB1CE6DFC45}"/>
              </a:ext>
            </a:extLst>
          </p:cNvPr>
          <p:cNvSpPr/>
          <p:nvPr/>
        </p:nvSpPr>
        <p:spPr>
          <a:xfrm>
            <a:off x="8007978" y="5232314"/>
            <a:ext cx="2369816"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Present</a:t>
            </a:r>
          </a:p>
        </p:txBody>
      </p:sp>
      <p:sp>
        <p:nvSpPr>
          <p:cNvPr id="10" name="Right Arrow 9">
            <a:extLst>
              <a:ext uri="{FF2B5EF4-FFF2-40B4-BE49-F238E27FC236}">
                <a16:creationId xmlns:a16="http://schemas.microsoft.com/office/drawing/2014/main" id="{070AAB3A-BB01-13EB-D405-A77082B2D8EE}"/>
              </a:ext>
            </a:extLst>
          </p:cNvPr>
          <p:cNvSpPr/>
          <p:nvPr/>
        </p:nvSpPr>
        <p:spPr>
          <a:xfrm>
            <a:off x="5325077" y="3699642"/>
            <a:ext cx="1061545" cy="56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8486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614244" y="372678"/>
            <a:ext cx="5456183" cy="1325563"/>
          </a:xfrm>
        </p:spPr>
        <p:txBody>
          <a:bodyPr/>
          <a:lstStyle/>
          <a:p>
            <a:pPr algn="ctr"/>
            <a:r>
              <a:rPr lang="en-US" dirty="0"/>
              <a:t>Red Flag</a:t>
            </a:r>
          </a:p>
        </p:txBody>
      </p:sp>
      <p:pic>
        <p:nvPicPr>
          <p:cNvPr id="21508" name="Picture 4">
            <a:extLst>
              <a:ext uri="{FF2B5EF4-FFF2-40B4-BE49-F238E27FC236}">
                <a16:creationId xmlns:a16="http://schemas.microsoft.com/office/drawing/2014/main" id="{9A3D9EBD-ABB1-ECC5-3DC1-68F573C84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90" y="1547813"/>
            <a:ext cx="8779594" cy="446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9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B4769-2DC2-CE1F-E52B-D455852BD4BC}"/>
              </a:ext>
            </a:extLst>
          </p:cNvPr>
          <p:cNvSpPr>
            <a:spLocks noGrp="1"/>
          </p:cNvSpPr>
          <p:nvPr>
            <p:ph type="title"/>
          </p:nvPr>
        </p:nvSpPr>
        <p:spPr>
          <a:xfrm>
            <a:off x="1057328" y="2984939"/>
            <a:ext cx="9906000" cy="635384"/>
          </a:xfrm>
        </p:spPr>
        <p:txBody>
          <a:bodyPr>
            <a:normAutofit/>
          </a:bodyPr>
          <a:lstStyle/>
          <a:p>
            <a:pPr algn="ctr"/>
            <a:r>
              <a:rPr lang="en-US" dirty="0"/>
              <a:t>RETIREMENT</a:t>
            </a:r>
          </a:p>
        </p:txBody>
      </p:sp>
    </p:spTree>
    <p:extLst>
      <p:ext uri="{BB962C8B-B14F-4D97-AF65-F5344CB8AC3E}">
        <p14:creationId xmlns:p14="http://schemas.microsoft.com/office/powerpoint/2010/main" val="3312862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96766" y="2603829"/>
            <a:ext cx="3450021" cy="1325563"/>
          </a:xfrm>
        </p:spPr>
        <p:txBody>
          <a:bodyPr/>
          <a:lstStyle/>
          <a:p>
            <a:r>
              <a:rPr lang="en-US" dirty="0"/>
              <a:t>Retirement</a:t>
            </a:r>
          </a:p>
        </p:txBody>
      </p:sp>
      <p:pic>
        <p:nvPicPr>
          <p:cNvPr id="5122" name="Picture 2">
            <a:extLst>
              <a:ext uri="{FF2B5EF4-FFF2-40B4-BE49-F238E27FC236}">
                <a16:creationId xmlns:a16="http://schemas.microsoft.com/office/drawing/2014/main" id="{C7B9F34E-92A7-E8A0-8F16-E7DCE0C9C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87" y="0"/>
            <a:ext cx="609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38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407276" y="354615"/>
            <a:ext cx="3450021" cy="1325563"/>
          </a:xfrm>
        </p:spPr>
        <p:txBody>
          <a:bodyPr/>
          <a:lstStyle/>
          <a:p>
            <a:r>
              <a:rPr lang="en-US" dirty="0"/>
              <a:t>Mechanical</a:t>
            </a:r>
          </a:p>
        </p:txBody>
      </p:sp>
      <p:pic>
        <p:nvPicPr>
          <p:cNvPr id="23556" name="Picture 4" descr="Ferrari reveals Leclerc's Baku F1 engine is &quot;beyond repair&quot;">
            <a:extLst>
              <a:ext uri="{FF2B5EF4-FFF2-40B4-BE49-F238E27FC236}">
                <a16:creationId xmlns:a16="http://schemas.microsoft.com/office/drawing/2014/main" id="{6C184D2F-53A5-D927-AB86-DC0B80ECE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76" y="1550276"/>
            <a:ext cx="3429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F1 rivals' Belgian GP failures on upgraded engines surprised Honda">
            <a:extLst>
              <a:ext uri="{FF2B5EF4-FFF2-40B4-BE49-F238E27FC236}">
                <a16:creationId xmlns:a16="http://schemas.microsoft.com/office/drawing/2014/main" id="{BEC60DC1-AAE1-5EE6-659A-A785ACCA99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597" y="4072759"/>
            <a:ext cx="34417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AD87758A-3DBF-F024-25B8-AF4000E540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8220" y="0"/>
            <a:ext cx="609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799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396766" y="154919"/>
            <a:ext cx="3450021" cy="1325563"/>
          </a:xfrm>
        </p:spPr>
        <p:txBody>
          <a:bodyPr/>
          <a:lstStyle/>
          <a:p>
            <a:r>
              <a:rPr lang="en-US" dirty="0"/>
              <a:t>Damage</a:t>
            </a:r>
          </a:p>
        </p:txBody>
      </p:sp>
      <p:pic>
        <p:nvPicPr>
          <p:cNvPr id="24580" name="Picture 4" descr="2021 Italian Grand Prix: Huge moment as Max Verstappen and Lewis Hamilton  collide and crash out at Monza &quot;">
            <a:extLst>
              <a:ext uri="{FF2B5EF4-FFF2-40B4-BE49-F238E27FC236}">
                <a16:creationId xmlns:a16="http://schemas.microsoft.com/office/drawing/2014/main" id="{B1F19907-6D10-33FE-CB02-49755A206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66" y="1599105"/>
            <a:ext cx="3810000" cy="2146300"/>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The key questions about the Mugello restart crash">
            <a:extLst>
              <a:ext uri="{FF2B5EF4-FFF2-40B4-BE49-F238E27FC236}">
                <a16:creationId xmlns:a16="http://schemas.microsoft.com/office/drawing/2014/main" id="{B31D63AA-AB4E-BBE0-E479-53911ED5E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66" y="4115895"/>
            <a:ext cx="3429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39D98BF5-E54D-9AA1-7F2A-19D0E4A196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823" y="0"/>
            <a:ext cx="609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258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B4769-2DC2-CE1F-E52B-D455852BD4BC}"/>
              </a:ext>
            </a:extLst>
          </p:cNvPr>
          <p:cNvSpPr>
            <a:spLocks noGrp="1"/>
          </p:cNvSpPr>
          <p:nvPr>
            <p:ph type="title"/>
          </p:nvPr>
        </p:nvSpPr>
        <p:spPr>
          <a:xfrm>
            <a:off x="1057328" y="2984939"/>
            <a:ext cx="9906000" cy="635384"/>
          </a:xfrm>
        </p:spPr>
        <p:txBody>
          <a:bodyPr>
            <a:normAutofit/>
          </a:bodyPr>
          <a:lstStyle/>
          <a:p>
            <a:pPr algn="ctr"/>
            <a:r>
              <a:rPr lang="en-US" dirty="0"/>
              <a:t>CONCLUSION</a:t>
            </a:r>
          </a:p>
        </p:txBody>
      </p:sp>
    </p:spTree>
    <p:extLst>
      <p:ext uri="{BB962C8B-B14F-4D97-AF65-F5344CB8AC3E}">
        <p14:creationId xmlns:p14="http://schemas.microsoft.com/office/powerpoint/2010/main" val="2705581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97DBF-B83C-9122-9D6F-8719472305FF}"/>
              </a:ext>
            </a:extLst>
          </p:cNvPr>
          <p:cNvSpPr>
            <a:spLocks noGrp="1"/>
          </p:cNvSpPr>
          <p:nvPr>
            <p:ph type="title"/>
          </p:nvPr>
        </p:nvSpPr>
        <p:spPr/>
        <p:txBody>
          <a:bodyPr/>
          <a:lstStyle/>
          <a:p>
            <a:pPr algn="ctr"/>
            <a:r>
              <a:rPr lang="en-US" dirty="0"/>
              <a:t>BASED ON DATA, WE NARROW DOWN TO 2</a:t>
            </a:r>
          </a:p>
        </p:txBody>
      </p:sp>
      <p:sp>
        <p:nvSpPr>
          <p:cNvPr id="5" name="Content Placeholder 4">
            <a:extLst>
              <a:ext uri="{FF2B5EF4-FFF2-40B4-BE49-F238E27FC236}">
                <a16:creationId xmlns:a16="http://schemas.microsoft.com/office/drawing/2014/main" id="{D5B02F5C-44F2-2DDC-EAA3-94D9D617CD7D}"/>
              </a:ext>
            </a:extLst>
          </p:cNvPr>
          <p:cNvSpPr>
            <a:spLocks noGrp="1"/>
          </p:cNvSpPr>
          <p:nvPr>
            <p:ph idx="1"/>
          </p:nvPr>
        </p:nvSpPr>
        <p:spPr>
          <a:xfrm>
            <a:off x="1505206" y="4751081"/>
            <a:ext cx="3932033" cy="1569159"/>
          </a:xfrm>
        </p:spPr>
        <p:txBody>
          <a:bodyPr>
            <a:normAutofit fontScale="85000" lnSpcReduction="10000"/>
          </a:bodyPr>
          <a:lstStyle/>
          <a:p>
            <a:pPr marL="0" indent="0" algn="ctr">
              <a:buNone/>
            </a:pPr>
            <a:r>
              <a:rPr lang="en-US" dirty="0"/>
              <a:t>Bahrain International Circuit</a:t>
            </a:r>
          </a:p>
          <a:p>
            <a:pPr marL="0" indent="0" algn="ctr">
              <a:buNone/>
            </a:pPr>
            <a:r>
              <a:rPr lang="en-US" dirty="0"/>
              <a:t>Due to #Overtakes</a:t>
            </a:r>
          </a:p>
          <a:p>
            <a:pPr marL="0" indent="0" algn="ctr">
              <a:buNone/>
            </a:pPr>
            <a:r>
              <a:rPr lang="en-US" dirty="0"/>
              <a:t>(the most entertaining part of race)</a:t>
            </a:r>
          </a:p>
        </p:txBody>
      </p:sp>
      <p:sp>
        <p:nvSpPr>
          <p:cNvPr id="6" name="Content Placeholder 4">
            <a:extLst>
              <a:ext uri="{FF2B5EF4-FFF2-40B4-BE49-F238E27FC236}">
                <a16:creationId xmlns:a16="http://schemas.microsoft.com/office/drawing/2014/main" id="{1CD4EB5E-5804-E968-AC43-4A0018FE61B6}"/>
              </a:ext>
            </a:extLst>
          </p:cNvPr>
          <p:cNvSpPr txBox="1">
            <a:spLocks/>
          </p:cNvSpPr>
          <p:nvPr/>
        </p:nvSpPr>
        <p:spPr>
          <a:xfrm>
            <a:off x="6898199" y="4746164"/>
            <a:ext cx="3705891" cy="14785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Baku City Circuit</a:t>
            </a:r>
          </a:p>
          <a:p>
            <a:pPr marL="0" indent="0" algn="ctr">
              <a:buFont typeface="Arial" panose="020B0604020202020204" pitchFamily="34" charset="0"/>
              <a:buNone/>
            </a:pPr>
            <a:r>
              <a:rPr lang="en-US" dirty="0"/>
              <a:t>Due to unpredictability</a:t>
            </a:r>
          </a:p>
          <a:p>
            <a:pPr marL="0" indent="0" algn="ctr">
              <a:buFont typeface="Arial" panose="020B0604020202020204" pitchFamily="34" charset="0"/>
              <a:buNone/>
            </a:pPr>
            <a:r>
              <a:rPr lang="en-US" dirty="0"/>
              <a:t>(bring element of surprise)</a:t>
            </a:r>
          </a:p>
        </p:txBody>
      </p:sp>
      <p:pic>
        <p:nvPicPr>
          <p:cNvPr id="8194" name="Picture 2" descr="Bahrain International Circuit | Musco Lighting Europe LTD">
            <a:extLst>
              <a:ext uri="{FF2B5EF4-FFF2-40B4-BE49-F238E27FC236}">
                <a16:creationId xmlns:a16="http://schemas.microsoft.com/office/drawing/2014/main" id="{13653F0B-E634-5693-81AF-545252988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384" y="2106919"/>
            <a:ext cx="4753178" cy="237658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zerbaijan F1 Grand Prix Start Baku City Circuit 2021 Images | Motor Racing  Posters">
            <a:extLst>
              <a:ext uri="{FF2B5EF4-FFF2-40B4-BE49-F238E27FC236}">
                <a16:creationId xmlns:a16="http://schemas.microsoft.com/office/drawing/2014/main" id="{A3FDA93E-8A25-8EE4-E12A-0A420399C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8350" y="1954984"/>
            <a:ext cx="4046127" cy="268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DEFB34-85CA-EC2A-D04F-B860A96028E8}"/>
              </a:ext>
            </a:extLst>
          </p:cNvPr>
          <p:cNvSpPr/>
          <p:nvPr/>
        </p:nvSpPr>
        <p:spPr>
          <a:xfrm>
            <a:off x="4318273" y="2967335"/>
            <a:ext cx="3555460" cy="925200"/>
          </a:xfrm>
          <a:prstGeom prst="rect">
            <a:avLst/>
          </a:prstGeom>
          <a:noFill/>
        </p:spPr>
        <p:txBody>
          <a:bodyPr wrap="none" lIns="91440" tIns="45720" rIns="91440" bIns="45720">
            <a:spAutoFit/>
          </a:bodyPr>
          <a:lstStyle/>
          <a:p>
            <a:pPr algn="ctr"/>
            <a:r>
              <a:rPr lang="en-GB"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 !</a:t>
            </a:r>
          </a:p>
        </p:txBody>
      </p:sp>
    </p:spTree>
    <p:extLst>
      <p:ext uri="{BB962C8B-B14F-4D97-AF65-F5344CB8AC3E}">
        <p14:creationId xmlns:p14="http://schemas.microsoft.com/office/powerpoint/2010/main" val="394382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2021 British Grand Prix at Silverstone given green light for full capacity  crowd | Formula 1®">
            <a:extLst>
              <a:ext uri="{FF2B5EF4-FFF2-40B4-BE49-F238E27FC236}">
                <a16:creationId xmlns:a16="http://schemas.microsoft.com/office/drawing/2014/main" id="{0200736F-98AA-26C3-E181-AA4391796B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67" y="492507"/>
            <a:ext cx="4361706" cy="245441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Bahrain Grand Prix: Leclerc, Sainz paint the town Red, Verstappen DNF |  GRAND PRIX 247">
            <a:extLst>
              <a:ext uri="{FF2B5EF4-FFF2-40B4-BE49-F238E27FC236}">
                <a16:creationId xmlns:a16="http://schemas.microsoft.com/office/drawing/2014/main" id="{5787EDE4-EB5E-C1B6-948D-4B2D6D2E5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1225" y="3429000"/>
            <a:ext cx="3972911" cy="26486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onaco to begin F1 circuit installation next week for 2021 events">
            <a:extLst>
              <a:ext uri="{FF2B5EF4-FFF2-40B4-BE49-F238E27FC236}">
                <a16:creationId xmlns:a16="http://schemas.microsoft.com/office/drawing/2014/main" id="{8ED8FBE2-DD2E-575E-BDAD-0AD4A17210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7893" y="481505"/>
            <a:ext cx="3972911" cy="247642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Why an F1 return to Indianapolis would make a lot of sense · RaceFans">
            <a:extLst>
              <a:ext uri="{FF2B5EF4-FFF2-40B4-BE49-F238E27FC236}">
                <a16:creationId xmlns:a16="http://schemas.microsoft.com/office/drawing/2014/main" id="{73237343-F8F0-DFCA-9DA0-DBA3B5B9EF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204" y="3429000"/>
            <a:ext cx="3688335" cy="245441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Formula 1: Australian Grand Prix cancelled for second successive year due  to coronavirus | F1 News">
            <a:extLst>
              <a:ext uri="{FF2B5EF4-FFF2-40B4-BE49-F238E27FC236}">
                <a16:creationId xmlns:a16="http://schemas.microsoft.com/office/drawing/2014/main" id="{1126B66A-7860-8DAC-1738-B54B9B88C4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8703" y="3692479"/>
            <a:ext cx="3475420" cy="192746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Singapore Grand Prix 2022 - F1 Race">
            <a:extLst>
              <a:ext uri="{FF2B5EF4-FFF2-40B4-BE49-F238E27FC236}">
                <a16:creationId xmlns:a16="http://schemas.microsoft.com/office/drawing/2014/main" id="{408DC817-7FCB-5751-C041-67DDDAB5E8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1234" y="1650124"/>
            <a:ext cx="5837355" cy="32847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4709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B4769-2DC2-CE1F-E52B-D455852BD4BC}"/>
              </a:ext>
            </a:extLst>
          </p:cNvPr>
          <p:cNvSpPr>
            <a:spLocks noGrp="1"/>
          </p:cNvSpPr>
          <p:nvPr>
            <p:ph type="title"/>
          </p:nvPr>
        </p:nvSpPr>
        <p:spPr>
          <a:xfrm>
            <a:off x="1057328" y="2984939"/>
            <a:ext cx="9906000" cy="635384"/>
          </a:xfrm>
        </p:spPr>
        <p:txBody>
          <a:bodyPr>
            <a:normAutofit/>
          </a:bodyPr>
          <a:lstStyle/>
          <a:p>
            <a:pPr algn="ctr"/>
            <a:r>
              <a:rPr lang="en-US" dirty="0"/>
              <a:t>WHICH CIRCUIT IS the most ENTERTAINING ?</a:t>
            </a:r>
          </a:p>
        </p:txBody>
      </p:sp>
    </p:spTree>
    <p:extLst>
      <p:ext uri="{BB962C8B-B14F-4D97-AF65-F5344CB8AC3E}">
        <p14:creationId xmlns:p14="http://schemas.microsoft.com/office/powerpoint/2010/main" val="271994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4030-0A03-71D4-105E-9BF553AD9FB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Distribution of Circuits</a:t>
            </a:r>
          </a:p>
        </p:txBody>
      </p:sp>
      <p:pic>
        <p:nvPicPr>
          <p:cNvPr id="1026" name="Picture 2" descr="Map&#10;&#10;Description automatically generated">
            <a:extLst>
              <a:ext uri="{FF2B5EF4-FFF2-40B4-BE49-F238E27FC236}">
                <a16:creationId xmlns:a16="http://schemas.microsoft.com/office/drawing/2014/main" id="{6AE8F27C-C469-5FBC-6F11-20E3135F45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2686" y="1922593"/>
            <a:ext cx="8072375" cy="39352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3773B010-4464-07F2-7D30-36BBFFE0683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64077" y="2071953"/>
            <a:ext cx="2915237" cy="20047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F4C06EE-BEE7-4258-9656-A20ADD057D95}"/>
              </a:ext>
            </a:extLst>
          </p:cNvPr>
          <p:cNvPicPr>
            <a:picLocks noChangeAspect="1"/>
          </p:cNvPicPr>
          <p:nvPr/>
        </p:nvPicPr>
        <p:blipFill>
          <a:blip r:embed="rId5"/>
          <a:stretch>
            <a:fillRect/>
          </a:stretch>
        </p:blipFill>
        <p:spPr>
          <a:xfrm>
            <a:off x="9393504" y="4312755"/>
            <a:ext cx="1840874" cy="1621320"/>
          </a:xfrm>
          <a:prstGeom prst="rect">
            <a:avLst/>
          </a:prstGeom>
        </p:spPr>
      </p:pic>
    </p:spTree>
    <p:extLst>
      <p:ext uri="{BB962C8B-B14F-4D97-AF65-F5344CB8AC3E}">
        <p14:creationId xmlns:p14="http://schemas.microsoft.com/office/powerpoint/2010/main" val="28027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82DE-555A-B2CB-EF29-979143B6A1C1}"/>
              </a:ext>
            </a:extLst>
          </p:cNvPr>
          <p:cNvSpPr>
            <a:spLocks noGrp="1"/>
          </p:cNvSpPr>
          <p:nvPr>
            <p:ph type="title"/>
          </p:nvPr>
        </p:nvSpPr>
        <p:spPr/>
        <p:txBody>
          <a:bodyPr/>
          <a:lstStyle/>
          <a:p>
            <a:r>
              <a:rPr lang="en-US" dirty="0"/>
              <a:t>Circuit with the most race hosted</a:t>
            </a:r>
          </a:p>
        </p:txBody>
      </p:sp>
      <p:pic>
        <p:nvPicPr>
          <p:cNvPr id="4100" name="Picture 4">
            <a:extLst>
              <a:ext uri="{FF2B5EF4-FFF2-40B4-BE49-F238E27FC236}">
                <a16:creationId xmlns:a16="http://schemas.microsoft.com/office/drawing/2014/main" id="{CD8CF058-C6C9-65E3-0B31-D652E8A5C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554" y="1690688"/>
            <a:ext cx="57023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94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D6B-125B-0E04-7B29-7B1AD3A12201}"/>
              </a:ext>
            </a:extLst>
          </p:cNvPr>
          <p:cNvSpPr>
            <a:spLocks noGrp="1"/>
          </p:cNvSpPr>
          <p:nvPr>
            <p:ph type="title"/>
          </p:nvPr>
        </p:nvSpPr>
        <p:spPr>
          <a:xfrm>
            <a:off x="124809" y="2601721"/>
            <a:ext cx="3450021" cy="1325563"/>
          </a:xfrm>
        </p:spPr>
        <p:txBody>
          <a:bodyPr/>
          <a:lstStyle/>
          <a:p>
            <a:r>
              <a:rPr lang="en-US" dirty="0"/>
              <a:t>Fastest Speed</a:t>
            </a:r>
          </a:p>
        </p:txBody>
      </p:sp>
      <p:pic>
        <p:nvPicPr>
          <p:cNvPr id="27650" name="Picture 2">
            <a:extLst>
              <a:ext uri="{FF2B5EF4-FFF2-40B4-BE49-F238E27FC236}">
                <a16:creationId xmlns:a16="http://schemas.microsoft.com/office/drawing/2014/main" id="{9947A933-EA1C-C11A-3F18-8D4974EFF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790" y="0"/>
            <a:ext cx="63261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4B4CDF-06F2-610A-7B02-02ECDA68F757}"/>
              </a:ext>
            </a:extLst>
          </p:cNvPr>
          <p:cNvSpPr txBox="1"/>
          <p:nvPr/>
        </p:nvSpPr>
        <p:spPr>
          <a:xfrm>
            <a:off x="9701049" y="0"/>
            <a:ext cx="1450428" cy="369332"/>
          </a:xfrm>
          <a:prstGeom prst="rect">
            <a:avLst/>
          </a:prstGeom>
          <a:noFill/>
          <a:ln>
            <a:noFill/>
          </a:ln>
        </p:spPr>
        <p:txBody>
          <a:bodyPr wrap="square" rtlCol="0">
            <a:spAutoFit/>
          </a:bodyPr>
          <a:lstStyle/>
          <a:p>
            <a:pPr algn="ctr"/>
            <a:r>
              <a:rPr lang="en-US" dirty="0"/>
              <a:t>247.22 kph</a:t>
            </a:r>
          </a:p>
        </p:txBody>
      </p:sp>
      <p:sp>
        <p:nvSpPr>
          <p:cNvPr id="4" name="TextBox 3">
            <a:extLst>
              <a:ext uri="{FF2B5EF4-FFF2-40B4-BE49-F238E27FC236}">
                <a16:creationId xmlns:a16="http://schemas.microsoft.com/office/drawing/2014/main" id="{31192047-9E1E-2EE8-8101-4F6A0D65D1AF}"/>
              </a:ext>
            </a:extLst>
          </p:cNvPr>
          <p:cNvSpPr txBox="1"/>
          <p:nvPr/>
        </p:nvSpPr>
        <p:spPr>
          <a:xfrm>
            <a:off x="9701049" y="6304002"/>
            <a:ext cx="1450428" cy="369332"/>
          </a:xfrm>
          <a:prstGeom prst="rect">
            <a:avLst/>
          </a:prstGeom>
          <a:noFill/>
          <a:ln>
            <a:noFill/>
          </a:ln>
        </p:spPr>
        <p:txBody>
          <a:bodyPr wrap="square" rtlCol="0">
            <a:spAutoFit/>
          </a:bodyPr>
          <a:lstStyle/>
          <a:p>
            <a:pPr algn="ctr"/>
            <a:r>
              <a:rPr lang="en-US" dirty="0"/>
              <a:t>158.76 kph</a:t>
            </a:r>
          </a:p>
        </p:txBody>
      </p:sp>
      <p:sp>
        <p:nvSpPr>
          <p:cNvPr id="5" name="Up-down Arrow 4">
            <a:extLst>
              <a:ext uri="{FF2B5EF4-FFF2-40B4-BE49-F238E27FC236}">
                <a16:creationId xmlns:a16="http://schemas.microsoft.com/office/drawing/2014/main" id="{DA506131-3D5F-83B8-15A0-56C45E46C6CD}"/>
              </a:ext>
            </a:extLst>
          </p:cNvPr>
          <p:cNvSpPr/>
          <p:nvPr/>
        </p:nvSpPr>
        <p:spPr>
          <a:xfrm>
            <a:off x="10152994" y="369332"/>
            <a:ext cx="546538" cy="591059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61E241-5234-5CAD-11F0-F76336E9436B}"/>
              </a:ext>
            </a:extLst>
          </p:cNvPr>
          <p:cNvSpPr/>
          <p:nvPr/>
        </p:nvSpPr>
        <p:spPr>
          <a:xfrm>
            <a:off x="10504734" y="3264502"/>
            <a:ext cx="1834156" cy="584775"/>
          </a:xfrm>
          <a:prstGeom prst="rect">
            <a:avLst/>
          </a:prstGeom>
          <a:noFill/>
        </p:spPr>
        <p:txBody>
          <a:bodyPr wrap="none" lIns="91440" tIns="45720" rIns="91440" bIns="45720">
            <a:spAutoFit/>
          </a:bodyPr>
          <a:lstStyle/>
          <a:p>
            <a:pPr algn="ctr"/>
            <a:r>
              <a:rPr lang="en-GB" sz="3200" b="0" cap="none" spc="0" dirty="0">
                <a:ln w="0"/>
                <a:solidFill>
                  <a:schemeClr val="accent1"/>
                </a:solidFill>
                <a:effectLst>
                  <a:outerShdw blurRad="38100" dist="25400" dir="5400000" algn="ctr" rotWithShape="0">
                    <a:srgbClr val="6E747A">
                      <a:alpha val="43000"/>
                    </a:srgbClr>
                  </a:outerShdw>
                </a:effectLst>
              </a:rPr>
              <a:t>88.56 kph</a:t>
            </a:r>
          </a:p>
        </p:txBody>
      </p:sp>
      <p:sp>
        <p:nvSpPr>
          <p:cNvPr id="7" name="Rectangle 6">
            <a:extLst>
              <a:ext uri="{FF2B5EF4-FFF2-40B4-BE49-F238E27FC236}">
                <a16:creationId xmlns:a16="http://schemas.microsoft.com/office/drawing/2014/main" id="{BA54C519-1058-DE36-46C7-8DF2AB167C9D}"/>
              </a:ext>
            </a:extLst>
          </p:cNvPr>
          <p:cNvSpPr/>
          <p:nvPr/>
        </p:nvSpPr>
        <p:spPr>
          <a:xfrm>
            <a:off x="3574830" y="0"/>
            <a:ext cx="1616602" cy="619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9FADF7-0993-EDC0-4421-8399D37DBB23}"/>
              </a:ext>
            </a:extLst>
          </p:cNvPr>
          <p:cNvSpPr/>
          <p:nvPr/>
        </p:nvSpPr>
        <p:spPr>
          <a:xfrm>
            <a:off x="3658404" y="6053902"/>
            <a:ext cx="1616602" cy="619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89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B4769-2DC2-CE1F-E52B-D455852BD4BC}"/>
              </a:ext>
            </a:extLst>
          </p:cNvPr>
          <p:cNvSpPr>
            <a:spLocks noGrp="1"/>
          </p:cNvSpPr>
          <p:nvPr>
            <p:ph type="title"/>
          </p:nvPr>
        </p:nvSpPr>
        <p:spPr/>
        <p:txBody>
          <a:bodyPr>
            <a:normAutofit/>
          </a:bodyPr>
          <a:lstStyle/>
          <a:p>
            <a:pPr algn="ctr"/>
            <a:r>
              <a:rPr lang="en-US" dirty="0"/>
              <a:t>Actions in circuit</a:t>
            </a:r>
          </a:p>
        </p:txBody>
      </p:sp>
      <p:sp>
        <p:nvSpPr>
          <p:cNvPr id="2" name="Content Placeholder 1">
            <a:extLst>
              <a:ext uri="{FF2B5EF4-FFF2-40B4-BE49-F238E27FC236}">
                <a16:creationId xmlns:a16="http://schemas.microsoft.com/office/drawing/2014/main" id="{53776F76-EC84-2B7D-0D61-41A8E97BADB6}"/>
              </a:ext>
            </a:extLst>
          </p:cNvPr>
          <p:cNvSpPr>
            <a:spLocks noGrp="1"/>
          </p:cNvSpPr>
          <p:nvPr>
            <p:ph idx="1"/>
          </p:nvPr>
        </p:nvSpPr>
        <p:spPr/>
        <p:txBody>
          <a:bodyPr/>
          <a:lstStyle/>
          <a:p>
            <a:r>
              <a:rPr lang="en-US" dirty="0"/>
              <a:t>Overtakes</a:t>
            </a:r>
          </a:p>
          <a:p>
            <a:r>
              <a:rPr lang="en-US" dirty="0"/>
              <a:t>Interruption (Safety Car/Virtual Safety Car/Red Flag)</a:t>
            </a:r>
          </a:p>
          <a:p>
            <a:r>
              <a:rPr lang="en-US" dirty="0"/>
              <a:t>Retirement</a:t>
            </a:r>
          </a:p>
        </p:txBody>
      </p:sp>
    </p:spTree>
    <p:extLst>
      <p:ext uri="{BB962C8B-B14F-4D97-AF65-F5344CB8AC3E}">
        <p14:creationId xmlns:p14="http://schemas.microsoft.com/office/powerpoint/2010/main" val="220878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B4769-2DC2-CE1F-E52B-D455852BD4BC}"/>
              </a:ext>
            </a:extLst>
          </p:cNvPr>
          <p:cNvSpPr>
            <a:spLocks noGrp="1"/>
          </p:cNvSpPr>
          <p:nvPr>
            <p:ph type="title"/>
          </p:nvPr>
        </p:nvSpPr>
        <p:spPr>
          <a:xfrm>
            <a:off x="1057328" y="2984939"/>
            <a:ext cx="9906000" cy="635384"/>
          </a:xfrm>
        </p:spPr>
        <p:txBody>
          <a:bodyPr>
            <a:normAutofit/>
          </a:bodyPr>
          <a:lstStyle/>
          <a:p>
            <a:pPr algn="ctr"/>
            <a:r>
              <a:rPr lang="en-US" dirty="0"/>
              <a:t>OVERTAKES</a:t>
            </a:r>
          </a:p>
        </p:txBody>
      </p:sp>
    </p:spTree>
    <p:extLst>
      <p:ext uri="{BB962C8B-B14F-4D97-AF65-F5344CB8AC3E}">
        <p14:creationId xmlns:p14="http://schemas.microsoft.com/office/powerpoint/2010/main" val="482670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4"/>
</p:tagLst>
</file>

<file path=ppt/tags/tag2.xml><?xml version="1.0" encoding="utf-8"?>
<p:tagLst xmlns:a="http://schemas.openxmlformats.org/drawingml/2006/main" xmlns:r="http://schemas.openxmlformats.org/officeDocument/2006/relationships" xmlns:p="http://schemas.openxmlformats.org/presentationml/2006/main">
  <p:tag name="TIMING" val="|5.1|9.8|4.1|2.8|3.5|4.2"/>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{3B5E47EF-9FE5-F64E-8ED9-4817F95F92CE}tf10001122</Template>
  <TotalTime>503</TotalTime>
  <Words>1505</Words>
  <Application>Microsoft Macintosh PowerPoint</Application>
  <PresentationFormat>Widescreen</PresentationFormat>
  <Paragraphs>96</Paragraphs>
  <Slides>27</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Calibri Light</vt:lpstr>
      <vt:lpstr>Tw Cen MT</vt:lpstr>
      <vt:lpstr>Office Theme</vt:lpstr>
      <vt:lpstr>Circuit</vt:lpstr>
      <vt:lpstr>MOST ENTERTAINING F1 CIRCUIT</vt:lpstr>
      <vt:lpstr>PowerPoint Presentation</vt:lpstr>
      <vt:lpstr>PowerPoint Presentation</vt:lpstr>
      <vt:lpstr>WHICH CIRCUIT IS the most ENTERTAINING ?</vt:lpstr>
      <vt:lpstr>Distribution of Circuits</vt:lpstr>
      <vt:lpstr>Circuit with the most race hosted</vt:lpstr>
      <vt:lpstr>Fastest Speed</vt:lpstr>
      <vt:lpstr>Actions in circuit</vt:lpstr>
      <vt:lpstr>OVERTAKES</vt:lpstr>
      <vt:lpstr>Overtakes</vt:lpstr>
      <vt:lpstr>Overtakes Shown in TV</vt:lpstr>
      <vt:lpstr>Overtakes by Circuit</vt:lpstr>
      <vt:lpstr>PIT STOP</vt:lpstr>
      <vt:lpstr>Pit Stop</vt:lpstr>
      <vt:lpstr>Average Pit Stop Time</vt:lpstr>
      <vt:lpstr>INTERRUPTION</vt:lpstr>
      <vt:lpstr>Interruption</vt:lpstr>
      <vt:lpstr>Safety Car</vt:lpstr>
      <vt:lpstr>Virtual Safety Car</vt:lpstr>
      <vt:lpstr>Red Flag</vt:lpstr>
      <vt:lpstr>RETIREMENT</vt:lpstr>
      <vt:lpstr>Retirement</vt:lpstr>
      <vt:lpstr>Mechanical</vt:lpstr>
      <vt:lpstr>Damage</vt:lpstr>
      <vt:lpstr>CONCLUSION</vt:lpstr>
      <vt:lpstr>BASED ON DATA, WE NARROW DOWN TO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 Circuit Analysis</dc:title>
  <dc:subject/>
  <dc:creator>#ANDREW WIRAATMAJA#</dc:creator>
  <cp:keywords/>
  <dc:description/>
  <cp:lastModifiedBy>#ANDREW WIRAATMAJA#</cp:lastModifiedBy>
  <cp:revision>4</cp:revision>
  <dcterms:created xsi:type="dcterms:W3CDTF">2022-10-27T12:40:51Z</dcterms:created>
  <dcterms:modified xsi:type="dcterms:W3CDTF">2022-10-27T21:23:42Z</dcterms:modified>
  <cp:category/>
</cp:coreProperties>
</file>