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VLB/GnHtp7m1aJueGMTome+h0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EE623F-6DC9-49B3-AF21-79A9D277F841}">
  <a:tblStyle styleId="{88EE623F-6DC9-49B3-AF21-79A9D277F8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2d98b532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2d98b53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30255e10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30255e1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30255e10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30255e1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30255e101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30255e1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1.jpg"/><Relationship Id="rId5" Type="http://schemas.openxmlformats.org/officeDocument/2006/relationships/image" Target="../media/image13.jpg"/><Relationship Id="rId6" Type="http://schemas.openxmlformats.org/officeDocument/2006/relationships/image" Target="../media/image9.png"/><Relationship Id="rId7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996400" y="4244975"/>
            <a:ext cx="79254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Project name: Smart Pest Repeller</a:t>
            </a:r>
            <a:br>
              <a:rPr lang="en-US"/>
            </a:b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Team members: Andrew Albritton Michael McNeil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8483"/>
              <a:buFont typeface="Arial"/>
              <a:buNone/>
            </a:pPr>
            <a:r>
              <a:rPr lang="en-US"/>
              <a:t> </a:t>
            </a:r>
            <a:r>
              <a:rPr lang="en-US" sz="3605"/>
              <a:t>Melquisedec Ordonez</a:t>
            </a:r>
            <a:endParaRPr sz="6155"/>
          </a:p>
        </p:txBody>
      </p:sp>
      <p:pic>
        <p:nvPicPr>
          <p:cNvPr descr="DLCOE_logo_HWHT.png"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Problem Statement: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Pest control is a issue that often makes people choose between </a:t>
            </a:r>
            <a:r>
              <a:rPr lang="en-US" sz="2000"/>
              <a:t>environmentally</a:t>
            </a:r>
            <a:r>
              <a:rPr lang="en-US" sz="2000"/>
              <a:t> harmful solutions or solutions that are not very effective.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Pest control models that do not use harmful chemicals or pesticides, often are ineffective due to the limited range of frequencies they can generate (different pests respond to different frequencies)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Solution Proposal: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Our device will utilize an image based ML model in order to classify between three different subgroups of organisms in order to allow for repelling flies, rodents, and lizards.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Once one of the listed organisms is recognized the sound system will emit the corresponding frequency of the recognized organism.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457213" y="8091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Diagram of subsystems and interface </a:t>
            </a:r>
            <a:endParaRPr/>
          </a:p>
        </p:txBody>
      </p:sp>
      <p:pic>
        <p:nvPicPr>
          <p:cNvPr id="67" name="Google Shape;6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880" y="1509002"/>
            <a:ext cx="6992274" cy="42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"/>
          <p:cNvSpPr txBox="1"/>
          <p:nvPr/>
        </p:nvSpPr>
        <p:spPr>
          <a:xfrm>
            <a:off x="2482300" y="5709625"/>
            <a:ext cx="749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Red / Grey: Michael McNeil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Yellow: Andrew Albritton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Blue: </a:t>
            </a:r>
            <a:r>
              <a:rPr lang="en-US" sz="2400">
                <a:solidFill>
                  <a:schemeClr val="dk1"/>
                </a:solidFill>
              </a:rPr>
              <a:t>Melquisedec Ordonez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2d98b5321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Partition</a:t>
            </a:r>
            <a:endParaRPr/>
          </a:p>
        </p:txBody>
      </p:sp>
      <p:sp>
        <p:nvSpPr>
          <p:cNvPr id="74" name="Google Shape;74;g282d98b5321_0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Andrew: ML image classification, camera operations and motion sensor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Michael: Power supply and battery system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Melquisedec: </a:t>
            </a:r>
            <a:r>
              <a:rPr lang="en-US" sz="2400"/>
              <a:t>Ultrasonic</a:t>
            </a:r>
            <a:r>
              <a:rPr lang="en-US" sz="2400"/>
              <a:t> </a:t>
            </a:r>
            <a:r>
              <a:rPr lang="en-US" sz="2400"/>
              <a:t>emitter and cooling system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Machine Learning Image Recognition -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457200" y="2049275"/>
            <a:ext cx="35535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A motion sensor when triggered will activate a camera </a:t>
            </a:r>
            <a:r>
              <a:rPr lang="en-US" sz="1400"/>
              <a:t>attached</a:t>
            </a:r>
            <a:r>
              <a:rPr lang="en-US" sz="1400"/>
              <a:t> to the Coral board.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This image will result in one of the four following labels: Rodent, </a:t>
            </a:r>
            <a:r>
              <a:rPr lang="en-US" sz="1400"/>
              <a:t>Lizard</a:t>
            </a:r>
            <a:r>
              <a:rPr lang="en-US" sz="1400"/>
              <a:t>, Fly, or ignore.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The ignore label will </a:t>
            </a:r>
            <a:r>
              <a:rPr lang="en-US" sz="1400"/>
              <a:t>prevent the speakers from activating when the motion sensor is triggered by a person, dog, bird, etc.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We will be using the YOLO git repository to create and test our model. A figure of YOLO’s algorithm can be found in the top right hand corner</a:t>
            </a:r>
            <a:endParaRPr sz="1400"/>
          </a:p>
        </p:txBody>
      </p:sp>
      <p:pic>
        <p:nvPicPr>
          <p:cNvPr id="81" name="Google Shape;8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550" y="2049275"/>
            <a:ext cx="4676251" cy="24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3100" y="4458250"/>
            <a:ext cx="4331100" cy="22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5"/>
          <p:cNvPicPr preferRelativeResize="0"/>
          <p:nvPr/>
        </p:nvPicPr>
        <p:blipFill rotWithShape="1">
          <a:blip r:embed="rId5">
            <a:alphaModFix/>
          </a:blip>
          <a:srcRect b="0" l="18345" r="16554" t="0"/>
          <a:stretch/>
        </p:blipFill>
        <p:spPr>
          <a:xfrm>
            <a:off x="0" y="5206000"/>
            <a:ext cx="1913924" cy="16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"/>
          <p:cNvPicPr preferRelativeResize="0"/>
          <p:nvPr/>
        </p:nvPicPr>
        <p:blipFill rotWithShape="1">
          <a:blip r:embed="rId6">
            <a:alphaModFix/>
          </a:blip>
          <a:srcRect b="0" l="31774" r="31890" t="0"/>
          <a:stretch/>
        </p:blipFill>
        <p:spPr>
          <a:xfrm>
            <a:off x="1913925" y="5206000"/>
            <a:ext cx="1068225" cy="16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 rotWithShape="1">
          <a:blip r:embed="rId7">
            <a:alphaModFix/>
          </a:blip>
          <a:srcRect b="0" l="12513" r="11694" t="0"/>
          <a:stretch/>
        </p:blipFill>
        <p:spPr>
          <a:xfrm>
            <a:off x="2896700" y="5011600"/>
            <a:ext cx="1399374" cy="18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30255e101_0_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System</a:t>
            </a:r>
            <a:endParaRPr/>
          </a:p>
        </p:txBody>
      </p:sp>
      <p:sp>
        <p:nvSpPr>
          <p:cNvPr id="91" name="Google Shape;91;g2830255e101_0_2"/>
          <p:cNvSpPr txBox="1"/>
          <p:nvPr>
            <p:ph idx="1" type="body"/>
          </p:nvPr>
        </p:nvSpPr>
        <p:spPr>
          <a:xfrm>
            <a:off x="457200" y="1648150"/>
            <a:ext cx="41148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600" u="sng"/>
              <a:t>Wall Power Mode:</a:t>
            </a:r>
            <a:endParaRPr b="1" sz="1600" u="sng"/>
          </a:p>
          <a:p>
            <a:pPr indent="-3302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System, when connected to wall power, will power the main microcontrollers while charging the battery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Battery charging circuit will monitor fuel level of battery in order to prevent overvoltage and potential damage to the battery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600" u="sng"/>
              <a:t>Battery Mode:</a:t>
            </a:r>
            <a:endParaRPr b="1" sz="1600" u="sng"/>
          </a:p>
          <a:p>
            <a:pPr indent="-3302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System, when disconnected from wall power, will operate via battery power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System will include a fuel </a:t>
            </a:r>
            <a:r>
              <a:rPr lang="en-US" sz="1600"/>
              <a:t>gauge</a:t>
            </a:r>
            <a:r>
              <a:rPr lang="en-US" sz="1600"/>
              <a:t> to indicate to user when it is </a:t>
            </a:r>
            <a:r>
              <a:rPr lang="en-US" sz="1600"/>
              <a:t>time</a:t>
            </a:r>
            <a:r>
              <a:rPr lang="en-US" sz="1600"/>
              <a:t> to charge the system again.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2" name="Google Shape;92;g2830255e101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52877"/>
            <a:ext cx="4267202" cy="259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30255e101_0_7"/>
          <p:cNvSpPr txBox="1"/>
          <p:nvPr>
            <p:ph type="title"/>
          </p:nvPr>
        </p:nvSpPr>
        <p:spPr>
          <a:xfrm>
            <a:off x="457200" y="917290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Sound/Cooling System</a:t>
            </a:r>
            <a:endParaRPr/>
          </a:p>
        </p:txBody>
      </p:sp>
      <p:pic>
        <p:nvPicPr>
          <p:cNvPr id="98" name="Google Shape;98;g2830255e10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556419">
            <a:off x="8485491" y="2991725"/>
            <a:ext cx="302030" cy="27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830255e101_0_7"/>
          <p:cNvPicPr preferRelativeResize="0"/>
          <p:nvPr/>
        </p:nvPicPr>
        <p:blipFill rotWithShape="1">
          <a:blip r:embed="rId4">
            <a:alphaModFix/>
          </a:blip>
          <a:srcRect b="38663" l="37682" r="40536" t="13096"/>
          <a:stretch/>
        </p:blipFill>
        <p:spPr>
          <a:xfrm>
            <a:off x="6790312" y="3462325"/>
            <a:ext cx="324950" cy="43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830255e101_0_7"/>
          <p:cNvPicPr preferRelativeResize="0"/>
          <p:nvPr/>
        </p:nvPicPr>
        <p:blipFill rotWithShape="1">
          <a:blip r:embed="rId5">
            <a:alphaModFix/>
          </a:blip>
          <a:srcRect b="55893" l="30452" r="59358" t="3023"/>
          <a:stretch/>
        </p:blipFill>
        <p:spPr>
          <a:xfrm rot="-5400000">
            <a:off x="7409055" y="2344216"/>
            <a:ext cx="438615" cy="102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830255e101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6245" y="2537063"/>
            <a:ext cx="552104" cy="598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g2830255e101_0_7"/>
          <p:cNvCxnSpPr>
            <a:stCxn id="101" idx="3"/>
            <a:endCxn id="100" idx="0"/>
          </p:cNvCxnSpPr>
          <p:nvPr/>
        </p:nvCxnSpPr>
        <p:spPr>
          <a:xfrm>
            <a:off x="5998349" y="2836213"/>
            <a:ext cx="1116900" cy="21300"/>
          </a:xfrm>
          <a:prstGeom prst="straightConnector1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g2830255e101_0_7"/>
          <p:cNvCxnSpPr>
            <a:stCxn id="99" idx="3"/>
            <a:endCxn id="100" idx="1"/>
          </p:cNvCxnSpPr>
          <p:nvPr/>
        </p:nvCxnSpPr>
        <p:spPr>
          <a:xfrm flipH="1" rot="10800000">
            <a:off x="7115262" y="3076838"/>
            <a:ext cx="513000" cy="604800"/>
          </a:xfrm>
          <a:prstGeom prst="bentConnector2">
            <a:avLst/>
          </a:prstGeom>
          <a:noFill/>
          <a:ln cap="flat" cmpd="sng" w="952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4" name="Google Shape;104;g2830255e10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078182">
            <a:off x="8485491" y="2525700"/>
            <a:ext cx="302031" cy="278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830255e101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1923" y="3850625"/>
            <a:ext cx="402901" cy="5473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g2830255e101_0_7"/>
          <p:cNvCxnSpPr>
            <a:stCxn id="105" idx="0"/>
            <a:endCxn id="101" idx="2"/>
          </p:cNvCxnSpPr>
          <p:nvPr/>
        </p:nvCxnSpPr>
        <p:spPr>
          <a:xfrm rot="10800000">
            <a:off x="5722374" y="3135425"/>
            <a:ext cx="21000" cy="7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g2830255e101_0_7"/>
          <p:cNvCxnSpPr>
            <a:endCxn id="99" idx="1"/>
          </p:cNvCxnSpPr>
          <p:nvPr/>
        </p:nvCxnSpPr>
        <p:spPr>
          <a:xfrm>
            <a:off x="5431012" y="2846438"/>
            <a:ext cx="13593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g2830255e101_0_7"/>
          <p:cNvSpPr txBox="1"/>
          <p:nvPr/>
        </p:nvSpPr>
        <p:spPr>
          <a:xfrm>
            <a:off x="457200" y="1899000"/>
            <a:ext cx="4419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Transmitter emmitts ultrasonic sound sensitive to the particular pest detected by camera, eg insect or rodent.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Humidity sensor detects when humidity levels are beyond operating range of devices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Fan keeps system units dry to keep them operational on hotter or wet conditions.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457200" y="6739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and Validation plan</a:t>
            </a:r>
            <a:endParaRPr/>
          </a:p>
        </p:txBody>
      </p:sp>
      <p:graphicFrame>
        <p:nvGraphicFramePr>
          <p:cNvPr id="114" name="Google Shape;114;p7"/>
          <p:cNvGraphicFramePr/>
          <p:nvPr/>
        </p:nvGraphicFramePr>
        <p:xfrm>
          <a:off x="952500" y="181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{88EE623F-6DC9-49B3-AF21-79A9D277F841}</a:tableStyleId>
              </a:tblPr>
              <a:tblGrid>
                <a:gridCol w="1447800"/>
                <a:gridCol w="1447800"/>
                <a:gridCol w="1447800"/>
                <a:gridCol w="1499550"/>
                <a:gridCol w="1396050"/>
              </a:tblGrid>
              <a:tr h="7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October 14th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October 28th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November 14th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November 25th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6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Machine Learning Image Model, Camera, and Motion sensor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-Finish putting together YOLO training algorithm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-Start working on training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-Finish Training, and test for a goal of &gt;=90% precision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-Begin model implementation on Coral Board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-Finish Camera program .py configuration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-Install Motion sensor, and test camera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-Ensure proper program speed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-Finish testing  the built model using the camera and motion sensor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3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 Delivery / </a:t>
                      </a:r>
                      <a:r>
                        <a:rPr lang="en-US"/>
                        <a:t>Management</a:t>
                      </a: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-Finalize PCB Design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-Run simulations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-Order Parts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-Learn to solder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-Start to assemble PCB circuitry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-Finish PCB implementation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-Start testing and debug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-Finish test and debug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-Validate system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2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Sound/Cooling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Final system parts delivered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-System design completed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-Validate/Stress test individual components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-Begin on integration of individual parts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-Stress test integrated parts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7"/>
          <p:cNvSpPr txBox="1"/>
          <p:nvPr/>
        </p:nvSpPr>
        <p:spPr>
          <a:xfrm>
            <a:off x="1155900" y="1281025"/>
            <a:ext cx="6832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Currently: have outlined needs for each system, assembled partial parts list, begun preliminary subsystem designs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30255e101_0_21"/>
          <p:cNvSpPr txBox="1"/>
          <p:nvPr>
            <p:ph type="title"/>
          </p:nvPr>
        </p:nvSpPr>
        <p:spPr>
          <a:xfrm>
            <a:off x="3298675" y="3027152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