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Z/npuGL8zBGjpdg/98Nd7q5Uf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04C5B-D691-4059-96A5-C2CB3A5E286B}">
  <a:tblStyle styleId="{D1F04C5B-D691-4059-96A5-C2CB3A5E28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76aba001d_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76aba001d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6aba001d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6aba001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6aba001d_3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6aba001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76aba001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76aba00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76aba001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76aba00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6aba001d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6aba001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76aba001d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76aba001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6aba001d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76aba001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6aba001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76aba00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6aba001d_3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6aba001d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403 Final Presentation</a:t>
            </a:r>
            <a:br>
              <a:rPr lang="en-US"/>
            </a:br>
            <a:r>
              <a:rPr lang="en-US"/>
              <a:t>Team 30: Smart Pest Repeller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Andrew Albritton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Melquisedec Ordonez</a:t>
            </a:r>
            <a:br>
              <a:rPr lang="en-US"/>
            </a:br>
            <a:r>
              <a:rPr lang="en-US"/>
              <a:t>Michael McNeil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Sponsor: Peng Hao Huang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g2976aba001d_3_38"/>
          <p:cNvGraphicFramePr/>
          <p:nvPr/>
        </p:nvGraphicFramePr>
        <p:xfrm>
          <a:off x="952500" y="10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{D1F04C5B-D691-4059-96A5-C2CB3A5E286B}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Task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Paragraph (FSR)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/>
                        <a:t>Specification</a:t>
                      </a:r>
                      <a:endParaRPr b="1"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/>
                        <a:t>Result</a:t>
                      </a:r>
                      <a:endParaRPr b="1"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50"/>
                        <a:t>Owner</a:t>
                      </a:r>
                      <a:endParaRPr b="1"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Training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3.2.1.2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Goal of 90%&gt;= precision</a:t>
                      </a:r>
                      <a:endParaRPr sz="6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or</a:t>
                      </a:r>
                      <a:endParaRPr sz="6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Goal of .1 &gt;= loss 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PASS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Andrew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Camera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3.2.1.3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make sure 3 photos are taken per second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Andrew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Motion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3.2.3.1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Ensure camera activates from motion control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Andrew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Camera MLA processing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3.2.5.1.1</a:t>
                      </a:r>
                      <a:endParaRPr b="1" sz="8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3.2.5.1.2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Ensure precision is maintained post- implementation</a:t>
                      </a:r>
                      <a:endParaRPr sz="6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(Generalization of model usually yields 10-30% lower probability of detection)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Andrew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GPIO signal transmission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3.2.3.2.1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Ensure signal transmitted from GPIO pins matches detected organism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Andrew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DC/DC Voltage Converter Verification (3.2.1.3.3)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3.2.1.3.3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Verify that converter can take in various input voltages and continue to output 5V and 2A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Michael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Battery Charger Verification (3.2.1.3.4)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3.2.1.3.4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Verify battery charger charges battery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Michael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Fuel Gauge Indicator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3.2.1.3.5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Verify fuel gauge tracks fuel and indicates when batteries need to charge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Michael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Power PCB Verification 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3.2.1.3.6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Verify PCB circuit connects and system functions as intended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Michael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Signal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3.2.1.1</a:t>
                      </a:r>
                      <a:endParaRPr b="1" sz="8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3.2.3.2.1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Establish signal generator can produce the three separate frequencies required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Amplifier Verification 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3.2.1.1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Verify signal is appropriately amplified before reaching emitter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Emitter verification 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3.2.1.1</a:t>
                      </a:r>
                      <a:endParaRPr b="1" sz="8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3.2.3.2.1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Make sure emitter can emit required frequencies 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Emitter PCB verification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3.2.1.1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Verify circuit behaves like individually verified componentes did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/>
                        <a:t>Mel</a:t>
                      </a:r>
                      <a:endParaRPr sz="6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76aba001d_3_1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403 Remaining Tasks</a:t>
            </a:r>
            <a:endParaRPr/>
          </a:p>
        </p:txBody>
      </p:sp>
      <p:sp>
        <p:nvSpPr>
          <p:cNvPr id="130" name="Google Shape;130;g2976aba001d_3_1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Power PCB Assembly and Testing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Write GPIO control function (motion-sensor / data transmission)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Write camera control function / camera detection validation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Coral board Path management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Receive Signal generator PCB. </a:t>
            </a:r>
            <a:r>
              <a:rPr lang="en-US" sz="2100"/>
              <a:t>Assemble</a:t>
            </a:r>
            <a:r>
              <a:rPr lang="en-US" sz="2100"/>
              <a:t> PCB and validate functionality.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76aba001d_3_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404 Future Tasks</a:t>
            </a:r>
            <a:endParaRPr/>
          </a:p>
        </p:txBody>
      </p:sp>
      <p:sp>
        <p:nvSpPr>
          <p:cNvPr id="136" name="Google Shape;136;g2976aba001d_3_13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Housing Unit design and fabrication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Power interconnections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Signal generation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Full system integration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76aba001d_3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2" name="Google Shape;62;g2976aba001d_3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Many forms of pest control have limitations due to their environmental impacts and costs. The goal of the smart pest repeller is to create a pest control solution that creates the smallest possible footprint on its surrounding environment. By using a machine learning algorithm and ultrasonic emitters, the smart pest repeller addresses the problem of pest control while minimizing it’s impact on its surroundings.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50" y="998450"/>
            <a:ext cx="8033300" cy="39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722075" y="4918925"/>
            <a:ext cx="77724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System Block Diagram: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Andrew Albritton: Yellow (ML Algorithm / Emitter Control)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Michael McNeil: Red / Grey  (Power Delivery / Battery Charging)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Melquisedec Ordonez: Blue  (Emitter Subsystem)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76aba001d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Subsystem</a:t>
            </a:r>
            <a:endParaRPr/>
          </a:p>
        </p:txBody>
      </p:sp>
      <p:sp>
        <p:nvSpPr>
          <p:cNvPr id="74" name="Google Shape;74;g2976aba001d_0_2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Training set built containing over 9000 images and 11 classes labeled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YOLOv5 image model Trained to a loss &gt; .1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Detection Testing with PyTorch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Model converted from PyTorch to Tensor Flow LITE (int - 8)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Detection function written in PyTorch converted to minimal function only using PyCoral for Edge TPU compatibility.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Detection Testing with TensorFlow LITE compatible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Detection data processing function completed </a:t>
            </a:r>
            <a:endParaRPr sz="1400"/>
          </a:p>
        </p:txBody>
      </p:sp>
      <p:pic>
        <p:nvPicPr>
          <p:cNvPr id="75" name="Google Shape;75;g2976aba001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4550"/>
            <a:ext cx="1461000" cy="15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976aba001d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000" y="4038800"/>
            <a:ext cx="2633824" cy="28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976aba001d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04375"/>
            <a:ext cx="2322275" cy="14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976aba001d_0_2"/>
          <p:cNvSpPr txBox="1"/>
          <p:nvPr/>
        </p:nvSpPr>
        <p:spPr>
          <a:xfrm>
            <a:off x="7225750" y="244050"/>
            <a:ext cx="146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Hours: 73</a:t>
            </a:r>
            <a:endParaRPr/>
          </a:p>
        </p:txBody>
      </p:sp>
      <p:pic>
        <p:nvPicPr>
          <p:cNvPr id="79" name="Google Shape;79;g2976aba001d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825" y="4873200"/>
            <a:ext cx="5049175" cy="19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976aba001d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5500" y="3601550"/>
            <a:ext cx="3982425" cy="180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2976aba001d_0_2"/>
          <p:cNvCxnSpPr/>
          <p:nvPr/>
        </p:nvCxnSpPr>
        <p:spPr>
          <a:xfrm flipH="1">
            <a:off x="4813900" y="4187400"/>
            <a:ext cx="4116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6aba001d_3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Subsystem</a:t>
            </a:r>
            <a:endParaRPr/>
          </a:p>
        </p:txBody>
      </p:sp>
      <p:sp>
        <p:nvSpPr>
          <p:cNvPr id="87" name="Google Shape;87;g2976aba001d_3_5"/>
          <p:cNvSpPr txBox="1"/>
          <p:nvPr>
            <p:ph idx="1" type="body"/>
          </p:nvPr>
        </p:nvSpPr>
        <p:spPr>
          <a:xfrm>
            <a:off x="457200" y="1764595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Parts research and selection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Designed battery charger schematic for 2S2P 7.2V battery power 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Designed a battery fuel gauge schematic for a 2S battery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Designed a DC/DC voltage regulator schematic for outputting a 5V 2A signal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8" name="Google Shape;88;g2976aba001d_3_5"/>
          <p:cNvSpPr txBox="1"/>
          <p:nvPr/>
        </p:nvSpPr>
        <p:spPr>
          <a:xfrm>
            <a:off x="7168550" y="129400"/>
            <a:ext cx="1682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Hours: 50</a:t>
            </a:r>
            <a:endParaRPr sz="1600"/>
          </a:p>
        </p:txBody>
      </p:sp>
      <p:pic>
        <p:nvPicPr>
          <p:cNvPr id="89" name="Google Shape;89;g2976aba001d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25" y="4759645"/>
            <a:ext cx="2199725" cy="164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976aba001d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800" y="4935433"/>
            <a:ext cx="2199727" cy="129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976aba001d_3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375" y="4759651"/>
            <a:ext cx="2199725" cy="164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6aba001d_3_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Subsystem</a:t>
            </a:r>
            <a:endParaRPr/>
          </a:p>
        </p:txBody>
      </p:sp>
      <p:sp>
        <p:nvSpPr>
          <p:cNvPr id="97" name="Google Shape;97;g2976aba001d_3_23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Placed and routed PCB components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Conducted a design review of PCB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Started PCB assembly</a:t>
            </a:r>
            <a:endParaRPr sz="2400"/>
          </a:p>
        </p:txBody>
      </p:sp>
      <p:pic>
        <p:nvPicPr>
          <p:cNvPr id="98" name="Google Shape;98;g2976aba001d_3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" y="3714038"/>
            <a:ext cx="3755700" cy="25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976aba001d_3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452" y="3802205"/>
            <a:ext cx="3502326" cy="232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76aba001d_2_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Signal Generator Subsystem</a:t>
            </a:r>
            <a:endParaRPr/>
          </a:p>
        </p:txBody>
      </p:sp>
      <p:sp>
        <p:nvSpPr>
          <p:cNvPr id="105" name="Google Shape;105;g2976aba001d_2_11"/>
          <p:cNvSpPr txBox="1"/>
          <p:nvPr>
            <p:ph idx="1" type="body"/>
          </p:nvPr>
        </p:nvSpPr>
        <p:spPr>
          <a:xfrm>
            <a:off x="457200" y="2049271"/>
            <a:ext cx="8229600" cy="110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1948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lang="en-US" sz="2100"/>
              <a:t>Designed signal generator based on ad9850brs to output up to </a:t>
            </a:r>
            <a:r>
              <a:rPr lang="en-US" sz="2100"/>
              <a:t>70 Khz</a:t>
            </a:r>
            <a:r>
              <a:rPr lang="en-US" sz="2100"/>
              <a:t> signal 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100"/>
              <a:t>Implemented adjustable</a:t>
            </a:r>
            <a:r>
              <a:rPr lang="en-US" sz="2100"/>
              <a:t> filter to reduce any unwanted signal frequency and amplify output signal from ad9850 (also adjustable)</a:t>
            </a:r>
            <a:endParaRPr sz="2100"/>
          </a:p>
        </p:txBody>
      </p:sp>
      <p:pic>
        <p:nvPicPr>
          <p:cNvPr id="106" name="Google Shape;106;g2976aba001d_2_11"/>
          <p:cNvPicPr preferRelativeResize="0"/>
          <p:nvPr/>
        </p:nvPicPr>
        <p:blipFill rotWithShape="1">
          <a:blip r:embed="rId3">
            <a:alphaModFix/>
          </a:blip>
          <a:srcRect b="25232" l="31156" r="16463" t="13240"/>
          <a:stretch/>
        </p:blipFill>
        <p:spPr>
          <a:xfrm>
            <a:off x="2531425" y="4073775"/>
            <a:ext cx="4081157" cy="269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976aba001d_2_11"/>
          <p:cNvSpPr txBox="1"/>
          <p:nvPr/>
        </p:nvSpPr>
        <p:spPr>
          <a:xfrm>
            <a:off x="7839800" y="234450"/>
            <a:ext cx="1128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Hours: 45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76aba001d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Generator Subsystem</a:t>
            </a:r>
            <a:endParaRPr/>
          </a:p>
        </p:txBody>
      </p:sp>
      <p:sp>
        <p:nvSpPr>
          <p:cNvPr id="113" name="Google Shape;113;g2976aba001d_2_0"/>
          <p:cNvSpPr txBox="1"/>
          <p:nvPr>
            <p:ph idx="1" type="body"/>
          </p:nvPr>
        </p:nvSpPr>
        <p:spPr>
          <a:xfrm>
            <a:off x="457200" y="2049275"/>
            <a:ext cx="8229600" cy="16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PCB design completed and part ordered (not yet delivered)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All components ordered(2 parts not delivered yet)</a:t>
            </a:r>
            <a:endParaRPr sz="2100"/>
          </a:p>
        </p:txBody>
      </p:sp>
      <p:pic>
        <p:nvPicPr>
          <p:cNvPr id="114" name="Google Shape;114;g2976aba001d_2_0"/>
          <p:cNvPicPr preferRelativeResize="0"/>
          <p:nvPr/>
        </p:nvPicPr>
        <p:blipFill rotWithShape="1">
          <a:blip r:embed="rId3">
            <a:alphaModFix/>
          </a:blip>
          <a:srcRect b="16277" l="31104" r="14676" t="13620"/>
          <a:stretch/>
        </p:blipFill>
        <p:spPr>
          <a:xfrm>
            <a:off x="2704725" y="3837875"/>
            <a:ext cx="3734548" cy="27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976aba001d_3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8425"/>
            <a:ext cx="8839200" cy="5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