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0" roundtripDataSignature="AMtx7mgyxWwaZ/lS5KOgwBNuY2rBIkSu0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F75A568-A9EB-4D4D-8F8D-E50699061832}">
  <a:tblStyle styleId="{AF75A568-A9EB-4D4D-8F8D-E50699061832}"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rPr lang="en-US"/>
              <a:t>Michelle</a:t>
            </a:r>
            <a:endParaRPr/>
          </a:p>
        </p:txBody>
      </p:sp>
      <p:sp>
        <p:nvSpPr>
          <p:cNvPr id="56" name="Google Shape;5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689594b19d_0_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g2689594b19d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68ec6ff227_3_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68ec6ff227_3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g268ec6ff227_3_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68ec6ff227_3_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68ec6ff227_3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g268ec6ff227_3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rPr lang="en-US"/>
              <a:t>Kyle</a:t>
            </a:r>
            <a:endParaRPr/>
          </a:p>
        </p:txBody>
      </p:sp>
      <p:sp>
        <p:nvSpPr>
          <p:cNvPr id="63" name="Google Shape;6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rPr lang="en-US"/>
              <a:t>Eric</a:t>
            </a:r>
            <a:endParaRPr/>
          </a:p>
        </p:txBody>
      </p:sp>
      <p:sp>
        <p:nvSpPr>
          <p:cNvPr id="70" name="Google Shape;7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rPr lang="en-US"/>
              <a:t>Eric</a:t>
            </a:r>
            <a:endParaRPr/>
          </a:p>
        </p:txBody>
      </p:sp>
      <p:sp>
        <p:nvSpPr>
          <p:cNvPr id="79" name="Google Shape;7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85" name="Google Shape;8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 name="Google Shape;9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689594b19d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98" name="Google Shape;98;g2689594b19d_0_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689594b19d_0_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 name="Google Shape;104;g2689594b19d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689594b19d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113" name="Google Shape;113;g2689594b19d_0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10"/>
          <p:cNvSpPr txBox="1"/>
          <p:nvPr>
            <p:ph type="ctrTitle"/>
          </p:nvPr>
        </p:nvSpPr>
        <p:spPr>
          <a:xfrm>
            <a:off x="3969582" y="2130425"/>
            <a:ext cx="4488617" cy="1470025"/>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Clr>
                <a:schemeClr val="lt1"/>
              </a:buClr>
              <a:buSzPts val="3600"/>
              <a:buFont typeface="Arial"/>
              <a:buNone/>
              <a:defRPr b="1"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0"/>
          <p:cNvSpPr txBox="1"/>
          <p:nvPr>
            <p:ph idx="1" type="subTitle"/>
          </p:nvPr>
        </p:nvSpPr>
        <p:spPr>
          <a:xfrm>
            <a:off x="3124200" y="3886200"/>
            <a:ext cx="5333999" cy="1752600"/>
          </a:xfrm>
          <a:prstGeom prst="rect">
            <a:avLst/>
          </a:prstGeom>
          <a:noFill/>
          <a:ln>
            <a:noFill/>
          </a:ln>
        </p:spPr>
        <p:txBody>
          <a:bodyPr anchorCtr="0" anchor="t" bIns="45700" lIns="91425" spcFirstLastPara="1" rIns="91425" wrap="square" tIns="45700">
            <a:normAutofit/>
          </a:bodyPr>
          <a:lstStyle>
            <a:lvl1pPr lvl="0" algn="r">
              <a:spcBef>
                <a:spcPts val="560"/>
              </a:spcBef>
              <a:spcAft>
                <a:spcPts val="0"/>
              </a:spcAft>
              <a:buClr>
                <a:srgbClr val="FFFFFF"/>
              </a:buClr>
              <a:buSzPts val="2800"/>
              <a:buNone/>
              <a:defRPr sz="2800">
                <a:solidFill>
                  <a:srgbClr val="FFFFFF"/>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blipFill>
          <a:blip r:embed="rId2">
            <a:alphaModFix/>
          </a:blip>
          <a:stretch>
            <a:fillRect/>
          </a:stretch>
        </a:blipFill>
      </p:bgPr>
    </p:bg>
    <p:spTree>
      <p:nvGrpSpPr>
        <p:cNvPr id="21" name="Shape 21"/>
        <p:cNvGrpSpPr/>
        <p:nvPr/>
      </p:nvGrpSpPr>
      <p:grpSpPr>
        <a:xfrm>
          <a:off x="0" y="0"/>
          <a:ext cx="0" cy="0"/>
          <a:chOff x="0" y="0"/>
          <a:chExt cx="0" cy="0"/>
        </a:xfrm>
      </p:grpSpPr>
      <p:sp>
        <p:nvSpPr>
          <p:cNvPr id="22" name="Google Shape;22;p11"/>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Arial"/>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1"/>
          <p:cNvSpPr txBox="1"/>
          <p:nvPr>
            <p:ph idx="1" type="body"/>
          </p:nvPr>
        </p:nvSpPr>
        <p:spPr>
          <a:xfrm>
            <a:off x="457200" y="2049270"/>
            <a:ext cx="8229600" cy="407689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DLCOE_logo_HWHT.png" id="27" name="Google Shape;27;p11"/>
          <p:cNvPicPr preferRelativeResize="0"/>
          <p:nvPr/>
        </p:nvPicPr>
        <p:blipFill rotWithShape="1">
          <a:blip r:embed="rId3">
            <a:alphaModFix/>
          </a:blip>
          <a:srcRect b="0" l="0" r="0" t="0"/>
          <a:stretch/>
        </p:blipFill>
        <p:spPr>
          <a:xfrm>
            <a:off x="450851" y="234146"/>
            <a:ext cx="2443865" cy="41260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8" name="Shape 28"/>
        <p:cNvGrpSpPr/>
        <p:nvPr/>
      </p:nvGrpSpPr>
      <p:grpSpPr>
        <a:xfrm>
          <a:off x="0" y="0"/>
          <a:ext cx="0" cy="0"/>
          <a:chOff x="0" y="0"/>
          <a:chExt cx="0" cy="0"/>
        </a:xfrm>
      </p:grpSpPr>
      <p:sp>
        <p:nvSpPr>
          <p:cNvPr id="29" name="Google Shape;29;p12"/>
          <p:cNvSpPr txBox="1"/>
          <p:nvPr>
            <p:ph idx="1" type="body"/>
          </p:nvPr>
        </p:nvSpPr>
        <p:spPr>
          <a:xfrm>
            <a:off x="457200" y="1975644"/>
            <a:ext cx="4038600" cy="4150519"/>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0" name="Google Shape;30;p12"/>
          <p:cNvSpPr txBox="1"/>
          <p:nvPr>
            <p:ph idx="2" type="body"/>
          </p:nvPr>
        </p:nvSpPr>
        <p:spPr>
          <a:xfrm>
            <a:off x="4648200" y="1975644"/>
            <a:ext cx="4038600" cy="4150519"/>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1" name="Google Shape;3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4" name="Google Shape;34;p12"/>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Arial"/>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13"/>
          <p:cNvSpPr txBox="1"/>
          <p:nvPr>
            <p:ph type="title"/>
          </p:nvPr>
        </p:nvSpPr>
        <p:spPr>
          <a:xfrm>
            <a:off x="457200" y="2900649"/>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Arial"/>
              <a:buNone/>
              <a:defRPr b="1"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0" name="Shape 40"/>
        <p:cNvGrpSpPr/>
        <p:nvPr/>
      </p:nvGrpSpPr>
      <p:grpSpPr>
        <a:xfrm>
          <a:off x="0" y="0"/>
          <a:ext cx="0" cy="0"/>
          <a:chOff x="0" y="0"/>
          <a:chExt cx="0" cy="0"/>
        </a:xfrm>
      </p:grpSpPr>
      <p:sp>
        <p:nvSpPr>
          <p:cNvPr id="41" name="Google Shape;41;p14"/>
          <p:cNvSpPr txBox="1"/>
          <p:nvPr>
            <p:ph type="title"/>
          </p:nvPr>
        </p:nvSpPr>
        <p:spPr>
          <a:xfrm>
            <a:off x="457200" y="1066968"/>
            <a:ext cx="3008313" cy="7368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Arial"/>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4"/>
          <p:cNvSpPr txBox="1"/>
          <p:nvPr>
            <p:ph idx="1" type="body"/>
          </p:nvPr>
        </p:nvSpPr>
        <p:spPr>
          <a:xfrm>
            <a:off x="3575050" y="1073720"/>
            <a:ext cx="5111750" cy="505244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b="1" sz="28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43" name="Google Shape;43;p14"/>
          <p:cNvSpPr txBox="1"/>
          <p:nvPr>
            <p:ph idx="2" type="body"/>
          </p:nvPr>
        </p:nvSpPr>
        <p:spPr>
          <a:xfrm>
            <a:off x="457200" y="1803850"/>
            <a:ext cx="3008313" cy="4322314"/>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44" name="Google Shape;44;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7" name="Shape 47"/>
        <p:cNvGrpSpPr/>
        <p:nvPr/>
      </p:nvGrpSpPr>
      <p:grpSpPr>
        <a:xfrm>
          <a:off x="0" y="0"/>
          <a:ext cx="0" cy="0"/>
          <a:chOff x="0" y="0"/>
          <a:chExt cx="0" cy="0"/>
        </a:xfrm>
      </p:grpSpPr>
      <p:sp>
        <p:nvSpPr>
          <p:cNvPr id="48" name="Google Shape;48;p15"/>
          <p:cNvSpPr txBox="1"/>
          <p:nvPr>
            <p:ph type="title"/>
          </p:nvPr>
        </p:nvSpPr>
        <p:spPr>
          <a:xfrm>
            <a:off x="457200" y="1196430"/>
            <a:ext cx="2573672"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1800"/>
              <a:buFont typeface="Arial"/>
              <a:buNone/>
              <a:defRPr b="1"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15"/>
          <p:cNvSpPr/>
          <p:nvPr>
            <p:ph idx="2" type="pic"/>
          </p:nvPr>
        </p:nvSpPr>
        <p:spPr>
          <a:xfrm>
            <a:off x="3200400" y="1196430"/>
            <a:ext cx="5486400" cy="4850287"/>
          </a:xfrm>
          <a:prstGeom prst="rect">
            <a:avLst/>
          </a:prstGeom>
          <a:noFill/>
          <a:ln>
            <a:noFill/>
          </a:ln>
        </p:spPr>
      </p:sp>
      <p:sp>
        <p:nvSpPr>
          <p:cNvPr id="50" name="Google Shape;50;p15"/>
          <p:cNvSpPr txBox="1"/>
          <p:nvPr>
            <p:ph idx="1" type="body"/>
          </p:nvPr>
        </p:nvSpPr>
        <p:spPr>
          <a:xfrm>
            <a:off x="457200" y="1768043"/>
            <a:ext cx="2573672" cy="427867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1" name="Google Shape;51;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7.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12.png"/><Relationship Id="rId5" Type="http://schemas.openxmlformats.org/officeDocument/2006/relationships/image" Target="../media/image8.png"/><Relationship Id="rId6"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
          <p:cNvSpPr txBox="1"/>
          <p:nvPr>
            <p:ph type="ctrTitle"/>
          </p:nvPr>
        </p:nvSpPr>
        <p:spPr>
          <a:xfrm>
            <a:off x="1619250" y="3814625"/>
            <a:ext cx="7302600" cy="2296800"/>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100000"/>
              </a:lnSpc>
              <a:spcBef>
                <a:spcPts val="0"/>
              </a:spcBef>
              <a:spcAft>
                <a:spcPts val="0"/>
              </a:spcAft>
              <a:buClr>
                <a:schemeClr val="lt1"/>
              </a:buClr>
              <a:buSzPct val="111111"/>
              <a:buFont typeface="Arial"/>
              <a:buNone/>
            </a:pPr>
            <a:r>
              <a:rPr lang="en-US"/>
              <a:t>Team 30: Smart Pest Repeller</a:t>
            </a:r>
            <a:endParaRPr/>
          </a:p>
          <a:p>
            <a:pPr indent="0" lvl="0" marL="0" rtl="0" algn="r">
              <a:lnSpc>
                <a:spcPct val="100000"/>
              </a:lnSpc>
              <a:spcBef>
                <a:spcPts val="0"/>
              </a:spcBef>
              <a:spcAft>
                <a:spcPts val="0"/>
              </a:spcAft>
              <a:buClr>
                <a:schemeClr val="lt1"/>
              </a:buClr>
              <a:buSzPct val="162932"/>
              <a:buFont typeface="Arial"/>
              <a:buNone/>
            </a:pPr>
            <a:r>
              <a:rPr lang="en-US"/>
              <a:t>Bi-Weekly Update 2</a:t>
            </a:r>
            <a:br>
              <a:rPr lang="en-US"/>
            </a:br>
            <a:r>
              <a:rPr lang="en-US" sz="2455"/>
              <a:t>Michael McNeil</a:t>
            </a:r>
            <a:endParaRPr sz="2455"/>
          </a:p>
          <a:p>
            <a:pPr indent="0" lvl="0" marL="0" rtl="0" algn="r">
              <a:lnSpc>
                <a:spcPct val="100000"/>
              </a:lnSpc>
              <a:spcBef>
                <a:spcPts val="0"/>
              </a:spcBef>
              <a:spcAft>
                <a:spcPts val="0"/>
              </a:spcAft>
              <a:buClr>
                <a:schemeClr val="lt1"/>
              </a:buClr>
              <a:buSzPct val="162932"/>
              <a:buFont typeface="Arial"/>
              <a:buNone/>
            </a:pPr>
            <a:r>
              <a:rPr lang="en-US" sz="2455"/>
              <a:t>Andrew Albritton</a:t>
            </a:r>
            <a:endParaRPr sz="2455"/>
          </a:p>
          <a:p>
            <a:pPr indent="0" lvl="0" marL="0" rtl="0" algn="r">
              <a:lnSpc>
                <a:spcPct val="100000"/>
              </a:lnSpc>
              <a:spcBef>
                <a:spcPts val="0"/>
              </a:spcBef>
              <a:spcAft>
                <a:spcPts val="0"/>
              </a:spcAft>
              <a:buClr>
                <a:schemeClr val="lt1"/>
              </a:buClr>
              <a:buSzPct val="162932"/>
              <a:buFont typeface="Arial"/>
              <a:buNone/>
            </a:pPr>
            <a:r>
              <a:rPr lang="en-US" sz="2455"/>
              <a:t>Melquisedec Ordonez</a:t>
            </a:r>
            <a:br>
              <a:rPr lang="en-US" sz="2455"/>
            </a:br>
            <a:r>
              <a:rPr lang="en-US" sz="2455"/>
              <a:t>Sponsor: Peng Hao Huang</a:t>
            </a:r>
            <a:br>
              <a:rPr lang="en-US" sz="2455"/>
            </a:br>
            <a:r>
              <a:rPr lang="en-US" sz="2455"/>
              <a:t>TA: Eric Robles</a:t>
            </a:r>
            <a:br>
              <a:rPr lang="en-US" sz="2455"/>
            </a:br>
            <a:endParaRPr sz="2455"/>
          </a:p>
        </p:txBody>
      </p:sp>
      <p:sp>
        <p:nvSpPr>
          <p:cNvPr id="59" name="Google Shape;59;p1"/>
          <p:cNvSpPr/>
          <p:nvPr/>
        </p:nvSpPr>
        <p:spPr>
          <a:xfrm>
            <a:off x="0" y="0"/>
            <a:ext cx="6111425" cy="6111425"/>
          </a:xfrm>
          <a:prstGeom prst="diagStripe">
            <a:avLst>
              <a:gd fmla="val 28990" name="adj"/>
            </a:avLst>
          </a:prstGeom>
          <a:blipFill rotWithShape="1">
            <a:blip r:embed="rId3">
              <a:alphaModFix/>
            </a:blip>
            <a:stretch>
              <a:fillRect b="0" l="0" r="0" t="0"/>
            </a:stretch>
          </a:blipFill>
          <a:ln>
            <a:noFill/>
          </a:ln>
          <a:effectLst>
            <a:outerShdw blurRad="193675" rotWithShape="0" dir="5400000" dist="23000">
              <a:srgbClr val="000000">
                <a:alpha val="6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DLCOE_logo_HWHT.png" id="60" name="Google Shape;60;p1"/>
          <p:cNvPicPr preferRelativeResize="0"/>
          <p:nvPr/>
        </p:nvPicPr>
        <p:blipFill rotWithShape="1">
          <a:blip r:embed="rId4">
            <a:alphaModFix/>
          </a:blip>
          <a:srcRect b="0" l="0" r="0" t="0"/>
          <a:stretch/>
        </p:blipFill>
        <p:spPr>
          <a:xfrm>
            <a:off x="5344000" y="1105318"/>
            <a:ext cx="3114199" cy="5257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2689594b19d_0_22"/>
          <p:cNvSpPr txBox="1"/>
          <p:nvPr>
            <p:ph idx="1" type="body"/>
          </p:nvPr>
        </p:nvSpPr>
        <p:spPr>
          <a:xfrm>
            <a:off x="457200" y="2049270"/>
            <a:ext cx="8229600" cy="4077000"/>
          </a:xfrm>
          <a:prstGeom prst="rect">
            <a:avLst/>
          </a:prstGeom>
          <a:noFill/>
          <a:ln>
            <a:noFill/>
          </a:ln>
        </p:spPr>
        <p:txBody>
          <a:bodyPr anchorCtr="0" anchor="t" bIns="45700" lIns="91425" spcFirstLastPara="1" rIns="91425" wrap="square" tIns="45700">
            <a:normAutofit/>
          </a:bodyPr>
          <a:lstStyle/>
          <a:p>
            <a:pPr indent="0" lvl="0" marL="0" rtl="0" algn="l">
              <a:spcBef>
                <a:spcPts val="360"/>
              </a:spcBef>
              <a:spcAft>
                <a:spcPts val="0"/>
              </a:spcAft>
              <a:buClr>
                <a:schemeClr val="dk1"/>
              </a:buClr>
              <a:buSzPts val="3200"/>
              <a:buNone/>
            </a:pPr>
            <a:r>
              <a:t/>
            </a:r>
            <a:endParaRPr/>
          </a:p>
        </p:txBody>
      </p:sp>
      <p:sp>
        <p:nvSpPr>
          <p:cNvPr id="123" name="Google Shape;123;g2689594b19d_0_22"/>
          <p:cNvSpPr txBox="1"/>
          <p:nvPr>
            <p:ph type="title"/>
          </p:nvPr>
        </p:nvSpPr>
        <p:spPr>
          <a:xfrm>
            <a:off x="609600" y="1201577"/>
            <a:ext cx="8229600" cy="8037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SzPts val="990"/>
              <a:buFont typeface="Arial"/>
              <a:buNone/>
            </a:pPr>
            <a:r>
              <a:rPr lang="en-US"/>
              <a:t>Emitter </a:t>
            </a:r>
            <a:r>
              <a:rPr lang="en-US"/>
              <a:t>Subsystem</a:t>
            </a:r>
            <a:endParaRPr/>
          </a:p>
          <a:p>
            <a:pPr indent="0" lvl="0" marL="0" rtl="0" algn="ctr">
              <a:lnSpc>
                <a:spcPct val="115000"/>
              </a:lnSpc>
              <a:spcBef>
                <a:spcPts val="0"/>
              </a:spcBef>
              <a:spcAft>
                <a:spcPts val="0"/>
              </a:spcAft>
              <a:buClr>
                <a:schemeClr val="dk1"/>
              </a:buClr>
              <a:buSzPts val="990"/>
              <a:buFont typeface="Arial"/>
              <a:buNone/>
            </a:pPr>
            <a:r>
              <a:rPr lang="en-US" sz="1720"/>
              <a:t>Melquisedec Ordonez</a:t>
            </a:r>
            <a:endParaRPr sz="2980"/>
          </a:p>
        </p:txBody>
      </p:sp>
      <p:sp>
        <p:nvSpPr>
          <p:cNvPr id="124" name="Google Shape;124;g2689594b19d_0_22"/>
          <p:cNvSpPr txBox="1"/>
          <p:nvPr/>
        </p:nvSpPr>
        <p:spPr>
          <a:xfrm>
            <a:off x="1927123" y="3382297"/>
            <a:ext cx="49725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125" name="Google Shape;125;g2689594b19d_0_22"/>
          <p:cNvPicPr preferRelativeResize="0"/>
          <p:nvPr/>
        </p:nvPicPr>
        <p:blipFill rotWithShape="1">
          <a:blip r:embed="rId3">
            <a:alphaModFix/>
          </a:blip>
          <a:srcRect b="11487" l="25536" r="17742" t="15572"/>
          <a:stretch/>
        </p:blipFill>
        <p:spPr>
          <a:xfrm>
            <a:off x="457200" y="1994198"/>
            <a:ext cx="3334502" cy="2680050"/>
          </a:xfrm>
          <a:prstGeom prst="rect">
            <a:avLst/>
          </a:prstGeom>
          <a:noFill/>
          <a:ln>
            <a:noFill/>
          </a:ln>
        </p:spPr>
      </p:pic>
      <p:pic>
        <p:nvPicPr>
          <p:cNvPr id="126" name="Google Shape;126;g2689594b19d_0_22"/>
          <p:cNvPicPr preferRelativeResize="0"/>
          <p:nvPr/>
        </p:nvPicPr>
        <p:blipFill rotWithShape="1">
          <a:blip r:embed="rId4">
            <a:alphaModFix/>
          </a:blip>
          <a:srcRect b="26021" l="22508" r="34895" t="23724"/>
          <a:stretch/>
        </p:blipFill>
        <p:spPr>
          <a:xfrm>
            <a:off x="3791700" y="2005275"/>
            <a:ext cx="2468875" cy="18205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268ec6ff227_3_5"/>
          <p:cNvSpPr txBox="1"/>
          <p:nvPr>
            <p:ph type="title"/>
          </p:nvPr>
        </p:nvSpPr>
        <p:spPr>
          <a:xfrm>
            <a:off x="457200" y="1049177"/>
            <a:ext cx="8229600" cy="803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Schedule</a:t>
            </a:r>
            <a:endParaRPr/>
          </a:p>
        </p:txBody>
      </p:sp>
      <p:pic>
        <p:nvPicPr>
          <p:cNvPr id="133" name="Google Shape;133;g268ec6ff227_3_5"/>
          <p:cNvPicPr preferRelativeResize="0"/>
          <p:nvPr/>
        </p:nvPicPr>
        <p:blipFill>
          <a:blip r:embed="rId3">
            <a:alphaModFix/>
          </a:blip>
          <a:stretch>
            <a:fillRect/>
          </a:stretch>
        </p:blipFill>
        <p:spPr>
          <a:xfrm>
            <a:off x="231225" y="1734177"/>
            <a:ext cx="8681526" cy="470032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268ec6ff227_3_12"/>
          <p:cNvSpPr txBox="1"/>
          <p:nvPr>
            <p:ph type="title"/>
          </p:nvPr>
        </p:nvSpPr>
        <p:spPr>
          <a:xfrm>
            <a:off x="507400" y="727852"/>
            <a:ext cx="8229600" cy="803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Validation Plan</a:t>
            </a:r>
            <a:endParaRPr/>
          </a:p>
        </p:txBody>
      </p:sp>
      <p:pic>
        <p:nvPicPr>
          <p:cNvPr id="140" name="Google Shape;140;g268ec6ff227_3_12"/>
          <p:cNvPicPr preferRelativeResize="0"/>
          <p:nvPr/>
        </p:nvPicPr>
        <p:blipFill>
          <a:blip r:embed="rId3">
            <a:alphaModFix/>
          </a:blip>
          <a:stretch>
            <a:fillRect/>
          </a:stretch>
        </p:blipFill>
        <p:spPr>
          <a:xfrm>
            <a:off x="1525700" y="5223550"/>
            <a:ext cx="6092625" cy="1634450"/>
          </a:xfrm>
          <a:prstGeom prst="rect">
            <a:avLst/>
          </a:prstGeom>
          <a:noFill/>
          <a:ln>
            <a:noFill/>
          </a:ln>
        </p:spPr>
      </p:pic>
      <p:pic>
        <p:nvPicPr>
          <p:cNvPr id="141" name="Google Shape;141;g268ec6ff227_3_12"/>
          <p:cNvPicPr preferRelativeResize="0"/>
          <p:nvPr/>
        </p:nvPicPr>
        <p:blipFill>
          <a:blip r:embed="rId4">
            <a:alphaModFix/>
          </a:blip>
          <a:stretch>
            <a:fillRect/>
          </a:stretch>
        </p:blipFill>
        <p:spPr>
          <a:xfrm>
            <a:off x="1525700" y="1478250"/>
            <a:ext cx="6092626" cy="3795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8"/>
          <p:cNvSpPr txBox="1"/>
          <p:nvPr>
            <p:ph idx="1" type="body"/>
          </p:nvPr>
        </p:nvSpPr>
        <p:spPr>
          <a:xfrm>
            <a:off x="457200" y="1608545"/>
            <a:ext cx="8229600" cy="4077000"/>
          </a:xfrm>
          <a:prstGeom prst="rect">
            <a:avLst/>
          </a:prstGeom>
          <a:noFill/>
          <a:ln>
            <a:noFill/>
          </a:ln>
        </p:spPr>
        <p:txBody>
          <a:bodyPr anchorCtr="0" anchor="t" bIns="45700" lIns="91425" spcFirstLastPara="1" rIns="91425" wrap="square" tIns="45700">
            <a:normAutofit/>
          </a:bodyPr>
          <a:lstStyle/>
          <a:p>
            <a:pPr indent="0" lvl="0" marL="0" rtl="0" algn="l">
              <a:spcBef>
                <a:spcPts val="360"/>
              </a:spcBef>
              <a:spcAft>
                <a:spcPts val="0"/>
              </a:spcAft>
              <a:buClr>
                <a:schemeClr val="dk1"/>
              </a:buClr>
              <a:buSzPts val="3200"/>
              <a:buNone/>
            </a:pPr>
            <a:r>
              <a:t/>
            </a:r>
            <a:endParaRPr b="1"/>
          </a:p>
          <a:p>
            <a:pPr indent="0" lvl="0" marL="0" rtl="0" algn="l">
              <a:spcBef>
                <a:spcPts val="360"/>
              </a:spcBef>
              <a:spcAft>
                <a:spcPts val="0"/>
              </a:spcAft>
              <a:buClr>
                <a:schemeClr val="dk1"/>
              </a:buClr>
              <a:buSzPts val="3200"/>
              <a:buNone/>
            </a:pPr>
            <a:r>
              <a:t/>
            </a:r>
            <a:endParaRPr b="1"/>
          </a:p>
          <a:p>
            <a:pPr indent="0" lvl="0" marL="0" rtl="0" algn="ctr">
              <a:spcBef>
                <a:spcPts val="360"/>
              </a:spcBef>
              <a:spcAft>
                <a:spcPts val="0"/>
              </a:spcAft>
              <a:buClr>
                <a:schemeClr val="dk1"/>
              </a:buClr>
              <a:buSzPts val="3200"/>
              <a:buNone/>
            </a:pPr>
            <a:r>
              <a:t/>
            </a:r>
            <a:endParaRPr b="1"/>
          </a:p>
          <a:p>
            <a:pPr indent="0" lvl="0" marL="0" rtl="0" algn="ctr">
              <a:spcBef>
                <a:spcPts val="360"/>
              </a:spcBef>
              <a:spcAft>
                <a:spcPts val="0"/>
              </a:spcAft>
              <a:buClr>
                <a:schemeClr val="dk1"/>
              </a:buClr>
              <a:buSzPts val="3200"/>
              <a:buNone/>
            </a:pPr>
            <a:r>
              <a:rPr b="1" lang="en-US"/>
              <a:t>Thank you.</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2"/>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Arial"/>
              <a:buNone/>
            </a:pPr>
            <a:r>
              <a:rPr lang="en-US"/>
              <a:t>Project Summary</a:t>
            </a:r>
            <a:endParaRPr/>
          </a:p>
        </p:txBody>
      </p:sp>
      <p:sp>
        <p:nvSpPr>
          <p:cNvPr id="66" name="Google Shape;66;p2"/>
          <p:cNvSpPr txBox="1"/>
          <p:nvPr>
            <p:ph idx="1" type="body"/>
          </p:nvPr>
        </p:nvSpPr>
        <p:spPr>
          <a:xfrm>
            <a:off x="457200" y="2049275"/>
            <a:ext cx="8229600" cy="4637400"/>
          </a:xfrm>
          <a:prstGeom prst="rect">
            <a:avLst/>
          </a:prstGeom>
          <a:noFill/>
          <a:ln>
            <a:noFill/>
          </a:ln>
        </p:spPr>
        <p:txBody>
          <a:bodyPr anchorCtr="0" anchor="t" bIns="45700" lIns="91425" spcFirstLastPara="1" rIns="91425" wrap="square" tIns="45700">
            <a:normAutofit/>
          </a:bodyPr>
          <a:lstStyle/>
          <a:p>
            <a:pPr indent="457200" lvl="0" marL="0" rtl="0" algn="l">
              <a:lnSpc>
                <a:spcPct val="80000"/>
              </a:lnSpc>
              <a:spcBef>
                <a:spcPts val="0"/>
              </a:spcBef>
              <a:spcAft>
                <a:spcPts val="0"/>
              </a:spcAft>
              <a:buNone/>
            </a:pPr>
            <a:r>
              <a:rPr lang="en-US" sz="2200"/>
              <a:t>Pest control methods often involve a compromise by the consumer. Consumers will often have to make the choice between methods that are highly effective with safety concerns such as pesticides, or less effective methods that are much safer like ultrasonic emitters that cover limited frequency.</a:t>
            </a:r>
            <a:endParaRPr sz="2200"/>
          </a:p>
          <a:p>
            <a:pPr indent="457200" lvl="0" marL="0" rtl="0" algn="l">
              <a:lnSpc>
                <a:spcPct val="80000"/>
              </a:lnSpc>
              <a:spcBef>
                <a:spcPts val="0"/>
              </a:spcBef>
              <a:spcAft>
                <a:spcPts val="0"/>
              </a:spcAft>
              <a:buNone/>
            </a:pPr>
            <a:r>
              <a:t/>
            </a:r>
            <a:endParaRPr sz="2200"/>
          </a:p>
          <a:p>
            <a:pPr indent="457200" lvl="0" marL="0" rtl="0" algn="l">
              <a:lnSpc>
                <a:spcPct val="80000"/>
              </a:lnSpc>
              <a:spcBef>
                <a:spcPts val="0"/>
              </a:spcBef>
              <a:spcAft>
                <a:spcPts val="0"/>
              </a:spcAft>
              <a:buNone/>
            </a:pPr>
            <a:r>
              <a:rPr lang="en-US" sz="2200"/>
              <a:t>The smart pest repeller is designed to offer the best of both options by using a machine learning </a:t>
            </a:r>
            <a:r>
              <a:rPr lang="en-US" sz="2200"/>
              <a:t>detection program to identify what type of pest is in the target area, and then emitting the correct sound frequency in order to deter the pest from the target area.</a:t>
            </a:r>
            <a:endParaRPr sz="2200"/>
          </a:p>
          <a:p>
            <a:pPr indent="-228600" lvl="0" marL="457200" rtl="0" algn="l">
              <a:lnSpc>
                <a:spcPct val="80000"/>
              </a:lnSpc>
              <a:spcBef>
                <a:spcPts val="0"/>
              </a:spcBef>
              <a:spcAft>
                <a:spcPts val="0"/>
              </a:spcAft>
              <a:buClr>
                <a:schemeClr val="dk1"/>
              </a:buClr>
              <a:buSzPts val="2600"/>
              <a:buNone/>
            </a:pPr>
            <a:r>
              <a:t/>
            </a:r>
            <a:endParaRPr sz="2600"/>
          </a:p>
          <a:p>
            <a:pPr indent="0" lvl="0" marL="0" rtl="0" algn="l">
              <a:lnSpc>
                <a:spcPct val="80000"/>
              </a:lnSpc>
              <a:spcBef>
                <a:spcPts val="0"/>
              </a:spcBef>
              <a:spcAft>
                <a:spcPts val="0"/>
              </a:spcAft>
              <a:buNone/>
            </a:pPr>
            <a:r>
              <a:t/>
            </a:r>
            <a:endParaRPr sz="2400"/>
          </a:p>
        </p:txBody>
      </p:sp>
      <p:pic>
        <p:nvPicPr>
          <p:cNvPr id="67" name="Google Shape;67;p2"/>
          <p:cNvPicPr preferRelativeResize="0"/>
          <p:nvPr/>
        </p:nvPicPr>
        <p:blipFill>
          <a:blip r:embed="rId3">
            <a:alphaModFix/>
          </a:blip>
          <a:stretch>
            <a:fillRect/>
          </a:stretch>
        </p:blipFill>
        <p:spPr>
          <a:xfrm>
            <a:off x="3199483" y="4852775"/>
            <a:ext cx="2745025" cy="1833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3"/>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556"/>
              <a:buFont typeface="Arial"/>
              <a:buNone/>
            </a:pPr>
            <a:r>
              <a:rPr lang="en-US"/>
              <a:t>Project/Subsystem Overview </a:t>
            </a:r>
            <a:endParaRPr/>
          </a:p>
        </p:txBody>
      </p:sp>
      <p:pic>
        <p:nvPicPr>
          <p:cNvPr id="73" name="Google Shape;73;p3"/>
          <p:cNvPicPr preferRelativeResize="0"/>
          <p:nvPr/>
        </p:nvPicPr>
        <p:blipFill>
          <a:blip r:embed="rId3">
            <a:alphaModFix/>
          </a:blip>
          <a:stretch>
            <a:fillRect/>
          </a:stretch>
        </p:blipFill>
        <p:spPr>
          <a:xfrm>
            <a:off x="1732111" y="1852926"/>
            <a:ext cx="5679774" cy="4228974"/>
          </a:xfrm>
          <a:prstGeom prst="rect">
            <a:avLst/>
          </a:prstGeom>
          <a:noFill/>
          <a:ln>
            <a:noFill/>
          </a:ln>
        </p:spPr>
      </p:pic>
      <p:sp>
        <p:nvSpPr>
          <p:cNvPr id="74" name="Google Shape;74;p3"/>
          <p:cNvSpPr txBox="1"/>
          <p:nvPr/>
        </p:nvSpPr>
        <p:spPr>
          <a:xfrm>
            <a:off x="1156188" y="5882050"/>
            <a:ext cx="6831600" cy="448500"/>
          </a:xfrm>
          <a:prstGeom prst="rect">
            <a:avLst/>
          </a:prstGeom>
          <a:solidFill>
            <a:srgbClr val="B7B7B7"/>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rPr>
              <a:t>Michael - </a:t>
            </a:r>
            <a:r>
              <a:rPr lang="en-US" sz="1800">
                <a:solidFill>
                  <a:srgbClr val="F9CB9C"/>
                </a:solidFill>
              </a:rPr>
              <a:t>Orange</a:t>
            </a:r>
            <a:r>
              <a:rPr lang="en-US" sz="1800">
                <a:solidFill>
                  <a:schemeClr val="dk1"/>
                </a:solidFill>
              </a:rPr>
              <a:t>			Andrew - </a:t>
            </a:r>
            <a:r>
              <a:rPr lang="en-US" sz="1800">
                <a:solidFill>
                  <a:srgbClr val="FFFF00"/>
                </a:solidFill>
              </a:rPr>
              <a:t>Yellow </a:t>
            </a:r>
            <a:r>
              <a:rPr lang="en-US" sz="1800">
                <a:solidFill>
                  <a:schemeClr val="dk1"/>
                </a:solidFill>
              </a:rPr>
              <a:t>			Mel - </a:t>
            </a:r>
            <a:r>
              <a:rPr lang="en-US" sz="1800">
                <a:solidFill>
                  <a:srgbClr val="00FFFF"/>
                </a:solidFill>
              </a:rPr>
              <a:t>Blue</a:t>
            </a:r>
            <a:endParaRPr sz="1800">
              <a:solidFill>
                <a:srgbClr val="00FFFF"/>
              </a:solidFill>
            </a:endParaRPr>
          </a:p>
        </p:txBody>
      </p:sp>
      <p:cxnSp>
        <p:nvCxnSpPr>
          <p:cNvPr id="75" name="Google Shape;75;p3"/>
          <p:cNvCxnSpPr/>
          <p:nvPr/>
        </p:nvCxnSpPr>
        <p:spPr>
          <a:xfrm flipH="1">
            <a:off x="5678825" y="3592975"/>
            <a:ext cx="446100" cy="723300"/>
          </a:xfrm>
          <a:prstGeom prst="straightConnector1">
            <a:avLst/>
          </a:prstGeom>
          <a:noFill/>
          <a:ln cap="flat" cmpd="sng" w="9525">
            <a:solidFill>
              <a:schemeClr val="dk2"/>
            </a:solidFill>
            <a:prstDash val="solid"/>
            <a:round/>
            <a:headEnd len="med" w="med" type="none"/>
            <a:tailEnd len="med" w="med" type="triangle"/>
          </a:ln>
        </p:spPr>
      </p:cxnSp>
      <p:cxnSp>
        <p:nvCxnSpPr>
          <p:cNvPr id="76" name="Google Shape;76;p3"/>
          <p:cNvCxnSpPr/>
          <p:nvPr/>
        </p:nvCxnSpPr>
        <p:spPr>
          <a:xfrm flipH="1">
            <a:off x="4967525" y="4316400"/>
            <a:ext cx="711300" cy="108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4"/>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Arial"/>
              <a:buNone/>
            </a:pPr>
            <a:r>
              <a:rPr lang="en-US"/>
              <a:t>Project Timeline </a:t>
            </a:r>
            <a:endParaRPr/>
          </a:p>
        </p:txBody>
      </p:sp>
      <p:graphicFrame>
        <p:nvGraphicFramePr>
          <p:cNvPr id="82" name="Google Shape;82;p4"/>
          <p:cNvGraphicFramePr/>
          <p:nvPr/>
        </p:nvGraphicFramePr>
        <p:xfrm>
          <a:off x="230909" y="2786929"/>
          <a:ext cx="3000000" cy="3000000"/>
        </p:xfrm>
        <a:graphic>
          <a:graphicData uri="http://schemas.openxmlformats.org/drawingml/2006/table">
            <a:tbl>
              <a:tblPr>
                <a:noFill/>
                <a:tableStyleId>{AF75A568-A9EB-4D4D-8F8D-E50699061832}</a:tableStyleId>
              </a:tblPr>
              <a:tblGrid>
                <a:gridCol w="1245350"/>
                <a:gridCol w="1240575"/>
                <a:gridCol w="1242975"/>
                <a:gridCol w="1252525"/>
                <a:gridCol w="1308550"/>
                <a:gridCol w="1182175"/>
                <a:gridCol w="1099200"/>
              </a:tblGrid>
              <a:tr h="1387900">
                <a:tc>
                  <a:txBody>
                    <a:bodyPr/>
                    <a:lstStyle/>
                    <a:p>
                      <a:pPr indent="0" lvl="0" marL="0" marR="0" rtl="0" algn="ctr">
                        <a:spcBef>
                          <a:spcPts val="0"/>
                        </a:spcBef>
                        <a:spcAft>
                          <a:spcPts val="0"/>
                        </a:spcAft>
                        <a:buNone/>
                      </a:pPr>
                      <a:r>
                        <a:rPr lang="en-US" sz="1300" u="none" cap="none" strike="noStrike"/>
                        <a:t>Subsystem Designs and Testing</a:t>
                      </a:r>
                      <a:endParaRPr/>
                    </a:p>
                    <a:p>
                      <a:pPr indent="0" lvl="0" marL="0" marR="0" rtl="0" algn="ctr">
                        <a:spcBef>
                          <a:spcPts val="0"/>
                        </a:spcBef>
                        <a:spcAft>
                          <a:spcPts val="0"/>
                        </a:spcAft>
                        <a:buNone/>
                      </a:pPr>
                      <a:r>
                        <a:rPr lang="en-US" sz="1300" u="none" cap="none" strike="noStrike"/>
                        <a:t>(</a:t>
                      </a:r>
                      <a:r>
                        <a:rPr lang="en-US" sz="1300"/>
                        <a:t>to complete 2/23)</a:t>
                      </a:r>
                      <a:endParaRPr sz="1300" u="none" cap="none" strike="noStrike"/>
                    </a:p>
                  </a:txBody>
                  <a:tcPr marT="45675" marB="4567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ctr">
                        <a:spcBef>
                          <a:spcPts val="0"/>
                        </a:spcBef>
                        <a:spcAft>
                          <a:spcPts val="0"/>
                        </a:spcAft>
                        <a:buNone/>
                      </a:pPr>
                      <a:r>
                        <a:rPr lang="en-US" sz="1300" u="none" cap="none" strike="noStrike"/>
                        <a:t>Integration of </a:t>
                      </a:r>
                      <a:r>
                        <a:rPr lang="en-US" sz="1300"/>
                        <a:t>power</a:t>
                      </a:r>
                      <a:r>
                        <a:rPr lang="en-US" sz="1300" u="none" cap="none" strike="noStrike"/>
                        <a:t> subsystem and MCU </a:t>
                      </a:r>
                      <a:endParaRPr sz="1300" u="none" cap="none" strike="noStrike"/>
                    </a:p>
                    <a:p>
                      <a:pPr indent="0" lvl="0" marL="0" marR="0" rtl="0" algn="ctr">
                        <a:spcBef>
                          <a:spcPts val="0"/>
                        </a:spcBef>
                        <a:spcAft>
                          <a:spcPts val="0"/>
                        </a:spcAft>
                        <a:buNone/>
                      </a:pPr>
                      <a:r>
                        <a:rPr lang="en-US" sz="1300" u="none" cap="none" strike="noStrike"/>
                        <a:t>(to complete by </a:t>
                      </a:r>
                      <a:r>
                        <a:rPr lang="en-US" sz="1300"/>
                        <a:t>2/29</a:t>
                      </a:r>
                      <a:r>
                        <a:rPr lang="en-US" sz="1300" u="none" cap="none" strike="noStrike"/>
                        <a:t>)</a:t>
                      </a:r>
                      <a:endParaRPr sz="1300" u="none" cap="none" strike="noStrike"/>
                    </a:p>
                  </a:txBody>
                  <a:tcPr marT="45675" marB="4567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300" u="none" cap="none" strike="noStrike"/>
                        <a:t>Integration of </a:t>
                      </a:r>
                      <a:r>
                        <a:rPr lang="en-US" sz="1300"/>
                        <a:t>detection and emitter subsystems</a:t>
                      </a:r>
                      <a:r>
                        <a:rPr lang="en-US" sz="1300" u="none" cap="none" strike="noStrike"/>
                        <a:t> </a:t>
                      </a:r>
                      <a:br>
                        <a:rPr lang="en-US" sz="1300" u="none" cap="none" strike="noStrike"/>
                      </a:br>
                      <a:r>
                        <a:rPr lang="en-US" sz="1300" u="none" cap="none" strike="noStrike"/>
                        <a:t>(to complete </a:t>
                      </a:r>
                      <a:r>
                        <a:rPr lang="en-US" sz="1300" u="none" cap="none" strike="noStrike"/>
                        <a:t>by </a:t>
                      </a:r>
                      <a:r>
                        <a:rPr lang="en-US" sz="1300"/>
                        <a:t>3/1</a:t>
                      </a:r>
                      <a:r>
                        <a:rPr lang="en-US" sz="1300" u="none" cap="none" strike="noStrike"/>
                        <a:t>)</a:t>
                      </a:r>
                      <a:endParaRPr sz="1300" u="none" cap="none" strike="noStrike"/>
                    </a:p>
                  </a:txBody>
                  <a:tcPr marT="45675" marB="4567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300" u="none" cap="none" strike="noStrike"/>
                        <a:t>Final Integration </a:t>
                      </a:r>
                      <a:br>
                        <a:rPr lang="en-US" sz="1300" u="none" cap="none" strike="noStrike"/>
                      </a:br>
                      <a:r>
                        <a:rPr lang="en-US" sz="1300" u="none" cap="none" strike="noStrike"/>
                        <a:t>(to complete by </a:t>
                      </a:r>
                      <a:r>
                        <a:rPr lang="en-US" sz="1300"/>
                        <a:t>3/10</a:t>
                      </a:r>
                      <a:r>
                        <a:rPr lang="en-US" sz="1300" u="none" cap="none" strike="noStrike"/>
                        <a:t>)</a:t>
                      </a:r>
                      <a:endParaRPr sz="1300" u="none" cap="none" strike="noStrike"/>
                    </a:p>
                  </a:txBody>
                  <a:tcPr marT="45675" marB="4567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300" u="none" cap="none" strike="noStrike"/>
                        <a:t>System Test</a:t>
                      </a:r>
                      <a:br>
                        <a:rPr lang="en-US" sz="1300" u="none" cap="none" strike="noStrike"/>
                      </a:br>
                      <a:r>
                        <a:rPr lang="en-US" sz="1300" u="none" cap="none" strike="noStrike"/>
                        <a:t>(to complete by </a:t>
                      </a:r>
                      <a:r>
                        <a:rPr lang="en-US" sz="1300"/>
                        <a:t>3/25</a:t>
                      </a:r>
                      <a:r>
                        <a:rPr lang="en-US" sz="1300" u="none" cap="none" strike="noStrike"/>
                        <a:t>)</a:t>
                      </a:r>
                      <a:endParaRPr sz="1300" u="none" cap="none" strike="noStrike"/>
                    </a:p>
                  </a:txBody>
                  <a:tcPr marT="45675" marB="4567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300" u="none" cap="none" strike="noStrike"/>
                        <a:t>Validation</a:t>
                      </a:r>
                      <a:br>
                        <a:rPr lang="en-US" sz="1300" u="none" cap="none" strike="noStrike"/>
                      </a:br>
                      <a:r>
                        <a:rPr lang="en-US" sz="1300" u="none" cap="none" strike="noStrike"/>
                        <a:t>(to complete by </a:t>
                      </a:r>
                      <a:r>
                        <a:rPr lang="en-US" sz="1300"/>
                        <a:t>4/8</a:t>
                      </a:r>
                      <a:r>
                        <a:rPr lang="en-US" sz="1300" u="none" cap="none" strike="noStrike"/>
                        <a:t>)</a:t>
                      </a:r>
                      <a:endParaRPr sz="1300" u="none" cap="none" strike="noStrike"/>
                    </a:p>
                  </a:txBody>
                  <a:tcPr marT="45675" marB="4567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300" u="none" cap="none" strike="noStrike"/>
                        <a:t>Demo and Report </a:t>
                      </a:r>
                      <a:br>
                        <a:rPr lang="en-US" sz="1300" u="none" cap="none" strike="noStrike"/>
                      </a:br>
                      <a:r>
                        <a:rPr lang="en-US" sz="1300" u="none" cap="none" strike="noStrike"/>
                        <a:t>(to complete by </a:t>
                      </a:r>
                      <a:r>
                        <a:rPr lang="en-US" sz="1300"/>
                        <a:t>4/15</a:t>
                      </a:r>
                      <a:r>
                        <a:rPr lang="en-US" sz="1300" u="none" cap="none" strike="noStrike"/>
                        <a:t>)</a:t>
                      </a:r>
                      <a:endParaRPr sz="1300" u="none" cap="none" strike="noStrike"/>
                    </a:p>
                  </a:txBody>
                  <a:tcPr marT="45675" marB="4567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5"/>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SzPts val="990"/>
              <a:buFont typeface="Arial"/>
              <a:buNone/>
            </a:pPr>
            <a:r>
              <a:rPr lang="en-US"/>
              <a:t>Power Subsystem</a:t>
            </a:r>
            <a:endParaRPr/>
          </a:p>
          <a:p>
            <a:pPr indent="0" lvl="0" marL="0" rtl="0" algn="ctr">
              <a:lnSpc>
                <a:spcPct val="115000"/>
              </a:lnSpc>
              <a:spcBef>
                <a:spcPts val="0"/>
              </a:spcBef>
              <a:spcAft>
                <a:spcPts val="0"/>
              </a:spcAft>
              <a:buClr>
                <a:schemeClr val="dk1"/>
              </a:buClr>
              <a:buSzPts val="990"/>
              <a:buFont typeface="Arial"/>
              <a:buNone/>
            </a:pPr>
            <a:r>
              <a:rPr lang="en-US" sz="1720"/>
              <a:t>Michael McNeil</a:t>
            </a:r>
            <a:endParaRPr sz="2980"/>
          </a:p>
        </p:txBody>
      </p:sp>
      <p:graphicFrame>
        <p:nvGraphicFramePr>
          <p:cNvPr id="88" name="Google Shape;88;p5"/>
          <p:cNvGraphicFramePr/>
          <p:nvPr/>
        </p:nvGraphicFramePr>
        <p:xfrm>
          <a:off x="685800" y="1952075"/>
          <a:ext cx="3000000" cy="3000000"/>
        </p:xfrm>
        <a:graphic>
          <a:graphicData uri="http://schemas.openxmlformats.org/drawingml/2006/table">
            <a:tbl>
              <a:tblPr>
                <a:noFill/>
                <a:tableStyleId>{AF75A568-A9EB-4D4D-8F8D-E50699061832}</a:tableStyleId>
              </a:tblPr>
              <a:tblGrid>
                <a:gridCol w="3886200"/>
                <a:gridCol w="3886200"/>
              </a:tblGrid>
              <a:tr h="640300">
                <a:tc>
                  <a:txBody>
                    <a:bodyPr/>
                    <a:lstStyle/>
                    <a:p>
                      <a:pPr indent="0" lvl="0" marL="0" marR="0" rtl="0" algn="l">
                        <a:spcBef>
                          <a:spcPts val="0"/>
                        </a:spcBef>
                        <a:spcAft>
                          <a:spcPts val="0"/>
                        </a:spcAft>
                        <a:buClr>
                          <a:schemeClr val="dk1"/>
                        </a:buClr>
                        <a:buSzPts val="1800"/>
                        <a:buFont typeface="Arial"/>
                        <a:buNone/>
                      </a:pPr>
                      <a:r>
                        <a:rPr lang="en-US" sz="1800" u="none" cap="none" strike="noStrike"/>
                        <a:t>Accomplishments since 403                          </a:t>
                      </a:r>
                      <a:r>
                        <a:rPr lang="en-US" sz="1800">
                          <a:solidFill>
                            <a:srgbClr val="FF0000"/>
                          </a:solidFill>
                        </a:rPr>
                        <a:t>25</a:t>
                      </a:r>
                      <a:r>
                        <a:rPr lang="en-US" sz="1800" u="none" cap="none" strike="noStrike">
                          <a:solidFill>
                            <a:srgbClr val="FF0000"/>
                          </a:solidFill>
                        </a:rPr>
                        <a:t> hrs of effort</a:t>
                      </a:r>
                      <a:endParaRPr sz="1800" u="none" cap="none" strike="noStrike">
                        <a:solidFill>
                          <a:srgbClr val="FF0000"/>
                        </a:solidFill>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6B8AF"/>
                    </a:solidFill>
                  </a:tcPr>
                </a:tc>
                <a:tc>
                  <a:txBody>
                    <a:bodyPr/>
                    <a:lstStyle/>
                    <a:p>
                      <a:pPr indent="0" lvl="0" marL="0" marR="0" rtl="0" algn="l">
                        <a:spcBef>
                          <a:spcPts val="0"/>
                        </a:spcBef>
                        <a:spcAft>
                          <a:spcPts val="0"/>
                        </a:spcAft>
                        <a:buClr>
                          <a:schemeClr val="dk1"/>
                        </a:buClr>
                        <a:buSzPts val="1800"/>
                        <a:buFont typeface="Arial"/>
                        <a:buNone/>
                      </a:pPr>
                      <a:r>
                        <a:rPr lang="en-US" sz="1800" u="none" cap="none" strike="noStrike"/>
                        <a:t>Ongoing progress/problems and plans until the next presentation</a:t>
                      </a:r>
                      <a:endParaRPr sz="1800" u="none" cap="none" strike="noStrike"/>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6B8AF"/>
                    </a:solidFill>
                  </a:tcPr>
                </a:tc>
              </a:tr>
              <a:tr h="1734600">
                <a:tc>
                  <a:txBody>
                    <a:bodyPr/>
                    <a:lstStyle/>
                    <a:p>
                      <a:pPr indent="0" lvl="0" marL="0" marR="0" rtl="0" algn="l">
                        <a:spcBef>
                          <a:spcPts val="0"/>
                        </a:spcBef>
                        <a:spcAft>
                          <a:spcPts val="0"/>
                        </a:spcAft>
                        <a:buClr>
                          <a:schemeClr val="dk1"/>
                        </a:buClr>
                        <a:buSzPts val="1800"/>
                        <a:buFont typeface="Arial"/>
                        <a:buNone/>
                      </a:pPr>
                      <a:r>
                        <a:rPr lang="en-US" sz="1800"/>
                        <a:t>-PCB Redesign Layout</a:t>
                      </a:r>
                      <a:endParaRPr sz="1800"/>
                    </a:p>
                    <a:p>
                      <a:pPr indent="0" lvl="0" marL="0" marR="0" rtl="0" algn="l">
                        <a:spcBef>
                          <a:spcPts val="0"/>
                        </a:spcBef>
                        <a:spcAft>
                          <a:spcPts val="0"/>
                        </a:spcAft>
                        <a:buClr>
                          <a:schemeClr val="dk1"/>
                        </a:buClr>
                        <a:buSzPts val="1800"/>
                        <a:buFont typeface="Arial"/>
                        <a:buNone/>
                      </a:pPr>
                      <a:r>
                        <a:rPr lang="en-US" sz="1800"/>
                        <a:t>-PCB Order</a:t>
                      </a:r>
                      <a:endParaRPr sz="1800"/>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457200" marR="0" rtl="0" algn="l">
                        <a:spcBef>
                          <a:spcPts val="0"/>
                        </a:spcBef>
                        <a:spcAft>
                          <a:spcPts val="0"/>
                        </a:spcAft>
                        <a:buSzPts val="1800"/>
                        <a:buChar char="-"/>
                      </a:pPr>
                      <a:r>
                        <a:rPr lang="en-US" sz="1800"/>
                        <a:t>PCB Assembly</a:t>
                      </a:r>
                      <a:endParaRPr sz="1800"/>
                    </a:p>
                    <a:p>
                      <a:pPr indent="-342900" lvl="0" marL="457200" marR="0" rtl="0" algn="l">
                        <a:spcBef>
                          <a:spcPts val="0"/>
                        </a:spcBef>
                        <a:spcAft>
                          <a:spcPts val="0"/>
                        </a:spcAft>
                        <a:buSzPts val="1800"/>
                        <a:buChar char="-"/>
                      </a:pPr>
                      <a:r>
                        <a:rPr lang="en-US" sz="1800"/>
                        <a:t>Subsystem Testing and Validation</a:t>
                      </a:r>
                      <a:endParaRPr sz="1800"/>
                    </a:p>
                    <a:p>
                      <a:pPr indent="-342900" lvl="0" marL="457200" marR="0" rtl="0" algn="l">
                        <a:spcBef>
                          <a:spcPts val="0"/>
                        </a:spcBef>
                        <a:spcAft>
                          <a:spcPts val="0"/>
                        </a:spcAft>
                        <a:buSzPts val="1800"/>
                        <a:buChar char="-"/>
                      </a:pPr>
                      <a:r>
                        <a:rPr lang="en-US" sz="1800"/>
                        <a:t>Start Integration with MCU</a:t>
                      </a:r>
                      <a:endParaRPr sz="1800"/>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6"/>
          <p:cNvSpPr txBox="1"/>
          <p:nvPr>
            <p:ph type="title"/>
          </p:nvPr>
        </p:nvSpPr>
        <p:spPr>
          <a:xfrm>
            <a:off x="609600" y="1201577"/>
            <a:ext cx="8229600" cy="8037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SzPts val="990"/>
              <a:buFont typeface="Arial"/>
              <a:buNone/>
            </a:pPr>
            <a:r>
              <a:rPr lang="en-US"/>
              <a:t>Power Subsystem</a:t>
            </a:r>
            <a:endParaRPr/>
          </a:p>
          <a:p>
            <a:pPr indent="0" lvl="0" marL="0" rtl="0" algn="ctr">
              <a:lnSpc>
                <a:spcPct val="115000"/>
              </a:lnSpc>
              <a:spcBef>
                <a:spcPts val="0"/>
              </a:spcBef>
              <a:spcAft>
                <a:spcPts val="0"/>
              </a:spcAft>
              <a:buClr>
                <a:schemeClr val="dk1"/>
              </a:buClr>
              <a:buSzPts val="990"/>
              <a:buFont typeface="Arial"/>
              <a:buNone/>
            </a:pPr>
            <a:r>
              <a:rPr lang="en-US" sz="1720"/>
              <a:t>Michael McNeil</a:t>
            </a:r>
            <a:endParaRPr sz="2980"/>
          </a:p>
        </p:txBody>
      </p:sp>
      <p:pic>
        <p:nvPicPr>
          <p:cNvPr id="94" name="Google Shape;94;p6"/>
          <p:cNvPicPr preferRelativeResize="0"/>
          <p:nvPr/>
        </p:nvPicPr>
        <p:blipFill>
          <a:blip r:embed="rId3">
            <a:alphaModFix/>
          </a:blip>
          <a:stretch>
            <a:fillRect/>
          </a:stretch>
        </p:blipFill>
        <p:spPr>
          <a:xfrm>
            <a:off x="205175" y="2368675"/>
            <a:ext cx="4147051" cy="3846926"/>
          </a:xfrm>
          <a:prstGeom prst="rect">
            <a:avLst/>
          </a:prstGeom>
          <a:noFill/>
          <a:ln>
            <a:noFill/>
          </a:ln>
        </p:spPr>
      </p:pic>
      <p:pic>
        <p:nvPicPr>
          <p:cNvPr id="95" name="Google Shape;95;p6"/>
          <p:cNvPicPr preferRelativeResize="0"/>
          <p:nvPr/>
        </p:nvPicPr>
        <p:blipFill>
          <a:blip r:embed="rId4">
            <a:alphaModFix/>
          </a:blip>
          <a:stretch>
            <a:fillRect/>
          </a:stretch>
        </p:blipFill>
        <p:spPr>
          <a:xfrm>
            <a:off x="4572001" y="2373965"/>
            <a:ext cx="4394675" cy="383633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g2689594b19d_0_4"/>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SzPts val="990"/>
              <a:buFont typeface="Arial"/>
              <a:buNone/>
            </a:pPr>
            <a:r>
              <a:rPr lang="en-US"/>
              <a:t>ML / Control Subsystem</a:t>
            </a:r>
            <a:endParaRPr/>
          </a:p>
          <a:p>
            <a:pPr indent="0" lvl="0" marL="0" rtl="0" algn="ctr">
              <a:lnSpc>
                <a:spcPct val="115000"/>
              </a:lnSpc>
              <a:spcBef>
                <a:spcPts val="0"/>
              </a:spcBef>
              <a:spcAft>
                <a:spcPts val="0"/>
              </a:spcAft>
              <a:buClr>
                <a:schemeClr val="dk1"/>
              </a:buClr>
              <a:buSzPts val="990"/>
              <a:buFont typeface="Arial"/>
              <a:buNone/>
            </a:pPr>
            <a:r>
              <a:rPr lang="en-US" sz="1720"/>
              <a:t>Andrew Albritton</a:t>
            </a:r>
            <a:endParaRPr sz="2980"/>
          </a:p>
        </p:txBody>
      </p:sp>
      <p:graphicFrame>
        <p:nvGraphicFramePr>
          <p:cNvPr id="101" name="Google Shape;101;g2689594b19d_0_4"/>
          <p:cNvGraphicFramePr/>
          <p:nvPr/>
        </p:nvGraphicFramePr>
        <p:xfrm>
          <a:off x="685800" y="1952075"/>
          <a:ext cx="3000000" cy="3000000"/>
        </p:xfrm>
        <a:graphic>
          <a:graphicData uri="http://schemas.openxmlformats.org/drawingml/2006/table">
            <a:tbl>
              <a:tblPr>
                <a:noFill/>
                <a:tableStyleId>{AF75A568-A9EB-4D4D-8F8D-E50699061832}</a:tableStyleId>
              </a:tblPr>
              <a:tblGrid>
                <a:gridCol w="3886200"/>
                <a:gridCol w="3886200"/>
              </a:tblGrid>
              <a:tr h="640300">
                <a:tc>
                  <a:txBody>
                    <a:bodyPr/>
                    <a:lstStyle/>
                    <a:p>
                      <a:pPr indent="0" lvl="0" marL="0" marR="0" rtl="0" algn="l">
                        <a:spcBef>
                          <a:spcPts val="0"/>
                        </a:spcBef>
                        <a:spcAft>
                          <a:spcPts val="0"/>
                        </a:spcAft>
                        <a:buClr>
                          <a:schemeClr val="dk1"/>
                        </a:buClr>
                        <a:buSzPts val="1800"/>
                        <a:buFont typeface="Arial"/>
                        <a:buNone/>
                      </a:pPr>
                      <a:r>
                        <a:rPr lang="en-US" sz="1800" u="none" cap="none" strike="noStrike"/>
                        <a:t>Accomplishments since 403                          </a:t>
                      </a:r>
                      <a:r>
                        <a:rPr lang="en-US" sz="1800">
                          <a:solidFill>
                            <a:srgbClr val="FF0000"/>
                          </a:solidFill>
                        </a:rPr>
                        <a:t>22</a:t>
                      </a:r>
                      <a:r>
                        <a:rPr lang="en-US" sz="1800" u="none" cap="none" strike="noStrike">
                          <a:solidFill>
                            <a:srgbClr val="FF0000"/>
                          </a:solidFill>
                        </a:rPr>
                        <a:t> hrs of effort</a:t>
                      </a:r>
                      <a:endParaRPr sz="1800" u="none" cap="none" strike="noStrike">
                        <a:solidFill>
                          <a:srgbClr val="FF0000"/>
                        </a:solidFill>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6B8AF"/>
                    </a:solidFill>
                  </a:tcPr>
                </a:tc>
                <a:tc>
                  <a:txBody>
                    <a:bodyPr/>
                    <a:lstStyle/>
                    <a:p>
                      <a:pPr indent="0" lvl="0" marL="0" marR="0" rtl="0" algn="l">
                        <a:spcBef>
                          <a:spcPts val="0"/>
                        </a:spcBef>
                        <a:spcAft>
                          <a:spcPts val="0"/>
                        </a:spcAft>
                        <a:buClr>
                          <a:schemeClr val="dk1"/>
                        </a:buClr>
                        <a:buSzPts val="1800"/>
                        <a:buFont typeface="Arial"/>
                        <a:buNone/>
                      </a:pPr>
                      <a:r>
                        <a:rPr lang="en-US" sz="1800" u="none" cap="none" strike="noStrike"/>
                        <a:t>Ongoing progress/problems and plans until the next presentation</a:t>
                      </a:r>
                      <a:endParaRPr sz="1800" u="none" cap="none" strike="noStrike"/>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6B8AF"/>
                    </a:solidFill>
                  </a:tcPr>
                </a:tc>
              </a:tr>
              <a:tr h="1734600">
                <a:tc>
                  <a:txBody>
                    <a:bodyPr/>
                    <a:lstStyle/>
                    <a:p>
                      <a:pPr indent="-342900" lvl="0" marL="457200" marR="0" rtl="0" algn="l">
                        <a:spcBef>
                          <a:spcPts val="0"/>
                        </a:spcBef>
                        <a:spcAft>
                          <a:spcPts val="0"/>
                        </a:spcAft>
                        <a:buSzPts val="1800"/>
                        <a:buChar char="●"/>
                      </a:pPr>
                      <a:r>
                        <a:rPr lang="en-US" sz="1800"/>
                        <a:t>Relay and MCU shutdown control for power system integration completed and undergoing testing</a:t>
                      </a:r>
                      <a:endParaRPr sz="1800"/>
                    </a:p>
                    <a:p>
                      <a:pPr indent="-342900" lvl="0" marL="457200" marR="0" rtl="0" algn="l">
                        <a:spcBef>
                          <a:spcPts val="0"/>
                        </a:spcBef>
                        <a:spcAft>
                          <a:spcPts val="0"/>
                        </a:spcAft>
                        <a:buSzPts val="1800"/>
                        <a:buChar char="●"/>
                      </a:pPr>
                      <a:r>
                        <a:rPr lang="en-US" sz="1800"/>
                        <a:t>Data-Set </a:t>
                      </a:r>
                      <a:r>
                        <a:rPr lang="en-US" sz="1800"/>
                        <a:t>rebalanced</a:t>
                      </a:r>
                      <a:endParaRPr sz="1800"/>
                    </a:p>
                    <a:p>
                      <a:pPr indent="-342900" lvl="0" marL="457200" marR="0" rtl="0" algn="l">
                        <a:spcBef>
                          <a:spcPts val="0"/>
                        </a:spcBef>
                        <a:spcAft>
                          <a:spcPts val="0"/>
                        </a:spcAft>
                        <a:buSzPts val="1800"/>
                        <a:buChar char="●"/>
                      </a:pPr>
                      <a:r>
                        <a:rPr lang="en-US" sz="1800"/>
                        <a:t>Confusion matrix changed to integer values for more accurate validation</a:t>
                      </a:r>
                      <a:endParaRPr sz="1800"/>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457200" marR="0" rtl="0" algn="l">
                        <a:spcBef>
                          <a:spcPts val="0"/>
                        </a:spcBef>
                        <a:spcAft>
                          <a:spcPts val="0"/>
                        </a:spcAft>
                        <a:buSzPts val="1800"/>
                        <a:buChar char="●"/>
                      </a:pPr>
                      <a:r>
                        <a:rPr lang="en-US" sz="1800"/>
                        <a:t>Model’s hyperparameters need to be adjusted in accordance with new optimizer being used. </a:t>
                      </a:r>
                      <a:endParaRPr sz="1800"/>
                    </a:p>
                    <a:p>
                      <a:pPr indent="-342900" lvl="0" marL="457200" marR="0" rtl="0" algn="l">
                        <a:spcBef>
                          <a:spcPts val="0"/>
                        </a:spcBef>
                        <a:spcAft>
                          <a:spcPts val="0"/>
                        </a:spcAft>
                        <a:buSzPts val="1800"/>
                        <a:buChar char="●"/>
                      </a:pPr>
                      <a:r>
                        <a:rPr lang="en-US" sz="1800"/>
                        <a:t>Training runs are </a:t>
                      </a:r>
                      <a:r>
                        <a:rPr lang="en-US" sz="1800"/>
                        <a:t>performed over-night every day</a:t>
                      </a:r>
                      <a:endParaRPr sz="1800"/>
                    </a:p>
                    <a:p>
                      <a:pPr indent="-342900" lvl="0" marL="457200" marR="0" rtl="0" algn="l">
                        <a:spcBef>
                          <a:spcPts val="0"/>
                        </a:spcBef>
                        <a:spcAft>
                          <a:spcPts val="0"/>
                        </a:spcAft>
                        <a:buSzPts val="1800"/>
                        <a:buChar char="●"/>
                      </a:pPr>
                      <a:r>
                        <a:rPr lang="en-US" sz="1800"/>
                        <a:t>Change boot conditions of MCU, so the model will run on boot. </a:t>
                      </a:r>
                      <a:endParaRPr sz="1800"/>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2689594b19d_0_16"/>
          <p:cNvSpPr txBox="1"/>
          <p:nvPr>
            <p:ph type="title"/>
          </p:nvPr>
        </p:nvSpPr>
        <p:spPr>
          <a:xfrm>
            <a:off x="609600" y="1201577"/>
            <a:ext cx="8229600" cy="8037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SzPts val="990"/>
              <a:buFont typeface="Arial"/>
              <a:buNone/>
            </a:pPr>
            <a:r>
              <a:rPr lang="en-US"/>
              <a:t>ML / Control Subsystem</a:t>
            </a:r>
            <a:endParaRPr/>
          </a:p>
          <a:p>
            <a:pPr indent="0" lvl="0" marL="0" rtl="0" algn="ctr">
              <a:lnSpc>
                <a:spcPct val="115000"/>
              </a:lnSpc>
              <a:spcBef>
                <a:spcPts val="0"/>
              </a:spcBef>
              <a:spcAft>
                <a:spcPts val="0"/>
              </a:spcAft>
              <a:buClr>
                <a:schemeClr val="dk1"/>
              </a:buClr>
              <a:buSzPts val="990"/>
              <a:buFont typeface="Arial"/>
              <a:buNone/>
            </a:pPr>
            <a:r>
              <a:rPr lang="en-US" sz="1720"/>
              <a:t>Andrew Albritton</a:t>
            </a:r>
            <a:endParaRPr sz="2980"/>
          </a:p>
        </p:txBody>
      </p:sp>
      <p:pic>
        <p:nvPicPr>
          <p:cNvPr id="107" name="Google Shape;107;g2689594b19d_0_16"/>
          <p:cNvPicPr preferRelativeResize="0"/>
          <p:nvPr/>
        </p:nvPicPr>
        <p:blipFill>
          <a:blip r:embed="rId3">
            <a:alphaModFix/>
          </a:blip>
          <a:stretch>
            <a:fillRect/>
          </a:stretch>
        </p:blipFill>
        <p:spPr>
          <a:xfrm>
            <a:off x="152375" y="2148125"/>
            <a:ext cx="4551926" cy="3413948"/>
          </a:xfrm>
          <a:prstGeom prst="rect">
            <a:avLst/>
          </a:prstGeom>
          <a:noFill/>
          <a:ln>
            <a:noFill/>
          </a:ln>
        </p:spPr>
      </p:pic>
      <p:pic>
        <p:nvPicPr>
          <p:cNvPr id="108" name="Google Shape;108;g2689594b19d_0_16"/>
          <p:cNvPicPr preferRelativeResize="0"/>
          <p:nvPr/>
        </p:nvPicPr>
        <p:blipFill>
          <a:blip r:embed="rId4">
            <a:alphaModFix/>
          </a:blip>
          <a:stretch>
            <a:fillRect/>
          </a:stretch>
        </p:blipFill>
        <p:spPr>
          <a:xfrm>
            <a:off x="4445025" y="2148125"/>
            <a:ext cx="4698977" cy="3131883"/>
          </a:xfrm>
          <a:prstGeom prst="rect">
            <a:avLst/>
          </a:prstGeom>
          <a:noFill/>
          <a:ln>
            <a:noFill/>
          </a:ln>
        </p:spPr>
      </p:pic>
      <p:pic>
        <p:nvPicPr>
          <p:cNvPr id="109" name="Google Shape;109;g2689594b19d_0_16"/>
          <p:cNvPicPr preferRelativeResize="0"/>
          <p:nvPr/>
        </p:nvPicPr>
        <p:blipFill>
          <a:blip r:embed="rId5">
            <a:alphaModFix/>
          </a:blip>
          <a:stretch>
            <a:fillRect/>
          </a:stretch>
        </p:blipFill>
        <p:spPr>
          <a:xfrm>
            <a:off x="7559746" y="5280000"/>
            <a:ext cx="1584250" cy="1578000"/>
          </a:xfrm>
          <a:prstGeom prst="rect">
            <a:avLst/>
          </a:prstGeom>
          <a:noFill/>
          <a:ln>
            <a:noFill/>
          </a:ln>
        </p:spPr>
      </p:pic>
      <p:pic>
        <p:nvPicPr>
          <p:cNvPr id="110" name="Google Shape;110;g2689594b19d_0_16"/>
          <p:cNvPicPr preferRelativeResize="0"/>
          <p:nvPr/>
        </p:nvPicPr>
        <p:blipFill>
          <a:blip r:embed="rId6">
            <a:alphaModFix/>
          </a:blip>
          <a:stretch>
            <a:fillRect/>
          </a:stretch>
        </p:blipFill>
        <p:spPr>
          <a:xfrm>
            <a:off x="5975500" y="5279886"/>
            <a:ext cx="1584250" cy="157811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2689594b19d_0_10"/>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SzPts val="990"/>
              <a:buFont typeface="Arial"/>
              <a:buNone/>
            </a:pPr>
            <a:r>
              <a:rPr lang="en-US"/>
              <a:t>Emitter </a:t>
            </a:r>
            <a:r>
              <a:rPr lang="en-US"/>
              <a:t>Subsystem</a:t>
            </a:r>
            <a:endParaRPr/>
          </a:p>
          <a:p>
            <a:pPr indent="0" lvl="0" marL="0" rtl="0" algn="ctr">
              <a:lnSpc>
                <a:spcPct val="115000"/>
              </a:lnSpc>
              <a:spcBef>
                <a:spcPts val="0"/>
              </a:spcBef>
              <a:spcAft>
                <a:spcPts val="0"/>
              </a:spcAft>
              <a:buClr>
                <a:schemeClr val="dk1"/>
              </a:buClr>
              <a:buSzPts val="990"/>
              <a:buFont typeface="Arial"/>
              <a:buNone/>
            </a:pPr>
            <a:r>
              <a:rPr lang="en-US" sz="1720"/>
              <a:t>Melquisedec Ordonez</a:t>
            </a:r>
            <a:endParaRPr sz="2980"/>
          </a:p>
        </p:txBody>
      </p:sp>
      <p:graphicFrame>
        <p:nvGraphicFramePr>
          <p:cNvPr id="116" name="Google Shape;116;g2689594b19d_0_10"/>
          <p:cNvGraphicFramePr/>
          <p:nvPr/>
        </p:nvGraphicFramePr>
        <p:xfrm>
          <a:off x="685800" y="1952075"/>
          <a:ext cx="3000000" cy="3000000"/>
        </p:xfrm>
        <a:graphic>
          <a:graphicData uri="http://schemas.openxmlformats.org/drawingml/2006/table">
            <a:tbl>
              <a:tblPr>
                <a:noFill/>
                <a:tableStyleId>{AF75A568-A9EB-4D4D-8F8D-E50699061832}</a:tableStyleId>
              </a:tblPr>
              <a:tblGrid>
                <a:gridCol w="3886200"/>
                <a:gridCol w="3886200"/>
              </a:tblGrid>
              <a:tr h="640300">
                <a:tc>
                  <a:txBody>
                    <a:bodyPr/>
                    <a:lstStyle/>
                    <a:p>
                      <a:pPr indent="0" lvl="0" marL="0" marR="0" rtl="0" algn="l">
                        <a:spcBef>
                          <a:spcPts val="0"/>
                        </a:spcBef>
                        <a:spcAft>
                          <a:spcPts val="0"/>
                        </a:spcAft>
                        <a:buClr>
                          <a:schemeClr val="dk1"/>
                        </a:buClr>
                        <a:buSzPts val="1800"/>
                        <a:buFont typeface="Arial"/>
                        <a:buNone/>
                      </a:pPr>
                      <a:r>
                        <a:rPr lang="en-US" sz="1800" u="none" cap="none" strike="noStrike"/>
                        <a:t>Accomplishments since 403                          </a:t>
                      </a:r>
                      <a:r>
                        <a:rPr lang="en-US" sz="1800">
                          <a:solidFill>
                            <a:srgbClr val="FF0000"/>
                          </a:solidFill>
                        </a:rPr>
                        <a:t>13</a:t>
                      </a:r>
                      <a:r>
                        <a:rPr lang="en-US" sz="1800" u="none" cap="none" strike="noStrike">
                          <a:solidFill>
                            <a:srgbClr val="FF0000"/>
                          </a:solidFill>
                        </a:rPr>
                        <a:t> hrs of effort</a:t>
                      </a:r>
                      <a:endParaRPr sz="1800" u="none" cap="none" strike="noStrike">
                        <a:solidFill>
                          <a:srgbClr val="FF0000"/>
                        </a:solidFill>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6B8AF"/>
                    </a:solidFill>
                  </a:tcPr>
                </a:tc>
                <a:tc>
                  <a:txBody>
                    <a:bodyPr/>
                    <a:lstStyle/>
                    <a:p>
                      <a:pPr indent="0" lvl="0" marL="0" marR="0" rtl="0" algn="l">
                        <a:spcBef>
                          <a:spcPts val="0"/>
                        </a:spcBef>
                        <a:spcAft>
                          <a:spcPts val="0"/>
                        </a:spcAft>
                        <a:buClr>
                          <a:schemeClr val="dk1"/>
                        </a:buClr>
                        <a:buSzPts val="1800"/>
                        <a:buFont typeface="Arial"/>
                        <a:buNone/>
                      </a:pPr>
                      <a:r>
                        <a:rPr lang="en-US" sz="1800" u="none" cap="none" strike="noStrike"/>
                        <a:t>Ongoing progress/problems and plans until the next presentation</a:t>
                      </a:r>
                      <a:endParaRPr sz="1800" u="none" cap="none" strike="noStrike"/>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6B8AF"/>
                    </a:solidFill>
                  </a:tcPr>
                </a:tc>
              </a:tr>
              <a:tr h="1734600">
                <a:tc>
                  <a:txBody>
                    <a:bodyPr/>
                    <a:lstStyle/>
                    <a:p>
                      <a:pPr indent="-342900" lvl="0" marL="457200" marR="0" rtl="0" algn="l">
                        <a:spcBef>
                          <a:spcPts val="0"/>
                        </a:spcBef>
                        <a:spcAft>
                          <a:spcPts val="0"/>
                        </a:spcAft>
                        <a:buSzPts val="1800"/>
                        <a:buChar char="●"/>
                      </a:pPr>
                      <a:r>
                        <a:rPr lang="en-US" sz="1800"/>
                        <a:t>Redesigned Schematic </a:t>
                      </a:r>
                      <a:r>
                        <a:rPr lang="en-US" sz="1800"/>
                        <a:t>complete</a:t>
                      </a:r>
                      <a:r>
                        <a:rPr lang="en-US" sz="1800" u="none" cap="none" strike="noStrike"/>
                        <a:t> </a:t>
                      </a:r>
                      <a:endParaRPr sz="1800" u="none" cap="none" strike="noStrike"/>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457200" marR="0" rtl="0" algn="l">
                        <a:spcBef>
                          <a:spcPts val="0"/>
                        </a:spcBef>
                        <a:spcAft>
                          <a:spcPts val="0"/>
                        </a:spcAft>
                        <a:buSzPts val="1800"/>
                        <a:buChar char="●"/>
                      </a:pPr>
                      <a:r>
                        <a:rPr lang="en-US" sz="1800"/>
                        <a:t>Routing PCB</a:t>
                      </a:r>
                      <a:endParaRPr sz="1800"/>
                    </a:p>
                    <a:p>
                      <a:pPr indent="-342900" lvl="0" marL="457200" marR="0" rtl="0" algn="l">
                        <a:spcBef>
                          <a:spcPts val="0"/>
                        </a:spcBef>
                        <a:spcAft>
                          <a:spcPts val="0"/>
                        </a:spcAft>
                        <a:buSzPts val="1800"/>
                        <a:buChar char="●"/>
                      </a:pPr>
                      <a:r>
                        <a:rPr lang="en-US" sz="1800"/>
                        <a:t>System screen description/information </a:t>
                      </a:r>
                      <a:endParaRPr sz="1800"/>
                    </a:p>
                    <a:p>
                      <a:pPr indent="-342900" lvl="0" marL="457200" marR="0" rtl="0" algn="l">
                        <a:spcBef>
                          <a:spcPts val="0"/>
                        </a:spcBef>
                        <a:spcAft>
                          <a:spcPts val="0"/>
                        </a:spcAft>
                        <a:buSzPts val="1800"/>
                        <a:buChar char="●"/>
                      </a:pPr>
                      <a:r>
                        <a:rPr lang="en-US" sz="1800"/>
                        <a:t>Moving SPI communication to  MCU</a:t>
                      </a:r>
                      <a:endParaRPr sz="1800"/>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17" name="Google Shape;117;g2689594b19d_0_10"/>
          <p:cNvSpPr txBox="1"/>
          <p:nvPr/>
        </p:nvSpPr>
        <p:spPr>
          <a:xfrm>
            <a:off x="544945" y="4599710"/>
            <a:ext cx="84051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2013-06-18T16:37:55Z</dcterms:created>
  <dc:creator>Nowka, Kevin J.</dc:creator>
</cp:coreProperties>
</file>