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9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ski\Documents\ORU%20Stuff\Senior%20Project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ski\Documents\ORU%20Stuff\Senior%20Project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Primitive Performance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Sheet1!$B$60</c:f>
              <c:strCache>
                <c:ptCount val="1"/>
                <c:pt idx="0">
                  <c:v>Senior Project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Sheet1!$A$61:$A$69</c:f>
              <c:strCache>
                <c:ptCount val="9"/>
                <c:pt idx="0">
                  <c:v>Expand 1</c:v>
                </c:pt>
                <c:pt idx="1">
                  <c:v>Expand 2</c:v>
                </c:pt>
                <c:pt idx="2">
                  <c:v>Expand 3</c:v>
                </c:pt>
                <c:pt idx="3">
                  <c:v>Expand 4</c:v>
                </c:pt>
                <c:pt idx="5">
                  <c:v>Bridge 1</c:v>
                </c:pt>
                <c:pt idx="6">
                  <c:v>Bridge 2</c:v>
                </c:pt>
                <c:pt idx="7">
                  <c:v>Bridge 3</c:v>
                </c:pt>
                <c:pt idx="8">
                  <c:v>Bridge 4</c:v>
                </c:pt>
              </c:strCache>
            </c:strRef>
          </c:cat>
          <c:val>
            <c:numRef>
              <c:f>Sheet1!$B$61:$B$69</c:f>
              <c:numCache>
                <c:formatCode>General</c:formatCode>
                <c:ptCount val="9"/>
                <c:pt idx="0">
                  <c:v>0.08</c:v>
                </c:pt>
                <c:pt idx="1">
                  <c:v>0.05</c:v>
                </c:pt>
                <c:pt idx="2">
                  <c:v>0.41</c:v>
                </c:pt>
                <c:pt idx="3">
                  <c:v>1.6</c:v>
                </c:pt>
                <c:pt idx="5">
                  <c:v>0.01</c:v>
                </c:pt>
                <c:pt idx="6">
                  <c:v>1.53</c:v>
                </c:pt>
                <c:pt idx="7">
                  <c:v>1.04</c:v>
                </c:pt>
                <c:pt idx="8">
                  <c:v>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1-488B-A924-6CE846C7886E}"/>
            </c:ext>
          </c:extLst>
        </c:ser>
        <c:ser>
          <c:idx val="1"/>
          <c:order val="1"/>
          <c:tx>
            <c:strRef>
              <c:f>Sheet1!$C$60</c:f>
              <c:strCache>
                <c:ptCount val="1"/>
                <c:pt idx="0">
                  <c:v>Biovista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Sheet1!$A$61:$A$69</c:f>
              <c:strCache>
                <c:ptCount val="9"/>
                <c:pt idx="0">
                  <c:v>Expand 1</c:v>
                </c:pt>
                <c:pt idx="1">
                  <c:v>Expand 2</c:v>
                </c:pt>
                <c:pt idx="2">
                  <c:v>Expand 3</c:v>
                </c:pt>
                <c:pt idx="3">
                  <c:v>Expand 4</c:v>
                </c:pt>
                <c:pt idx="5">
                  <c:v>Bridge 1</c:v>
                </c:pt>
                <c:pt idx="6">
                  <c:v>Bridge 2</c:v>
                </c:pt>
                <c:pt idx="7">
                  <c:v>Bridge 3</c:v>
                </c:pt>
                <c:pt idx="8">
                  <c:v>Bridge 4</c:v>
                </c:pt>
              </c:strCache>
            </c:strRef>
          </c:cat>
          <c:val>
            <c:numRef>
              <c:f>Sheet1!$C$61:$C$69</c:f>
              <c:numCache>
                <c:formatCode>General</c:formatCode>
                <c:ptCount val="9"/>
                <c:pt idx="0">
                  <c:v>6</c:v>
                </c:pt>
                <c:pt idx="1">
                  <c:v>4.5</c:v>
                </c:pt>
                <c:pt idx="2">
                  <c:v>27</c:v>
                </c:pt>
                <c:pt idx="3">
                  <c:v>86</c:v>
                </c:pt>
                <c:pt idx="5">
                  <c:v>9</c:v>
                </c:pt>
                <c:pt idx="6">
                  <c:v>322</c:v>
                </c:pt>
                <c:pt idx="7">
                  <c:v>691</c:v>
                </c:pt>
                <c:pt idx="8">
                  <c:v>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1-488B-A924-6CE846C78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6343151"/>
        <c:axId val="916343631"/>
      </c:lineChart>
      <c:catAx>
        <c:axId val="91634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43631"/>
        <c:crosses val="autoZero"/>
        <c:auto val="1"/>
        <c:lblAlgn val="ctr"/>
        <c:lblOffset val="100"/>
        <c:noMultiLvlLbl val="0"/>
      </c:catAx>
      <c:valAx>
        <c:axId val="91634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4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Times of Different Stages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(Sheet1!$A$16:$A$18,Sheet1!$A$20:$A$22)</c:f>
              <c:strCache>
                <c:ptCount val="6"/>
                <c:pt idx="0">
                  <c:v>G Tree Insertion</c:v>
                </c:pt>
                <c:pt idx="1">
                  <c:v>G Tree Transfer</c:v>
                </c:pt>
                <c:pt idx="2">
                  <c:v>Total G Population (1.2B Edges)</c:v>
                </c:pt>
                <c:pt idx="3">
                  <c:v>G2 Tree Insertion</c:v>
                </c:pt>
                <c:pt idx="4">
                  <c:v>G2 Tree Transfer</c:v>
                </c:pt>
                <c:pt idx="5">
                  <c:v>Total G2 Population (4.4B Edges)</c:v>
                </c:pt>
              </c:strCache>
            </c:strRef>
          </c:cat>
          <c:val>
            <c:numRef>
              <c:f>(Sheet1!$C$16:$C$18,Sheet1!$C$20:$C$22)</c:f>
              <c:numCache>
                <c:formatCode>General</c:formatCode>
                <c:ptCount val="6"/>
                <c:pt idx="0">
                  <c:v>191.4</c:v>
                </c:pt>
                <c:pt idx="1">
                  <c:v>467.1</c:v>
                </c:pt>
                <c:pt idx="2">
                  <c:v>680.5</c:v>
                </c:pt>
                <c:pt idx="3">
                  <c:v>3251.5</c:v>
                </c:pt>
                <c:pt idx="4">
                  <c:v>549.20000000000005</c:v>
                </c:pt>
                <c:pt idx="5">
                  <c:v>3800.7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CB7-B9EA-0F2BA6BF4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064767"/>
        <c:axId val="915065247"/>
      </c:barChart>
      <c:catAx>
        <c:axId val="9150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065247"/>
        <c:crosses val="autoZero"/>
        <c:auto val="1"/>
        <c:lblAlgn val="ctr"/>
        <c:lblOffset val="100"/>
        <c:noMultiLvlLbl val="0"/>
      </c:catAx>
      <c:valAx>
        <c:axId val="91506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0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2BCB-3F82-D619-CA9B-0F12271D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8386-19D0-E89D-8172-974A6823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E796-B702-BF8E-117A-2DFEFB5A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AF86-D25C-44DB-2637-1BA3E286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292A-1119-14BD-97ED-7C7E213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9197-0D41-99B6-9BF0-1CC62D6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6C7E0-0F03-8851-3175-BFC5F4233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BCC9-EC3C-AA1E-3489-FE5D2F2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49AB-4B0A-D455-A4BF-62154D6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A9F9-9296-D207-7074-BF9EC4AF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0C979-3DE3-096A-2B77-0FBDFBC5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3B496-A231-00C4-E5D6-276F8543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8145-4DF9-708C-081F-6D56549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AFE5-15E6-1C69-5996-A8914330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D120-2DBB-7CC4-6A9E-06D174A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D8A6-CD44-FCC6-300C-ED445B2D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D1AE-CE1B-E42B-5921-591AF3BC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C0C4-D602-C950-8370-D9BB2AC1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59DA-BE84-15C3-D006-B9DF988A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0900-0E15-57CA-6B4D-7EEA5E0E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D8FF-3E60-7B56-7FF9-1E189606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7993-D2D4-C283-DDDE-83DA129A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36DF-7DBF-BE8D-A777-A889E532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1CD8-E6C9-F9F2-A18F-293CF7C1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0D11-44EE-5138-6054-9B6BD2F4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DC45-A61E-D9AF-28EC-8F6AB8A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7A64-C63A-7E39-F2AD-5BCF19700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07761-33D6-466F-6388-40E3071B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3C21-1CFC-2BB6-50E4-AC99248A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BBFA-CFB4-EBB9-7FBB-6874A33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773E-BB56-4F36-74E8-7F43D4D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7DB5-C9DF-04DA-DEFD-8E14D3BF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DD92-182C-4744-2886-41A8087D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8413-A7DD-D807-6BDE-B1B80CC5D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51BC1-4A8D-6F92-84FB-FBAE1568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6161A-68BA-3640-1376-866BBA1E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513C1-62B4-C002-F53E-3C3185FF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FED25-EB1E-BD32-8DBC-C65CDF5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4DBCF-325E-62BA-5710-2277313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6E0A-2A5F-4A95-B79A-1A249FD6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7878B-D404-FE2C-A219-3FC008A1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EEF63-F86C-FCC7-56DF-94B5897C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F9586-1E56-A484-DD6C-246AE20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22F9F-F1BE-A501-EC3E-7D4EF359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B94C7-8D96-2B37-1F1D-D07B45BF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9866-B5EB-41BF-3C63-7C82A86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061-4F59-D05C-2652-ED137EBE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C1F-C0AA-C068-0A21-ECFE5CD3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E1E6-58A8-D4B1-C21E-065B184C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DDF7-951A-CA9B-65A1-4C18A63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8878-3B4A-66E4-CF5A-BD129568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E101-2757-42D1-6810-C40B492E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1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F45A-25D5-3377-B9C5-1F9C4D07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E57A5-6A93-D6AF-68D2-8E23717C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7481-7C60-E4CA-35AD-6B449B18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F9C1-B861-76BE-1BCB-C397669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54368-0904-0DC5-4DB1-460417D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8DB4-1344-A62C-8673-44C5AA2E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9CBD4-2D6A-12A8-4855-7A45267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1FCC-6CE3-68CD-51B6-39B7BAFD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18DE-A908-5EC2-8E3D-3E3ACED5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77FBA-8A35-4E74-BA25-39EB9A754B7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BDC7-D2F9-F545-5198-7DFEA7038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3396-04F3-D546-8CCF-480E28DAA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0B30-782F-4DA2-A883-22FCE2B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8A0-247F-B690-8EE2-46795FFD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8" y="98490"/>
            <a:ext cx="11430000" cy="13334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New Graph Approach to Biovista Primitives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38F5C-7BB1-52CA-902A-2EE6A125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624518"/>
            <a:ext cx="10515599" cy="420624"/>
          </a:xfrm>
        </p:spPr>
        <p:txBody>
          <a:bodyPr>
            <a:normAutofit/>
          </a:bodyPr>
          <a:lstStyle/>
          <a:p>
            <a:r>
              <a:rPr lang="en-US" dirty="0"/>
              <a:t>Andrew Westlund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C60DB6-533C-2F35-4F06-B23BCF0A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22" y="2009716"/>
            <a:ext cx="879355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10D112-0344-A6B9-4FBB-7093EF833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986479"/>
              </p:ext>
            </p:extLst>
          </p:nvPr>
        </p:nvGraphicFramePr>
        <p:xfrm>
          <a:off x="1" y="0"/>
          <a:ext cx="12192000" cy="682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49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C11EB08-8C7A-4423-4012-4ED8F926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the objectives have been met.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67E67-4289-94A8-211B-55B170D0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599" y="2762249"/>
            <a:ext cx="9895950" cy="3239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Merge this result with </a:t>
            </a:r>
            <a:r>
              <a:rPr lang="en-US" sz="2400" dirty="0" err="1"/>
              <a:t>Chilu</a:t>
            </a:r>
            <a:r>
              <a:rPr lang="en-US" sz="2400" dirty="0"/>
              <a:t> Mutale’s MariaDB </a:t>
            </a:r>
            <a:r>
              <a:rPr lang="en-US" sz="2400" dirty="0" err="1"/>
              <a:t>BioVista</a:t>
            </a:r>
            <a:r>
              <a:rPr lang="en-US" sz="2400" dirty="0"/>
              <a:t> Storage Engine</a:t>
            </a:r>
          </a:p>
          <a:p>
            <a:pPr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persistent backing store (able to start up instantly from having been shut down)</a:t>
            </a:r>
          </a:p>
          <a:p>
            <a:pPr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Client/Server usage model consistent with what they already use.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the means to perform additional Biovista primitives.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443D5A73-19AB-11EA-BAE6-281CB3FB9343}"/>
              </a:ext>
            </a:extLst>
          </p:cNvPr>
          <p:cNvSpPr txBox="1">
            <a:spLocks/>
          </p:cNvSpPr>
          <p:nvPr/>
        </p:nvSpPr>
        <p:spPr>
          <a:xfrm>
            <a:off x="1371598" y="179948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Key Next Steps </a:t>
            </a:r>
          </a:p>
        </p:txBody>
      </p:sp>
    </p:spTree>
    <p:extLst>
      <p:ext uri="{BB962C8B-B14F-4D97-AF65-F5344CB8AC3E}">
        <p14:creationId xmlns:p14="http://schemas.microsoft.com/office/powerpoint/2010/main" val="12486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6B7-1A18-8219-ADE6-AC5D9DB4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61" y="305491"/>
            <a:ext cx="4775491" cy="10156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C840-328B-E66D-0662-E4C8A370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21154"/>
            <a:ext cx="5383015" cy="5536846"/>
          </a:xfr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Biovista’s Project Prodigy is an AI engine that processes a large graph of published papers to develop diagnoses and proposed treatment plans for complex illnesses.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Biovista has challenged ORU’s computing faculty to develop improved graph processing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9442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7ED53D-DBB0-E8BC-7F27-CBBC0752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7C61772-2472-78D5-BC7A-BF8D2570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Biovista’s update process to incorporate new publications takes ten days. </a:t>
            </a:r>
          </a:p>
          <a:p>
            <a:r>
              <a:rPr lang="en-US" sz="3200" dirty="0"/>
              <a:t>At any given time, Biovista’s analytics are at least that much out of date.</a:t>
            </a:r>
          </a:p>
          <a:p>
            <a:r>
              <a:rPr lang="en-US" sz="3200" dirty="0"/>
              <a:t>A means to incrementally update the data would solve this.</a:t>
            </a:r>
          </a:p>
        </p:txBody>
      </p:sp>
      <p:pic>
        <p:nvPicPr>
          <p:cNvPr id="8" name="Graphic 7" descr="Hourglass 90% with solid fill">
            <a:extLst>
              <a:ext uri="{FF2B5EF4-FFF2-40B4-BE49-F238E27FC236}">
                <a16:creationId xmlns:a16="http://schemas.microsoft.com/office/drawing/2014/main" id="{2234CAB0-3332-69E7-D77C-8E50D828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436" y="3839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216B7-1A18-8219-ADE6-AC5D9DB4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OBJECTIVES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C840-328B-E66D-0662-E4C8A370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1948069"/>
            <a:ext cx="6713552" cy="4462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Build the solution using ORU’s AGILE graph framework.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Creation of the initial G</a:t>
            </a:r>
            <a:r>
              <a:rPr lang="en-US" sz="3200" baseline="30000" dirty="0"/>
              <a:t>2</a:t>
            </a:r>
            <a:r>
              <a:rPr lang="en-US" sz="3200" dirty="0"/>
              <a:t> in a timely manner.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Update G</a:t>
            </a:r>
            <a:r>
              <a:rPr lang="en-US" sz="3200" baseline="30000" dirty="0"/>
              <a:t>2</a:t>
            </a:r>
            <a:r>
              <a:rPr lang="en-US" sz="3200" dirty="0"/>
              <a:t> into G</a:t>
            </a:r>
            <a:r>
              <a:rPr lang="en-US" sz="3200" baseline="30000" dirty="0"/>
              <a:t>2</a:t>
            </a:r>
            <a:r>
              <a:rPr lang="en-US" sz="3200" dirty="0"/>
              <a:t>’ in less than ten milliseconds per paper. 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Primitives’ performances are at least comparable to their original 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579B7-C650-E301-4835-B61CF994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08" y="1885823"/>
            <a:ext cx="4206605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1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3800-CB29-7A54-D435-322ABF3D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66" y="0"/>
            <a:ext cx="2568191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1DF9D-0D89-C013-E578-F8C73F23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5" y="1096595"/>
            <a:ext cx="6010275" cy="54176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Scan in a binary file to an array of edges.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Use multiple threads and assign each thread a range of entities.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Create an array of AVL trees so that each entity has its own tree.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Insert the paper to the entity’s tree in O(log</a:t>
            </a:r>
            <a:r>
              <a:rPr lang="en-US" sz="3200" baseline="-25000" dirty="0"/>
              <a:t>2</a:t>
            </a:r>
            <a:r>
              <a:rPr lang="en-US" sz="3200" dirty="0"/>
              <a:t>(n)).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Traverse through each AVL in order and add each edge in O(1).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96843F-28B7-75E9-611E-D5EB75BA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1096595"/>
            <a:ext cx="5450006" cy="49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F54C-1C1E-9C45-6EBB-017F73AC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78" y="1123950"/>
            <a:ext cx="7134226" cy="39308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Two entities referenced by the same paper have a co-occurrence (</a:t>
            </a:r>
            <a:r>
              <a:rPr lang="en-US" sz="2800" dirty="0" err="1"/>
              <a:t>cooc</a:t>
            </a:r>
            <a:r>
              <a:rPr lang="en-US" sz="2800" dirty="0"/>
              <a:t>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cooc’s</a:t>
            </a:r>
            <a:r>
              <a:rPr lang="en-US" sz="2800" dirty="0"/>
              <a:t> magnitude is the number of papers the two entities share.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The threads and the AVL trees are reused.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Each AVL tree inserts an entity’s </a:t>
            </a:r>
            <a:r>
              <a:rPr lang="en-US" sz="2800" dirty="0" err="1"/>
              <a:t>cooc</a:t>
            </a:r>
            <a:r>
              <a:rPr lang="en-US" sz="2800" dirty="0"/>
              <a:t> in O(log</a:t>
            </a:r>
            <a:r>
              <a:rPr lang="en-US" sz="2800" baseline="-25000" dirty="0"/>
              <a:t>2</a:t>
            </a:r>
            <a:r>
              <a:rPr lang="en-US" sz="2800" dirty="0"/>
              <a:t>(n)) time.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Again, each AVL traverses to transfer the </a:t>
            </a:r>
            <a:r>
              <a:rPr lang="en-US" sz="2800" dirty="0" err="1"/>
              <a:t>coocs</a:t>
            </a:r>
            <a:r>
              <a:rPr lang="en-US" sz="2800" dirty="0"/>
              <a:t> to the graph; each edge added takes O(1).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58910-883B-5CE9-BCF7-5ECD9C52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17" y="323850"/>
            <a:ext cx="4206605" cy="473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E46E10-0EB1-CAC3-1CF1-AEDB9CFF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26" y="5054839"/>
            <a:ext cx="8807747" cy="1803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25F87-2A87-BF31-AD12-E58330E1170D}"/>
              </a:ext>
            </a:extLst>
          </p:cNvPr>
          <p:cNvSpPr txBox="1"/>
          <p:nvPr/>
        </p:nvSpPr>
        <p:spPr>
          <a:xfrm>
            <a:off x="2262150" y="195943"/>
            <a:ext cx="2920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Squaring G</a:t>
            </a:r>
          </a:p>
        </p:txBody>
      </p:sp>
    </p:spTree>
    <p:extLst>
      <p:ext uri="{BB962C8B-B14F-4D97-AF65-F5344CB8AC3E}">
        <p14:creationId xmlns:p14="http://schemas.microsoft.com/office/powerpoint/2010/main" val="377985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70915-D7C6-F014-8C98-54681A67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Incrementally Update the Graph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B4F79-894C-2402-4ADA-CA5D8094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3232" y="331469"/>
            <a:ext cx="6894576" cy="22688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If an edge is added, both G and G</a:t>
            </a:r>
            <a:r>
              <a:rPr lang="en-US" sz="2800" baseline="30000" dirty="0"/>
              <a:t>2 </a:t>
            </a:r>
            <a:r>
              <a:rPr lang="en-US" sz="2800" dirty="0"/>
              <a:t>must be updated.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Add the edge from paper to entity.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Add/Update the edge between each pair of entities.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1906-CEE9-0434-C37E-D9008A10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00324"/>
            <a:ext cx="10917936" cy="39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91A1-0199-FDB2-8F7F-35C0ADC6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2" y="0"/>
            <a:ext cx="5754896" cy="1028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Primitives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786EC0-8C61-50E3-30E1-D6A864EE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1"/>
          <a:stretch/>
        </p:blipFill>
        <p:spPr>
          <a:xfrm>
            <a:off x="1068130" y="1028701"/>
            <a:ext cx="3876165" cy="43381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A7E5-BECF-7DCD-2981-16C0C0D3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6502" y="1028702"/>
            <a:ext cx="5754896" cy="5371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Biovista</a:t>
            </a:r>
            <a:r>
              <a:rPr lang="en-US" sz="2800" dirty="0"/>
              <a:t> uses primitives to analyze aspects of the entities’ relationships.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Expand, Connect, Bridge, and Bibliography.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Expand: Find the ten entities of a type that </a:t>
            </a:r>
            <a:r>
              <a:rPr lang="en-US" sz="2800" dirty="0" err="1"/>
              <a:t>cooc</a:t>
            </a:r>
            <a:r>
              <a:rPr lang="en-US" sz="2800" dirty="0"/>
              <a:t> with the given entity the most.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Bridge: Find the ten entities of a type that have the greatest combined </a:t>
            </a:r>
            <a:r>
              <a:rPr lang="en-US" sz="2800" dirty="0" err="1"/>
              <a:t>cooc</a:t>
            </a:r>
            <a:r>
              <a:rPr lang="en-US" sz="2800" dirty="0"/>
              <a:t> with both entities.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Primitives are found easily because of the nature of G</a:t>
            </a:r>
            <a:r>
              <a:rPr lang="en-US" sz="2800" baseline="30000" dirty="0"/>
              <a:t>2</a:t>
            </a:r>
            <a:r>
              <a:rPr lang="en-US" sz="28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2EF3DF-77E7-B265-FA0E-7F7B9C07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92134"/>
              </p:ext>
            </p:extLst>
          </p:nvPr>
        </p:nvGraphicFramePr>
        <p:xfrm>
          <a:off x="-84908" y="0"/>
          <a:ext cx="1227690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1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</TotalTime>
  <Words>456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 Graph Approach to Biovista Primitives</vt:lpstr>
      <vt:lpstr>BACKGROUND</vt:lpstr>
      <vt:lpstr>MOTIVATION</vt:lpstr>
      <vt:lpstr>OBJECTIVES</vt:lpstr>
      <vt:lpstr>Building G</vt:lpstr>
      <vt:lpstr>PowerPoint Presentation</vt:lpstr>
      <vt:lpstr>Incrementally Update the Graph</vt:lpstr>
      <vt:lpstr>Primitives</vt:lpstr>
      <vt:lpstr>PowerPoint Presentation</vt:lpstr>
      <vt:lpstr>PowerPoint Presentation</vt:lpstr>
      <vt:lpstr>All the objectives have been met.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Graph Approach to Biovista Primitives</dc:title>
  <dc:creator>Andrew B Westlund</dc:creator>
  <cp:lastModifiedBy>Andrew B Westlund</cp:lastModifiedBy>
  <cp:revision>27</cp:revision>
  <dcterms:created xsi:type="dcterms:W3CDTF">2022-11-07T18:37:01Z</dcterms:created>
  <dcterms:modified xsi:type="dcterms:W3CDTF">2023-04-26T23:39:13Z</dcterms:modified>
</cp:coreProperties>
</file>