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9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54" autoAdjust="0"/>
  </p:normalViewPr>
  <p:slideViewPr>
    <p:cSldViewPr snapToGrid="0" snapToObjects="1">
      <p:cViewPr>
        <p:scale>
          <a:sx n="99" d="100"/>
          <a:sy n="99" d="100"/>
        </p:scale>
        <p:origin x="-1720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43E18-653C-D446-9761-88662A28DB11}" type="datetimeFigureOut">
              <a:rPr lang="en-US" smtClean="0"/>
              <a:t>02/11/2012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48AA8-202B-3B4C-9B6A-DB0119485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1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Talk about CQRS being a small subject, so giving a higher level brief tour</a:t>
            </a:r>
            <a:r>
              <a:rPr lang="en-US" sz="1800" baseline="0" dirty="0" smtClean="0"/>
              <a:t> of surrounding thinking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48AA8-202B-3B4C-9B6A-DB0119485A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2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48AA8-202B-3B4C-9B6A-DB0119485A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52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you read</a:t>
            </a:r>
            <a:r>
              <a:rPr lang="en-US" baseline="0" dirty="0" smtClean="0"/>
              <a:t> is stale</a:t>
            </a:r>
          </a:p>
          <a:p>
            <a:r>
              <a:rPr lang="en-US" baseline="0" dirty="0" smtClean="0"/>
              <a:t>Even when no caching</a:t>
            </a:r>
          </a:p>
          <a:p>
            <a:r>
              <a:rPr lang="en-US" baseline="0" dirty="0" smtClean="0"/>
              <a:t>What guarantee that you have that the data didn’t change during an HTTP request cycle? During a render method?</a:t>
            </a:r>
          </a:p>
          <a:p>
            <a:r>
              <a:rPr lang="en-US" baseline="0" dirty="0" smtClean="0"/>
              <a:t>Define good enough, and work from there – big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48AA8-202B-3B4C-9B6A-DB0119485A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95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Underlying idea of CQRS systems – they tend to</a:t>
            </a:r>
            <a:r>
              <a:rPr lang="en-US" baseline="0" dirty="0" smtClean="0"/>
              <a:t> be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/eventually consistent</a:t>
            </a:r>
          </a:p>
          <a:p>
            <a:r>
              <a:rPr lang="en-US" baseline="0" dirty="0" smtClean="0"/>
              <a:t>Talk about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/sync paths – not everything has to be CQRS</a:t>
            </a:r>
          </a:p>
          <a:p>
            <a:r>
              <a:rPr lang="en-US" baseline="0" dirty="0" smtClean="0"/>
              <a:t>Bounded context</a:t>
            </a:r>
          </a:p>
          <a:p>
            <a:r>
              <a:rPr lang="en-US" baseline="0" dirty="0" smtClean="0"/>
              <a:t>Some things must be sync – but not as many as you’d guess!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48AA8-202B-3B4C-9B6A-DB0119485A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70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stock checks – really eventual</a:t>
            </a:r>
          </a:p>
          <a:p>
            <a:r>
              <a:rPr lang="en-US" dirty="0" smtClean="0"/>
              <a:t>What the actions are is really down to business logic</a:t>
            </a:r>
            <a:r>
              <a:rPr lang="en-US" baseline="0" dirty="0" smtClean="0"/>
              <a:t> – these things shouldn’t be technical</a:t>
            </a:r>
          </a:p>
          <a:p>
            <a:r>
              <a:rPr lang="en-US" baseline="0" dirty="0" smtClean="0"/>
              <a:t>We try and handle failure as techies, but we should be working to understand how the business handles failure</a:t>
            </a:r>
          </a:p>
          <a:p>
            <a:r>
              <a:rPr lang="en-US" baseline="0" dirty="0" smtClean="0"/>
              <a:t>That’s real business analysis/design!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48AA8-202B-3B4C-9B6A-DB0119485A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91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command validation, etc.</a:t>
            </a:r>
          </a:p>
          <a:p>
            <a:r>
              <a:rPr lang="en-US" baseline="0" dirty="0" smtClean="0"/>
              <a:t>Decision support data – do we have reads for decision support?</a:t>
            </a:r>
          </a:p>
          <a:p>
            <a:r>
              <a:rPr lang="en-US" baseline="0" dirty="0" smtClean="0"/>
              <a:t>15below are actually this writ large!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48AA8-202B-3B4C-9B6A-DB0119485A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1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the three parts</a:t>
            </a:r>
          </a:p>
          <a:p>
            <a:r>
              <a:rPr lang="en-US" baseline="0" dirty="0" smtClean="0"/>
              <a:t>Discuss!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48AA8-202B-3B4C-9B6A-DB0119485A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82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Trade offs – all about trade offs</a:t>
            </a:r>
          </a:p>
          <a:p>
            <a:r>
              <a:rPr lang="en-US" dirty="0" smtClean="0"/>
              <a:t>We’re exchanging principles</a:t>
            </a:r>
          </a:p>
          <a:p>
            <a:endParaRPr lang="en-US" dirty="0" smtClean="0"/>
          </a:p>
          <a:p>
            <a:r>
              <a:rPr lang="en-US" dirty="0" smtClean="0"/>
              <a:t>Other advantages – reliability,</a:t>
            </a:r>
            <a:r>
              <a:rPr lang="en-US" baseline="0" dirty="0" smtClean="0"/>
              <a:t> guaranteed eventual state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48AA8-202B-3B4C-9B6A-DB0119485A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8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Quite a bit of chat here</a:t>
            </a:r>
          </a:p>
          <a:p>
            <a:r>
              <a:rPr lang="en-US" dirty="0" smtClean="0"/>
              <a:t>Task</a:t>
            </a:r>
            <a:r>
              <a:rPr lang="en-US" baseline="0" dirty="0" smtClean="0"/>
              <a:t> oriented examples</a:t>
            </a:r>
          </a:p>
          <a:p>
            <a:r>
              <a:rPr lang="en-US" baseline="0" dirty="0" smtClean="0"/>
              <a:t>Commands map well to human understandable actions – we’re used to this – tasks</a:t>
            </a:r>
          </a:p>
          <a:p>
            <a:r>
              <a:rPr lang="en-US" baseline="0" dirty="0" smtClean="0"/>
              <a:t>Talk about domain </a:t>
            </a:r>
            <a:r>
              <a:rPr lang="en-US" baseline="0" dirty="0" err="1" smtClean="0"/>
              <a:t>modelling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48AA8-202B-3B4C-9B6A-DB0119485A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79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some concrete examples here – </a:t>
            </a:r>
            <a:r>
              <a:rPr lang="en-US" dirty="0" err="1" smtClean="0"/>
              <a:t>realtime</a:t>
            </a:r>
            <a:r>
              <a:rPr lang="en-US" dirty="0" smtClean="0"/>
              <a:t>, reporting, batch processing, stream processing</a:t>
            </a:r>
          </a:p>
          <a:p>
            <a:r>
              <a:rPr lang="en-US" dirty="0" smtClean="0"/>
              <a:t>Maybe draw up some example layout here on a whiteboard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48AA8-202B-3B4C-9B6A-DB0119485A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7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</a:t>
            </a:r>
            <a:r>
              <a:rPr lang="en-US" baseline="0" dirty="0" smtClean="0"/>
              <a:t> examples here, get discussion going</a:t>
            </a:r>
          </a:p>
          <a:p>
            <a:r>
              <a:rPr lang="en-US" baseline="0" dirty="0" smtClean="0"/>
              <a:t>Talk about 15below – started on this road</a:t>
            </a:r>
          </a:p>
          <a:p>
            <a:r>
              <a:rPr lang="en-US" baseline="0" dirty="0" smtClean="0"/>
              <a:t>What are messages for – message design is hard – future proof? </a:t>
            </a:r>
          </a:p>
          <a:p>
            <a:r>
              <a:rPr lang="en-US" baseline="0" dirty="0" smtClean="0"/>
              <a:t>Versioning, changes to content,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48AA8-202B-3B4C-9B6A-DB0119485A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9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Also applies to OO as we’ll see</a:t>
            </a:r>
          </a:p>
          <a:p>
            <a:r>
              <a:rPr lang="en-US" dirty="0" smtClean="0"/>
              <a:t>Nothing</a:t>
            </a:r>
            <a:r>
              <a:rPr lang="en-US" baseline="0" dirty="0" smtClean="0"/>
              <a:t> new here!</a:t>
            </a:r>
          </a:p>
          <a:p>
            <a:r>
              <a:rPr lang="en-US" baseline="0" dirty="0" smtClean="0"/>
              <a:t>Not hard and fast – most applicable to business logic – modeling stateful systems</a:t>
            </a:r>
          </a:p>
          <a:p>
            <a:r>
              <a:rPr lang="en-US" baseline="0" dirty="0" smtClean="0"/>
              <a:t>Discussion on void – biggest mistake in CS!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48AA8-202B-3B4C-9B6A-DB0119485A0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79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this through on a whiteboard!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48AA8-202B-3B4C-9B6A-DB0119485A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1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temporal systems</a:t>
            </a:r>
          </a:p>
          <a:p>
            <a:r>
              <a:rPr lang="en-US" dirty="0" smtClean="0"/>
              <a:t>Event replay</a:t>
            </a:r>
          </a:p>
          <a:p>
            <a:r>
              <a:rPr lang="en-US" dirty="0" smtClean="0"/>
              <a:t>Give an example of new data from old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48AA8-202B-3B4C-9B6A-DB0119485A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5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around Eiffel – military adoption</a:t>
            </a:r>
          </a:p>
          <a:p>
            <a:r>
              <a:rPr lang="en-US" dirty="0" smtClean="0"/>
              <a:t>More popular now </a:t>
            </a:r>
            <a:r>
              <a:rPr lang="en-US" smtClean="0"/>
              <a:t>– TIOBE 33</a:t>
            </a:r>
            <a:r>
              <a:rPr lang="en-US" dirty="0" smtClean="0"/>
              <a:t>! Claimed</a:t>
            </a:r>
            <a:r>
              <a:rPr lang="en-US" baseline="0" dirty="0" smtClean="0"/>
              <a:t> – actually 48</a:t>
            </a:r>
          </a:p>
          <a:p>
            <a:r>
              <a:rPr lang="en-US" dirty="0" smtClean="0"/>
              <a:t>Less than </a:t>
            </a:r>
            <a:r>
              <a:rPr lang="en-US" dirty="0" err="1" smtClean="0"/>
              <a:t>awk</a:t>
            </a:r>
            <a:r>
              <a:rPr lang="en-US" dirty="0" smtClean="0"/>
              <a:t>, </a:t>
            </a:r>
            <a:r>
              <a:rPr lang="en-US" dirty="0" err="1" smtClean="0"/>
              <a:t>apl</a:t>
            </a:r>
            <a:r>
              <a:rPr lang="en-US" dirty="0" smtClean="0"/>
              <a:t>, </a:t>
            </a:r>
            <a:r>
              <a:rPr lang="en-US" dirty="0" err="1" smtClean="0"/>
              <a:t>cobol</a:t>
            </a:r>
            <a:r>
              <a:rPr lang="en-US" dirty="0" smtClean="0"/>
              <a:t>, RPG/AS400, Common Lisp</a:t>
            </a:r>
            <a:r>
              <a:rPr lang="en-US" baseline="0" dirty="0" smtClean="0"/>
              <a:t> </a:t>
            </a:r>
            <a:r>
              <a:rPr lang="en-US" dirty="0" smtClean="0"/>
              <a:t>etc.</a:t>
            </a:r>
          </a:p>
          <a:p>
            <a:r>
              <a:rPr lang="en-US" dirty="0" err="1" smtClean="0"/>
              <a:t>Fugly</a:t>
            </a:r>
            <a:r>
              <a:rPr lang="en-US" dirty="0" smtClean="0"/>
              <a:t>!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48AA8-202B-3B4C-9B6A-DB0119485A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58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 better in theory than in practice</a:t>
            </a:r>
          </a:p>
          <a:p>
            <a:r>
              <a:rPr lang="en-US" dirty="0" smtClean="0"/>
              <a:t>But hugely influential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48AA8-202B-3B4C-9B6A-DB0119485A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27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Theorem </a:t>
            </a:r>
            <a:r>
              <a:rPr lang="en-US" dirty="0" err="1" smtClean="0"/>
              <a:t>provers</a:t>
            </a:r>
            <a:endParaRPr lang="en-US" dirty="0" smtClean="0"/>
          </a:p>
          <a:p>
            <a:r>
              <a:rPr lang="en-US" dirty="0" smtClean="0"/>
              <a:t>QI</a:t>
            </a:r>
          </a:p>
          <a:p>
            <a:r>
              <a:rPr lang="en-US" dirty="0" smtClean="0"/>
              <a:t>Haskell</a:t>
            </a:r>
          </a:p>
          <a:p>
            <a:r>
              <a:rPr lang="en-US" dirty="0" smtClean="0"/>
              <a:t>Actually a simpler</a:t>
            </a:r>
            <a:r>
              <a:rPr lang="en-US" baseline="0" dirty="0" smtClean="0"/>
              <a:t> approach – mutability is hard! We’ll come back to that…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48AA8-202B-3B4C-9B6A-DB0119485A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Various definitions of a system</a:t>
            </a:r>
          </a:p>
          <a:p>
            <a:r>
              <a:rPr lang="en-US" dirty="0" smtClean="0"/>
              <a:t>Local</a:t>
            </a:r>
            <a:r>
              <a:rPr lang="en-US" baseline="0" dirty="0" smtClean="0"/>
              <a:t> – wide scale – web, </a:t>
            </a:r>
            <a:r>
              <a:rPr lang="en-US" baseline="0" dirty="0" err="1" smtClean="0"/>
              <a:t>etc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48AA8-202B-3B4C-9B6A-DB0119485A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4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 idea in theory</a:t>
            </a:r>
          </a:p>
          <a:p>
            <a:r>
              <a:rPr lang="en-US" dirty="0" smtClean="0"/>
              <a:t>Lots of approaches have been taken to various</a:t>
            </a:r>
            <a:r>
              <a:rPr lang="en-US" baseline="0" dirty="0" smtClean="0"/>
              <a:t> elements</a:t>
            </a:r>
          </a:p>
          <a:p>
            <a:r>
              <a:rPr lang="en-US" baseline="0" dirty="0" smtClean="0"/>
              <a:t>Prescriptive approaches</a:t>
            </a:r>
          </a:p>
          <a:p>
            <a:r>
              <a:rPr lang="en-US" baseline="0" dirty="0" smtClean="0"/>
              <a:t>Microsoft guidance!</a:t>
            </a:r>
          </a:p>
          <a:p>
            <a:r>
              <a:rPr lang="en-US" baseline="0" dirty="0" smtClean="0"/>
              <a:t>Run away!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48AA8-202B-3B4C-9B6A-DB0119485A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85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simplicity</a:t>
            </a:r>
          </a:p>
          <a:p>
            <a:r>
              <a:rPr lang="en-US" dirty="0" smtClean="0"/>
              <a:t>Only one step</a:t>
            </a:r>
            <a:r>
              <a:rPr lang="en-US" baseline="0" dirty="0" smtClean="0"/>
              <a:t> removed from what we do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48AA8-202B-3B4C-9B6A-DB0119485A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4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key point has a lot of</a:t>
            </a:r>
            <a:r>
              <a:rPr lang="en-US" baseline="0" dirty="0" smtClean="0"/>
              <a:t> implications</a:t>
            </a:r>
          </a:p>
          <a:p>
            <a:r>
              <a:rPr lang="en-US" baseline="0" dirty="0" smtClean="0"/>
              <a:t>Latency</a:t>
            </a:r>
          </a:p>
          <a:p>
            <a:r>
              <a:rPr lang="en-US" baseline="0" dirty="0" smtClean="0"/>
              <a:t>Options</a:t>
            </a:r>
          </a:p>
          <a:p>
            <a:r>
              <a:rPr lang="en-US" dirty="0" smtClean="0"/>
              <a:t>Talk distributed transactions</a:t>
            </a:r>
            <a:r>
              <a:rPr lang="en-US" baseline="0" dirty="0" smtClean="0"/>
              <a:t> – makes it one system? Eek!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48AA8-202B-3B4C-9B6A-DB0119485A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November 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November 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November 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November 1,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November 1, 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November 1,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November 1,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November 1,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November 1,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November 1,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November 1,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November 1,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CQS/CQRS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7772400" cy="91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mercifully brief tour through the origins and current state of </a:t>
            </a:r>
            <a:r>
              <a:rPr lang="en-US" dirty="0" err="1" smtClean="0"/>
              <a:t>cqrs</a:t>
            </a:r>
            <a:r>
              <a:rPr lang="en-US" dirty="0" smtClean="0"/>
              <a:t> as an architectural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06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cqrs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CQRS is the CQS principle applied at a “system” level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theory is that it’s easier to reason about and work with our systems at a large scale if we can segregate the responsibility for commands and queries between different parts of our system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Hence… Command Query Responsibility Segregation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4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Cqrs</a:t>
            </a:r>
            <a:r>
              <a:rPr lang="en-US" dirty="0" smtClean="0"/>
              <a:t>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In theory CQRS is therefore a very simple guiding principle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 practice many different approaches to architecture have been lumped in with CQRS, when in reality they’re not a requirement at all. For example…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Event Sourcing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Event Driven Architectures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Domain Driven Design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…these things may be a good </a:t>
            </a:r>
            <a:r>
              <a:rPr lang="en-US" i="1" dirty="0" smtClean="0"/>
              <a:t>complement</a:t>
            </a:r>
            <a:r>
              <a:rPr lang="en-US" dirty="0" smtClean="0"/>
              <a:t> to CQRS, but they’re not mandatory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75656" cy="1371600"/>
          </a:xfrm>
        </p:spPr>
        <p:txBody>
          <a:bodyPr/>
          <a:lstStyle/>
          <a:p>
            <a:r>
              <a:rPr lang="en-US" dirty="0" err="1" smtClean="0"/>
              <a:t>Cqrs</a:t>
            </a:r>
            <a:r>
              <a:rPr lang="en-US" dirty="0" smtClean="0"/>
              <a:t> implications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8615" y="2353316"/>
            <a:ext cx="1914241" cy="9898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8615" y="4457474"/>
            <a:ext cx="1914241" cy="9898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Service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2650" y="3277832"/>
            <a:ext cx="2194373" cy="125136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</a:t>
            </a:r>
            <a:endParaRPr lang="en-US" dirty="0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3567023" y="2848260"/>
            <a:ext cx="1951592" cy="709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 flipV="1">
            <a:off x="3567023" y="4230365"/>
            <a:ext cx="1951592" cy="722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61163" y="2481033"/>
            <a:ext cx="124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13563" y="4767752"/>
            <a:ext cx="81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>
            <a:off x="6475736" y="3343203"/>
            <a:ext cx="0" cy="1114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85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975656" cy="1371600"/>
          </a:xfrm>
        </p:spPr>
        <p:txBody>
          <a:bodyPr/>
          <a:lstStyle/>
          <a:p>
            <a:r>
              <a:rPr lang="en-US" dirty="0" err="1" smtClean="0"/>
              <a:t>Cqrs</a:t>
            </a:r>
            <a:r>
              <a:rPr lang="en-US" dirty="0" smtClean="0"/>
              <a:t> implications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8615" y="2353316"/>
            <a:ext cx="1914241" cy="9898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18615" y="4457474"/>
            <a:ext cx="1914241" cy="9898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Service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2650" y="3277832"/>
            <a:ext cx="2194373" cy="125136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</a:t>
            </a:r>
            <a:endParaRPr lang="en-US" dirty="0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3567023" y="2848260"/>
            <a:ext cx="1951592" cy="709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 flipV="1">
            <a:off x="3567023" y="4230365"/>
            <a:ext cx="1951592" cy="722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61163" y="2481033"/>
            <a:ext cx="124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13563" y="4767752"/>
            <a:ext cx="81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>
            <a:off x="6475736" y="3343203"/>
            <a:ext cx="0" cy="1114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42389" y="3053706"/>
            <a:ext cx="2969408" cy="1714045"/>
          </a:xfrm>
          <a:prstGeom prst="rect">
            <a:avLst/>
          </a:prstGeom>
          <a:solidFill>
            <a:schemeClr val="accent1">
              <a:satMod val="110000"/>
              <a:alpha val="1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Key Point!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74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078371" cy="1371600"/>
          </a:xfrm>
        </p:spPr>
        <p:txBody>
          <a:bodyPr/>
          <a:lstStyle/>
          <a:p>
            <a:r>
              <a:rPr lang="en-US" dirty="0" err="1" smtClean="0"/>
              <a:t>Cqrs</a:t>
            </a:r>
            <a:r>
              <a:rPr lang="en-US" dirty="0" smtClean="0"/>
              <a:t> implications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When you separate writing/reading at a system level you introduce a “disconnect” between the data as you’ve just written it, and the data as you </a:t>
            </a:r>
            <a:r>
              <a:rPr lang="en-US" i="1" dirty="0" smtClean="0"/>
              <a:t>may</a:t>
            </a:r>
            <a:r>
              <a:rPr lang="en-US" dirty="0" smtClean="0"/>
              <a:t> now read it.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CQRS is, to some extent, about giving up (or more accurately, exchanging) guarantees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(Actually, you could do simpler CQRS than this – having two classes, one of which is write methods and one of which is read methods is technically CQRS! But maybe not very sensible)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6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825393" cy="1371600"/>
          </a:xfrm>
        </p:spPr>
        <p:txBody>
          <a:bodyPr/>
          <a:lstStyle/>
          <a:p>
            <a:r>
              <a:rPr lang="en-US" dirty="0" smtClean="0"/>
              <a:t>But what if data is stale?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Well, data is usually stale – we just don’t explicitly model for that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Do you cache?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Is it going over the web?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It’s stale – live with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3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Most systems don’t need to be perfectly consistent at every moment in time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can usually just deal with what happens when they’re not consistent anyway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Remember – CQRS is much more about business logic/domain logic than anything else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What does a business do if something is inconsistent?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What does </a:t>
            </a:r>
            <a:r>
              <a:rPr lang="en-US" i="1" dirty="0" smtClean="0"/>
              <a:t>your bank </a:t>
            </a:r>
            <a:r>
              <a:rPr lang="en-US" dirty="0" smtClean="0"/>
              <a:t>do if your balance wasn’t up to date and you withdraw more money than you have?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3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Compensating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Don’t try and prevent situations – model what happens when they occur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Overdrawn? That’s OK! We’ll just charge you. Sucks to be you.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Bought something that was actually out of stock? We’ll substitute the item (screw you Waitrose).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8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fail?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 try and </a:t>
            </a:r>
            <a:r>
              <a:rPr lang="en-US" i="1" dirty="0" smtClean="0"/>
              <a:t>avoid</a:t>
            </a:r>
            <a:r>
              <a:rPr lang="en-US" dirty="0" smtClean="0"/>
              <a:t> sending commands that will fail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Remember, we don’t know the result of a command – no returns!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Two things though – validation and business rules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can at least </a:t>
            </a:r>
            <a:r>
              <a:rPr lang="en-US" i="1" dirty="0" smtClean="0"/>
              <a:t>validate</a:t>
            </a:r>
            <a:r>
              <a:rPr lang="en-US" dirty="0" smtClean="0"/>
              <a:t> a command before we send it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If it fails later on – we compensate, or notify the actor through another channel – email, web, whatever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 reality, it’s surprising how big a deal it </a:t>
            </a:r>
            <a:r>
              <a:rPr lang="en-US" i="1" dirty="0" smtClean="0"/>
              <a:t>isn’t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4309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153073" cy="1371600"/>
          </a:xfrm>
        </p:spPr>
        <p:txBody>
          <a:bodyPr/>
          <a:lstStyle/>
          <a:p>
            <a:r>
              <a:rPr lang="en-US" dirty="0" smtClean="0"/>
              <a:t>An aside – 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Eric Brewer wrote a pretty famous conjectural paper, presented in 2000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 short, it says: Consistency, Availability, Partition Tolerance. Pick Two.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actual paper is a bit better than that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You might also hear it referred to as Brewer’s Theorem, which seems fair enough really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You may have heard of similarly triangular phrases being applied to software projects…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62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Includes such things as…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CQS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Eiffel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Asynchronous </a:t>
            </a:r>
            <a:r>
              <a:rPr lang="en-US" dirty="0" smtClean="0"/>
              <a:t>Data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Eventual Consistency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CAP Theorem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Event-Driven Logic/Storage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…sadly probably not a lot of time for much else!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331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up on consistency…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And you can really make gains in the other two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Eventually consistent systems are usually primarily identified with scalability and high availability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Databases like Dynamo, Cassandra, </a:t>
            </a:r>
            <a:r>
              <a:rPr lang="en-US" dirty="0" err="1" smtClean="0"/>
              <a:t>Riak</a:t>
            </a:r>
            <a:r>
              <a:rPr lang="en-US" dirty="0" smtClean="0"/>
              <a:t>, etc. work on these principles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Some really good papers out there on this stuff!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0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driven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As mentioned earlier, things like DDD aren’t essential for CQRS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But DDD + CQRS are a great fit!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DDD really requires a task oriented approach to problem decomposition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CQRS is a great way of building task oriented systems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CQRS lets you model domains in </a:t>
            </a:r>
            <a:r>
              <a:rPr lang="en-US" i="1" dirty="0" smtClean="0"/>
              <a:t>useful</a:t>
            </a:r>
            <a:r>
              <a:rPr lang="en-US" dirty="0" smtClean="0"/>
              <a:t> ways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Domain models don’t need to be a 1-1 mapping with real life – that’s why they’re </a:t>
            </a:r>
            <a:r>
              <a:rPr lang="en-US" i="1" dirty="0" smtClean="0"/>
              <a:t>models</a:t>
            </a:r>
          </a:p>
          <a:p>
            <a:pPr marL="342900" indent="-342900">
              <a:buFont typeface="Arial"/>
              <a:buChar char="•"/>
            </a:pPr>
            <a:r>
              <a:rPr lang="en-US" i="1" dirty="0" smtClean="0"/>
              <a:t>What matters is that they’re useful!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817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driven design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Separation between write/read means that you can model your write/read domains differently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You can design different models for different use cases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Reading data to build a web page? Use </a:t>
            </a:r>
            <a:r>
              <a:rPr lang="en-US" i="1" dirty="0" smtClean="0"/>
              <a:t>this</a:t>
            </a:r>
            <a:r>
              <a:rPr lang="en-US" dirty="0" smtClean="0"/>
              <a:t> read model (a document based model). Reading data to produce a report? Use this </a:t>
            </a:r>
            <a:r>
              <a:rPr lang="en-US" i="1" dirty="0" smtClean="0"/>
              <a:t>other</a:t>
            </a:r>
            <a:r>
              <a:rPr lang="en-US" dirty="0" smtClean="0"/>
              <a:t> model (a series of map/reduce operations in </a:t>
            </a:r>
            <a:r>
              <a:rPr lang="en-US" dirty="0" err="1" smtClean="0"/>
              <a:t>Hadoop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01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Messaging/event driven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Like DDD, this </a:t>
            </a:r>
            <a:r>
              <a:rPr lang="en-US" i="1" dirty="0" smtClean="0"/>
              <a:t>isn’t a requirement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But it is one quite obvious way of keeping multiple disparate models in sync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The simplest is simply a “write this change, emit an event to say you’ve done it” approach – now any read stores can update themselves from the original data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You can start to get cleverer of course, and have a delta of change as part of the event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You can go further that too, such as…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01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If we update a data store, or a piece of </a:t>
            </a:r>
            <a:r>
              <a:rPr lang="en-US" i="1" dirty="0" smtClean="0"/>
              <a:t>state </a:t>
            </a:r>
            <a:r>
              <a:rPr lang="en-US" dirty="0" smtClean="0"/>
              <a:t>by applying events, do we need to actually keep the state?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Couldn’t we just… keep the events?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state is the sum of all the actions which have modified it since it was created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 practice, this means we could recreate a piece of state at any point in the lifetime of that state, whenever we want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28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So if we store all the events in a system, we could recreate anything we want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could even create new state that we didn’t think of when we first designed the system!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So, how about if we also stored the commands…</a:t>
            </a:r>
          </a:p>
        </p:txBody>
      </p:sp>
    </p:spTree>
    <p:extLst>
      <p:ext uri="{BB962C8B-B14F-4D97-AF65-F5344CB8AC3E}">
        <p14:creationId xmlns:p14="http://schemas.microsoft.com/office/powerpoint/2010/main" val="682725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Summarising</a:t>
            </a:r>
            <a:r>
              <a:rPr lang="en-US" dirty="0"/>
              <a:t>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 can make systems which are easier to reason about, and to scale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can better model domains we’re working with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can build in the flexibility to adopt new approaches and new views and usages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44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Summarising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This has been a very surface-level introduction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CQRS is also just one approach to distributed systems (and they get </a:t>
            </a:r>
            <a:r>
              <a:rPr lang="en-US" i="1" dirty="0" smtClean="0"/>
              <a:t>really</a:t>
            </a:r>
            <a:r>
              <a:rPr lang="en-US" dirty="0" smtClean="0"/>
              <a:t> interesting)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It’s often the WRONG APPROACH (CQRS is a complex approach – for simple systems, it can be overkill, though some people swear by it for </a:t>
            </a:r>
            <a:r>
              <a:rPr lang="en-US" i="1" dirty="0" smtClean="0"/>
              <a:t>everything</a:t>
            </a:r>
            <a:r>
              <a:rPr lang="en-US" dirty="0" smtClean="0"/>
              <a:t>. But in reality, it may or may not be a good idea, along with some of the other ideas covered)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64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cqs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Briefly…(</a:t>
            </a:r>
            <a:r>
              <a:rPr lang="en-US" dirty="0" err="1" smtClean="0"/>
              <a:t>ish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82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Cqs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CQS: Command-Query Separation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Really very basic as a principle – foundation of good </a:t>
            </a:r>
            <a:r>
              <a:rPr lang="en-US" i="1" dirty="0" smtClean="0"/>
              <a:t>imperative</a:t>
            </a:r>
            <a:r>
              <a:rPr lang="en-US" dirty="0" smtClean="0"/>
              <a:t> programming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Simply: A method should be a command or a query - never both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Commands: change the state of a system, but do not return anything (void, in C# land)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Queries: return some part of the state of a system, but change nothing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1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Cqs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Where did this </a:t>
            </a:r>
            <a:r>
              <a:rPr lang="en-GB" dirty="0" smtClean="0"/>
              <a:t>formalisation</a:t>
            </a:r>
            <a:r>
              <a:rPr lang="en-US" dirty="0" smtClean="0"/>
              <a:t> come from?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Bertrand Meyer – a pioneer in programming language research, principally known for Eiffel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Eiffel: a language based strongly around the idea of Design by Contract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5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eiffel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set_second</a:t>
            </a:r>
            <a:r>
              <a:rPr lang="en-US" dirty="0" smtClean="0"/>
              <a:t> (s: INTEGER)</a:t>
            </a:r>
          </a:p>
          <a:p>
            <a:r>
              <a:rPr lang="en-US" dirty="0"/>
              <a:t> </a:t>
            </a:r>
            <a:r>
              <a:rPr lang="en-US" dirty="0" smtClean="0"/>
              <a:t>   require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valid_argument_for_second</a:t>
            </a:r>
            <a:r>
              <a:rPr lang="en-US" dirty="0" smtClean="0"/>
              <a:t>: 0 &lt;= s and s &lt;= 59</a:t>
            </a:r>
          </a:p>
          <a:p>
            <a:r>
              <a:rPr lang="en-US" dirty="0"/>
              <a:t> </a:t>
            </a:r>
            <a:r>
              <a:rPr lang="en-US" dirty="0" smtClean="0"/>
              <a:t>   do</a:t>
            </a:r>
          </a:p>
          <a:p>
            <a:r>
              <a:rPr lang="en-US" dirty="0"/>
              <a:t> </a:t>
            </a:r>
            <a:r>
              <a:rPr lang="en-US" dirty="0" smtClean="0"/>
              <a:t>       second := s</a:t>
            </a:r>
          </a:p>
          <a:p>
            <a:r>
              <a:rPr lang="en-US" dirty="0"/>
              <a:t> </a:t>
            </a:r>
            <a:r>
              <a:rPr lang="en-US" dirty="0" smtClean="0"/>
              <a:t>   ensure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second_set</a:t>
            </a:r>
            <a:r>
              <a:rPr lang="en-US" dirty="0" smtClean="0"/>
              <a:t>: second = s</a:t>
            </a:r>
          </a:p>
          <a:p>
            <a:r>
              <a:rPr lang="en-US" dirty="0"/>
              <a:t> </a:t>
            </a:r>
            <a:r>
              <a:rPr lang="en-US" dirty="0" smtClean="0"/>
              <a:t>  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45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hell?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Preconditions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Postconditions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Void-safety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…and lots of other features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Eiffel features have found their way in to more </a:t>
            </a:r>
            <a:r>
              <a:rPr lang="en-US" dirty="0" err="1" smtClean="0"/>
              <a:t>recognisable</a:t>
            </a:r>
            <a:r>
              <a:rPr lang="en-US" dirty="0" smtClean="0"/>
              <a:t> languages – C#, Java, etc.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Fundamentally about safety and – importantly - predictability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3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Side-effect free!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Like the best drugs, the best code is side-effect free 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Easier to reason about the </a:t>
            </a:r>
            <a:r>
              <a:rPr lang="en-US" dirty="0" err="1" smtClean="0"/>
              <a:t>behaviour</a:t>
            </a:r>
            <a:r>
              <a:rPr lang="en-US" dirty="0" smtClean="0"/>
              <a:t> of a system if we know by looking at it whether a method changes something or not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Taken to extremes, we get referential integrity and purely functional programming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When we get that far we can do all kinds of things mathematically with our code – proving correctness,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3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Cqrs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does this have to do with </a:t>
            </a:r>
            <a:r>
              <a:rPr lang="en-US" dirty="0" err="1" smtClean="0"/>
              <a:t>cqrs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7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441</TotalTime>
  <Words>1931</Words>
  <Application>Microsoft Macintosh PowerPoint</Application>
  <PresentationFormat>On-screen Show (4:3)</PresentationFormat>
  <Paragraphs>228</Paragraphs>
  <Slides>27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Essential</vt:lpstr>
      <vt:lpstr>CQS/CQRS</vt:lpstr>
      <vt:lpstr>Includes such things as…</vt:lpstr>
      <vt:lpstr>cqs</vt:lpstr>
      <vt:lpstr>Cqs (1)</vt:lpstr>
      <vt:lpstr>Cqs (2)</vt:lpstr>
      <vt:lpstr>Some eiffel…</vt:lpstr>
      <vt:lpstr>What the hell?</vt:lpstr>
      <vt:lpstr>Side-effect free!</vt:lpstr>
      <vt:lpstr>Cqrs</vt:lpstr>
      <vt:lpstr>cqrs</vt:lpstr>
      <vt:lpstr>Cqrs in practice</vt:lpstr>
      <vt:lpstr>Cqrs implications (1)</vt:lpstr>
      <vt:lpstr>Cqrs implications (2)</vt:lpstr>
      <vt:lpstr>Cqrs implications (3)</vt:lpstr>
      <vt:lpstr>But what if data is stale?</vt:lpstr>
      <vt:lpstr>Eventual consistency</vt:lpstr>
      <vt:lpstr>Compensating actions</vt:lpstr>
      <vt:lpstr>Commands fail?</vt:lpstr>
      <vt:lpstr>An aside – cap theorem</vt:lpstr>
      <vt:lpstr>Give up on consistency…</vt:lpstr>
      <vt:lpstr>Domain driven design</vt:lpstr>
      <vt:lpstr>Domain driven design (2)</vt:lpstr>
      <vt:lpstr>Messaging/event driven architecture</vt:lpstr>
      <vt:lpstr>Event sourcing</vt:lpstr>
      <vt:lpstr>Event sourcing (2)</vt:lpstr>
      <vt:lpstr>Summarising (1)</vt:lpstr>
      <vt:lpstr>Summarising (2)</vt:lpstr>
    </vt:vector>
  </TitlesOfParts>
  <Company>Xyncro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CQS/CQRS</dc:title>
  <dc:creator>Andrew Cherry</dc:creator>
  <cp:lastModifiedBy>Andrew Cherry</cp:lastModifiedBy>
  <cp:revision>25</cp:revision>
  <dcterms:created xsi:type="dcterms:W3CDTF">2012-11-01T17:31:59Z</dcterms:created>
  <dcterms:modified xsi:type="dcterms:W3CDTF">2012-11-02T00:53:46Z</dcterms:modified>
</cp:coreProperties>
</file>