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6.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90000"/>
              </a:lnSpc>
              <a:spcBef>
                <a:spcPts val="1000"/>
              </a:spcBef>
              <a:buNone/>
            </a:pPr>
            <a:r>
              <a:rPr lang="en" sz="1800">
                <a:solidFill>
                  <a:schemeClr val="dk1"/>
                </a:solidFill>
                <a:latin typeface="Roboto"/>
                <a:ea typeface="Roboto"/>
                <a:cs typeface="Roboto"/>
                <a:sym typeface="Roboto"/>
              </a:rPr>
              <a:t>• </a:t>
            </a:r>
            <a:r>
              <a:rPr lang="en" sz="1800">
                <a:solidFill>
                  <a:schemeClr val="dk1"/>
                </a:solidFill>
                <a:latin typeface="Calibri"/>
                <a:ea typeface="Calibri"/>
                <a:cs typeface="Calibri"/>
                <a:sym typeface="Calibri"/>
              </a:rPr>
              <a:t>How long does it take for restaurants to become popular in different neighborhoods/cities? </a:t>
            </a:r>
          </a:p>
          <a:p>
            <a:pPr lvl="0" rtl="0">
              <a:lnSpc>
                <a:spcPct val="90000"/>
              </a:lnSpc>
              <a:spcBef>
                <a:spcPts val="1000"/>
              </a:spcBef>
              <a:buNone/>
            </a:pPr>
            <a:r>
              <a:rPr lang="en" sz="1800">
                <a:solidFill>
                  <a:schemeClr val="dk1"/>
                </a:solidFill>
                <a:latin typeface="Roboto"/>
                <a:ea typeface="Roboto"/>
                <a:cs typeface="Roboto"/>
                <a:sym typeface="Roboto"/>
              </a:rPr>
              <a:t>• </a:t>
            </a:r>
            <a:r>
              <a:rPr lang="en" sz="1800">
                <a:solidFill>
                  <a:schemeClr val="dk1"/>
                </a:solidFill>
                <a:latin typeface="Calibri"/>
                <a:ea typeface="Calibri"/>
                <a:cs typeface="Calibri"/>
                <a:sym typeface="Calibri"/>
              </a:rPr>
              <a:t>Do different cities and neighborhoods have preferences for certain types of restaurants based on cuisine or other factors of interest?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Fifth Week</a:t>
            </a:r>
            <a:r>
              <a:rPr lang="en"/>
              <a:t>- We’ll study the </a:t>
            </a:r>
            <a:r>
              <a:rPr lang="en">
                <a:solidFill>
                  <a:schemeClr val="dk1"/>
                </a:solidFill>
                <a:latin typeface="Roboto"/>
                <a:ea typeface="Roboto"/>
                <a:cs typeface="Roboto"/>
                <a:sym typeface="Roboto"/>
              </a:rPr>
              <a:t>HTML of the Yelp website to determine how we will go about crawling for data. Learn how to use the Yelp API. </a:t>
            </a:r>
          </a:p>
          <a:p>
            <a:pPr lvl="0">
              <a:spcBef>
                <a:spcPts val="0"/>
              </a:spcBef>
              <a:buNone/>
            </a:pPr>
            <a:r>
              <a:t/>
            </a:r>
            <a:endParaRPr>
              <a:solidFill>
                <a:schemeClr val="dk1"/>
              </a:solidFill>
              <a:latin typeface="Roboto"/>
              <a:ea typeface="Roboto"/>
              <a:cs typeface="Roboto"/>
              <a:sym typeface="Roboto"/>
            </a:endParaRPr>
          </a:p>
          <a:p>
            <a:pPr lvl="0" rtl="0">
              <a:lnSpc>
                <a:spcPct val="115000"/>
              </a:lnSpc>
              <a:spcBef>
                <a:spcPts val="0"/>
              </a:spcBef>
              <a:spcAft>
                <a:spcPts val="1600"/>
              </a:spcAft>
              <a:buNone/>
            </a:pPr>
            <a:r>
              <a:rPr b="1" lang="en">
                <a:solidFill>
                  <a:schemeClr val="dk1"/>
                </a:solidFill>
                <a:latin typeface="Roboto"/>
                <a:ea typeface="Roboto"/>
                <a:cs typeface="Roboto"/>
                <a:sym typeface="Roboto"/>
              </a:rPr>
              <a:t>Sixth Week-</a:t>
            </a:r>
            <a:r>
              <a:rPr lang="en">
                <a:solidFill>
                  <a:schemeClr val="dk1"/>
                </a:solidFill>
                <a:latin typeface="Roboto"/>
                <a:ea typeface="Roboto"/>
                <a:cs typeface="Roboto"/>
                <a:sym typeface="Roboto"/>
              </a:rPr>
              <a:t> We will begin writing code to scrape the website, construct our restaurant class, and also determine what sort of algorithm we hope to use to make recommendations. Once we have an idea of what data we will have, we can determine how we want to connect different restaurants. </a:t>
            </a:r>
          </a:p>
          <a:p>
            <a:pPr lvl="0" rtl="0">
              <a:lnSpc>
                <a:spcPct val="115000"/>
              </a:lnSpc>
              <a:spcBef>
                <a:spcPts val="0"/>
              </a:spcBef>
              <a:spcAft>
                <a:spcPts val="1600"/>
              </a:spcAft>
              <a:buNone/>
            </a:pPr>
            <a:r>
              <a:rPr b="1" lang="en">
                <a:solidFill>
                  <a:schemeClr val="dk1"/>
                </a:solidFill>
                <a:latin typeface="Roboto"/>
                <a:ea typeface="Roboto"/>
                <a:cs typeface="Roboto"/>
                <a:sym typeface="Roboto"/>
              </a:rPr>
              <a:t>Seventh Week- </a:t>
            </a:r>
            <a:r>
              <a:rPr lang="en">
                <a:solidFill>
                  <a:schemeClr val="dk1"/>
                </a:solidFill>
                <a:latin typeface="Roboto"/>
                <a:ea typeface="Roboto"/>
                <a:cs typeface="Roboto"/>
                <a:sym typeface="Roboto"/>
              </a:rPr>
              <a:t>Finding out which users have reviewed different restaurants, and determine if there are patterns between restaurants. Following this, we may be able to expand our data set to include cities outside of Chicago, and add more restaurants. Join all datasets from Yelp Dataset Challenge based on the user</a:t>
            </a:r>
          </a:p>
          <a:p>
            <a:pPr lvl="0">
              <a:spcBef>
                <a:spcPts val="0"/>
              </a:spcBef>
              <a:buNone/>
            </a:pPr>
            <a:r>
              <a:t/>
            </a:r>
            <a:endParaRPr>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Recommendation system:</a:t>
            </a:r>
          </a:p>
          <a:p>
            <a:pPr indent="-228600" lvl="0" marL="457200" rtl="0">
              <a:spcBef>
                <a:spcPts val="0"/>
              </a:spcBef>
            </a:pPr>
            <a:r>
              <a:rPr lang="en"/>
              <a:t>Link datasets to determine the network of recommendations from one unique user ⇒ similar likes will yield similar likes </a:t>
            </a:r>
          </a:p>
          <a:p>
            <a:pPr indent="-228600" lvl="1" marL="914400" rtl="0">
              <a:spcBef>
                <a:spcPts val="0"/>
              </a:spcBef>
            </a:pPr>
            <a:r>
              <a:rPr lang="en"/>
              <a:t>If you leave a positive review for Au Cheval, and I like Au Cheval, then I will probably like other </a:t>
            </a:r>
            <a:r>
              <a:rPr lang="en"/>
              <a:t>restaurants</a:t>
            </a:r>
            <a:r>
              <a:rPr lang="en"/>
              <a:t> you have reviewed favorably</a:t>
            </a:r>
          </a:p>
          <a:p>
            <a:pPr indent="-228600" lvl="0" marL="457200" rtl="0">
              <a:spcBef>
                <a:spcPts val="0"/>
              </a:spcBef>
            </a:pPr>
            <a:r>
              <a:rPr lang="en"/>
              <a:t>Each restaurant has a characteristics and properties ⇒ compare characteristics across restaurants to see what users value ⇒ maybe values are the same across users</a:t>
            </a:r>
          </a:p>
          <a:p>
            <a:pPr indent="-228600" lvl="0" marL="457200">
              <a:spcBef>
                <a:spcPts val="0"/>
              </a:spcBef>
            </a:pPr>
            <a:r>
              <a:rPr lang="en"/>
              <a:t>Crawl and keep track of word usage and count during reviews to determine if words and vocabulary can yield insights to recommendations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sz="1050">
                <a:solidFill>
                  <a:srgbClr val="333333"/>
                </a:solidFill>
                <a:latin typeface="Courier New"/>
                <a:ea typeface="Courier New"/>
                <a:cs typeface="Courier New"/>
                <a:sym typeface="Courier New"/>
              </a:rPr>
              <a:t>{</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"user_id":"encrypted user id",</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"name":"first name",</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"review_count":number of reviews,</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"yelping_since": date formatted like "2009-12-19",</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"friends":["an array of encrypted ids of friends"],</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"useful":"number of useful votes sent by the user",</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"funny":"number of funny votes sent by the user",</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"cool":"number of cool votes sent by the user",</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"fans":"number of fans the user has",</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"elite":["an array of years the user was elite"],</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"average_stars":floating point average like 4.31,</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"compliment_hot":number of hot compliments received by the user,</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"compliment_more":number of more compliments received by the user,</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"compliment_profile": number of profile compliments received by the user,</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"compliment_cute": number of cute compliments received by the user,</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"compliment_list": number of list compliments received by the user,</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"compliment_note": number of note compliments received by the user,</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"compliment_plain": number of plain compliments received by the user,</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"compliment_cool": number of cool compliments received by the user,</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"compliment_funny": number of funny compliments received by the user,</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"compliment_writer": number of writer compliments received by the user,</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"compliment_photos": number of photo compliments received by the user,</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    "type":"user"</a:t>
            </a:r>
            <a:br>
              <a:rPr lang="en" sz="1050">
                <a:solidFill>
                  <a:srgbClr val="333333"/>
                </a:solidFill>
                <a:latin typeface="Courier New"/>
                <a:ea typeface="Courier New"/>
                <a:cs typeface="Courier New"/>
                <a:sym typeface="Courier New"/>
              </a:rPr>
            </a:br>
            <a:r>
              <a:rPr lang="en" sz="1050">
                <a:solidFill>
                  <a:srgbClr val="333333"/>
                </a:solidFill>
                <a:latin typeface="Courier New"/>
                <a:ea typeface="Courier New"/>
                <a:cs typeface="Courier New"/>
                <a:sym typeface="Courier New"/>
              </a:rPr>
              <a:t>}</a:t>
            </a:r>
          </a:p>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rIns="91425" tIns="91425">
            <a:noAutofit/>
          </a:bodyPr>
          <a:lstStyle/>
          <a:p>
            <a:pPr lvl="0">
              <a:spcBef>
                <a:spcPts val="0"/>
              </a:spcBef>
              <a:buNone/>
            </a:pPr>
            <a:r>
              <a:rPr lang="en"/>
              <a:t>Yelp Restaurant Suggestion Queue</a:t>
            </a:r>
          </a:p>
        </p:txBody>
      </p:sp>
      <p:sp>
        <p:nvSpPr>
          <p:cNvPr id="86" name="Shape 86"/>
          <p:cNvSpPr txBox="1"/>
          <p:nvPr>
            <p:ph idx="1" type="subTitle"/>
          </p:nvPr>
        </p:nvSpPr>
        <p:spPr>
          <a:xfrm>
            <a:off x="598088" y="2715912"/>
            <a:ext cx="8222100" cy="432900"/>
          </a:xfrm>
          <a:prstGeom prst="rect">
            <a:avLst/>
          </a:prstGeom>
        </p:spPr>
        <p:txBody>
          <a:bodyPr anchorCtr="0" anchor="t" bIns="91425" lIns="91425" rIns="91425" tIns="91425">
            <a:noAutofit/>
          </a:bodyPr>
          <a:lstStyle/>
          <a:p>
            <a:pPr lvl="0">
              <a:spcBef>
                <a:spcPts val="0"/>
              </a:spcBef>
              <a:buNone/>
            </a:pPr>
            <a:r>
              <a:rPr lang="en" sz="2400">
                <a:solidFill>
                  <a:srgbClr val="FFFFFF"/>
                </a:solidFill>
                <a:latin typeface="Calibri"/>
                <a:ea typeface="Calibri"/>
                <a:cs typeface="Calibri"/>
                <a:sym typeface="Calibri"/>
              </a:rPr>
              <a:t>Arif-Chuang-Hori-Teehan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Goals</a:t>
            </a:r>
          </a:p>
        </p:txBody>
      </p:sp>
      <p:sp>
        <p:nvSpPr>
          <p:cNvPr id="92" name="Shape 92"/>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lnSpc>
                <a:spcPct val="90000"/>
              </a:lnSpc>
              <a:spcBef>
                <a:spcPts val="1000"/>
              </a:spcBef>
              <a:spcAft>
                <a:spcPts val="0"/>
              </a:spcAft>
              <a:buNone/>
            </a:pPr>
            <a:r>
              <a:rPr lang="en">
                <a:solidFill>
                  <a:schemeClr val="dk1"/>
                </a:solidFill>
              </a:rPr>
              <a:t>• </a:t>
            </a:r>
            <a:r>
              <a:rPr lang="en">
                <a:solidFill>
                  <a:schemeClr val="dk1"/>
                </a:solidFill>
                <a:latin typeface="Calibri"/>
                <a:ea typeface="Calibri"/>
                <a:cs typeface="Calibri"/>
                <a:sym typeface="Calibri"/>
              </a:rPr>
              <a:t>Create a platform that can provide recommendations for restaurants based on input restaurants </a:t>
            </a:r>
          </a:p>
          <a:p>
            <a:pPr lvl="0" rtl="0">
              <a:lnSpc>
                <a:spcPct val="90000"/>
              </a:lnSpc>
              <a:spcBef>
                <a:spcPts val="1000"/>
              </a:spcBef>
              <a:spcAft>
                <a:spcPts val="0"/>
              </a:spcAft>
              <a:buNone/>
            </a:pPr>
            <a:r>
              <a:rPr lang="en">
                <a:solidFill>
                  <a:schemeClr val="dk1"/>
                </a:solidFill>
              </a:rPr>
              <a:t>• </a:t>
            </a:r>
            <a:r>
              <a:rPr lang="en">
                <a:solidFill>
                  <a:schemeClr val="dk1"/>
                </a:solidFill>
                <a:latin typeface="Calibri"/>
                <a:ea typeface="Calibri"/>
                <a:cs typeface="Calibri"/>
                <a:sym typeface="Calibri"/>
              </a:rPr>
              <a:t>We plan to do some further analysis on a city by city basis or a neighborhood basis (within Chicago) to analyze some questions of interest</a:t>
            </a:r>
          </a:p>
          <a:p>
            <a:pPr lvl="0" rtl="0">
              <a:lnSpc>
                <a:spcPct val="90000"/>
              </a:lnSpc>
              <a:spcBef>
                <a:spcPts val="1000"/>
              </a:spcBef>
              <a:spcAft>
                <a:spcPts val="0"/>
              </a:spcAft>
              <a:buClr>
                <a:schemeClr val="dk1"/>
              </a:buClr>
              <a:buSzPct val="61111"/>
              <a:buFont typeface="Arial"/>
              <a:buNone/>
            </a:pPr>
            <a:r>
              <a:t/>
            </a:r>
            <a:endParaRPr>
              <a:solidFill>
                <a:schemeClr val="dk1"/>
              </a:solidFill>
              <a:latin typeface="Calibri"/>
              <a:ea typeface="Calibri"/>
              <a:cs typeface="Calibri"/>
              <a:sym typeface="Calibri"/>
            </a:endParaRP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Timeline</a:t>
            </a:r>
          </a:p>
        </p:txBody>
      </p:sp>
      <p:sp>
        <p:nvSpPr>
          <p:cNvPr id="98" name="Shape 98"/>
          <p:cNvSpPr txBox="1"/>
          <p:nvPr>
            <p:ph idx="1" type="body"/>
          </p:nvPr>
        </p:nvSpPr>
        <p:spPr>
          <a:xfrm>
            <a:off x="311700" y="1152475"/>
            <a:ext cx="8520600" cy="3755100"/>
          </a:xfrm>
          <a:prstGeom prst="rect">
            <a:avLst/>
          </a:prstGeom>
        </p:spPr>
        <p:txBody>
          <a:bodyPr anchorCtr="0" anchor="t" bIns="91425" lIns="91425" rIns="91425" tIns="91425">
            <a:noAutofit/>
          </a:bodyPr>
          <a:lstStyle/>
          <a:p>
            <a:pPr lvl="0">
              <a:spcBef>
                <a:spcPts val="0"/>
              </a:spcBef>
              <a:buClr>
                <a:schemeClr val="dk1"/>
              </a:buClr>
              <a:buSzPct val="91666"/>
              <a:buFont typeface="Arial"/>
              <a:buNone/>
            </a:pPr>
            <a:r>
              <a:rPr b="1" lang="en" sz="1200">
                <a:solidFill>
                  <a:schemeClr val="dk1"/>
                </a:solidFill>
              </a:rPr>
              <a:t>Fifth Week - </a:t>
            </a:r>
            <a:r>
              <a:rPr lang="en" sz="1200">
                <a:solidFill>
                  <a:schemeClr val="dk1"/>
                </a:solidFill>
              </a:rPr>
              <a:t>Study the HTML of the Yelp website to determine how we will go about crawling for data. Learn how to use the Yelp API. </a:t>
            </a:r>
          </a:p>
          <a:p>
            <a:pPr lvl="0">
              <a:spcBef>
                <a:spcPts val="0"/>
              </a:spcBef>
              <a:buNone/>
            </a:pPr>
            <a:r>
              <a:rPr b="1" lang="en" sz="1200">
                <a:solidFill>
                  <a:schemeClr val="dk1"/>
                </a:solidFill>
              </a:rPr>
              <a:t>Sixth Week-</a:t>
            </a:r>
            <a:r>
              <a:rPr lang="en" sz="1200">
                <a:solidFill>
                  <a:schemeClr val="dk1"/>
                </a:solidFill>
              </a:rPr>
              <a:t> We will begin writing code to scrape the website, construct our restaurant class, and also determine what sort of algorithm we hope to use to make recommendations. </a:t>
            </a:r>
          </a:p>
          <a:p>
            <a:pPr lvl="0">
              <a:spcBef>
                <a:spcPts val="0"/>
              </a:spcBef>
              <a:buClr>
                <a:schemeClr val="dk1"/>
              </a:buClr>
              <a:buSzPct val="91666"/>
              <a:buFont typeface="Arial"/>
              <a:buNone/>
            </a:pPr>
            <a:r>
              <a:rPr b="1" lang="en" sz="1200">
                <a:solidFill>
                  <a:schemeClr val="dk1"/>
                </a:solidFill>
              </a:rPr>
              <a:t>Seventh Week- </a:t>
            </a:r>
            <a:r>
              <a:rPr lang="en" sz="1200">
                <a:solidFill>
                  <a:schemeClr val="dk1"/>
                </a:solidFill>
              </a:rPr>
              <a:t>Finding out which users have reviewed different restaurants, and determine if there are patterns between restaurants. </a:t>
            </a:r>
          </a:p>
          <a:p>
            <a:pPr lvl="0">
              <a:spcBef>
                <a:spcPts val="0"/>
              </a:spcBef>
              <a:buNone/>
            </a:pPr>
            <a:r>
              <a:rPr b="1" lang="en" sz="1200">
                <a:solidFill>
                  <a:schemeClr val="dk1"/>
                </a:solidFill>
              </a:rPr>
              <a:t>Eighth Week- </a:t>
            </a:r>
            <a:r>
              <a:rPr lang="en" sz="1200">
                <a:solidFill>
                  <a:schemeClr val="dk1"/>
                </a:solidFill>
              </a:rPr>
              <a:t>Begin building the actual platform for users. </a:t>
            </a:r>
          </a:p>
          <a:p>
            <a:pPr lvl="0">
              <a:spcBef>
                <a:spcPts val="0"/>
              </a:spcBef>
              <a:buClr>
                <a:schemeClr val="dk1"/>
              </a:buClr>
              <a:buSzPct val="91666"/>
              <a:buFont typeface="Arial"/>
              <a:buNone/>
            </a:pPr>
            <a:r>
              <a:rPr b="1" lang="en" sz="1200">
                <a:solidFill>
                  <a:schemeClr val="dk1"/>
                </a:solidFill>
              </a:rPr>
              <a:t>Ninth Week- </a:t>
            </a:r>
            <a:r>
              <a:rPr lang="en" sz="1200">
                <a:solidFill>
                  <a:schemeClr val="dk1"/>
                </a:solidFill>
              </a:rPr>
              <a:t>Part of the platform will include general information by neighborhood/city on what trends seem to emerge for that location. Continue analyzing the data for interesting trends.</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Generating recommendations</a:t>
            </a:r>
          </a:p>
        </p:txBody>
      </p:sp>
      <p:sp>
        <p:nvSpPr>
          <p:cNvPr id="104" name="Shape 104"/>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Two people who like the same restaurant will also like other similar restaurants. </a:t>
            </a:r>
          </a:p>
          <a:p>
            <a:pPr lvl="0">
              <a:spcBef>
                <a:spcPts val="0"/>
              </a:spcBef>
              <a:buNone/>
            </a:pPr>
            <a:r>
              <a:rPr lang="en"/>
              <a:t>Takes unique IDs of the users who have reviewed the input restaurant and checks what other restaurants they have reviewed. </a:t>
            </a:r>
          </a:p>
          <a:p>
            <a:pPr lvl="0">
              <a:spcBef>
                <a:spcPts val="0"/>
              </a:spcBef>
              <a:buNone/>
            </a:pPr>
            <a:r>
              <a:rPr lang="en"/>
              <a:t>Finds common characteristics of restaurants and returns these characteristics. </a:t>
            </a:r>
          </a:p>
          <a:p>
            <a:pPr lvl="0">
              <a:spcBef>
                <a:spcPts val="0"/>
              </a:spcBef>
              <a:buNone/>
            </a:pPr>
            <a:r>
              <a:rPr lang="en"/>
              <a:t>Create review word count and compare across reviews</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Description of the Data</a:t>
            </a:r>
          </a:p>
        </p:txBody>
      </p:sp>
      <p:sp>
        <p:nvSpPr>
          <p:cNvPr id="110" name="Shape 110"/>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Yelp has data available from Dataset Challenge</a:t>
            </a:r>
          </a:p>
          <a:p>
            <a:pPr lvl="0">
              <a:spcBef>
                <a:spcPts val="0"/>
              </a:spcBef>
              <a:buNone/>
            </a:pPr>
            <a:r>
              <a:rPr lang="en"/>
              <a:t>JSON format</a:t>
            </a:r>
          </a:p>
          <a:p>
            <a:pPr indent="387350" lvl="0">
              <a:spcBef>
                <a:spcPts val="0"/>
              </a:spcBef>
              <a:buClr>
                <a:schemeClr val="dk1"/>
              </a:buClr>
              <a:buSzPct val="61111"/>
              <a:buFont typeface="Arial"/>
              <a:buNone/>
            </a:pPr>
            <a:r>
              <a:rPr lang="en"/>
              <a:t>Y</a:t>
            </a:r>
            <a:r>
              <a:rPr lang="en"/>
              <a:t>elp_academic_dataset_review.json</a:t>
            </a:r>
          </a:p>
          <a:p>
            <a:pPr indent="387350" lvl="0">
              <a:spcBef>
                <a:spcPts val="0"/>
              </a:spcBef>
              <a:buClr>
                <a:schemeClr val="dk1"/>
              </a:buClr>
              <a:buSzPct val="61111"/>
              <a:buFont typeface="Arial"/>
              <a:buNone/>
            </a:pPr>
            <a:r>
              <a:rPr lang="en"/>
              <a:t>yelp_academic_dataset_business.json</a:t>
            </a:r>
          </a:p>
          <a:p>
            <a:pPr lvl="0">
              <a:spcBef>
                <a:spcPts val="0"/>
              </a:spcBef>
              <a:buClr>
                <a:schemeClr val="dk1"/>
              </a:buClr>
              <a:buSzPct val="61111"/>
              <a:buFont typeface="Arial"/>
              <a:buNone/>
            </a:pPr>
            <a:r>
              <a:t/>
            </a:r>
            <a:endParaRP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Platform</a:t>
            </a:r>
          </a:p>
        </p:txBody>
      </p:sp>
      <p:sp>
        <p:nvSpPr>
          <p:cNvPr id="116" name="Shape 116"/>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The user can input a list of restaurants that they like, along with restrictions such as a price level and location.</a:t>
            </a:r>
          </a:p>
          <a:p>
            <a:pPr lvl="0">
              <a:spcBef>
                <a:spcPts val="0"/>
              </a:spcBef>
              <a:buNone/>
            </a:pPr>
            <a:r>
              <a:rPr lang="en"/>
              <a:t>Then, the pages for those restaurants will be scraped for particular attributes (family friendliness, noise level, etc.) as well as particular keywords (such as “customer service”).</a:t>
            </a:r>
          </a:p>
          <a:p>
            <a:pPr lvl="0">
              <a:spcBef>
                <a:spcPts val="0"/>
              </a:spcBef>
              <a:buNone/>
            </a:pPr>
            <a:r>
              <a:rPr lang="en"/>
              <a:t>Then, it returns a list of restaurants in the target city that match to a greater or lesser degree, along with a list of what matches associated with each.</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