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swald" panose="020B0604020202020204" charset="0"/>
      <p:regular r:id="rId30"/>
      <p:bold r:id="rId31"/>
    </p:embeddedFont>
    <p:embeddedFont>
      <p:font typeface="Playfair Displ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h8hjRocN2I+CU7EfcvO64nx/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/>
          <p:nvPr/>
        </p:nvSpPr>
        <p:spPr>
          <a:xfrm rot="5400000">
            <a:off x="6067600" y="-664800"/>
            <a:ext cx="56800" cy="1127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0"/>
          <p:cNvSpPr txBox="1">
            <a:spLocks noGrp="1"/>
          </p:cNvSpPr>
          <p:nvPr>
            <p:ph type="title"/>
          </p:nvPr>
        </p:nvSpPr>
        <p:spPr>
          <a:xfrm>
            <a:off x="459000" y="1871800"/>
            <a:ext cx="11274000" cy="28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100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rot="-54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492084" y="1983392"/>
            <a:ext cx="3052293" cy="353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PROJECT 1:  SUMMER     OLYMPICS	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4985886" y="267612"/>
            <a:ext cx="6367912" cy="6332400"/>
            <a:chOff x="0" y="36606"/>
            <a:chExt cx="6367912" cy="6332400"/>
          </a:xfrm>
        </p:grpSpPr>
        <p:sp>
          <p:nvSpPr>
            <p:cNvPr id="102" name="Google Shape;102;p1"/>
            <p:cNvSpPr/>
            <p:nvPr/>
          </p:nvSpPr>
          <p:spPr>
            <a:xfrm>
              <a:off x="0" y="36606"/>
              <a:ext cx="6367912" cy="9594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46834" y="83440"/>
              <a:ext cx="6274244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Members:</a:t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0" y="1111206"/>
              <a:ext cx="6367912" cy="959400"/>
            </a:xfrm>
            <a:prstGeom prst="roundRect">
              <a:avLst>
                <a:gd name="adj" fmla="val 16667"/>
              </a:avLst>
            </a:prstGeom>
            <a:solidFill>
              <a:srgbClr val="53C1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46834" y="1158040"/>
              <a:ext cx="6274244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Valerie Pippenger</a:t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0" y="2185806"/>
              <a:ext cx="6367912" cy="959400"/>
            </a:xfrm>
            <a:prstGeom prst="roundRect">
              <a:avLst>
                <a:gd name="adj" fmla="val 16667"/>
              </a:avLst>
            </a:prstGeom>
            <a:solidFill>
              <a:srgbClr val="4EC7A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46834" y="2232640"/>
              <a:ext cx="6274244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Diana Kennen</a:t>
              </a: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0" y="3260406"/>
              <a:ext cx="6367912" cy="959400"/>
            </a:xfrm>
            <a:prstGeom prst="roundRect">
              <a:avLst>
                <a:gd name="adj" fmla="val 16667"/>
              </a:avLst>
            </a:prstGeom>
            <a:solidFill>
              <a:srgbClr val="49C07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46834" y="3307240"/>
              <a:ext cx="6274244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Damiso Hutchinson</a:t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0" y="4335006"/>
              <a:ext cx="6367912" cy="959400"/>
            </a:xfrm>
            <a:prstGeom prst="roundRect">
              <a:avLst>
                <a:gd name="adj" fmla="val 16667"/>
              </a:avLst>
            </a:prstGeom>
            <a:solidFill>
              <a:srgbClr val="49B84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46834" y="4381840"/>
              <a:ext cx="6274244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Andrew Miller</a:t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0" y="5409606"/>
              <a:ext cx="6367912" cy="95940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46834" y="5456440"/>
              <a:ext cx="6274244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Caroline Larry</a:t>
              </a: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757"/>
              <a:buFont typeface="Calibri"/>
              <a:buNone/>
            </a:pPr>
            <a:r>
              <a:rPr lang="en-US"/>
              <a:t>Last 10 Countries by Medal Count</a:t>
            </a:r>
            <a:endParaRPr/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5634" y="1356967"/>
            <a:ext cx="7011933" cy="530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10"/>
          <p:cNvGrpSpPr/>
          <p:nvPr/>
        </p:nvGrpSpPr>
        <p:grpSpPr>
          <a:xfrm>
            <a:off x="1087361" y="1537142"/>
            <a:ext cx="2812876" cy="4554180"/>
            <a:chOff x="671761" y="509"/>
            <a:chExt cx="2812876" cy="4554180"/>
          </a:xfrm>
        </p:grpSpPr>
        <p:sp>
          <p:nvSpPr>
            <p:cNvPr id="291" name="Google Shape;291;p10"/>
            <p:cNvSpPr/>
            <p:nvPr/>
          </p:nvSpPr>
          <p:spPr>
            <a:xfrm>
              <a:off x="671761" y="509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671761" y="509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Eritrea :		1</a:t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2145173" y="509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0"/>
            <p:cNvSpPr txBox="1"/>
            <p:nvPr/>
          </p:nvSpPr>
          <p:spPr>
            <a:xfrm>
              <a:off x="2145173" y="509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Djibouti :		1</a:t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671761" y="938135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0"/>
            <p:cNvSpPr txBox="1"/>
            <p:nvPr/>
          </p:nvSpPr>
          <p:spPr>
            <a:xfrm>
              <a:off x="671761" y="938135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Lebanon :		1</a:t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2145173" y="938135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2145173" y="938135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Kuwait : 		1</a:t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671761" y="1875760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671761" y="1875760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Afghanistan :	1</a:t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2145173" y="1875760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 txBox="1"/>
            <p:nvPr/>
          </p:nvSpPr>
          <p:spPr>
            <a:xfrm>
              <a:off x="2145173" y="1875760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Macedonia :		1</a:t>
              </a: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71761" y="2813385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 txBox="1"/>
            <p:nvPr/>
          </p:nvSpPr>
          <p:spPr>
            <a:xfrm>
              <a:off x="671761" y="2813385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Sudan :		1</a:t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145173" y="2813385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 txBox="1"/>
            <p:nvPr/>
          </p:nvSpPr>
          <p:spPr>
            <a:xfrm>
              <a:off x="2145173" y="2813385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Guyana :		1</a:t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71761" y="3751011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 txBox="1"/>
            <p:nvPr/>
          </p:nvSpPr>
          <p:spPr>
            <a:xfrm>
              <a:off x="671761" y="3751011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Bermuda :		1</a:t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2145173" y="3751011"/>
              <a:ext cx="1339464" cy="8036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2145173" y="3751011"/>
              <a:ext cx="1339464" cy="803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Uruguay : 		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612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757"/>
              <a:buFont typeface="Calibri"/>
              <a:buNone/>
            </a:pPr>
            <a:r>
              <a:rPr lang="en-US"/>
              <a:t>Top 5 Gold Percentage </a:t>
            </a:r>
            <a:endParaRPr/>
          </a:p>
        </p:txBody>
      </p:sp>
      <p:sp>
        <p:nvSpPr>
          <p:cNvPr id="316" name="Google Shape;316;p11"/>
          <p:cNvSpPr txBox="1">
            <a:spLocks noGrp="1"/>
          </p:cNvSpPr>
          <p:nvPr>
            <p:ph type="body" idx="1"/>
          </p:nvPr>
        </p:nvSpPr>
        <p:spPr>
          <a:xfrm>
            <a:off x="415600" y="1509067"/>
            <a:ext cx="4769200" cy="4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These countries had the highest percentage of Gold medals: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United Emirates:		100%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Burundi: 			       100%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Panama:			       100%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lang="en-US"/>
              <a:t>Cameroon:			  95%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46"/>
              <a:buNone/>
            </a:pPr>
            <a:r>
              <a:rPr lang="en-US"/>
              <a:t>Zimbabwe:			  78%</a:t>
            </a:r>
            <a:endParaRPr/>
          </a:p>
        </p:txBody>
      </p:sp>
      <p:pic>
        <p:nvPicPr>
          <p:cNvPr id="317" name="Google Shape;31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600" y="209167"/>
            <a:ext cx="6128800" cy="608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/>
          <p:nvPr/>
        </p:nvSpPr>
        <p:spPr>
          <a:xfrm>
            <a:off x="-1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4000"/>
              <a:t>Medals by Gender</a:t>
            </a:r>
            <a:endParaRPr/>
          </a:p>
        </p:txBody>
      </p:sp>
      <p:sp>
        <p:nvSpPr>
          <p:cNvPr id="324" name="Google Shape;324;p12"/>
          <p:cNvSpPr/>
          <p:nvPr/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2"/>
          <p:cNvPicPr preferRelativeResize="0"/>
          <p:nvPr/>
        </p:nvPicPr>
        <p:blipFill rotWithShape="1">
          <a:blip r:embed="rId3">
            <a:alphaModFix/>
          </a:blip>
          <a:srcRect t="3460" r="-2" b="430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noFill/>
          <a:ln>
            <a:noFill/>
          </a:ln>
          <a:effectLst>
            <a:outerShdw blurRad="406400" dist="317500" dir="5400000" sx="89000" sy="89000" rotWithShape="0">
              <a:srgbClr val="000000">
                <a:alpha val="14901"/>
              </a:srgbClr>
            </a:outerShdw>
          </a:effectLst>
        </p:spPr>
      </p:pic>
      <p:grpSp>
        <p:nvGrpSpPr>
          <p:cNvPr id="326" name="Google Shape;326;p12"/>
          <p:cNvGrpSpPr/>
          <p:nvPr/>
        </p:nvGrpSpPr>
        <p:grpSpPr>
          <a:xfrm>
            <a:off x="1197864" y="2600561"/>
            <a:ext cx="4878978" cy="3242161"/>
            <a:chOff x="0" y="201461"/>
            <a:chExt cx="4878978" cy="3242161"/>
          </a:xfrm>
        </p:grpSpPr>
        <p:sp>
          <p:nvSpPr>
            <p:cNvPr id="327" name="Google Shape;327;p12"/>
            <p:cNvSpPr/>
            <p:nvPr/>
          </p:nvSpPr>
          <p:spPr>
            <a:xfrm>
              <a:off x="0" y="762341"/>
              <a:ext cx="4878978" cy="957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243948" y="201461"/>
              <a:ext cx="3415284" cy="112176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2"/>
            <p:cNvSpPr txBox="1"/>
            <p:nvPr/>
          </p:nvSpPr>
          <p:spPr>
            <a:xfrm>
              <a:off x="298708" y="256221"/>
              <a:ext cx="3305764" cy="1012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075" tIns="0" rIns="1290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 : 9,388</a:t>
              </a:r>
              <a:endParaRPr/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0" y="2486022"/>
              <a:ext cx="4878978" cy="957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FAB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243948" y="1925142"/>
              <a:ext cx="3415284" cy="112176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2"/>
            <p:cNvSpPr txBox="1"/>
            <p:nvPr/>
          </p:nvSpPr>
          <p:spPr>
            <a:xfrm>
              <a:off x="298708" y="1979902"/>
              <a:ext cx="3305764" cy="1012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075" tIns="0" rIns="1290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Women : 5,928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077" y="287594"/>
            <a:ext cx="6678840" cy="63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3"/>
          <p:cNvSpPr/>
          <p:nvPr/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Medals Won by Sport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1976 – 2008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Aquatics wins the most summer Olympic medals and includes 26 separate events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"/>
          <p:cNvSpPr/>
          <p:nvPr/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5"/>
          <p:cNvSpPr txBox="1"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3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 10 Countries by Sport </a:t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p15"/>
          <p:cNvGrpSpPr/>
          <p:nvPr/>
        </p:nvGrpSpPr>
        <p:grpSpPr>
          <a:xfrm>
            <a:off x="4933950" y="629971"/>
            <a:ext cx="6594475" cy="5428195"/>
            <a:chOff x="0" y="45771"/>
            <a:chExt cx="6594475" cy="5428195"/>
          </a:xfrm>
        </p:grpSpPr>
        <p:sp>
          <p:nvSpPr>
            <p:cNvPr id="348" name="Google Shape;348;p15"/>
            <p:cNvSpPr/>
            <p:nvPr/>
          </p:nvSpPr>
          <p:spPr>
            <a:xfrm>
              <a:off x="0" y="45771"/>
              <a:ext cx="6594475" cy="1761398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 txBox="1"/>
            <p:nvPr/>
          </p:nvSpPr>
          <p:spPr>
            <a:xfrm>
              <a:off x="85984" y="131755"/>
              <a:ext cx="6422507" cy="15894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winningest countries in the summer olympics tend to be the more developed countries</a:t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0" y="1879169"/>
              <a:ext cx="6594475" cy="1761398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 txBox="1"/>
            <p:nvPr/>
          </p:nvSpPr>
          <p:spPr>
            <a:xfrm>
              <a:off x="85984" y="1965153"/>
              <a:ext cx="6422507" cy="15894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While the USA is dominant in commercialized sporting events like basketball and gymnastics, countries in Asia and the Middle East are the leaders in combat sports like Judo</a:t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0" y="3712568"/>
              <a:ext cx="6594475" cy="1761398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 txBox="1"/>
            <p:nvPr/>
          </p:nvSpPr>
          <p:spPr>
            <a:xfrm>
              <a:off x="85984" y="3798552"/>
              <a:ext cx="6422507" cy="15894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Countries that descend from romance languages are more dominant in sports like football (soccer), volleyball, and water sports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757"/>
              <a:buFont typeface="Calibri"/>
              <a:buNone/>
            </a:pPr>
            <a:r>
              <a:rPr lang="en-US"/>
              <a:t>Top 10 Countries by Sport </a:t>
            </a:r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360" name="Google Shape;36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0" y="1536633"/>
            <a:ext cx="54356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9230" y="1583233"/>
            <a:ext cx="5247169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9533" y="0"/>
            <a:ext cx="429133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3764" y="-3"/>
            <a:ext cx="4204465" cy="335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8968" y="1"/>
            <a:ext cx="4103041" cy="335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" y="3660000"/>
            <a:ext cx="3983143" cy="31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3133" y="3442651"/>
            <a:ext cx="3858800" cy="329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41934" y="3492600"/>
            <a:ext cx="3930879" cy="31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9"/>
          <p:cNvSpPr/>
          <p:nvPr/>
        </p:nvSpPr>
        <p:spPr>
          <a:xfrm flipH="1">
            <a:off x="842688" y="1766812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9"/>
          <p:cNvSpPr/>
          <p:nvPr/>
        </p:nvSpPr>
        <p:spPr>
          <a:xfrm flipH="1">
            <a:off x="842689" y="1423780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9"/>
          <p:cNvSpPr/>
          <p:nvPr/>
        </p:nvSpPr>
        <p:spPr>
          <a:xfrm flipH="1">
            <a:off x="1183243" y="1239381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/>
          <p:nvPr/>
        </p:nvSpPr>
        <p:spPr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 txBox="1"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Does a Country’s GDP Change After Hosting Olympics?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Country GDP Change After Hosting  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Google Shape;389;p20"/>
          <p:cNvGrpSpPr/>
          <p:nvPr/>
        </p:nvGrpSpPr>
        <p:grpSpPr>
          <a:xfrm>
            <a:off x="4648018" y="788880"/>
            <a:ext cx="6900512" cy="5240025"/>
            <a:chOff x="0" y="148058"/>
            <a:chExt cx="6900512" cy="5240025"/>
          </a:xfrm>
        </p:grpSpPr>
        <p:sp>
          <p:nvSpPr>
            <p:cNvPr id="390" name="Google Shape;390;p20"/>
            <p:cNvSpPr/>
            <p:nvPr/>
          </p:nvSpPr>
          <p:spPr>
            <a:xfrm>
              <a:off x="0" y="148058"/>
              <a:ext cx="6900512" cy="170059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 txBox="1"/>
            <p:nvPr/>
          </p:nvSpPr>
          <p:spPr>
            <a:xfrm>
              <a:off x="83016" y="231074"/>
              <a:ext cx="6734480" cy="1534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Looking at short term GDP growth, host country GDP increases after hosting the olympics</a:t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0" y="1917773"/>
              <a:ext cx="6900512" cy="1700595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 txBox="1"/>
            <p:nvPr/>
          </p:nvSpPr>
          <p:spPr>
            <a:xfrm>
              <a:off x="83016" y="2000789"/>
              <a:ext cx="6734480" cy="1534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two countries whose GDP dropped are Russia (Soviet in 1980) and Spain</a:t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0" y="3687488"/>
              <a:ext cx="6900512" cy="1700595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 txBox="1"/>
            <p:nvPr/>
          </p:nvSpPr>
          <p:spPr>
            <a:xfrm>
              <a:off x="83016" y="3770504"/>
              <a:ext cx="6734480" cy="1534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There are a number of factors that can contribute like socio-political climate, the infrastructure in place, country violence, etc., however, we strictly looked at GDP before and after hosting the olympics 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184296"/>
            <a:ext cx="3957233" cy="27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7234" y="1184300"/>
            <a:ext cx="4121023" cy="280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4768" y="1184301"/>
            <a:ext cx="3957233" cy="280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2"/>
          <p:cNvPicPr preferRelativeResize="0"/>
          <p:nvPr/>
        </p:nvPicPr>
        <p:blipFill rotWithShape="1">
          <a:blip r:embed="rId6">
            <a:alphaModFix/>
          </a:blip>
          <a:srcRect l="-1630" r="1628"/>
          <a:stretch/>
        </p:blipFill>
        <p:spPr>
          <a:xfrm>
            <a:off x="805801" y="3988167"/>
            <a:ext cx="3957233" cy="287154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2"/>
          <p:cNvSpPr txBox="1"/>
          <p:nvPr/>
        </p:nvSpPr>
        <p:spPr>
          <a:xfrm>
            <a:off x="1665267" y="322300"/>
            <a:ext cx="9783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Host Country GDP Change After Olympics 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05" name="Google Shape;405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53767" y="3988167"/>
            <a:ext cx="4222255" cy="287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title" idx="4294967295"/>
          </p:nvPr>
        </p:nvSpPr>
        <p:spPr>
          <a:xfrm>
            <a:off x="838200" y="557188"/>
            <a:ext cx="10515600" cy="113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838200" y="1896034"/>
            <a:ext cx="10515600" cy="4218074"/>
            <a:chOff x="0" y="67234"/>
            <a:chExt cx="10515600" cy="4218074"/>
          </a:xfrm>
        </p:grpSpPr>
        <p:sp>
          <p:nvSpPr>
            <p:cNvPr id="121" name="Google Shape;121;p2"/>
            <p:cNvSpPr/>
            <p:nvPr/>
          </p:nvSpPr>
          <p:spPr>
            <a:xfrm>
              <a:off x="0" y="67234"/>
              <a:ext cx="10515600" cy="719549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35125" y="102359"/>
              <a:ext cx="10445350" cy="64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Demographic Analysis Topics: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786784"/>
              <a:ext cx="10515600" cy="19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0" y="786784"/>
              <a:ext cx="10515600" cy="19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8100" rIns="213350" bIns="381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many total medals has each country earned? Over time? 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6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many medals has each gender won over time?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6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many different sports have awarded medals over time? 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6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Which countries tend to win at what sports? 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6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Does a country’s GDP change after hosting the Olympics? 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0" y="2773984"/>
              <a:ext cx="10515600" cy="719549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35125" y="2809109"/>
              <a:ext cx="10445350" cy="64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Correlation Analysis: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0" y="3493534"/>
              <a:ext cx="10515600" cy="79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0" y="3493534"/>
              <a:ext cx="10515600" cy="79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8100" rIns="213350" bIns="381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does country GDP correlate with the number of medals?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6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Regression analysis of GDP and number of medals.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00" y="34"/>
            <a:ext cx="5072733" cy="347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2967" y="-13682"/>
            <a:ext cx="5072733" cy="350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4868" y="3522718"/>
            <a:ext cx="4801833" cy="332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63868" y="3546734"/>
            <a:ext cx="4801821" cy="32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Correlation Between Country GDP and Medals Won</a:t>
            </a:r>
            <a:endParaRPr/>
          </a:p>
        </p:txBody>
      </p:sp>
      <p:pic>
        <p:nvPicPr>
          <p:cNvPr id="419" name="Google Shape;419;p24" descr="Table&#10;&#10;Description automatically generated with medium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56888" y="1825625"/>
            <a:ext cx="254422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 descr="Tabl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14814" y="1825625"/>
            <a:ext cx="389637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/>
          <p:cNvSpPr/>
          <p:nvPr/>
        </p:nvSpPr>
        <p:spPr>
          <a:xfrm rot="-5400000" flipH="1">
            <a:off x="2666617" y="-2666188"/>
            <a:ext cx="6858000" cy="12191234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/>
          <p:nvPr/>
        </p:nvSpPr>
        <p:spPr>
          <a:xfrm rot="-5400000" flipH="1">
            <a:off x="3649491" y="-1685840"/>
            <a:ext cx="4894564" cy="12193545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25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1516" y="457200"/>
            <a:ext cx="9108968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6"/>
          <p:cNvSpPr txBox="1">
            <a:spLocks noGrp="1"/>
          </p:cNvSpPr>
          <p:nvPr>
            <p:ph type="title"/>
          </p:nvPr>
        </p:nvSpPr>
        <p:spPr>
          <a:xfrm>
            <a:off x="594360" y="999067"/>
            <a:ext cx="6465757" cy="48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US" sz="4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br>
              <a:rPr lang="en-US" sz="4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positive correlation between a country’s GDP and the total number of medals its athletes have received</a:t>
            </a: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6"/>
          <p:cNvSpPr txBox="1">
            <a:spLocks noGrp="1"/>
          </p:cNvSpPr>
          <p:nvPr>
            <p:ph type="body" idx="1"/>
          </p:nvPr>
        </p:nvSpPr>
        <p:spPr>
          <a:xfrm>
            <a:off x="7980073" y="1002453"/>
            <a:ext cx="3392353" cy="48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hypothesis is supported.  Data shows that countries with higher GDPs do win more medals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439" name="Google Shape;439;p26"/>
          <p:cNvGrpSpPr/>
          <p:nvPr/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440" name="Google Shape;440;p26"/>
            <p:cNvSpPr/>
            <p:nvPr/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443125" y="2"/>
            <a:ext cx="11173288" cy="6857998"/>
          </a:xfrm>
          <a:prstGeom prst="rect">
            <a:avLst/>
          </a:prstGeom>
          <a:solidFill>
            <a:srgbClr val="D8D8D8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723679" y="3758184"/>
            <a:ext cx="2139190" cy="2364819"/>
            <a:chOff x="723679" y="3758184"/>
            <a:chExt cx="2139190" cy="2364819"/>
          </a:xfrm>
        </p:grpSpPr>
        <p:sp>
          <p:nvSpPr>
            <p:cNvPr id="136" name="Google Shape;136;p3"/>
            <p:cNvSpPr/>
            <p:nvPr/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 rot="5400000">
              <a:off x="1791041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 rot="5400000">
              <a:off x="1614536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 rot="5400000">
              <a:off x="1438030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5400000">
              <a:off x="1261525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 rot="5400000">
              <a:off x="1085019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 rot="5400000">
              <a:off x="2129443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 rot="5400000">
              <a:off x="1952937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 rot="5400000">
              <a:off x="904256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 rot="5400000">
              <a:off x="2463937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 rot="5400000">
              <a:off x="2287432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 rot="5400000">
              <a:off x="2802339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 rot="5400000">
              <a:off x="2625833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 rot="5400000">
              <a:off x="1787456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 rot="5400000">
              <a:off x="1610951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 rot="5400000">
              <a:off x="1434445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 rot="5400000">
              <a:off x="1257940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 rot="5400000">
              <a:off x="1081434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 rot="5400000">
              <a:off x="2125858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 rot="5400000">
              <a:off x="1949352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 rot="5400000">
              <a:off x="900671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5400000">
              <a:off x="722376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5400000">
              <a:off x="2460352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5400000">
              <a:off x="2283847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 rot="5400000">
              <a:off x="2798754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rot="5400000">
              <a:off x="2622248" y="606247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858226" y="926649"/>
            <a:ext cx="735371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 txBox="1">
            <a:spLocks noGrp="1"/>
          </p:cNvSpPr>
          <p:nvPr>
            <p:ph type="title"/>
          </p:nvPr>
        </p:nvSpPr>
        <p:spPr>
          <a:xfrm>
            <a:off x="1318472" y="1122363"/>
            <a:ext cx="6487180" cy="464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Calibri"/>
              <a:buNone/>
            </a:pPr>
            <a:r>
              <a:rPr lang="en-US" sz="47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br>
              <a:rPr lang="en-US" sz="47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There is a positive correlation between a country’s GDP and the total number of medals its athletes have received.</a:t>
            </a:r>
            <a:br>
              <a:rPr lang="en-US" sz="4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873418" y="44817"/>
            <a:ext cx="233304" cy="772404"/>
            <a:chOff x="11873418" y="44817"/>
            <a:chExt cx="233304" cy="772404"/>
          </a:xfrm>
        </p:grpSpPr>
        <p:sp>
          <p:nvSpPr>
            <p:cNvPr id="180" name="Google Shape;180;p3"/>
            <p:cNvSpPr/>
            <p:nvPr/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3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97" name="Google Shape;197;p4"/>
          <p:cNvSpPr txBox="1">
            <a:spLocks noGrp="1"/>
          </p:cNvSpPr>
          <p:nvPr>
            <p:ph type="body" idx="1"/>
          </p:nvPr>
        </p:nvSpPr>
        <p:spPr>
          <a:xfrm>
            <a:off x="564045" y="1138989"/>
            <a:ext cx="5455755" cy="125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0" i="0"/>
              <a:t>Gross domestic product adjusted for price changes over time (inflation) and expressed in US-Dollars.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98" name="Google Shape;198;p4"/>
          <p:cNvSpPr txBox="1">
            <a:spLocks noGrp="1"/>
          </p:cNvSpPr>
          <p:nvPr>
            <p:ph type="body" idx="2"/>
          </p:nvPr>
        </p:nvSpPr>
        <p:spPr>
          <a:xfrm>
            <a:off x="6446355" y="1138060"/>
            <a:ext cx="5181600" cy="93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Summer Olympics Medals (1976-2008)</a:t>
            </a:r>
            <a:endParaRPr/>
          </a:p>
        </p:txBody>
      </p:sp>
      <p:pic>
        <p:nvPicPr>
          <p:cNvPr id="199" name="Google Shape;19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431" y="2662921"/>
            <a:ext cx="6383816" cy="179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045" y="2627175"/>
            <a:ext cx="5181600" cy="2911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"/>
          <p:cNvSpPr txBox="1"/>
          <p:nvPr/>
        </p:nvSpPr>
        <p:spPr>
          <a:xfrm>
            <a:off x="8075592" y="5590721"/>
            <a:ext cx="1805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15316 Data Rows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1973179" y="5590721"/>
            <a:ext cx="1805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11256 Data Rows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Merging</a:t>
            </a:r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body" idx="1"/>
          </p:nvPr>
        </p:nvSpPr>
        <p:spPr>
          <a:xfrm>
            <a:off x="375138" y="1430215"/>
            <a:ext cx="11816862" cy="485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We concatenated the country and year to create a merge point for both files.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We used a left merge on the country-year combo.</a:t>
            </a:r>
            <a:endParaRPr/>
          </a:p>
        </p:txBody>
      </p:sp>
      <p:pic>
        <p:nvPicPr>
          <p:cNvPr id="209" name="Google Shape;209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49815" y="2607599"/>
            <a:ext cx="9030771" cy="164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358" y="5347920"/>
            <a:ext cx="10928193" cy="91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Cleaning</a:t>
            </a:r>
            <a:endParaRPr/>
          </a:p>
        </p:txBody>
      </p:sp>
      <p:grpSp>
        <p:nvGrpSpPr>
          <p:cNvPr id="216" name="Google Shape;216;p6"/>
          <p:cNvGrpSpPr/>
          <p:nvPr/>
        </p:nvGrpSpPr>
        <p:grpSpPr>
          <a:xfrm>
            <a:off x="1841664" y="1072203"/>
            <a:ext cx="6507417" cy="5551392"/>
            <a:chOff x="2142454" y="-2619"/>
            <a:chExt cx="6507417" cy="5551392"/>
          </a:xfrm>
        </p:grpSpPr>
        <p:sp>
          <p:nvSpPr>
            <p:cNvPr id="217" name="Google Shape;217;p6"/>
            <p:cNvSpPr/>
            <p:nvPr/>
          </p:nvSpPr>
          <p:spPr>
            <a:xfrm>
              <a:off x="2142454" y="-2619"/>
              <a:ext cx="6507417" cy="552070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149" y="4929"/>
                  </a:moveTo>
                  <a:cubicBezTo>
                    <a:pt x="99938" y="11209"/>
                    <a:pt x="118392" y="35534"/>
                    <a:pt x="117040" y="62780"/>
                  </a:cubicBezTo>
                  <a:cubicBezTo>
                    <a:pt x="115688" y="90025"/>
                    <a:pt x="94914" y="112438"/>
                    <a:pt x="67633" y="116084"/>
                  </a:cubicBezTo>
                  <a:cubicBezTo>
                    <a:pt x="40352" y="119730"/>
                    <a:pt x="14329" y="103572"/>
                    <a:pt x="5741" y="77655"/>
                  </a:cubicBezTo>
                  <a:cubicBezTo>
                    <a:pt x="-2846" y="51737"/>
                    <a:pt x="8446" y="23437"/>
                    <a:pt x="32598" y="10348"/>
                  </a:cubicBezTo>
                  <a:lnTo>
                    <a:pt x="31234" y="7340"/>
                  </a:lnTo>
                  <a:lnTo>
                    <a:pt x="37876" y="11186"/>
                  </a:lnTo>
                  <a:lnTo>
                    <a:pt x="36489" y="18934"/>
                  </a:lnTo>
                  <a:lnTo>
                    <a:pt x="35126" y="15926"/>
                  </a:lnTo>
                  <a:lnTo>
                    <a:pt x="35126" y="15926"/>
                  </a:lnTo>
                  <a:cubicBezTo>
                    <a:pt x="13243" y="27582"/>
                    <a:pt x="3043" y="52751"/>
                    <a:pt x="10873" y="75771"/>
                  </a:cubicBezTo>
                  <a:cubicBezTo>
                    <a:pt x="18704" y="98791"/>
                    <a:pt x="42333" y="113100"/>
                    <a:pt x="67056" y="109794"/>
                  </a:cubicBezTo>
                  <a:cubicBezTo>
                    <a:pt x="91779" y="106487"/>
                    <a:pt x="110549" y="86508"/>
                    <a:pt x="111686" y="62289"/>
                  </a:cubicBezTo>
                  <a:cubicBezTo>
                    <a:pt x="112823" y="38071"/>
                    <a:pt x="96002" y="16515"/>
                    <a:pt x="71691" y="11037"/>
                  </a:cubicBezTo>
                  <a:close/>
                </a:path>
              </a:pathLst>
            </a:cu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330368" y="3707"/>
              <a:ext cx="2131589" cy="106579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4382396" y="55735"/>
              <a:ext cx="2027533" cy="961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Dropping Missing Data</a:t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269949" y="1123525"/>
              <a:ext cx="2131589" cy="106579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6321977" y="1175553"/>
              <a:ext cx="2027533" cy="961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Correcting Country Names to match GDP</a:t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269949" y="3363161"/>
              <a:ext cx="2131589" cy="106579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6321977" y="3415189"/>
              <a:ext cx="2027533" cy="961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Fixing big gap in csv file</a:t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330368" y="4482979"/>
              <a:ext cx="2131589" cy="106579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4382396" y="4535007"/>
              <a:ext cx="2027533" cy="961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Dropping duplicate columns (country names, codes)</a:t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390786" y="3363161"/>
              <a:ext cx="2131589" cy="106579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2442814" y="3415189"/>
              <a:ext cx="2027533" cy="961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 a function for assigning host country (not just city)</a:t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390786" y="1123525"/>
              <a:ext cx="2131589" cy="106579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2442814" y="1175553"/>
              <a:ext cx="2027533" cy="961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Converting file types to match</a:t>
              </a:r>
              <a:endParaRPr/>
            </a:p>
          </p:txBody>
        </p:sp>
      </p:grpSp>
      <p:sp>
        <p:nvSpPr>
          <p:cNvPr id="230" name="Google Shape;230;p6"/>
          <p:cNvSpPr/>
          <p:nvPr/>
        </p:nvSpPr>
        <p:spPr>
          <a:xfrm>
            <a:off x="9992226" y="834189"/>
            <a:ext cx="1860884" cy="1941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346" y="56213"/>
                </a:moveTo>
                <a:lnTo>
                  <a:pt x="-119741" y="111648"/>
                </a:lnTo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Due to name changes of Eastern European Countries; GDP is missing for certain entries</a:t>
            </a: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9992226" y="3243806"/>
            <a:ext cx="1860884" cy="16771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712" y="53986"/>
                </a:moveTo>
                <a:lnTo>
                  <a:pt x="-119694" y="-14942"/>
                </a:lnTo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rows with missing GDP were left in so medal analysis could still be completed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Cleaned DataFrame</a:t>
            </a:r>
            <a:endParaRPr/>
          </a:p>
        </p:txBody>
      </p:sp>
      <p:pic>
        <p:nvPicPr>
          <p:cNvPr id="237" name="Google Shape;237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4412" y="2539206"/>
            <a:ext cx="101631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6622293" y="638144"/>
            <a:ext cx="495393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Medal count by country breakdown</a:t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8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802" y="1127351"/>
            <a:ext cx="4564396" cy="460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 txBox="1">
            <a:spLocks noGrp="1"/>
          </p:cNvSpPr>
          <p:nvPr>
            <p:ph type="body" idx="1"/>
          </p:nvPr>
        </p:nvSpPr>
        <p:spPr>
          <a:xfrm>
            <a:off x="6622295" y="2438401"/>
            <a:ext cx="4953932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3200"/>
              <a:t>There were a total of 127 countries that participated in the Olympic games 1976-2008</a:t>
            </a:r>
            <a:endParaRPr/>
          </a:p>
          <a:p>
            <a:pPr marL="0" lvl="0" indent="1143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/>
          </a:p>
          <a:p>
            <a:pPr marL="0" lvl="0" indent="6652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None/>
            </a:pPr>
            <a:endParaRPr sz="2000"/>
          </a:p>
          <a:p>
            <a:pPr marL="0" lvl="0" indent="1143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757"/>
              <a:buFont typeface="Calibri"/>
              <a:buNone/>
            </a:pPr>
            <a:r>
              <a:rPr lang="en-US"/>
              <a:t>Top 10 Countries by Medal Count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757"/>
              <a:buFont typeface="Calibri"/>
              <a:buNone/>
            </a:pPr>
            <a:endParaRPr/>
          </a:p>
        </p:txBody>
      </p:sp>
      <p:pic>
        <p:nvPicPr>
          <p:cNvPr id="252" name="Google Shape;2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400" y="1356968"/>
            <a:ext cx="6975667" cy="5142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9"/>
          <p:cNvGrpSpPr/>
          <p:nvPr/>
        </p:nvGrpSpPr>
        <p:grpSpPr>
          <a:xfrm>
            <a:off x="415600" y="1537189"/>
            <a:ext cx="4066800" cy="4554087"/>
            <a:chOff x="0" y="556"/>
            <a:chExt cx="4066800" cy="4554087"/>
          </a:xfrm>
        </p:grpSpPr>
        <p:cxnSp>
          <p:nvCxnSpPr>
            <p:cNvPr id="254" name="Google Shape;254;p9"/>
            <p:cNvCxnSpPr/>
            <p:nvPr/>
          </p:nvCxnSpPr>
          <p:spPr>
            <a:xfrm>
              <a:off x="0" y="556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5" name="Google Shape;255;p9"/>
            <p:cNvSpPr/>
            <p:nvPr/>
          </p:nvSpPr>
          <p:spPr>
            <a:xfrm>
              <a:off x="0" y="556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0" y="556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United States : 		1,992</a:t>
              </a:r>
              <a:endParaRPr/>
            </a:p>
          </p:txBody>
        </p:sp>
        <p:cxnSp>
          <p:nvCxnSpPr>
            <p:cNvPr id="257" name="Google Shape;257;p9"/>
            <p:cNvCxnSpPr/>
            <p:nvPr/>
          </p:nvCxnSpPr>
          <p:spPr>
            <a:xfrm>
              <a:off x="0" y="455964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8" name="Google Shape;258;p9"/>
            <p:cNvSpPr/>
            <p:nvPr/>
          </p:nvSpPr>
          <p:spPr>
            <a:xfrm>
              <a:off x="0" y="455964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0" y="455964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Soviet Union :		1,021</a:t>
              </a:r>
              <a:endParaRPr/>
            </a:p>
          </p:txBody>
        </p:sp>
        <p:cxnSp>
          <p:nvCxnSpPr>
            <p:cNvPr id="260" name="Google Shape;260;p9"/>
            <p:cNvCxnSpPr/>
            <p:nvPr/>
          </p:nvCxnSpPr>
          <p:spPr>
            <a:xfrm>
              <a:off x="0" y="911373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1" name="Google Shape;261;p9"/>
            <p:cNvSpPr/>
            <p:nvPr/>
          </p:nvSpPr>
          <p:spPr>
            <a:xfrm>
              <a:off x="0" y="911373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 txBox="1"/>
            <p:nvPr/>
          </p:nvSpPr>
          <p:spPr>
            <a:xfrm>
              <a:off x="0" y="911373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Australia : 		          798</a:t>
              </a:r>
              <a:endParaRPr/>
            </a:p>
          </p:txBody>
        </p:sp>
        <p:cxnSp>
          <p:nvCxnSpPr>
            <p:cNvPr id="263" name="Google Shape;263;p9"/>
            <p:cNvCxnSpPr/>
            <p:nvPr/>
          </p:nvCxnSpPr>
          <p:spPr>
            <a:xfrm>
              <a:off x="0" y="1366782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" name="Google Shape;264;p9"/>
            <p:cNvSpPr/>
            <p:nvPr/>
          </p:nvSpPr>
          <p:spPr>
            <a:xfrm>
              <a:off x="0" y="1366782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0" y="1366782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Germany :		          691</a:t>
              </a:r>
              <a:endParaRPr/>
            </a:p>
          </p:txBody>
        </p:sp>
        <p:cxnSp>
          <p:nvCxnSpPr>
            <p:cNvPr id="266" name="Google Shape;266;p9"/>
            <p:cNvCxnSpPr/>
            <p:nvPr/>
          </p:nvCxnSpPr>
          <p:spPr>
            <a:xfrm>
              <a:off x="0" y="1822191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" name="Google Shape;267;p9"/>
            <p:cNvSpPr/>
            <p:nvPr/>
          </p:nvSpPr>
          <p:spPr>
            <a:xfrm>
              <a:off x="0" y="1822191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 txBox="1"/>
            <p:nvPr/>
          </p:nvSpPr>
          <p:spPr>
            <a:xfrm>
              <a:off x="0" y="1822191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China :			          679</a:t>
              </a:r>
              <a:endParaRPr/>
            </a:p>
          </p:txBody>
        </p:sp>
        <p:cxnSp>
          <p:nvCxnSpPr>
            <p:cNvPr id="269" name="Google Shape;269;p9"/>
            <p:cNvCxnSpPr/>
            <p:nvPr/>
          </p:nvCxnSpPr>
          <p:spPr>
            <a:xfrm>
              <a:off x="0" y="2277599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0" name="Google Shape;270;p9"/>
            <p:cNvSpPr/>
            <p:nvPr/>
          </p:nvSpPr>
          <p:spPr>
            <a:xfrm>
              <a:off x="0" y="2277599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 txBox="1"/>
            <p:nvPr/>
          </p:nvSpPr>
          <p:spPr>
            <a:xfrm>
              <a:off x="0" y="2277599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Russia :			          638</a:t>
              </a:r>
              <a:endParaRPr/>
            </a:p>
          </p:txBody>
        </p:sp>
        <p:cxnSp>
          <p:nvCxnSpPr>
            <p:cNvPr id="272" name="Google Shape;272;p9"/>
            <p:cNvCxnSpPr/>
            <p:nvPr/>
          </p:nvCxnSpPr>
          <p:spPr>
            <a:xfrm>
              <a:off x="0" y="2733008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" name="Google Shape;273;p9"/>
            <p:cNvSpPr/>
            <p:nvPr/>
          </p:nvSpPr>
          <p:spPr>
            <a:xfrm>
              <a:off x="0" y="2733008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 txBox="1"/>
            <p:nvPr/>
          </p:nvSpPr>
          <p:spPr>
            <a:xfrm>
              <a:off x="0" y="2733008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East Germany :		   626</a:t>
              </a:r>
              <a:endParaRPr/>
            </a:p>
          </p:txBody>
        </p:sp>
        <p:cxnSp>
          <p:nvCxnSpPr>
            <p:cNvPr id="275" name="Google Shape;275;p9"/>
            <p:cNvCxnSpPr/>
            <p:nvPr/>
          </p:nvCxnSpPr>
          <p:spPr>
            <a:xfrm>
              <a:off x="0" y="3188417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6" name="Google Shape;276;p9"/>
            <p:cNvSpPr/>
            <p:nvPr/>
          </p:nvSpPr>
          <p:spPr>
            <a:xfrm>
              <a:off x="0" y="3188417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0" y="3188417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Italy:			          486</a:t>
              </a:r>
              <a:endParaRPr/>
            </a:p>
          </p:txBody>
        </p:sp>
        <p:cxnSp>
          <p:nvCxnSpPr>
            <p:cNvPr id="278" name="Google Shape;278;p9"/>
            <p:cNvCxnSpPr/>
            <p:nvPr/>
          </p:nvCxnSpPr>
          <p:spPr>
            <a:xfrm>
              <a:off x="0" y="3643826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9" name="Google Shape;279;p9"/>
            <p:cNvSpPr/>
            <p:nvPr/>
          </p:nvSpPr>
          <p:spPr>
            <a:xfrm>
              <a:off x="0" y="3643826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 txBox="1"/>
            <p:nvPr/>
          </p:nvSpPr>
          <p:spPr>
            <a:xfrm>
              <a:off x="0" y="3643826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Romania:		          482</a:t>
              </a:r>
              <a:endParaRPr/>
            </a:p>
          </p:txBody>
        </p:sp>
        <p:cxnSp>
          <p:nvCxnSpPr>
            <p:cNvPr id="281" name="Google Shape;281;p9"/>
            <p:cNvCxnSpPr/>
            <p:nvPr/>
          </p:nvCxnSpPr>
          <p:spPr>
            <a:xfrm>
              <a:off x="0" y="4099235"/>
              <a:ext cx="4066800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2" name="Google Shape;282;p9"/>
            <p:cNvSpPr/>
            <p:nvPr/>
          </p:nvSpPr>
          <p:spPr>
            <a:xfrm>
              <a:off x="0" y="4099235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 txBox="1"/>
            <p:nvPr/>
          </p:nvSpPr>
          <p:spPr>
            <a:xfrm>
              <a:off x="0" y="4099235"/>
              <a:ext cx="4066800" cy="45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United Kingdom :	  467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Widescreen</PresentationFormat>
  <Paragraphs>90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Oswald</vt:lpstr>
      <vt:lpstr>Arial</vt:lpstr>
      <vt:lpstr>Playfair Display</vt:lpstr>
      <vt:lpstr>Calibri</vt:lpstr>
      <vt:lpstr>Office Theme</vt:lpstr>
      <vt:lpstr>PROJECT 1:  SUMMER     OLYMPICS </vt:lpstr>
      <vt:lpstr>Data Analysis</vt:lpstr>
      <vt:lpstr>Hypothesis: There is a positive correlation between a country’s GDP and the total number of medals its athletes have received. </vt:lpstr>
      <vt:lpstr>Data Sources</vt:lpstr>
      <vt:lpstr>Merging</vt:lpstr>
      <vt:lpstr>Cleaning</vt:lpstr>
      <vt:lpstr>Cleaned DataFrame</vt:lpstr>
      <vt:lpstr>Medal count by country breakdown</vt:lpstr>
      <vt:lpstr>Top 10 Countries by Medal Count  </vt:lpstr>
      <vt:lpstr>Last 10 Countries by Medal Count</vt:lpstr>
      <vt:lpstr>Top 5 Gold Percentage </vt:lpstr>
      <vt:lpstr>Medals by Gender</vt:lpstr>
      <vt:lpstr>Medals Won by Sport  1976 – 2008  Aquatics wins the most summer Olympic medals and includes 26 separate events</vt:lpstr>
      <vt:lpstr>Top 10 Countries by Sport </vt:lpstr>
      <vt:lpstr>Top 10 Countries by Sport </vt:lpstr>
      <vt:lpstr>PowerPoint Presentation</vt:lpstr>
      <vt:lpstr>How Does a Country’s GDP Change After Hosting Olympics?</vt:lpstr>
      <vt:lpstr>Host Country GDP Change After Hosting  </vt:lpstr>
      <vt:lpstr>PowerPoint Presentation</vt:lpstr>
      <vt:lpstr>PowerPoint Presentation</vt:lpstr>
      <vt:lpstr>Correlation Between Country GDP and Medals Won</vt:lpstr>
      <vt:lpstr>PowerPoint Presentation</vt:lpstr>
      <vt:lpstr>Hypothesis: There is a positive correlation between a country’s GDP and the total number of medals its athletes have received.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SUMMER     OLYMPICS </dc:title>
  <dc:creator>Valerie Pippenger</dc:creator>
  <cp:lastModifiedBy>Valerie Pippenger</cp:lastModifiedBy>
  <cp:revision>1</cp:revision>
  <dcterms:created xsi:type="dcterms:W3CDTF">2021-04-29T23:06:33Z</dcterms:created>
  <dcterms:modified xsi:type="dcterms:W3CDTF">2021-05-01T13:02:42Z</dcterms:modified>
</cp:coreProperties>
</file>