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13" r:id="rId6"/>
    <p:sldId id="314" r:id="rId7"/>
    <p:sldId id="315" r:id="rId8"/>
    <p:sldId id="318" r:id="rId9"/>
    <p:sldId id="316" r:id="rId10"/>
    <p:sldId id="322" r:id="rId11"/>
    <p:sldId id="317" r:id="rId12"/>
    <p:sldId id="319" r:id="rId13"/>
    <p:sldId id="320" r:id="rId14"/>
    <p:sldId id="325" r:id="rId15"/>
    <p:sldId id="321" r:id="rId16"/>
    <p:sldId id="324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4967" autoAdjust="0"/>
  </p:normalViewPr>
  <p:slideViewPr>
    <p:cSldViewPr snapToGrid="0">
      <p:cViewPr varScale="1">
        <p:scale>
          <a:sx n="45" d="100"/>
          <a:sy n="45" d="100"/>
        </p:scale>
        <p:origin x="53" y="86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SNHU Travel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Fenwick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DC10-8DDF-69DA-F1E3-AFBB822F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PHASES of SDLC -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D21-ECC6-B8A0-4748-947572B1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phase of the SDLC cycle.</a:t>
            </a:r>
          </a:p>
          <a:p>
            <a:endParaRPr lang="en-US" dirty="0"/>
          </a:p>
          <a:p>
            <a:r>
              <a:rPr lang="en-US" dirty="0"/>
              <a:t>The software receives ongoing support and bugs are fixed.</a:t>
            </a:r>
          </a:p>
          <a:p>
            <a:endParaRPr lang="en-US" dirty="0"/>
          </a:p>
          <a:p>
            <a:r>
              <a:rPr lang="en-US" dirty="0"/>
              <a:t>Any required updates are applied.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1894-C600-C1DD-3BD5-F1B58FB7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CB4-A79E-A436-3C41-25D95B3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8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DC10-8DDF-69DA-F1E3-AFBB822F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D21-ECC6-B8A0-4748-947572B1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outcome is established right from the start.</a:t>
            </a:r>
          </a:p>
          <a:p>
            <a:endParaRPr lang="en-US" dirty="0"/>
          </a:p>
          <a:p>
            <a:r>
              <a:rPr lang="en-US" dirty="0"/>
              <a:t>Rigid and inflexible approach, does not welcome spontaneous changes that could be imperative.</a:t>
            </a:r>
          </a:p>
          <a:p>
            <a:endParaRPr lang="en-US" dirty="0"/>
          </a:p>
          <a:p>
            <a:r>
              <a:rPr lang="en-US" dirty="0"/>
              <a:t>Each phases needs to be completed in order to progress.</a:t>
            </a:r>
          </a:p>
          <a:p>
            <a:endParaRPr lang="en-US" dirty="0"/>
          </a:p>
          <a:p>
            <a:r>
              <a:rPr lang="en-US" dirty="0"/>
              <a:t>Correcting mistakes or bugs can be a timely process.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1894-C600-C1DD-3BD5-F1B58FB7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CB4-A79E-A436-3C41-25D95B3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8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DC10-8DDF-69DA-F1E3-AFBB822F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D21-ECC6-B8A0-4748-947572B1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stakeholders are constantly giving feedback and interacting.</a:t>
            </a:r>
          </a:p>
          <a:p>
            <a:endParaRPr lang="en-US" dirty="0"/>
          </a:p>
          <a:p>
            <a:r>
              <a:rPr lang="en-US" dirty="0"/>
              <a:t>Resilient approach that can handle changes with ease.</a:t>
            </a:r>
          </a:p>
          <a:p>
            <a:endParaRPr lang="en-US" dirty="0"/>
          </a:p>
          <a:p>
            <a:r>
              <a:rPr lang="en-US" dirty="0"/>
              <a:t>Deadlines are manageable and time efficient.</a:t>
            </a:r>
          </a:p>
          <a:p>
            <a:endParaRPr lang="en-US" dirty="0"/>
          </a:p>
          <a:p>
            <a:r>
              <a:rPr lang="en-US" dirty="0"/>
              <a:t>Collaboration and communication between team members keep operations on track.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1894-C600-C1DD-3BD5-F1B58FB7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CB4-A79E-A436-3C41-25D95B3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8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DC10-8DDF-69DA-F1E3-AFBB822F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D21-ECC6-B8A0-4748-947572B1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allowed our team to stay organized and up to date.</a:t>
            </a:r>
          </a:p>
          <a:p>
            <a:endParaRPr lang="en-US" dirty="0"/>
          </a:p>
          <a:p>
            <a:r>
              <a:rPr lang="en-US" dirty="0"/>
              <a:t>We needed to wipe many destinations programmed in order to keep end users and shareholders happy.</a:t>
            </a:r>
          </a:p>
          <a:p>
            <a:endParaRPr lang="en-US" dirty="0"/>
          </a:p>
          <a:p>
            <a:r>
              <a:rPr lang="en-US" dirty="0"/>
              <a:t>This approach made that feasible.</a:t>
            </a:r>
          </a:p>
          <a:p>
            <a:endParaRPr lang="en-US" dirty="0"/>
          </a:p>
          <a:p>
            <a:r>
              <a:rPr lang="en-US" dirty="0"/>
              <a:t>Frequent scrum meetings and help to promote transparency and adequate progress.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1894-C600-C1DD-3BD5-F1B58FB7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CB4-A79E-A436-3C41-25D95B3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1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108" b="108"/>
          <a:stretch/>
        </p:blipFill>
        <p:spPr/>
      </p:pic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261" y="2471688"/>
            <a:ext cx="5276088" cy="2276856"/>
          </a:xfrm>
        </p:spPr>
        <p:txBody>
          <a:bodyPr>
            <a:noAutofit/>
          </a:bodyPr>
          <a:lstStyle/>
          <a:p>
            <a:r>
              <a:rPr lang="en-US" sz="1400" dirty="0" err="1">
                <a:effectLst/>
              </a:rPr>
              <a:t>Hoory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Leeron</a:t>
            </a:r>
            <a:r>
              <a:rPr lang="en-US" sz="1400" dirty="0">
                <a:effectLst/>
              </a:rPr>
              <a:t>. “Agile vs. Waterfall: Which Project Management Methodology Is Best for You?” </a:t>
            </a:r>
            <a:r>
              <a:rPr lang="en-US" sz="1400" i="1" dirty="0">
                <a:effectLst/>
              </a:rPr>
              <a:t>Forbes</a:t>
            </a:r>
            <a:r>
              <a:rPr lang="en-US" sz="1400" dirty="0">
                <a:effectLst/>
              </a:rPr>
              <a:t>, 10 Aug. 2022, www.forbes.com/advisor/business/agile-vs-waterfall-methodology/. </a:t>
            </a:r>
            <a:br>
              <a:rPr lang="en-US" sz="1400" dirty="0">
                <a:effectLst/>
              </a:rPr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effectLst/>
              </a:rPr>
              <a:t>syedshifa299. “What Is </a:t>
            </a:r>
            <a:r>
              <a:rPr lang="en-US" sz="1400" dirty="0" err="1">
                <a:effectLst/>
              </a:rPr>
              <a:t>Sdlc</a:t>
            </a:r>
            <a:r>
              <a:rPr lang="en-US" sz="1400" dirty="0">
                <a:effectLst/>
              </a:rPr>
              <a:t>(Software Development Life Cycle) and Its Phases.” </a:t>
            </a:r>
            <a:r>
              <a:rPr lang="en-US" sz="1400" i="1" dirty="0" err="1">
                <a:effectLst/>
              </a:rPr>
              <a:t>GeeksforGeeks</a:t>
            </a:r>
            <a:r>
              <a:rPr lang="en-US" sz="1400" dirty="0">
                <a:effectLst/>
              </a:rPr>
              <a:t>, 4 Feb. 2023, www.geeksforgeeks.org/what-is-sdlc-model-and-its-phases/. </a:t>
            </a:r>
            <a:br>
              <a:rPr lang="en-US" sz="1400" dirty="0">
                <a:effectLst/>
              </a:rPr>
            </a:br>
            <a:r>
              <a:rPr lang="en-US" sz="1400" dirty="0"/>
              <a:t>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7F5D0C-625E-549E-B257-6C09A9C7E33A}"/>
              </a:ext>
            </a:extLst>
          </p:cNvPr>
          <p:cNvSpPr txBox="1">
            <a:spLocks/>
          </p:cNvSpPr>
          <p:nvPr/>
        </p:nvSpPr>
        <p:spPr>
          <a:xfrm>
            <a:off x="3401568" y="-82864"/>
            <a:ext cx="6016752" cy="1952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WORKS CITED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91EB-C10C-9BE6-F77E-F16A4EE1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Roles – Product Owner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3E5EE-BB2D-46D7-A444-35911EC5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Ensure the team is not deviating away from the overall product goals. 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Coordinate and modify the product backlog when needed.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Communicate directly to the stakeholders.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Maintain the required perspective on where the team needs to be heading based on the wants of the consumers. </a:t>
            </a:r>
          </a:p>
        </p:txBody>
      </p:sp>
    </p:spTree>
    <p:extLst>
      <p:ext uri="{BB962C8B-B14F-4D97-AF65-F5344CB8AC3E}">
        <p14:creationId xmlns:p14="http://schemas.microsoft.com/office/powerpoint/2010/main" val="407042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91EB-C10C-9BE6-F77E-F16A4EE1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Roles – Scrum Master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3E5EE-BB2D-46D7-A444-35911EC5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Oversee promotion of peak efficiency by the team with the general values expected with Scrum. 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This includes determining how to navigate around impediments.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Coordinate meetings and keep operations on track.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Recognize what went well and what needs to be improved. </a:t>
            </a:r>
          </a:p>
        </p:txBody>
      </p:sp>
    </p:spTree>
    <p:extLst>
      <p:ext uri="{BB962C8B-B14F-4D97-AF65-F5344CB8AC3E}">
        <p14:creationId xmlns:p14="http://schemas.microsoft.com/office/powerpoint/2010/main" val="29829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91EB-C10C-9BE6-F77E-F16A4EE1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Roles – Developers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3E5EE-BB2D-46D7-A444-35911EC5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members put in countless hours to complete the tasks in each sprint.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Complete a variety of different tasks that change from week to week.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Collaborate and communicate regularly to create the best product possible.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to adapting any required changes to end goal that could require modification of code.</a:t>
            </a:r>
          </a:p>
        </p:txBody>
      </p:sp>
    </p:spTree>
    <p:extLst>
      <p:ext uri="{BB962C8B-B14F-4D97-AF65-F5344CB8AC3E}">
        <p14:creationId xmlns:p14="http://schemas.microsoft.com/office/powerpoint/2010/main" val="35396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DC10-8DDF-69DA-F1E3-AFBB822F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Phases of SDLC –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D21-ECC6-B8A0-4748-947572B1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analysis and gathering.</a:t>
            </a:r>
          </a:p>
          <a:p>
            <a:endParaRPr lang="en-US" dirty="0"/>
          </a:p>
          <a:p>
            <a:r>
              <a:rPr lang="en-US" dirty="0"/>
              <a:t>This involves putting together all the information needed for the requirements of the software.</a:t>
            </a:r>
          </a:p>
          <a:p>
            <a:endParaRPr lang="en-US" dirty="0"/>
          </a:p>
          <a:p>
            <a:r>
              <a:rPr lang="en-US" dirty="0"/>
              <a:t>This is taken from customers, end-user, stakeholders and business analytics.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1894-C600-C1DD-3BD5-F1B58FB7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CB4-A79E-A436-3C41-25D95B3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1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DC10-8DDF-69DA-F1E3-AFBB822F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Phases of SDLC –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D21-ECC6-B8A0-4748-947572B1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creation of the software design occurs here</a:t>
            </a:r>
          </a:p>
          <a:p>
            <a:endParaRPr lang="en-US" dirty="0"/>
          </a:p>
          <a:p>
            <a:r>
              <a:rPr lang="en-US" dirty="0"/>
              <a:t>The blueprint of data structures, interfaces and software</a:t>
            </a:r>
          </a:p>
          <a:p>
            <a:endParaRPr lang="en-US" dirty="0"/>
          </a:p>
          <a:p>
            <a:r>
              <a:rPr lang="en-US" dirty="0"/>
              <a:t>High-level design</a:t>
            </a:r>
          </a:p>
          <a:p>
            <a:pPr lvl="1"/>
            <a:r>
              <a:rPr lang="en-US" dirty="0"/>
              <a:t>The architecture of software product</a:t>
            </a:r>
          </a:p>
          <a:p>
            <a:pPr lvl="1"/>
            <a:endParaRPr lang="en-US" dirty="0"/>
          </a:p>
          <a:p>
            <a:r>
              <a:rPr lang="en-US" dirty="0"/>
              <a:t>Low-level design</a:t>
            </a:r>
          </a:p>
          <a:p>
            <a:pPr lvl="1"/>
            <a:r>
              <a:rPr lang="en-US" dirty="0"/>
              <a:t>Description of how each component of the product should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1894-C600-C1DD-3BD5-F1B58FB7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CB4-A79E-A436-3C41-25D95B3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DC10-8DDF-69DA-F1E3-AFBB822F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PHASES OF SDLC –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D21-ECC6-B8A0-4748-947572B1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previously created is now put into code</a:t>
            </a:r>
          </a:p>
          <a:p>
            <a:endParaRPr lang="en-US" dirty="0"/>
          </a:p>
          <a:p>
            <a:r>
              <a:rPr lang="en-US" dirty="0"/>
              <a:t>Longest phase in the model.</a:t>
            </a:r>
          </a:p>
          <a:p>
            <a:endParaRPr lang="en-US" dirty="0"/>
          </a:p>
          <a:p>
            <a:r>
              <a:rPr lang="en-US" dirty="0"/>
              <a:t>Rigorous coding is completed until a database is created.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1894-C600-C1DD-3BD5-F1B58FB7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CB4-A79E-A436-3C41-25D95B3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2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DC10-8DDF-69DA-F1E3-AFBB822F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SDLC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D21-ECC6-B8A0-4748-947572B1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of programming and coding is tested.</a:t>
            </a:r>
          </a:p>
          <a:p>
            <a:endParaRPr lang="en-US" dirty="0"/>
          </a:p>
          <a:p>
            <a:r>
              <a:rPr lang="en-US" dirty="0"/>
              <a:t>Requirements are double checked. </a:t>
            </a:r>
          </a:p>
          <a:p>
            <a:endParaRPr lang="en-US" dirty="0"/>
          </a:p>
          <a:p>
            <a:r>
              <a:rPr lang="en-US" dirty="0"/>
              <a:t>Impairments are corrected to software is working correctly.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1894-C600-C1DD-3BD5-F1B58FB7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CB4-A79E-A436-3C41-25D95B3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4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DC10-8DDF-69DA-F1E3-AFBB822F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PHASES of </a:t>
            </a:r>
            <a:r>
              <a:rPr lang="en-US" dirty="0" err="1"/>
              <a:t>SDLc</a:t>
            </a:r>
            <a:r>
              <a:rPr lang="en-US" dirty="0"/>
              <a:t> -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D21-ECC6-B8A0-4748-947572B1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testing is a success, the software is deployed.</a:t>
            </a:r>
          </a:p>
          <a:p>
            <a:endParaRPr lang="en-US" dirty="0"/>
          </a:p>
          <a:p>
            <a:r>
              <a:rPr lang="en-US" dirty="0"/>
              <a:t>The software is sent to a production environment</a:t>
            </a:r>
          </a:p>
          <a:p>
            <a:endParaRPr lang="en-US" dirty="0"/>
          </a:p>
          <a:p>
            <a:r>
              <a:rPr lang="en-US" dirty="0"/>
              <a:t>The end-users now have access to the product.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1894-C600-C1DD-3BD5-F1B58FB7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CB4-A79E-A436-3C41-25D95B3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182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67D12-FAB5-406C-9279-3EAA5A20A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{1370B3AD-B0C8-47EC-88D9-B2AF14857FB3}tf89338750_win32</Template>
  <TotalTime>42</TotalTime>
  <Words>603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Custom</vt:lpstr>
      <vt:lpstr>SNHU Travel</vt:lpstr>
      <vt:lpstr>Agile Roles – Product Owner </vt:lpstr>
      <vt:lpstr>Agile Roles – Scrum Master </vt:lpstr>
      <vt:lpstr>Agile Roles – Developers </vt:lpstr>
      <vt:lpstr>Phases of SDLC – Requirement</vt:lpstr>
      <vt:lpstr>Phases of SDLC – DESIGN</vt:lpstr>
      <vt:lpstr>PHASES OF SDLC – IMPLEMENTATION </vt:lpstr>
      <vt:lpstr>PHASES of SDLC - TESTING</vt:lpstr>
      <vt:lpstr>PHASES of SDLc - DEPLOYMENT</vt:lpstr>
      <vt:lpstr>PHASES of SDLC - MAINTENANCE</vt:lpstr>
      <vt:lpstr>WATERFALL APPROACH</vt:lpstr>
      <vt:lpstr>AGILE APPROACH</vt:lpstr>
      <vt:lpstr>WHY WE CHOSE AGILE</vt:lpstr>
      <vt:lpstr>Hoory, Leeron. “Agile vs. Waterfall: Which Project Management Methodology Is Best for You?” Forbes, 10 Aug. 2022, www.forbes.com/advisor/business/agile-vs-waterfall-methodology/.    syedshifa299. “What Is Sdlc(Software Development Life Cycle) and Its Phases.” GeeksforGeeks, 4 Feb. 2023, www.geeksforgeeks.org/what-is-sdlc-model-and-its-phases/.  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SNHU Travel</dc:title>
  <dc:creator>Andrew Fenwick</dc:creator>
  <cp:lastModifiedBy>Andrew Fenwick</cp:lastModifiedBy>
  <cp:revision>1</cp:revision>
  <dcterms:created xsi:type="dcterms:W3CDTF">2023-08-14T04:13:26Z</dcterms:created>
  <dcterms:modified xsi:type="dcterms:W3CDTF">2023-08-14T04:55:57Z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