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notesMasterIdLst>
    <p:notesMasterId r:id="rId52"/>
  </p:notesMasterIdLst>
  <p:sldIdLst>
    <p:sldId id="256" r:id="rId2"/>
    <p:sldId id="311" r:id="rId3"/>
    <p:sldId id="268" r:id="rId4"/>
    <p:sldId id="269" r:id="rId5"/>
    <p:sldId id="265" r:id="rId6"/>
    <p:sldId id="266" r:id="rId7"/>
    <p:sldId id="262" r:id="rId8"/>
    <p:sldId id="270" r:id="rId9"/>
    <p:sldId id="271" r:id="rId10"/>
    <p:sldId id="272" r:id="rId11"/>
    <p:sldId id="312" r:id="rId12"/>
    <p:sldId id="26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3" r:id="rId30"/>
    <p:sldId id="289" r:id="rId31"/>
    <p:sldId id="290" r:id="rId32"/>
    <p:sldId id="291" r:id="rId33"/>
    <p:sldId id="292"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1" d="100"/>
          <a:sy n="71" d="100"/>
        </p:scale>
        <p:origin x="-113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276F1B6-DDF8-4520-84ED-5BAF1D08A180}" type="datetimeFigureOut">
              <a:rPr lang="he-IL" smtClean="0"/>
              <a:pPr/>
              <a:t>כ"א/טבת/תשע"ה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B4EE223-87C0-43E2-B3CA-A724DE2017DF}"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dirty="0" smtClean="0"/>
          </a:p>
        </p:txBody>
      </p:sp>
      <p:sp>
        <p:nvSpPr>
          <p:cNvPr id="4" name="מציין מיקום של מספר שקופית 3"/>
          <p:cNvSpPr>
            <a:spLocks noGrp="1"/>
          </p:cNvSpPr>
          <p:nvPr>
            <p:ph type="sldNum" sz="quarter" idx="10"/>
          </p:nvPr>
        </p:nvSpPr>
        <p:spPr/>
        <p:txBody>
          <a:bodyPr/>
          <a:lstStyle/>
          <a:p>
            <a:fld id="{CB4EE223-87C0-43E2-B3CA-A724DE2017DF}" type="slidenum">
              <a:rPr lang="he-IL" smtClean="0"/>
              <a:pPr/>
              <a:t>1</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מלבן מעוגל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כותרת משנה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fld id="{71A9587C-86AD-4CCC-9A32-D47145AE5759}" type="slidenum">
              <a:rPr lang="he-IL" smtClean="0"/>
              <a:pPr/>
              <a:t>‹#›</a:t>
            </a:fld>
            <a:endParaRPr lang="he-IL"/>
          </a:p>
        </p:txBody>
      </p:sp>
      <p:sp>
        <p:nvSpPr>
          <p:cNvPr id="7" name="מלבן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1A9587C-86AD-4CCC-9A32-D47145AE5759}"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41"/>
            <a:ext cx="201168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914400" y="274640"/>
            <a:ext cx="55626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1A9587C-86AD-4CCC-9A32-D47145AE5759}"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1A9587C-86AD-4CCC-9A32-D47145AE5759}" type="slidenum">
              <a:rPr lang="he-IL" smtClean="0"/>
              <a:pPr/>
              <a:t>‹#›</a:t>
            </a:fld>
            <a:endParaRPr lang="he-IL"/>
          </a:p>
        </p:txBody>
      </p:sp>
      <p:sp>
        <p:nvSpPr>
          <p:cNvPr id="8" name="מציין מיקום תוכן 7"/>
          <p:cNvSpPr>
            <a:spLocks noGrp="1"/>
          </p:cNvSpPr>
          <p:nvPr>
            <p:ph sz="quarter" idx="1"/>
          </p:nvPr>
        </p:nvSpPr>
        <p:spPr>
          <a:xfrm>
            <a:off x="914400" y="1447800"/>
            <a:ext cx="7772400" cy="4572000"/>
          </a:xfrm>
        </p:spPr>
        <p:txBody>
          <a:bodyPr vert="horz"/>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מלבן מעוגל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722313" y="952500"/>
            <a:ext cx="7772400" cy="1362075"/>
          </a:xfrm>
        </p:spPr>
        <p:txBody>
          <a:bodyPr anchor="b" anchorCtr="0"/>
          <a:lstStyle>
            <a:lvl1pPr algn="l">
              <a:buNone/>
              <a:defRPr sz="4000" b="0" cap="none"/>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5" name="מציין מיקום של כותרת תחתונה 4"/>
          <p:cNvSpPr>
            <a:spLocks noGrp="1"/>
          </p:cNvSpPr>
          <p:nvPr>
            <p:ph type="ftr" sz="quarter" idx="11"/>
          </p:nvPr>
        </p:nvSpPr>
        <p:spPr>
          <a:xfrm>
            <a:off x="800100" y="6172200"/>
            <a:ext cx="4000500" cy="457200"/>
          </a:xfrm>
        </p:spPr>
        <p:txBody>
          <a:bodyPr/>
          <a:lstStyle/>
          <a:p>
            <a:endParaRPr lang="he-IL"/>
          </a:p>
        </p:txBody>
      </p:sp>
      <p:sp>
        <p:nvSpPr>
          <p:cNvPr id="7" name="מלבן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146304" y="6208776"/>
            <a:ext cx="457200" cy="457200"/>
          </a:xfrm>
        </p:spPr>
        <p:txBody>
          <a:bodyPr/>
          <a:lstStyle/>
          <a:p>
            <a:fld id="{71A9587C-86AD-4CCC-9A32-D47145AE5759}"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1A9587C-86AD-4CCC-9A32-D47145AE5759}" type="slidenum">
              <a:rPr lang="he-IL" smtClean="0"/>
              <a:pPr/>
              <a:t>‹#›</a:t>
            </a:fld>
            <a:endParaRPr lang="he-IL"/>
          </a:p>
        </p:txBody>
      </p:sp>
      <p:sp>
        <p:nvSpPr>
          <p:cNvPr id="9" name="מציין מיקום תוכן 8"/>
          <p:cNvSpPr>
            <a:spLocks noGrp="1"/>
          </p:cNvSpPr>
          <p:nvPr>
            <p:ph sz="quarter" idx="1"/>
          </p:nvPr>
        </p:nvSpPr>
        <p:spPr>
          <a:xfrm>
            <a:off x="914400" y="1447800"/>
            <a:ext cx="3749040" cy="4572000"/>
          </a:xfrm>
        </p:spPr>
        <p:txBody>
          <a:bodyPr vert="horz"/>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933950" y="1447800"/>
            <a:ext cx="3749040" cy="4572000"/>
          </a:xfrm>
        </p:spPr>
        <p:txBody>
          <a:bodyPr vert="horz"/>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050"/>
            <a:ext cx="7772400" cy="1143000"/>
          </a:xfrm>
        </p:spPr>
        <p:txBody>
          <a:bodyPr anchor="b" anchorCtr="0"/>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1A9587C-86AD-4CCC-9A32-D47145AE5759}" type="slidenum">
              <a:rPr lang="he-IL" smtClean="0"/>
              <a:pPr/>
              <a:t>‹#›</a:t>
            </a:fld>
            <a:endParaRPr lang="he-IL"/>
          </a:p>
        </p:txBody>
      </p:sp>
      <p:sp>
        <p:nvSpPr>
          <p:cNvPr id="11" name="מציין מיקום תוכן 10"/>
          <p:cNvSpPr>
            <a:spLocks noGrp="1"/>
          </p:cNvSpPr>
          <p:nvPr>
            <p:ph sz="half" idx="2"/>
          </p:nvPr>
        </p:nvSpPr>
        <p:spPr>
          <a:xfrm>
            <a:off x="914400" y="2247900"/>
            <a:ext cx="3733800" cy="3886200"/>
          </a:xfrm>
        </p:spPr>
        <p:txBody>
          <a:bodyPr vert="horz"/>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half" idx="4"/>
          </p:nvPr>
        </p:nvSpPr>
        <p:spPr>
          <a:xfrm>
            <a:off x="4953000" y="2247900"/>
            <a:ext cx="3733800" cy="3886200"/>
          </a:xfrm>
        </p:spPr>
        <p:txBody>
          <a:bodyPr vert="horz"/>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1A9587C-86AD-4CCC-9A32-D47145AE5759}"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1A9587C-86AD-4CCC-9A32-D47145AE5759}"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מלבן מעוגל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914400" y="273050"/>
            <a:ext cx="7772400" cy="1143000"/>
          </a:xfrm>
        </p:spPr>
        <p:txBody>
          <a:bodyPr anchor="b" anchorCtr="0"/>
          <a:lstStyle>
            <a:lvl1pPr algn="l">
              <a:buNone/>
              <a:defRPr sz="4000" b="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1A9587C-86AD-4CCC-9A32-D47145AE5759}" type="slidenum">
              <a:rPr lang="he-IL" smtClean="0"/>
              <a:pPr/>
              <a:t>‹#›</a:t>
            </a:fld>
            <a:endParaRPr lang="he-IL"/>
          </a:p>
        </p:txBody>
      </p:sp>
      <p:sp>
        <p:nvSpPr>
          <p:cNvPr id="11" name="מציין מיקום תוכן 10"/>
          <p:cNvSpPr>
            <a:spLocks noGrp="1"/>
          </p:cNvSpPr>
          <p:nvPr>
            <p:ph sz="quarter" idx="1"/>
          </p:nvPr>
        </p:nvSpPr>
        <p:spPr>
          <a:xfrm>
            <a:off x="2971800" y="1600200"/>
            <a:ext cx="5715000" cy="4495800"/>
          </a:xfrm>
        </p:spPr>
        <p:txBody>
          <a:bodyPr vert="horz"/>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AD53061-E45F-4FF6-B85F-42C6704D2778}" type="datetimeFigureOut">
              <a:rPr lang="he-IL" smtClean="0"/>
              <a:pPr/>
              <a:t>כ"א/טבת/תשע"ה</a:t>
            </a:fld>
            <a:endParaRPr lang="he-IL"/>
          </a:p>
        </p:txBody>
      </p:sp>
      <p:sp>
        <p:nvSpPr>
          <p:cNvPr id="6" name="מציין מיקום של כותרת תחתונה 5"/>
          <p:cNvSpPr>
            <a:spLocks noGrp="1"/>
          </p:cNvSpPr>
          <p:nvPr>
            <p:ph type="ftr" sz="quarter" idx="11"/>
          </p:nvPr>
        </p:nvSpPr>
        <p:spPr>
          <a:xfrm>
            <a:off x="914400" y="6172200"/>
            <a:ext cx="3886200" cy="457200"/>
          </a:xfrm>
        </p:spPr>
        <p:txBody>
          <a:bodyPr/>
          <a:lstStyle/>
          <a:p>
            <a:endParaRPr lang="he-IL"/>
          </a:p>
        </p:txBody>
      </p:sp>
      <p:sp>
        <p:nvSpPr>
          <p:cNvPr id="7" name="מציין מיקום של מספר שקופית 6"/>
          <p:cNvSpPr>
            <a:spLocks noGrp="1"/>
          </p:cNvSpPr>
          <p:nvPr>
            <p:ph type="sldNum" sz="quarter" idx="12"/>
          </p:nvPr>
        </p:nvSpPr>
        <p:spPr>
          <a:xfrm>
            <a:off x="146304" y="6208776"/>
            <a:ext cx="457200" cy="457200"/>
          </a:xfrm>
        </p:spPr>
        <p:txBody>
          <a:bodyPr/>
          <a:lstStyle/>
          <a:p>
            <a:fld id="{71A9587C-86AD-4CCC-9A32-D47145AE5759}" type="slidenum">
              <a:rPr lang="he-IL" smtClean="0"/>
              <a:pPr/>
              <a:t>‹#›</a:t>
            </a:fld>
            <a:endParaRPr lang="he-IL"/>
          </a:p>
        </p:txBody>
      </p:sp>
      <p:sp>
        <p:nvSpPr>
          <p:cNvPr id="11" name="מלבן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תמונה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smtClean="0"/>
              <a:t>לחץ על הסמל כדי להוסיף תמונה</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מלבן מעוגל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מציין מיקום של כותרת 21"/>
          <p:cNvSpPr>
            <a:spLocks noGrp="1"/>
          </p:cNvSpPr>
          <p:nvPr>
            <p:ph type="title"/>
          </p:nvPr>
        </p:nvSpPr>
        <p:spPr>
          <a:xfrm>
            <a:off x="914400" y="274638"/>
            <a:ext cx="7772400" cy="1143000"/>
          </a:xfrm>
          <a:prstGeom prst="rect">
            <a:avLst/>
          </a:prstGeom>
        </p:spPr>
        <p:txBody>
          <a:bodyPr bIns="91440" anchor="b" anchorCtr="0">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AD53061-E45F-4FF6-B85F-42C6704D2778}" type="datetimeFigureOut">
              <a:rPr lang="he-IL" smtClean="0"/>
              <a:pPr/>
              <a:t>כ"א/טבת/תשע"ה</a:t>
            </a:fld>
            <a:endParaRPr lang="he-IL"/>
          </a:p>
        </p:txBody>
      </p:sp>
      <p:sp>
        <p:nvSpPr>
          <p:cNvPr id="3" name="מציין מיקום של כותרת תחתונה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he-IL"/>
          </a:p>
        </p:txBody>
      </p:sp>
      <p:sp>
        <p:nvSpPr>
          <p:cNvPr id="23" name="מציין מיקום של מספר שקופית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1A9587C-86AD-4CCC-9A32-D47145AE5759}"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1124744"/>
            <a:ext cx="7498080" cy="1143000"/>
          </a:xfrm>
        </p:spPr>
        <p:txBody>
          <a:bodyPr>
            <a:noAutofit/>
          </a:bodyPr>
          <a:lstStyle/>
          <a:p>
            <a:pPr algn="ctr"/>
            <a:r>
              <a:rPr lang="en-US" sz="8000" dirty="0" smtClean="0">
                <a:latin typeface="Cambria Math" pitchFamily="18" charset="0"/>
                <a:ea typeface="Cambria Math" pitchFamily="18" charset="0"/>
              </a:rPr>
              <a:t>CLUSTERING</a:t>
            </a:r>
            <a:endParaRPr lang="he-IL" sz="8000" dirty="0">
              <a:latin typeface="Cambria Math" pitchFamily="18" charset="0"/>
              <a:ea typeface="Cambria Math" pitchFamily="18" charset="0"/>
            </a:endParaRPr>
          </a:p>
        </p:txBody>
      </p:sp>
      <p:sp>
        <p:nvSpPr>
          <p:cNvPr id="4" name="מציין מיקום תוכן 3"/>
          <p:cNvSpPr>
            <a:spLocks noGrp="1"/>
          </p:cNvSpPr>
          <p:nvPr>
            <p:ph sz="quarter" idx="1"/>
          </p:nvPr>
        </p:nvSpPr>
        <p:spPr>
          <a:xfrm>
            <a:off x="1475656" y="2564904"/>
            <a:ext cx="5729840" cy="2664296"/>
          </a:xfrm>
        </p:spPr>
        <p:txBody>
          <a:bodyPr>
            <a:normAutofit/>
          </a:bodyPr>
          <a:lstStyle/>
          <a:p>
            <a:pPr algn="ctr" rtl="0">
              <a:buNone/>
            </a:pP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Eitan</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Lifshits</a:t>
            </a:r>
            <a:r>
              <a:rPr lang="en-US" dirty="0" smtClean="0">
                <a:latin typeface="Cambria Math" pitchFamily="18" charset="0"/>
                <a:ea typeface="Cambria Math" pitchFamily="18" charset="0"/>
              </a:rPr>
              <a:t>	</a:t>
            </a:r>
          </a:p>
          <a:p>
            <a:pPr algn="ctr" rtl="0">
              <a:buNone/>
            </a:pPr>
            <a:endParaRPr lang="en-US" dirty="0" smtClean="0">
              <a:latin typeface="Cambria Math" pitchFamily="18" charset="0"/>
              <a:ea typeface="Cambria Math" pitchFamily="18" charset="0"/>
            </a:endParaRPr>
          </a:p>
          <a:p>
            <a:pPr algn="ctr" rtl="0">
              <a:buNone/>
            </a:pPr>
            <a:r>
              <a:rPr lang="en-US" dirty="0" smtClean="0">
                <a:latin typeface="Cambria Math" pitchFamily="18" charset="0"/>
                <a:ea typeface="Cambria Math" pitchFamily="18" charset="0"/>
              </a:rPr>
              <a:t>Big Data Processing Seminar</a:t>
            </a:r>
          </a:p>
          <a:p>
            <a:pPr algn="ctr" rtl="0">
              <a:buNone/>
            </a:pPr>
            <a:r>
              <a:rPr lang="en-US" dirty="0" smtClean="0">
                <a:latin typeface="Cambria Math" pitchFamily="18" charset="0"/>
                <a:ea typeface="Cambria Math" pitchFamily="18" charset="0"/>
              </a:rPr>
              <a:t>Prof. Amir </a:t>
            </a:r>
            <a:r>
              <a:rPr lang="en-US" dirty="0" err="1" smtClean="0">
                <a:latin typeface="Cambria Math" pitchFamily="18" charset="0"/>
                <a:ea typeface="Cambria Math" pitchFamily="18" charset="0"/>
              </a:rPr>
              <a:t>Averbuch</a:t>
            </a:r>
            <a:endParaRPr lang="en-US" dirty="0" smtClean="0">
              <a:latin typeface="Cambria Math" pitchFamily="18" charset="0"/>
              <a:ea typeface="Cambria Math" pitchFamily="18" charset="0"/>
            </a:endParaRPr>
          </a:p>
          <a:p>
            <a:pPr algn="ctr" rtl="0">
              <a:buNone/>
            </a:pPr>
            <a:r>
              <a:rPr lang="en-US" dirty="0" smtClean="0">
                <a:latin typeface="Cambria Math" pitchFamily="18" charset="0"/>
                <a:ea typeface="Cambria Math" pitchFamily="18" charset="0"/>
              </a:rPr>
              <a:t>18.1.2015</a:t>
            </a:r>
            <a:endParaRPr lang="en-US" dirty="0" smtClean="0">
              <a:latin typeface="Cambria Math" pitchFamily="18" charset="0"/>
              <a:ea typeface="Cambria Math" pitchFamily="18" charset="0"/>
            </a:endParaRPr>
          </a:p>
          <a:p>
            <a:pPr algn="l" rtl="0">
              <a:buNone/>
            </a:pPr>
            <a:endParaRPr lang="he-IL" dirty="0"/>
          </a:p>
        </p:txBody>
      </p:sp>
      <p:sp>
        <p:nvSpPr>
          <p:cNvPr id="7" name="TextBox 6"/>
          <p:cNvSpPr txBox="1"/>
          <p:nvPr/>
        </p:nvSpPr>
        <p:spPr>
          <a:xfrm>
            <a:off x="971600" y="5877272"/>
            <a:ext cx="7776864" cy="369332"/>
          </a:xfrm>
          <a:prstGeom prst="rect">
            <a:avLst/>
          </a:prstGeom>
          <a:noFill/>
        </p:spPr>
        <p:txBody>
          <a:bodyPr wrap="square" rtlCol="1">
            <a:spAutoFit/>
          </a:bodyPr>
          <a:lstStyle/>
          <a:p>
            <a:pPr algn="l" rtl="0"/>
            <a:r>
              <a:rPr lang="en-US" dirty="0" smtClean="0"/>
              <a:t>Mining of Massive Datasets, Jure </a:t>
            </a:r>
            <a:r>
              <a:rPr lang="en-US" dirty="0" err="1" smtClean="0"/>
              <a:t>Leskovec</a:t>
            </a:r>
            <a:r>
              <a:rPr lang="en-US" dirty="0" smtClean="0"/>
              <a:t>, </a:t>
            </a:r>
            <a:r>
              <a:rPr lang="en-US" dirty="0" err="1" smtClean="0"/>
              <a:t>Anand</a:t>
            </a:r>
            <a:r>
              <a:rPr lang="en-US" dirty="0" smtClean="0"/>
              <a:t> </a:t>
            </a:r>
            <a:r>
              <a:rPr lang="en-US" dirty="0" err="1" smtClean="0"/>
              <a:t>Rajaraman</a:t>
            </a:r>
            <a:r>
              <a:rPr lang="en-US" dirty="0" smtClean="0"/>
              <a:t>, Jeffery D.  </a:t>
            </a:r>
            <a:r>
              <a:rPr lang="en-US" dirty="0" err="1" smtClean="0"/>
              <a:t>Ullman</a:t>
            </a:r>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latin typeface="Cambria Math" pitchFamily="18" charset="0"/>
                <a:ea typeface="Cambria Math" pitchFamily="18" charset="0"/>
              </a:rPr>
              <a:t>The curse of dimensionality</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611560" y="1447800"/>
            <a:ext cx="8322128" cy="5149552"/>
          </a:xfrm>
        </p:spPr>
        <p:txBody>
          <a:bodyPr>
            <a:normAutofit/>
          </a:bodyPr>
          <a:lstStyle/>
          <a:p>
            <a:pPr algn="l" rtl="0">
              <a:buNone/>
            </a:pPr>
            <a:r>
              <a:rPr lang="en-US" sz="2400" dirty="0" smtClean="0">
                <a:latin typeface="Cambria Math" pitchFamily="18" charset="0"/>
                <a:ea typeface="Cambria Math" pitchFamily="18" charset="0"/>
              </a:rPr>
              <a:t>The Euclidean distance between two points is:</a:t>
            </a:r>
          </a:p>
          <a:p>
            <a:pPr algn="l" rtl="0">
              <a:buNone/>
            </a:pPr>
            <a:endParaRPr lang="en-US" sz="2400" dirty="0" smtClean="0">
              <a:latin typeface="Cambria Math" pitchFamily="18" charset="0"/>
              <a:ea typeface="Cambria Math" pitchFamily="18" charset="0"/>
            </a:endParaRPr>
          </a:p>
          <a:p>
            <a:pPr algn="l" rtl="0">
              <a:buNone/>
            </a:pPr>
            <a:endParaRPr lang="en-US" sz="2400" dirty="0" smtClean="0">
              <a:latin typeface="Cambria Math" pitchFamily="18" charset="0"/>
              <a:ea typeface="Cambria Math" pitchFamily="18" charset="0"/>
            </a:endParaRPr>
          </a:p>
          <a:p>
            <a:pPr algn="l" rtl="0">
              <a:buNone/>
            </a:pPr>
            <a:endParaRPr lang="en-US" sz="2400" dirty="0" smtClean="0">
              <a:latin typeface="Cambria Math" pitchFamily="18" charset="0"/>
              <a:ea typeface="Cambria Math" pitchFamily="18" charset="0"/>
            </a:endParaRPr>
          </a:p>
          <a:p>
            <a:pPr algn="l" rtl="0">
              <a:buNone/>
            </a:pPr>
            <a:r>
              <a:rPr lang="en-US" sz="2400" dirty="0" smtClean="0">
                <a:latin typeface="Cambria Math" pitchFamily="18" charset="0"/>
                <a:ea typeface="Cambria Math" pitchFamily="18" charset="0"/>
              </a:rPr>
              <a:t>If the dimension is high, we can expect that for some</a:t>
            </a:r>
          </a:p>
          <a:p>
            <a:pPr algn="l" rtl="0">
              <a:buNone/>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                              . That puts a lower bound of     between almost any two points.  The upper bound is given by        </a:t>
            </a:r>
          </a:p>
          <a:p>
            <a:pPr algn="l" rtl="0">
              <a:buNone/>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Further calculations gives stronger bounds.</a:t>
            </a:r>
          </a:p>
          <a:p>
            <a:pPr algn="l" rtl="0">
              <a:buNone/>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Hence, it should be hard finding clusters among so many pairs that are all in approximately the same distance.</a:t>
            </a:r>
          </a:p>
          <a:p>
            <a:pPr algn="l" rtl="0"/>
            <a:r>
              <a:rPr lang="en-US" sz="2400" dirty="0" smtClean="0">
                <a:latin typeface="Cambria Math" pitchFamily="18" charset="0"/>
                <a:ea typeface="Cambria Math" pitchFamily="18" charset="0"/>
              </a:rPr>
              <a:t>Should be handled by dimensionality reduction methods.</a:t>
            </a:r>
          </a:p>
          <a:p>
            <a:pPr algn="l" rtl="0">
              <a:buNone/>
            </a:pPr>
            <a:endParaRPr lang="en-US" sz="2400" dirty="0" smtClean="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27784" y="2132856"/>
            <a:ext cx="5157082" cy="936104"/>
          </a:xfrm>
          <a:prstGeom prst="rect">
            <a:avLst/>
          </a:prstGeom>
          <a:noFill/>
        </p:spPr>
      </p:pic>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86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3717032"/>
            <a:ext cx="2047532" cy="432048"/>
          </a:xfrm>
          <a:prstGeom prst="rect">
            <a:avLst/>
          </a:prstGeom>
          <a:noFill/>
        </p:spPr>
      </p:pic>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286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86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487413" y="3717032"/>
            <a:ext cx="172819" cy="432048"/>
          </a:xfrm>
          <a:prstGeom prst="rect">
            <a:avLst/>
          </a:prstGeom>
          <a:noFill/>
        </p:spPr>
      </p:pic>
      <p:sp>
        <p:nvSpPr>
          <p:cNvPr id="286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868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876256" y="4077072"/>
            <a:ext cx="360040" cy="43583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83568" y="2348880"/>
            <a:ext cx="7772400" cy="1143000"/>
          </a:xfrm>
        </p:spPr>
        <p:txBody>
          <a:bodyPr>
            <a:normAutofit/>
          </a:bodyPr>
          <a:lstStyle/>
          <a:p>
            <a:pPr algn="ctr"/>
            <a:r>
              <a:rPr lang="en-US" sz="5400" dirty="0" smtClean="0">
                <a:latin typeface="Cambria Math" pitchFamily="18" charset="0"/>
                <a:ea typeface="Cambria Math" pitchFamily="18" charset="0"/>
              </a:rPr>
              <a:t>Hierarchical Clustering</a:t>
            </a:r>
            <a:endParaRPr lang="he-IL" sz="5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922114"/>
          </a:xfrm>
        </p:spPr>
        <p:txBody>
          <a:bodyPr>
            <a:normAutofit/>
          </a:bodyPr>
          <a:lstStyle/>
          <a:p>
            <a:r>
              <a:rPr lang="en-US" dirty="0" smtClean="0">
                <a:latin typeface="Cambria Math" pitchFamily="18" charset="0"/>
                <a:ea typeface="Cambria Math" pitchFamily="18" charset="0"/>
              </a:rPr>
              <a:t>Hierarchical Clustering</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1043608" y="1447800"/>
            <a:ext cx="7488832" cy="4861520"/>
          </a:xfrm>
        </p:spPr>
        <p:txBody>
          <a:bodyPr>
            <a:normAutofit/>
          </a:bodyPr>
          <a:lstStyle/>
          <a:p>
            <a:pPr algn="l" rtl="0">
              <a:buNone/>
            </a:pPr>
            <a:r>
              <a:rPr lang="en-US" sz="2400" dirty="0" smtClean="0">
                <a:latin typeface="Cambria Math" pitchFamily="18" charset="0"/>
                <a:ea typeface="Cambria Math" pitchFamily="18" charset="0"/>
              </a:rPr>
              <a:t>We first consider Euclidean space.</a:t>
            </a:r>
            <a:endParaRPr lang="en-US" sz="2400" dirty="0" smtClean="0">
              <a:latin typeface="Cambria Math" pitchFamily="18" charset="0"/>
              <a:ea typeface="Cambria Math" pitchFamily="18" charset="0"/>
            </a:endParaRPr>
          </a:p>
          <a:p>
            <a:pPr algn="l" rtl="0">
              <a:buNone/>
            </a:pPr>
            <a:r>
              <a:rPr lang="en-US" sz="2400" dirty="0" smtClean="0">
                <a:latin typeface="Cambria Math" pitchFamily="18" charset="0"/>
                <a:ea typeface="Cambria Math" pitchFamily="18" charset="0"/>
              </a:rPr>
              <a:t>The algorithm:</a:t>
            </a:r>
          </a:p>
          <a:p>
            <a:pPr algn="l" rtl="0">
              <a:buNone/>
            </a:pPr>
            <a:endParaRPr lang="en-US" sz="2400" dirty="0" smtClean="0">
              <a:latin typeface="Cambria Math" pitchFamily="18" charset="0"/>
              <a:ea typeface="Cambria Math" pitchFamily="18" charset="0"/>
            </a:endParaRPr>
          </a:p>
          <a:p>
            <a:pPr algn="l" rtl="0">
              <a:buNone/>
            </a:pPr>
            <a:r>
              <a:rPr lang="en-US" sz="2400" dirty="0" smtClean="0">
                <a:latin typeface="Cambria Math" pitchFamily="18" charset="0"/>
                <a:ea typeface="Cambria Math" pitchFamily="18" charset="0"/>
              </a:rPr>
              <a:t>-While stop condition is false Do</a:t>
            </a:r>
          </a:p>
          <a:p>
            <a:pPr algn="l" rtl="0">
              <a:buNone/>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-Pick the best two clusters to merge.</a:t>
            </a:r>
          </a:p>
          <a:p>
            <a:pPr algn="l" rtl="0">
              <a:buNone/>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-Combine them into one cluster.</a:t>
            </a:r>
          </a:p>
          <a:p>
            <a:pPr algn="l" rtl="0">
              <a:buNone/>
            </a:pPr>
            <a:r>
              <a:rPr lang="en-US" sz="2400" dirty="0" smtClean="0">
                <a:latin typeface="Cambria Math" pitchFamily="18" charset="0"/>
                <a:ea typeface="Cambria Math" pitchFamily="18" charset="0"/>
              </a:rPr>
              <a:t>-End;</a:t>
            </a:r>
          </a:p>
          <a:p>
            <a:pPr algn="l" rtl="0">
              <a:buNone/>
            </a:pPr>
            <a:endParaRPr lang="en-US" sz="2400" dirty="0" smtClean="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latin typeface="Cambria Math" pitchFamily="18" charset="0"/>
                <a:ea typeface="Cambria Math" pitchFamily="18" charset="0"/>
              </a:rPr>
              <a:t>Hierarchical Clustering</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p:txBody>
          <a:bodyPr/>
          <a:lstStyle/>
          <a:p>
            <a:pPr algn="l" rtl="0">
              <a:buNone/>
            </a:pPr>
            <a:r>
              <a:rPr lang="en-US" dirty="0" smtClean="0">
                <a:latin typeface="Cambria Math" pitchFamily="18" charset="0"/>
                <a:ea typeface="Cambria Math" pitchFamily="18" charset="0"/>
              </a:rPr>
              <a:t>Three important questions:</a:t>
            </a:r>
          </a:p>
          <a:p>
            <a:pPr algn="l" rtl="0">
              <a:buNone/>
            </a:pPr>
            <a:endParaRPr lang="en-US" dirty="0" smtClean="0">
              <a:cs typeface="+mj-cs"/>
            </a:endParaRPr>
          </a:p>
          <a:p>
            <a:pPr marL="539496" indent="-457200" algn="l" rtl="0">
              <a:buFont typeface="+mj-lt"/>
              <a:buAutoNum type="arabicPeriod"/>
            </a:pPr>
            <a:r>
              <a:rPr lang="en-US" sz="2400" dirty="0" smtClean="0">
                <a:latin typeface="Cambria Math" pitchFamily="18" charset="0"/>
                <a:ea typeface="Cambria Math" pitchFamily="18" charset="0"/>
              </a:rPr>
              <a:t>How do you represent a cluster with more than one point?</a:t>
            </a:r>
          </a:p>
          <a:p>
            <a:pPr marL="539496" indent="-457200" algn="l" rtl="0">
              <a:buFont typeface="+mj-lt"/>
              <a:buAutoNum type="arabicPeriod"/>
            </a:pPr>
            <a:r>
              <a:rPr lang="en-US" sz="2400" dirty="0" smtClean="0">
                <a:latin typeface="Cambria Math" pitchFamily="18" charset="0"/>
                <a:ea typeface="Cambria Math" pitchFamily="18" charset="0"/>
              </a:rPr>
              <a:t>How will you choose which two clusters to merge?</a:t>
            </a:r>
          </a:p>
          <a:p>
            <a:pPr marL="539496" indent="-457200" algn="l" rtl="0">
              <a:buFont typeface="+mj-lt"/>
              <a:buAutoNum type="arabicPeriod"/>
            </a:pPr>
            <a:r>
              <a:rPr lang="en-US" sz="2400" dirty="0" smtClean="0">
                <a:latin typeface="Cambria Math" pitchFamily="18" charset="0"/>
                <a:ea typeface="Cambria Math" pitchFamily="18" charset="0"/>
              </a:rPr>
              <a:t>When will we stop combining clusters?</a:t>
            </a:r>
          </a:p>
          <a:p>
            <a:pPr marL="539496" indent="-457200" algn="l" rtl="0">
              <a:buFont typeface="+mj-lt"/>
              <a:buAutoNum type="arabicPeriod"/>
            </a:pPr>
            <a:endParaRPr lang="en-US" sz="2000" dirty="0" smtClean="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latin typeface="Cambria Math" pitchFamily="18" charset="0"/>
                <a:ea typeface="Cambria Math" pitchFamily="18" charset="0"/>
              </a:rPr>
              <a:t>Hierarchical Clustering</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683568" y="1447800"/>
            <a:ext cx="8250120" cy="5410200"/>
          </a:xfrm>
        </p:spPr>
        <p:txBody>
          <a:bodyPr/>
          <a:lstStyle/>
          <a:p>
            <a:pPr algn="l" rtl="0"/>
            <a:r>
              <a:rPr lang="en-US" sz="2400" dirty="0" smtClean="0">
                <a:latin typeface="Cambria Math" pitchFamily="18" charset="0"/>
                <a:ea typeface="Cambria Math" pitchFamily="18" charset="0"/>
              </a:rPr>
              <a:t>Since we assume Euclidean space, we represent a cluster by its centroid or average of points in the cluster. Of course that in clusters with one point, that point is the centroids.</a:t>
            </a:r>
          </a:p>
          <a:p>
            <a:pPr algn="l" rtl="0"/>
            <a:endParaRPr lang="en-US" sz="2400" dirty="0" smtClean="0">
              <a:latin typeface="Cambria Math" pitchFamily="18" charset="0"/>
              <a:ea typeface="Cambria Math" pitchFamily="18" charset="0"/>
            </a:endParaRPr>
          </a:p>
          <a:p>
            <a:pPr algn="l" rtl="0"/>
            <a:r>
              <a:rPr lang="en-US" sz="2400" dirty="0" smtClean="0">
                <a:latin typeface="Cambria Math" pitchFamily="18" charset="0"/>
                <a:ea typeface="Cambria Math" pitchFamily="18" charset="0"/>
              </a:rPr>
              <a:t>Merging rule: merge the two clusters with the shortest Euclidean distance between their centroids.</a:t>
            </a:r>
          </a:p>
          <a:p>
            <a:pPr algn="l" rtl="0"/>
            <a:endParaRPr lang="en-US" sz="2400" dirty="0" smtClean="0">
              <a:latin typeface="Cambria Math" pitchFamily="18" charset="0"/>
              <a:ea typeface="Cambria Math" pitchFamily="18" charset="0"/>
            </a:endParaRPr>
          </a:p>
          <a:p>
            <a:pPr algn="l" rtl="0"/>
            <a:r>
              <a:rPr lang="en-US" sz="2400" dirty="0" smtClean="0">
                <a:latin typeface="Cambria Math" pitchFamily="18" charset="0"/>
                <a:ea typeface="Cambria Math" pitchFamily="18" charset="0"/>
              </a:rPr>
              <a:t>Stopping rules:  We may know in advance how many clusters there should be and stop where this number reached. Stop merging when minimum distance between any two clusters is greater than some threshold.</a:t>
            </a:r>
          </a:p>
          <a:p>
            <a:pPr algn="l" rtl="0"/>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74638"/>
            <a:ext cx="8538152" cy="706090"/>
          </a:xfrm>
        </p:spPr>
        <p:txBody>
          <a:bodyPr>
            <a:noAutofit/>
          </a:bodyPr>
          <a:lstStyle/>
          <a:p>
            <a:r>
              <a:rPr lang="en-US" sz="3200" dirty="0" smtClean="0">
                <a:latin typeface="Cambria Math" pitchFamily="18" charset="0"/>
                <a:ea typeface="Cambria Math" pitchFamily="18" charset="0"/>
              </a:rPr>
              <a:t>Hierarchical </a:t>
            </a:r>
            <a:r>
              <a:rPr lang="en-US" sz="3200" dirty="0" smtClean="0">
                <a:latin typeface="Cambria Math" pitchFamily="18" charset="0"/>
                <a:ea typeface="Cambria Math" pitchFamily="18" charset="0"/>
              </a:rPr>
              <a:t>Clustering - </a:t>
            </a:r>
            <a:r>
              <a:rPr lang="en-US" sz="3200" dirty="0" smtClean="0">
                <a:latin typeface="Cambria Math" pitchFamily="18" charset="0"/>
                <a:ea typeface="Cambria Math" pitchFamily="18" charset="0"/>
              </a:rPr>
              <a:t>Clustering illustration</a:t>
            </a:r>
            <a:endParaRPr lang="he-IL" sz="3200" dirty="0">
              <a:latin typeface="Cambria Math" pitchFamily="18" charset="0"/>
              <a:ea typeface="Cambria Math" pitchFamily="18" charset="0"/>
            </a:endParaRPr>
          </a:p>
        </p:txBody>
      </p:sp>
      <p:pic>
        <p:nvPicPr>
          <p:cNvPr id="29701" name="Picture 5"/>
          <p:cNvPicPr>
            <a:picLocks noGrp="1" noChangeAspect="1" noChangeArrowheads="1"/>
          </p:cNvPicPr>
          <p:nvPr>
            <p:ph sz="quarter" idx="1"/>
          </p:nvPr>
        </p:nvPicPr>
        <p:blipFill>
          <a:blip r:embed="rId2" cstate="print"/>
          <a:srcRect/>
          <a:stretch>
            <a:fillRect/>
          </a:stretch>
        </p:blipFill>
        <p:spPr bwMode="auto">
          <a:xfrm>
            <a:off x="4932040" y="3933056"/>
            <a:ext cx="3024336" cy="2592632"/>
          </a:xfrm>
          <a:prstGeom prst="rect">
            <a:avLst/>
          </a:prstGeom>
          <a:noFill/>
          <a:ln w="9525">
            <a:noFill/>
            <a:miter lim="800000"/>
            <a:headEnd/>
            <a:tailEnd/>
          </a:ln>
        </p:spPr>
      </p:pic>
      <p:sp>
        <p:nvSpPr>
          <p:cNvPr id="8" name="TextBox 7"/>
          <p:cNvSpPr txBox="1"/>
          <p:nvPr/>
        </p:nvSpPr>
        <p:spPr>
          <a:xfrm>
            <a:off x="899592" y="980728"/>
            <a:ext cx="6912768" cy="461665"/>
          </a:xfrm>
          <a:prstGeom prst="rect">
            <a:avLst/>
          </a:prstGeom>
          <a:noFill/>
        </p:spPr>
        <p:txBody>
          <a:bodyPr wrap="square" rtlCol="1">
            <a:spAutoFit/>
          </a:bodyPr>
          <a:lstStyle/>
          <a:p>
            <a:pPr algn="l" rtl="0">
              <a:buNone/>
            </a:pPr>
            <a:r>
              <a:rPr lang="en-US" sz="2400" dirty="0" smtClean="0">
                <a:latin typeface="Cambria Math" pitchFamily="18" charset="0"/>
                <a:ea typeface="Cambria Math" pitchFamily="18" charset="0"/>
              </a:rPr>
              <a:t>.</a:t>
            </a:r>
            <a:endParaRPr lang="en-US" sz="2400" dirty="0" smtClean="0">
              <a:latin typeface="Cambria Math" pitchFamily="18" charset="0"/>
              <a:ea typeface="Cambria Math" pitchFamily="18" charset="0"/>
            </a:endParaRPr>
          </a:p>
        </p:txBody>
      </p:sp>
      <p:pic>
        <p:nvPicPr>
          <p:cNvPr id="29704" name="Picture 8"/>
          <p:cNvPicPr>
            <a:picLocks noChangeAspect="1" noChangeArrowheads="1"/>
          </p:cNvPicPr>
          <p:nvPr/>
        </p:nvPicPr>
        <p:blipFill>
          <a:blip r:embed="rId3" cstate="print"/>
          <a:srcRect/>
          <a:stretch>
            <a:fillRect/>
          </a:stretch>
        </p:blipFill>
        <p:spPr bwMode="auto">
          <a:xfrm>
            <a:off x="724848" y="1129010"/>
            <a:ext cx="2911047" cy="2444006"/>
          </a:xfrm>
          <a:prstGeom prst="rect">
            <a:avLst/>
          </a:prstGeom>
          <a:noFill/>
          <a:ln w="9525">
            <a:noFill/>
            <a:miter lim="800000"/>
            <a:headEnd/>
            <a:tailEnd/>
          </a:ln>
        </p:spPr>
      </p:pic>
      <p:pic>
        <p:nvPicPr>
          <p:cNvPr id="29706" name="Picture 10"/>
          <p:cNvPicPr>
            <a:picLocks noChangeAspect="1" noChangeArrowheads="1"/>
          </p:cNvPicPr>
          <p:nvPr/>
        </p:nvPicPr>
        <p:blipFill>
          <a:blip r:embed="rId4" cstate="print"/>
          <a:srcRect/>
          <a:stretch>
            <a:fillRect/>
          </a:stretch>
        </p:blipFill>
        <p:spPr bwMode="auto">
          <a:xfrm>
            <a:off x="4871444" y="1196752"/>
            <a:ext cx="3012924" cy="2376264"/>
          </a:xfrm>
          <a:prstGeom prst="rect">
            <a:avLst/>
          </a:prstGeom>
          <a:noFill/>
          <a:ln w="9525">
            <a:noFill/>
            <a:miter lim="800000"/>
            <a:headEnd/>
            <a:tailEnd/>
          </a:ln>
        </p:spPr>
      </p:pic>
      <p:pic>
        <p:nvPicPr>
          <p:cNvPr id="29707" name="Picture 11"/>
          <p:cNvPicPr>
            <a:picLocks noChangeAspect="1" noChangeArrowheads="1"/>
          </p:cNvPicPr>
          <p:nvPr/>
        </p:nvPicPr>
        <p:blipFill>
          <a:blip r:embed="rId5" cstate="print"/>
          <a:srcRect/>
          <a:stretch>
            <a:fillRect/>
          </a:stretch>
        </p:blipFill>
        <p:spPr bwMode="auto">
          <a:xfrm>
            <a:off x="827584" y="4077072"/>
            <a:ext cx="2985214" cy="2427734"/>
          </a:xfrm>
          <a:prstGeom prst="rect">
            <a:avLst/>
          </a:prstGeom>
          <a:noFill/>
          <a:ln w="9525">
            <a:noFill/>
            <a:miter lim="800000"/>
            <a:headEnd/>
            <a:tailEnd/>
          </a:ln>
        </p:spPr>
      </p:pic>
      <p:cxnSp>
        <p:nvCxnSpPr>
          <p:cNvPr id="17" name="מחבר ישר 16"/>
          <p:cNvCxnSpPr/>
          <p:nvPr/>
        </p:nvCxnSpPr>
        <p:spPr>
          <a:xfrm>
            <a:off x="4355976" y="1124744"/>
            <a:ext cx="0" cy="525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683568" y="3717032"/>
            <a:ext cx="7344816" cy="0"/>
          </a:xfrm>
          <a:prstGeom prst="line">
            <a:avLst/>
          </a:prstGeom>
        </p:spPr>
        <p:style>
          <a:lnRef idx="1">
            <a:schemeClr val="accent1"/>
          </a:lnRef>
          <a:fillRef idx="0">
            <a:schemeClr val="accent1"/>
          </a:fillRef>
          <a:effectRef idx="0">
            <a:schemeClr val="accent1"/>
          </a:effectRef>
          <a:fontRef idx="minor">
            <a:schemeClr val="tx1"/>
          </a:fontRef>
        </p:style>
      </p:cxnSp>
      <p:sp>
        <p:nvSpPr>
          <p:cNvPr id="2970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9708" name="Picture 1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23528" y="1916832"/>
            <a:ext cx="216024" cy="540060"/>
          </a:xfrm>
          <a:prstGeom prst="rect">
            <a:avLst/>
          </a:prstGeom>
          <a:noFill/>
        </p:spPr>
      </p:pic>
      <p:sp>
        <p:nvSpPr>
          <p:cNvPr id="297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9710"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99992" y="1880828"/>
            <a:ext cx="216024" cy="540060"/>
          </a:xfrm>
          <a:prstGeom prst="rect">
            <a:avLst/>
          </a:prstGeom>
          <a:noFill/>
        </p:spPr>
      </p:pic>
      <p:sp>
        <p:nvSpPr>
          <p:cNvPr id="2971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9712"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3528" y="4807632"/>
            <a:ext cx="216024" cy="540060"/>
          </a:xfrm>
          <a:prstGeom prst="rect">
            <a:avLst/>
          </a:prstGeom>
          <a:noFill/>
        </p:spPr>
      </p:pic>
      <p:sp>
        <p:nvSpPr>
          <p:cNvPr id="29715"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9714" name="Picture 18"/>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572000" y="4761148"/>
            <a:ext cx="216024" cy="540060"/>
          </a:xfrm>
          <a:prstGeom prst="rect">
            <a:avLst/>
          </a:prstGeom>
          <a:noFill/>
        </p:spPr>
      </p:pic>
      <p:sp>
        <p:nvSpPr>
          <p:cNvPr id="29716" name="Rectangle 20"/>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404664"/>
            <a:ext cx="8147248" cy="724942"/>
          </a:xfrm>
        </p:spPr>
        <p:txBody>
          <a:bodyPr>
            <a:normAutofit/>
          </a:bodyPr>
          <a:lstStyle/>
          <a:p>
            <a:r>
              <a:rPr lang="en-US" sz="3200" b="1" dirty="0" smtClean="0">
                <a:latin typeface="Cambria Math" pitchFamily="18" charset="0"/>
                <a:ea typeface="Cambria Math" pitchFamily="18" charset="0"/>
              </a:rPr>
              <a:t>Hierarchical Clustering- Tree representation</a:t>
            </a:r>
            <a:endParaRPr lang="he-IL" sz="3200" b="1" dirty="0"/>
          </a:p>
        </p:txBody>
      </p:sp>
      <p:sp>
        <p:nvSpPr>
          <p:cNvPr id="5" name="מציין מיקום תוכן 4"/>
          <p:cNvSpPr>
            <a:spLocks noGrp="1"/>
          </p:cNvSpPr>
          <p:nvPr>
            <p:ph sz="quarter" idx="1"/>
          </p:nvPr>
        </p:nvSpPr>
        <p:spPr>
          <a:xfrm>
            <a:off x="323528" y="4725144"/>
            <a:ext cx="8640960" cy="1872208"/>
          </a:xfrm>
        </p:spPr>
        <p:txBody>
          <a:bodyPr>
            <a:normAutofit lnSpcReduction="10000"/>
          </a:bodyPr>
          <a:lstStyle/>
          <a:p>
            <a:pPr algn="l" rtl="0"/>
            <a:r>
              <a:rPr lang="en-US" sz="2800" dirty="0" smtClean="0"/>
              <a:t>The tree representing the way in which all the points were combined. </a:t>
            </a:r>
          </a:p>
          <a:p>
            <a:pPr algn="l" rtl="0"/>
            <a:r>
              <a:rPr lang="en-US" sz="2800" dirty="0" smtClean="0"/>
              <a:t>That may help making conclusions about the data together with how many clusters there should be.</a:t>
            </a:r>
            <a:endParaRPr lang="he-IL" dirty="0"/>
          </a:p>
        </p:txBody>
      </p:sp>
      <p:pic>
        <p:nvPicPr>
          <p:cNvPr id="44034" name="Picture 2"/>
          <p:cNvPicPr>
            <a:picLocks noChangeAspect="1" noChangeArrowheads="1"/>
          </p:cNvPicPr>
          <p:nvPr/>
        </p:nvPicPr>
        <p:blipFill>
          <a:blip r:embed="rId2" cstate="print"/>
          <a:srcRect/>
          <a:stretch>
            <a:fillRect/>
          </a:stretch>
        </p:blipFill>
        <p:spPr bwMode="auto">
          <a:xfrm>
            <a:off x="1115616" y="1556792"/>
            <a:ext cx="6957016" cy="2666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74638"/>
            <a:ext cx="8892480" cy="850106"/>
          </a:xfrm>
        </p:spPr>
        <p:txBody>
          <a:bodyPr>
            <a:noAutofit/>
          </a:bodyPr>
          <a:lstStyle/>
          <a:p>
            <a:r>
              <a:rPr lang="en-US" sz="3400" b="1" dirty="0" smtClean="0">
                <a:latin typeface="Cambria Math" pitchFamily="18" charset="0"/>
                <a:ea typeface="Cambria Math" pitchFamily="18" charset="0"/>
              </a:rPr>
              <a:t>Hierarchical </a:t>
            </a:r>
            <a:r>
              <a:rPr lang="en-US" sz="3400" b="1" dirty="0" smtClean="0">
                <a:latin typeface="Cambria Math" pitchFamily="18" charset="0"/>
                <a:ea typeface="Cambria Math" pitchFamily="18" charset="0"/>
              </a:rPr>
              <a:t>Clustering – Controlling clustering </a:t>
            </a:r>
            <a:endParaRPr lang="he-IL" sz="3400" b="1" dirty="0"/>
          </a:p>
        </p:txBody>
      </p:sp>
      <p:sp>
        <p:nvSpPr>
          <p:cNvPr id="3" name="מציין מיקום תוכן 2"/>
          <p:cNvSpPr>
            <a:spLocks noGrp="1"/>
          </p:cNvSpPr>
          <p:nvPr>
            <p:ph sz="quarter" idx="1"/>
          </p:nvPr>
        </p:nvSpPr>
        <p:spPr>
          <a:xfrm>
            <a:off x="395536" y="1447800"/>
            <a:ext cx="8291264" cy="5077544"/>
          </a:xfrm>
        </p:spPr>
        <p:txBody>
          <a:bodyPr/>
          <a:lstStyle/>
          <a:p>
            <a:pPr algn="l" rtl="0">
              <a:buNone/>
            </a:pPr>
            <a:r>
              <a:rPr lang="en-US" sz="3200" dirty="0" smtClean="0"/>
              <a:t>	Alternative rules for controlling hierarchical clustering</a:t>
            </a:r>
            <a:r>
              <a:rPr lang="en-US" dirty="0" smtClean="0"/>
              <a:t>:</a:t>
            </a:r>
          </a:p>
          <a:p>
            <a:pPr algn="l" rtl="0"/>
            <a:r>
              <a:rPr lang="en-US" sz="2400" dirty="0" smtClean="0"/>
              <a:t>Take the distance between two clusters to be the minimum of the distances between any two points, one chosen from each cluster.</a:t>
            </a:r>
          </a:p>
          <a:p>
            <a:pPr algn="l" rtl="0">
              <a:buNone/>
            </a:pPr>
            <a:r>
              <a:rPr lang="en-US" sz="2400" dirty="0" smtClean="0"/>
              <a:t>	</a:t>
            </a:r>
            <a:r>
              <a:rPr lang="en-US" sz="2400" dirty="0" smtClean="0"/>
              <a:t>For example in phase 2 we would next combine (10,5) with the two points cluster .</a:t>
            </a:r>
          </a:p>
          <a:p>
            <a:pPr algn="l" rtl="0"/>
            <a:r>
              <a:rPr lang="en-US" sz="2400" dirty="0" smtClean="0"/>
              <a:t>Take the distance between two clusters to be </a:t>
            </a:r>
            <a:r>
              <a:rPr lang="en-US" sz="2400" dirty="0" smtClean="0"/>
              <a:t>the average distance between all pair of points, one from each cluster.</a:t>
            </a:r>
          </a:p>
          <a:p>
            <a:pPr algn="l" rtl="0"/>
            <a:r>
              <a:rPr lang="en-US" sz="2400" dirty="0" smtClean="0"/>
              <a:t>The Radius of a cluster is the maximum distance between all the points and the centroid. Combine the two clusters whose resulting cluster has the lowest radius. May use also average or sum of squares of distances from the centroid.</a:t>
            </a:r>
          </a:p>
          <a:p>
            <a:pPr algn="l" rtl="0">
              <a:buNone/>
            </a:pPr>
            <a:endParaRPr lang="he-IL"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9512" y="274638"/>
            <a:ext cx="8784976" cy="634082"/>
          </a:xfrm>
        </p:spPr>
        <p:txBody>
          <a:bodyPr>
            <a:noAutofit/>
          </a:bodyPr>
          <a:lstStyle/>
          <a:p>
            <a:r>
              <a:rPr lang="en-US" sz="3400" b="1" dirty="0" smtClean="0">
                <a:latin typeface="Cambria Math" pitchFamily="18" charset="0"/>
                <a:ea typeface="Cambria Math" pitchFamily="18" charset="0"/>
              </a:rPr>
              <a:t>Hierarchical Clustering – Controlling clustering </a:t>
            </a:r>
            <a:endParaRPr lang="he-IL" sz="3400" b="1" dirty="0"/>
          </a:p>
        </p:txBody>
      </p:sp>
      <p:sp>
        <p:nvSpPr>
          <p:cNvPr id="3" name="מציין מיקום תוכן 2"/>
          <p:cNvSpPr>
            <a:spLocks noGrp="1"/>
          </p:cNvSpPr>
          <p:nvPr>
            <p:ph sz="quarter" idx="1"/>
          </p:nvPr>
        </p:nvSpPr>
        <p:spPr>
          <a:xfrm>
            <a:off x="251520" y="1124744"/>
            <a:ext cx="8640960" cy="5472608"/>
          </a:xfrm>
        </p:spPr>
        <p:txBody>
          <a:bodyPr/>
          <a:lstStyle/>
          <a:p>
            <a:pPr algn="l" rtl="0">
              <a:buNone/>
            </a:pPr>
            <a:r>
              <a:rPr lang="en-US" sz="3200" dirty="0" smtClean="0"/>
              <a:t>Continuation</a:t>
            </a:r>
            <a:r>
              <a:rPr lang="en-US" dirty="0" smtClean="0"/>
              <a:t>.</a:t>
            </a:r>
          </a:p>
          <a:p>
            <a:pPr algn="l" rtl="0"/>
            <a:r>
              <a:rPr lang="en-US" dirty="0" smtClean="0"/>
              <a:t>The Diameter of a cluster is the maximum distance between any two points of the cluster. We merge those clusters whose resulting cluster has the lowest diameter.</a:t>
            </a:r>
          </a:p>
          <a:p>
            <a:pPr algn="l" rtl="0">
              <a:buNone/>
            </a:pPr>
            <a:r>
              <a:rPr lang="en-US" dirty="0" smtClean="0"/>
              <a:t>	For </a:t>
            </a:r>
            <a:r>
              <a:rPr lang="en-US" dirty="0" smtClean="0"/>
              <a:t>example, the centroid of the cluster in step 3 is (11,4), so the </a:t>
            </a:r>
            <a:r>
              <a:rPr lang="en-US" dirty="0" smtClean="0"/>
              <a:t>radius will be</a:t>
            </a:r>
          </a:p>
          <a:p>
            <a:pPr algn="l" rtl="0">
              <a:buNone/>
            </a:pPr>
            <a:r>
              <a:rPr lang="en-US" dirty="0" smtClean="0"/>
              <a:t>	</a:t>
            </a:r>
            <a:r>
              <a:rPr lang="en-US" dirty="0" smtClean="0"/>
              <a:t>And the diameter will be</a:t>
            </a:r>
            <a:endParaRPr lang="en-US" dirty="0" smtClean="0"/>
          </a:p>
          <a:p>
            <a:pPr algn="l" rtl="0"/>
            <a:endParaRPr lang="he-IL"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4813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813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752" y="3417922"/>
            <a:ext cx="2088232" cy="428355"/>
          </a:xfrm>
          <a:prstGeom prst="rect">
            <a:avLst/>
          </a:prstGeom>
          <a:noFill/>
        </p:spPr>
      </p:pic>
      <p:sp>
        <p:nvSpPr>
          <p:cNvPr id="481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8137"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07904" y="3872056"/>
            <a:ext cx="2754306" cy="42104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9512" y="274638"/>
            <a:ext cx="8784976" cy="778098"/>
          </a:xfrm>
        </p:spPr>
        <p:txBody>
          <a:bodyPr>
            <a:normAutofit/>
          </a:bodyPr>
          <a:lstStyle/>
          <a:p>
            <a:r>
              <a:rPr lang="en-US" sz="3400" b="1" dirty="0" smtClean="0">
                <a:latin typeface="Cambria Math" pitchFamily="18" charset="0"/>
                <a:ea typeface="Cambria Math" pitchFamily="18" charset="0"/>
              </a:rPr>
              <a:t>Hierarchical </a:t>
            </a:r>
            <a:r>
              <a:rPr lang="en-US" sz="3400" b="1" dirty="0" smtClean="0">
                <a:latin typeface="Cambria Math" pitchFamily="18" charset="0"/>
                <a:ea typeface="Cambria Math" pitchFamily="18" charset="0"/>
              </a:rPr>
              <a:t>Clustering – Stopping rules</a:t>
            </a:r>
            <a:endParaRPr lang="he-IL" sz="3400" dirty="0"/>
          </a:p>
        </p:txBody>
      </p:sp>
      <p:sp>
        <p:nvSpPr>
          <p:cNvPr id="3" name="מציין מיקום תוכן 2"/>
          <p:cNvSpPr>
            <a:spLocks noGrp="1"/>
          </p:cNvSpPr>
          <p:nvPr>
            <p:ph sz="quarter" idx="1"/>
          </p:nvPr>
        </p:nvSpPr>
        <p:spPr>
          <a:xfrm>
            <a:off x="467544" y="1052736"/>
            <a:ext cx="8219256" cy="5184576"/>
          </a:xfrm>
        </p:spPr>
        <p:txBody>
          <a:bodyPr/>
          <a:lstStyle/>
          <a:p>
            <a:pPr algn="l" rtl="0">
              <a:buNone/>
            </a:pPr>
            <a:r>
              <a:rPr lang="en-US" sz="3200" dirty="0" smtClean="0"/>
              <a:t>Alternative stopping rules.</a:t>
            </a:r>
          </a:p>
          <a:p>
            <a:pPr algn="l" rtl="0"/>
            <a:r>
              <a:rPr lang="en-US" sz="2400" dirty="0" smtClean="0"/>
              <a:t>Stop if the diameter of cluster results from the best merger exceeds some threshold.</a:t>
            </a:r>
          </a:p>
          <a:p>
            <a:pPr algn="l" rtl="0"/>
            <a:r>
              <a:rPr lang="en-US" sz="2400" dirty="0" smtClean="0"/>
              <a:t>Stop if the density of the cluster that results from the best merger is lower than some threshold. The density may be defined as the number of cluster points per unit volume of the cluster. Volume may be some power of the radius or diameter.</a:t>
            </a:r>
          </a:p>
          <a:p>
            <a:pPr algn="l" rtl="0"/>
            <a:r>
              <a:rPr lang="en-US" sz="2400" dirty="0" smtClean="0"/>
              <a:t>Stop when there is evidence that next pair of clusters to be combined yields bad cluster. For example, if we track the average diameter of all clusters, we will see a sudden jump in that value when a bad merge occurred. </a:t>
            </a:r>
            <a:endParaRPr lang="he-IL"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dirty="0" smtClean="0">
                <a:latin typeface="Cambria Math" pitchFamily="18" charset="0"/>
                <a:ea typeface="Cambria Math" pitchFamily="18" charset="0"/>
              </a:rPr>
              <a:t>Main Topics</a:t>
            </a:r>
            <a:endParaRPr lang="he-IL" dirty="0"/>
          </a:p>
        </p:txBody>
      </p:sp>
      <p:sp>
        <p:nvSpPr>
          <p:cNvPr id="3" name="מציין מיקום תוכן 2"/>
          <p:cNvSpPr>
            <a:spLocks noGrp="1"/>
          </p:cNvSpPr>
          <p:nvPr>
            <p:ph sz="quarter" idx="1"/>
          </p:nvPr>
        </p:nvSpPr>
        <p:spPr>
          <a:xfrm>
            <a:off x="755576" y="1447800"/>
            <a:ext cx="7488832" cy="4861520"/>
          </a:xfrm>
        </p:spPr>
        <p:txBody>
          <a:bodyPr/>
          <a:lstStyle/>
          <a:p>
            <a:pPr algn="l" rtl="0">
              <a:buFont typeface="Wingdings" pitchFamily="2" charset="2"/>
              <a:buChar char="q"/>
            </a:pPr>
            <a:r>
              <a:rPr lang="en-US" dirty="0" smtClean="0"/>
              <a:t> </a:t>
            </a:r>
            <a:r>
              <a:rPr lang="en-US" sz="2800" dirty="0" smtClean="0">
                <a:latin typeface="Cambria Math" pitchFamily="18" charset="0"/>
                <a:ea typeface="Cambria Math" pitchFamily="18" charset="0"/>
              </a:rPr>
              <a:t>What is Clustering?</a:t>
            </a:r>
          </a:p>
          <a:p>
            <a:pPr algn="l" rtl="0">
              <a:buFont typeface="Wingdings" pitchFamily="2" charset="2"/>
              <a:buChar char="q"/>
            </a:pPr>
            <a:r>
              <a:rPr lang="en-US" sz="2800" dirty="0" smtClean="0">
                <a:latin typeface="Cambria Math" pitchFamily="18" charset="0"/>
                <a:ea typeface="Cambria Math" pitchFamily="18" charset="0"/>
              </a:rPr>
              <a:t> Distance </a:t>
            </a:r>
            <a:r>
              <a:rPr lang="en-US" sz="2800" dirty="0" smtClean="0">
                <a:latin typeface="Cambria Math" pitchFamily="18" charset="0"/>
                <a:ea typeface="Cambria Math" pitchFamily="18" charset="0"/>
              </a:rPr>
              <a:t>measures and </a:t>
            </a:r>
            <a:r>
              <a:rPr lang="en-US" sz="2800" dirty="0" smtClean="0">
                <a:latin typeface="Cambria Math" pitchFamily="18" charset="0"/>
                <a:ea typeface="Cambria Math" pitchFamily="18" charset="0"/>
              </a:rPr>
              <a:t>spaces.</a:t>
            </a:r>
          </a:p>
          <a:p>
            <a:pPr algn="l" rtl="0">
              <a:buFont typeface="Wingdings" pitchFamily="2" charset="2"/>
              <a:buChar char="q"/>
            </a:pPr>
            <a:r>
              <a:rPr lang="en-US" sz="2800" dirty="0" smtClean="0">
                <a:latin typeface="Cambria Math" pitchFamily="18" charset="0"/>
                <a:ea typeface="Cambria Math" pitchFamily="18" charset="0"/>
              </a:rPr>
              <a:t> Algorithmic </a:t>
            </a:r>
            <a:r>
              <a:rPr lang="en-US" sz="2800" dirty="0" smtClean="0">
                <a:latin typeface="Cambria Math" pitchFamily="18" charset="0"/>
                <a:ea typeface="Cambria Math" pitchFamily="18" charset="0"/>
              </a:rPr>
              <a:t>approaches</a:t>
            </a:r>
            <a:r>
              <a:rPr lang="en-US" sz="2800" dirty="0" smtClean="0">
                <a:latin typeface="Cambria Math" pitchFamily="18" charset="0"/>
                <a:ea typeface="Cambria Math" pitchFamily="18" charset="0"/>
              </a:rPr>
              <a:t>.</a:t>
            </a:r>
          </a:p>
          <a:p>
            <a:pPr algn="l" rtl="0">
              <a:buFont typeface="Wingdings" pitchFamily="2" charset="2"/>
              <a:buChar char="q"/>
            </a:pPr>
            <a:r>
              <a:rPr lang="en-US" sz="2800" dirty="0" smtClean="0">
                <a:latin typeface="Cambria Math" pitchFamily="18" charset="0"/>
                <a:ea typeface="Cambria Math" pitchFamily="18" charset="0"/>
              </a:rPr>
              <a:t> The curse of </a:t>
            </a:r>
            <a:r>
              <a:rPr lang="en-US" sz="2800" dirty="0" smtClean="0">
                <a:latin typeface="Cambria Math" pitchFamily="18" charset="0"/>
                <a:ea typeface="Cambria Math" pitchFamily="18" charset="0"/>
              </a:rPr>
              <a:t>dimensionality.</a:t>
            </a:r>
          </a:p>
          <a:p>
            <a:pPr algn="l" rtl="0">
              <a:buFont typeface="Wingdings" pitchFamily="2" charset="2"/>
              <a:buChar char="q"/>
            </a:pPr>
            <a:r>
              <a:rPr lang="en-US" sz="2800" dirty="0" smtClean="0">
                <a:latin typeface="Cambria Math" pitchFamily="18" charset="0"/>
                <a:ea typeface="Cambria Math" pitchFamily="18" charset="0"/>
              </a:rPr>
              <a:t> </a:t>
            </a:r>
            <a:r>
              <a:rPr lang="en-US" sz="2800" dirty="0" smtClean="0">
                <a:latin typeface="Cambria Math" pitchFamily="18" charset="0"/>
                <a:ea typeface="Cambria Math" pitchFamily="18" charset="0"/>
              </a:rPr>
              <a:t>Hierarchical clustering.</a:t>
            </a:r>
          </a:p>
          <a:p>
            <a:pPr algn="l" rtl="0">
              <a:buFont typeface="Wingdings" pitchFamily="2" charset="2"/>
              <a:buChar char="q"/>
            </a:pPr>
            <a:r>
              <a:rPr lang="en-US" sz="2800" dirty="0" smtClean="0">
                <a:latin typeface="Cambria Math" pitchFamily="18" charset="0"/>
                <a:ea typeface="Cambria Math" pitchFamily="18" charset="0"/>
              </a:rPr>
              <a:t> Point assign clustering.</a:t>
            </a:r>
          </a:p>
          <a:p>
            <a:pPr algn="l" rtl="0">
              <a:buFont typeface="Wingdings" pitchFamily="2" charset="2"/>
              <a:buChar char="q"/>
            </a:pPr>
            <a:r>
              <a:rPr lang="en-US" sz="2800" dirty="0" smtClean="0">
                <a:latin typeface="Cambria Math" pitchFamily="18" charset="0"/>
                <a:ea typeface="Cambria Math" pitchFamily="18" charset="0"/>
              </a:rPr>
              <a:t> </a:t>
            </a:r>
            <a:r>
              <a:rPr lang="en-US" sz="2800" dirty="0" smtClean="0">
                <a:latin typeface="Cambria Math" pitchFamily="18" charset="0"/>
                <a:ea typeface="Cambria Math" pitchFamily="18" charset="0"/>
              </a:rPr>
              <a:t>non-main-memory </a:t>
            </a:r>
            <a:r>
              <a:rPr lang="en-US" sz="2800" dirty="0" smtClean="0">
                <a:latin typeface="Cambria Math" pitchFamily="18" charset="0"/>
                <a:ea typeface="Cambria Math" pitchFamily="18" charset="0"/>
              </a:rPr>
              <a:t>data clustering.</a:t>
            </a:r>
          </a:p>
          <a:p>
            <a:pPr algn="l" rtl="0">
              <a:buFont typeface="Wingdings" pitchFamily="2" charset="2"/>
              <a:buChar char="q"/>
            </a:pPr>
            <a:r>
              <a:rPr lang="en-US" sz="2800" dirty="0" smtClean="0">
                <a:latin typeface="Cambria Math" pitchFamily="18" charset="0"/>
                <a:ea typeface="Cambria Math" pitchFamily="18" charset="0"/>
              </a:rPr>
              <a:t> </a:t>
            </a:r>
            <a:r>
              <a:rPr lang="en-US" sz="2800" dirty="0" smtClean="0">
                <a:latin typeface="Cambria Math" pitchFamily="18" charset="0"/>
                <a:ea typeface="Cambria Math" pitchFamily="18" charset="0"/>
              </a:rPr>
              <a:t>Summary and other topics.</a:t>
            </a:r>
          </a:p>
          <a:p>
            <a:pPr algn="l" rtl="0">
              <a:buFont typeface="Wingdings" pitchFamily="2" charset="2"/>
              <a:buChar char="q"/>
            </a:pPr>
            <a:endParaRPr lang="en-US" sz="2800" dirty="0" smtClean="0">
              <a:latin typeface="Cambria Math" pitchFamily="18" charset="0"/>
              <a:ea typeface="Cambria Math" pitchFamily="18" charset="0"/>
            </a:endParaRPr>
          </a:p>
          <a:p>
            <a:pPr algn="l" rtl="0">
              <a:buFont typeface="Wingdings" pitchFamily="2" charset="2"/>
              <a:buChar char="q"/>
            </a:pPr>
            <a:endParaRPr lang="he-I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274638"/>
            <a:ext cx="8424936" cy="1143000"/>
          </a:xfrm>
        </p:spPr>
        <p:txBody>
          <a:bodyPr>
            <a:normAutofit fontScale="90000"/>
          </a:bodyPr>
          <a:lstStyle/>
          <a:p>
            <a:r>
              <a:rPr lang="en-US" b="1" dirty="0" smtClean="0">
                <a:latin typeface="Cambria Math" pitchFamily="18" charset="0"/>
                <a:ea typeface="Cambria Math" pitchFamily="18" charset="0"/>
              </a:rPr>
              <a:t>Hierarchical </a:t>
            </a:r>
            <a:r>
              <a:rPr lang="en-US" b="1" dirty="0" smtClean="0">
                <a:latin typeface="Cambria Math" pitchFamily="18" charset="0"/>
                <a:ea typeface="Cambria Math" pitchFamily="18" charset="0"/>
              </a:rPr>
              <a:t>Clustering in Non-Euclidean spaces</a:t>
            </a:r>
            <a:endParaRPr lang="he-IL" dirty="0"/>
          </a:p>
        </p:txBody>
      </p:sp>
      <p:sp>
        <p:nvSpPr>
          <p:cNvPr id="3" name="מציין מיקום תוכן 2"/>
          <p:cNvSpPr>
            <a:spLocks noGrp="1"/>
          </p:cNvSpPr>
          <p:nvPr>
            <p:ph sz="quarter" idx="1"/>
          </p:nvPr>
        </p:nvSpPr>
        <p:spPr>
          <a:xfrm>
            <a:off x="395536" y="1447800"/>
            <a:ext cx="8424936" cy="5149552"/>
          </a:xfrm>
        </p:spPr>
        <p:txBody>
          <a:bodyPr/>
          <a:lstStyle/>
          <a:p>
            <a:pPr algn="l" rtl="0"/>
            <a:r>
              <a:rPr lang="en-US" dirty="0" smtClean="0"/>
              <a:t>Main problem: We use distance measures such as mentioned at the beginning. So we can’t base distances on location of points.</a:t>
            </a:r>
          </a:p>
          <a:p>
            <a:pPr algn="l" rtl="0">
              <a:buNone/>
            </a:pPr>
            <a:r>
              <a:rPr lang="en-US" dirty="0" smtClean="0"/>
              <a:t>	</a:t>
            </a:r>
            <a:r>
              <a:rPr lang="en-US" dirty="0" smtClean="0"/>
              <a:t>The problem arises when we need to represent a cluster, Because we cannot replace a collection of points by their centroid.</a:t>
            </a:r>
          </a:p>
          <a:p>
            <a:pPr algn="l" rtl="0">
              <a:buNone/>
            </a:pPr>
            <a:r>
              <a:rPr lang="en-US" dirty="0" smtClean="0"/>
              <a:t>	</a:t>
            </a:r>
            <a:r>
              <a:rPr lang="en-US" dirty="0" smtClean="0">
                <a:solidFill>
                  <a:srgbClr val="FF0000"/>
                </a:solidFill>
              </a:rPr>
              <a:t>Euclidean space                                     Strings space </a:t>
            </a:r>
            <a:r>
              <a:rPr lang="en-US" dirty="0" smtClean="0"/>
              <a:t>(edit distance)</a:t>
            </a:r>
          </a:p>
          <a:p>
            <a:pPr algn="l" rtl="0">
              <a:buNone/>
            </a:pPr>
            <a:r>
              <a:rPr lang="en-US" dirty="0" smtClean="0"/>
              <a:t>	</a:t>
            </a:r>
            <a:r>
              <a:rPr lang="en-US" dirty="0" smtClean="0"/>
              <a:t>		</a:t>
            </a:r>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buNone/>
            </a:pPr>
            <a:endParaRPr lang="he-IL" dirty="0"/>
          </a:p>
        </p:txBody>
      </p:sp>
      <p:pic>
        <p:nvPicPr>
          <p:cNvPr id="49154" name="Picture 2"/>
          <p:cNvPicPr>
            <a:picLocks noChangeAspect="1" noChangeArrowheads="1"/>
          </p:cNvPicPr>
          <p:nvPr/>
        </p:nvPicPr>
        <p:blipFill>
          <a:blip r:embed="rId2" cstate="print"/>
          <a:srcRect/>
          <a:stretch>
            <a:fillRect/>
          </a:stretch>
        </p:blipFill>
        <p:spPr bwMode="auto">
          <a:xfrm>
            <a:off x="899592" y="4086572"/>
            <a:ext cx="2421502" cy="2078732"/>
          </a:xfrm>
          <a:prstGeom prst="rect">
            <a:avLst/>
          </a:prstGeom>
          <a:noFill/>
          <a:ln w="9525">
            <a:noFill/>
            <a:miter lim="800000"/>
            <a:headEnd/>
            <a:tailEnd/>
          </a:ln>
        </p:spPr>
      </p:pic>
      <p:cxnSp>
        <p:nvCxnSpPr>
          <p:cNvPr id="6" name="מחבר חץ ישר 5"/>
          <p:cNvCxnSpPr/>
          <p:nvPr/>
        </p:nvCxnSpPr>
        <p:spPr>
          <a:xfrm flipV="1">
            <a:off x="683568" y="3789040"/>
            <a:ext cx="0"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p:nvPr/>
        </p:nvCxnSpPr>
        <p:spPr>
          <a:xfrm>
            <a:off x="395536" y="6237312"/>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35896" y="6185878"/>
            <a:ext cx="288032" cy="411474"/>
          </a:xfrm>
          <a:prstGeom prst="rect">
            <a:avLst/>
          </a:prstGeom>
          <a:noFill/>
        </p:spPr>
      </p:pic>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5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528" y="3593590"/>
            <a:ext cx="288032" cy="411474"/>
          </a:xfrm>
          <a:prstGeom prst="rect">
            <a:avLst/>
          </a:prstGeom>
          <a:noFill/>
        </p:spPr>
      </p:pic>
      <p:sp>
        <p:nvSpPr>
          <p:cNvPr id="18" name="צורה חופשית 17"/>
          <p:cNvSpPr/>
          <p:nvPr/>
        </p:nvSpPr>
        <p:spPr>
          <a:xfrm>
            <a:off x="5220072" y="4017967"/>
            <a:ext cx="2855258" cy="2075329"/>
          </a:xfrm>
          <a:custGeom>
            <a:avLst/>
            <a:gdLst>
              <a:gd name="connsiteX0" fmla="*/ 900953 w 2855258"/>
              <a:gd name="connsiteY0" fmla="*/ 69476 h 2075329"/>
              <a:gd name="connsiteX1" fmla="*/ 2823882 w 2855258"/>
              <a:gd name="connsiteY1" fmla="*/ 1508311 h 2075329"/>
              <a:gd name="connsiteX2" fmla="*/ 1089212 w 2855258"/>
              <a:gd name="connsiteY2" fmla="*/ 2005852 h 2075329"/>
              <a:gd name="connsiteX3" fmla="*/ 26894 w 2855258"/>
              <a:gd name="connsiteY3" fmla="*/ 1091452 h 2075329"/>
              <a:gd name="connsiteX4" fmla="*/ 900953 w 2855258"/>
              <a:gd name="connsiteY4" fmla="*/ 69476 h 2075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5258" h="2075329">
                <a:moveTo>
                  <a:pt x="900953" y="69476"/>
                </a:moveTo>
                <a:cubicBezTo>
                  <a:pt x="1367118" y="138953"/>
                  <a:pt x="2792506" y="1185582"/>
                  <a:pt x="2823882" y="1508311"/>
                </a:cubicBezTo>
                <a:cubicBezTo>
                  <a:pt x="2855258" y="1831040"/>
                  <a:pt x="1555377" y="2075329"/>
                  <a:pt x="1089212" y="2005852"/>
                </a:cubicBezTo>
                <a:cubicBezTo>
                  <a:pt x="623047" y="1936376"/>
                  <a:pt x="53788" y="1416422"/>
                  <a:pt x="26894" y="1091452"/>
                </a:cubicBezTo>
                <a:cubicBezTo>
                  <a:pt x="0" y="766482"/>
                  <a:pt x="434788" y="0"/>
                  <a:pt x="900953" y="69476"/>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
        <p:nvSpPr>
          <p:cNvPr id="4916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5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44014" y="4293096"/>
            <a:ext cx="331237" cy="288032"/>
          </a:xfrm>
          <a:prstGeom prst="rect">
            <a:avLst/>
          </a:prstGeom>
          <a:noFill/>
        </p:spPr>
      </p:pic>
      <p:sp>
        <p:nvSpPr>
          <p:cNvPr id="49161"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4916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62"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724128" y="5001175"/>
            <a:ext cx="360040" cy="300033"/>
          </a:xfrm>
          <a:prstGeom prst="rect">
            <a:avLst/>
          </a:prstGeom>
          <a:noFill/>
        </p:spPr>
      </p:pic>
      <p:sp>
        <p:nvSpPr>
          <p:cNvPr id="4916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64" name="Picture 1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444208" y="4606652"/>
            <a:ext cx="511890" cy="262508"/>
          </a:xfrm>
          <a:prstGeom prst="rect">
            <a:avLst/>
          </a:prstGeom>
          <a:noFill/>
        </p:spPr>
      </p:pic>
      <p:sp>
        <p:nvSpPr>
          <p:cNvPr id="4916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66" name="Picture 1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372199" y="5326732"/>
            <a:ext cx="498765" cy="262508"/>
          </a:xfrm>
          <a:prstGeom prst="rect">
            <a:avLst/>
          </a:prstGeom>
          <a:noFill/>
        </p:spPr>
      </p:pic>
      <p:sp>
        <p:nvSpPr>
          <p:cNvPr id="4916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68" name="Picture 1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7308304" y="5301208"/>
            <a:ext cx="446450" cy="288032"/>
          </a:xfrm>
          <a:prstGeom prst="rect">
            <a:avLst/>
          </a:prstGeom>
          <a:noFill/>
        </p:spPr>
      </p:pic>
      <p:cxnSp>
        <p:nvCxnSpPr>
          <p:cNvPr id="33" name="מחבר חץ ישר 32"/>
          <p:cNvCxnSpPr/>
          <p:nvPr/>
        </p:nvCxnSpPr>
        <p:spPr>
          <a:xfrm flipH="1">
            <a:off x="2267744" y="4149080"/>
            <a:ext cx="93610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17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70" name="Picture 18"/>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03848" y="3835782"/>
            <a:ext cx="820156" cy="287774"/>
          </a:xfrm>
          <a:prstGeom prst="rect">
            <a:avLst/>
          </a:prstGeom>
          <a:noFill/>
        </p:spPr>
      </p:pic>
      <p:sp>
        <p:nvSpPr>
          <p:cNvPr id="4917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9172" name="Picture 20"/>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6903546" y="3933056"/>
            <a:ext cx="1195333" cy="28803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74638"/>
            <a:ext cx="8496944" cy="1066130"/>
          </a:xfrm>
        </p:spPr>
        <p:txBody>
          <a:bodyPr>
            <a:normAutofit fontScale="90000"/>
          </a:bodyPr>
          <a:lstStyle/>
          <a:p>
            <a:r>
              <a:rPr lang="en-US" b="1" dirty="0" smtClean="0">
                <a:latin typeface="Cambria Math" pitchFamily="18" charset="0"/>
                <a:ea typeface="Cambria Math" pitchFamily="18" charset="0"/>
              </a:rPr>
              <a:t>Hierarchical Clustering in Non-Euclidean spaces</a:t>
            </a:r>
            <a:endParaRPr lang="he-IL" dirty="0"/>
          </a:p>
        </p:txBody>
      </p:sp>
      <p:sp>
        <p:nvSpPr>
          <p:cNvPr id="3" name="מציין מיקום תוכן 2"/>
          <p:cNvSpPr>
            <a:spLocks noGrp="1"/>
          </p:cNvSpPr>
          <p:nvPr>
            <p:ph sz="quarter" idx="1"/>
          </p:nvPr>
        </p:nvSpPr>
        <p:spPr>
          <a:xfrm>
            <a:off x="467544" y="1447800"/>
            <a:ext cx="8352928" cy="5221560"/>
          </a:xfrm>
        </p:spPr>
        <p:txBody>
          <a:bodyPr>
            <a:normAutofit lnSpcReduction="10000"/>
          </a:bodyPr>
          <a:lstStyle/>
          <a:p>
            <a:pPr algn="l" rtl="0">
              <a:buNone/>
            </a:pPr>
            <a:r>
              <a:rPr lang="en-US" sz="3200" dirty="0" smtClean="0"/>
              <a:t>Example:</a:t>
            </a:r>
          </a:p>
          <a:p>
            <a:pPr algn="l" rtl="0">
              <a:buNone/>
            </a:pPr>
            <a:r>
              <a:rPr lang="en-US" dirty="0" smtClean="0"/>
              <a:t>Suppose we use edit distance, so</a:t>
            </a:r>
          </a:p>
          <a:p>
            <a:pPr algn="l" rtl="0">
              <a:buNone/>
            </a:pPr>
            <a:r>
              <a:rPr lang="en-US" dirty="0" smtClean="0"/>
              <a:t>But there is no string represents their average.</a:t>
            </a:r>
          </a:p>
          <a:p>
            <a:pPr algn="l" rtl="0">
              <a:buNone/>
            </a:pPr>
            <a:endParaRPr lang="en-US" dirty="0" smtClean="0"/>
          </a:p>
          <a:p>
            <a:pPr algn="l" rtl="0">
              <a:buNone/>
            </a:pPr>
            <a:r>
              <a:rPr lang="en-US" sz="3200" dirty="0" smtClean="0"/>
              <a:t>Solution:</a:t>
            </a:r>
          </a:p>
          <a:p>
            <a:pPr algn="l" rtl="0">
              <a:buNone/>
            </a:pPr>
            <a:r>
              <a:rPr lang="en-US" dirty="0" smtClean="0"/>
              <a:t>We pick one of the points in the cluster itself to represent the cluster. This point should be selected as close to all the points in the cluster, so it represent some kind of “center”.</a:t>
            </a:r>
          </a:p>
          <a:p>
            <a:pPr algn="l" rtl="0">
              <a:buNone/>
            </a:pPr>
            <a:r>
              <a:rPr lang="en-US" dirty="0" smtClean="0"/>
              <a:t>	</a:t>
            </a:r>
            <a:r>
              <a:rPr lang="en-US" dirty="0" smtClean="0"/>
              <a:t>We call the representative point Clustroid.</a:t>
            </a:r>
          </a:p>
          <a:p>
            <a:pPr algn="l" rtl="0">
              <a:buNone/>
            </a:pPr>
            <a:endParaRPr lang="en-US" dirty="0" smtClean="0"/>
          </a:p>
          <a:p>
            <a:pPr algn="l" rtl="0">
              <a:buNone/>
            </a:pPr>
            <a:r>
              <a:rPr lang="en-US" dirty="0" smtClean="0"/>
              <a:t> </a:t>
            </a:r>
            <a:endParaRPr lang="he-IL" dirty="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8"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99992" y="2060848"/>
            <a:ext cx="1800200" cy="28803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74638"/>
            <a:ext cx="8568952" cy="1210146"/>
          </a:xfrm>
        </p:spPr>
        <p:txBody>
          <a:bodyPr>
            <a:normAutofit fontScale="90000"/>
          </a:bodyPr>
          <a:lstStyle/>
          <a:p>
            <a:r>
              <a:rPr lang="en-US" b="1" dirty="0" smtClean="0">
                <a:latin typeface="Cambria Math" pitchFamily="18" charset="0"/>
                <a:ea typeface="Cambria Math" pitchFamily="18" charset="0"/>
              </a:rPr>
              <a:t>Hierarchical Clustering in Non-Euclidean spaces</a:t>
            </a:r>
            <a:endParaRPr lang="he-IL" b="1" dirty="0"/>
          </a:p>
        </p:txBody>
      </p:sp>
      <p:sp>
        <p:nvSpPr>
          <p:cNvPr id="3" name="מציין מיקום תוכן 2"/>
          <p:cNvSpPr>
            <a:spLocks noGrp="1"/>
          </p:cNvSpPr>
          <p:nvPr>
            <p:ph sz="quarter" idx="1"/>
          </p:nvPr>
        </p:nvSpPr>
        <p:spPr>
          <a:xfrm>
            <a:off x="467544" y="1556792"/>
            <a:ext cx="8424936" cy="4968552"/>
          </a:xfrm>
        </p:spPr>
        <p:txBody>
          <a:bodyPr/>
          <a:lstStyle/>
          <a:p>
            <a:pPr algn="l" rtl="0">
              <a:buNone/>
            </a:pPr>
            <a:r>
              <a:rPr lang="en-US" sz="3200" dirty="0" smtClean="0"/>
              <a:t>Selecting  the </a:t>
            </a:r>
            <a:r>
              <a:rPr lang="en-US" sz="3200" dirty="0" smtClean="0"/>
              <a:t>clustroid</a:t>
            </a:r>
            <a:r>
              <a:rPr lang="en-US" sz="3200" dirty="0" smtClean="0"/>
              <a:t>.</a:t>
            </a:r>
            <a:endParaRPr lang="en-US" dirty="0" smtClean="0"/>
          </a:p>
          <a:p>
            <a:pPr algn="l" rtl="0">
              <a:buNone/>
            </a:pPr>
            <a:r>
              <a:rPr lang="en-US" dirty="0" smtClean="0"/>
              <a:t>There are few ways of selecting the clustroid point:</a:t>
            </a:r>
          </a:p>
          <a:p>
            <a:pPr algn="l" rtl="0">
              <a:buNone/>
            </a:pPr>
            <a:r>
              <a:rPr lang="en-US" dirty="0" smtClean="0"/>
              <a:t>Select as clustroid the point that minimize:</a:t>
            </a:r>
          </a:p>
          <a:p>
            <a:pPr marL="514350" indent="-514350" algn="l" rtl="0">
              <a:buFont typeface="+mj-lt"/>
              <a:buAutoNum type="arabicPeriod"/>
            </a:pPr>
            <a:r>
              <a:rPr lang="en-US" dirty="0" smtClean="0"/>
              <a:t>The sum of the distances to the other points in the cluster.</a:t>
            </a:r>
          </a:p>
          <a:p>
            <a:pPr marL="514350" indent="-514350" algn="l" rtl="0">
              <a:buFont typeface="+mj-lt"/>
              <a:buAutoNum type="arabicPeriod"/>
            </a:pPr>
            <a:r>
              <a:rPr lang="en-US" dirty="0" smtClean="0"/>
              <a:t>The maximum distance to another point in the cluster.</a:t>
            </a:r>
          </a:p>
          <a:p>
            <a:pPr marL="514350" indent="-514350" algn="l" rtl="0">
              <a:buFont typeface="+mj-lt"/>
              <a:buAutoNum type="arabicPeriod"/>
            </a:pPr>
            <a:r>
              <a:rPr lang="en-US" dirty="0" smtClean="0"/>
              <a:t>The sum of the squares of the distances to the other points in the cluster.</a:t>
            </a:r>
          </a:p>
          <a:p>
            <a:pPr marL="514350" indent="-514350" algn="l" rtl="0">
              <a:buNone/>
            </a:pPr>
            <a:endParaRPr lang="he-IL"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74638"/>
            <a:ext cx="8640960" cy="1143000"/>
          </a:xfrm>
        </p:spPr>
        <p:txBody>
          <a:bodyPr>
            <a:normAutofit fontScale="90000"/>
          </a:bodyPr>
          <a:lstStyle/>
          <a:p>
            <a:r>
              <a:rPr lang="en-US" b="1" dirty="0" smtClean="0">
                <a:latin typeface="Cambria Math" pitchFamily="18" charset="0"/>
                <a:ea typeface="Cambria Math" pitchFamily="18" charset="0"/>
              </a:rPr>
              <a:t>Hierarchical Clustering in Non-Euclidean spaces</a:t>
            </a:r>
            <a:endParaRPr lang="he-IL" dirty="0"/>
          </a:p>
        </p:txBody>
      </p:sp>
      <p:sp>
        <p:nvSpPr>
          <p:cNvPr id="3" name="מציין מיקום תוכן 2"/>
          <p:cNvSpPr>
            <a:spLocks noGrp="1"/>
          </p:cNvSpPr>
          <p:nvPr>
            <p:ph sz="quarter" idx="1"/>
          </p:nvPr>
        </p:nvSpPr>
        <p:spPr>
          <a:xfrm>
            <a:off x="323528" y="1340768"/>
            <a:ext cx="8568952" cy="5184576"/>
          </a:xfrm>
        </p:spPr>
        <p:txBody>
          <a:bodyPr/>
          <a:lstStyle/>
          <a:p>
            <a:pPr algn="l" rtl="0">
              <a:buNone/>
            </a:pPr>
            <a:r>
              <a:rPr lang="en-US" sz="3200" dirty="0" smtClean="0">
                <a:latin typeface="Cambria Math" pitchFamily="18" charset="0"/>
                <a:ea typeface="Cambria Math" pitchFamily="18" charset="0"/>
              </a:rPr>
              <a:t>Example:</a:t>
            </a:r>
          </a:p>
          <a:p>
            <a:pPr algn="l" rtl="0"/>
            <a:r>
              <a:rPr lang="en-US" dirty="0" smtClean="0">
                <a:latin typeface="Cambria Math" pitchFamily="18" charset="0"/>
                <a:ea typeface="Cambria Math" pitchFamily="18" charset="0"/>
              </a:rPr>
              <a:t>Using edit distance.</a:t>
            </a:r>
          </a:p>
          <a:p>
            <a:pPr algn="l" rtl="0"/>
            <a:r>
              <a:rPr lang="en-US" dirty="0" smtClean="0">
                <a:latin typeface="Cambria Math" pitchFamily="18" charset="0"/>
                <a:ea typeface="Cambria Math" pitchFamily="18" charset="0"/>
              </a:rPr>
              <a:t>Cluster points: </a:t>
            </a:r>
            <a:r>
              <a:rPr lang="en-US"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aecdb</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abecb</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ecdab</a:t>
            </a:r>
            <a:r>
              <a:rPr lang="en-US" dirty="0" smtClean="0">
                <a:latin typeface="Cambria Math" pitchFamily="18" charset="0"/>
                <a:ea typeface="Cambria Math" pitchFamily="18" charset="0"/>
              </a:rPr>
              <a:t>.</a:t>
            </a:r>
          </a:p>
          <a:p>
            <a:pPr algn="l" rtl="0">
              <a:buNone/>
            </a:pPr>
            <a:r>
              <a:rPr lang="en-US" dirty="0" smtClean="0">
                <a:latin typeface="Cambria Math" pitchFamily="18" charset="0"/>
                <a:ea typeface="Cambria Math" pitchFamily="18" charset="0"/>
              </a:rPr>
              <a:t>Their distances:</a:t>
            </a:r>
          </a:p>
          <a:p>
            <a:pPr algn="l" rtl="0">
              <a:buNone/>
            </a:pPr>
            <a:endParaRPr lang="en-US" dirty="0" smtClean="0">
              <a:latin typeface="Cambria Math" pitchFamily="18" charset="0"/>
              <a:ea typeface="Cambria Math" pitchFamily="18" charset="0"/>
            </a:endParaRPr>
          </a:p>
          <a:p>
            <a:pPr algn="l" rtl="0">
              <a:buNone/>
            </a:pPr>
            <a:endParaRPr lang="en-US" dirty="0" smtClean="0">
              <a:latin typeface="Cambria Math" pitchFamily="18" charset="0"/>
              <a:ea typeface="Cambria Math" pitchFamily="18" charset="0"/>
            </a:endParaRPr>
          </a:p>
          <a:p>
            <a:pPr algn="l" rtl="0">
              <a:buNone/>
            </a:pPr>
            <a:r>
              <a:rPr lang="en-US" dirty="0" smtClean="0">
                <a:latin typeface="Cambria Math" pitchFamily="18" charset="0"/>
                <a:ea typeface="Cambria Math" pitchFamily="18" charset="0"/>
              </a:rPr>
              <a:t>Applying the three clustroid criteria to each of the four points:</a:t>
            </a:r>
            <a:endParaRPr lang="he-IL" dirty="0">
              <a:latin typeface="Cambria Math" pitchFamily="18" charset="0"/>
              <a:ea typeface="Cambria Math" pitchFamily="18" charset="0"/>
            </a:endParaRPr>
          </a:p>
        </p:txBody>
      </p:sp>
      <p:pic>
        <p:nvPicPr>
          <p:cNvPr id="51203" name="Picture 3"/>
          <p:cNvPicPr>
            <a:picLocks noChangeAspect="1" noChangeArrowheads="1"/>
          </p:cNvPicPr>
          <p:nvPr/>
        </p:nvPicPr>
        <p:blipFill>
          <a:blip r:embed="rId2" cstate="print"/>
          <a:srcRect/>
          <a:stretch>
            <a:fillRect/>
          </a:stretch>
        </p:blipFill>
        <p:spPr bwMode="auto">
          <a:xfrm>
            <a:off x="3295649" y="2924944"/>
            <a:ext cx="3048632" cy="1114798"/>
          </a:xfrm>
          <a:prstGeom prst="rect">
            <a:avLst/>
          </a:prstGeom>
          <a:noFill/>
          <a:ln w="9525">
            <a:noFill/>
            <a:miter lim="800000"/>
            <a:headEnd/>
            <a:tailEnd/>
          </a:ln>
        </p:spPr>
      </p:pic>
      <p:pic>
        <p:nvPicPr>
          <p:cNvPr id="51205" name="Picture 5"/>
          <p:cNvPicPr>
            <a:picLocks noChangeAspect="1" noChangeArrowheads="1"/>
          </p:cNvPicPr>
          <p:nvPr/>
        </p:nvPicPr>
        <p:blipFill>
          <a:blip r:embed="rId3" cstate="print"/>
          <a:srcRect/>
          <a:stretch>
            <a:fillRect/>
          </a:stretch>
        </p:blipFill>
        <p:spPr bwMode="auto">
          <a:xfrm>
            <a:off x="3275856" y="4752641"/>
            <a:ext cx="3024336" cy="1124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74638"/>
            <a:ext cx="8496944" cy="1143000"/>
          </a:xfrm>
        </p:spPr>
        <p:txBody>
          <a:bodyPr>
            <a:normAutofit fontScale="90000"/>
          </a:bodyPr>
          <a:lstStyle/>
          <a:p>
            <a:r>
              <a:rPr lang="en-US" b="1" dirty="0" smtClean="0">
                <a:latin typeface="Cambria Math" pitchFamily="18" charset="0"/>
                <a:ea typeface="Cambria Math" pitchFamily="18" charset="0"/>
              </a:rPr>
              <a:t>Hierarchical Clustering in Non-Euclidean spaces</a:t>
            </a:r>
            <a:endParaRPr lang="he-IL" dirty="0"/>
          </a:p>
        </p:txBody>
      </p:sp>
      <p:sp>
        <p:nvSpPr>
          <p:cNvPr id="3" name="מציין מיקום תוכן 2"/>
          <p:cNvSpPr>
            <a:spLocks noGrp="1"/>
          </p:cNvSpPr>
          <p:nvPr>
            <p:ph sz="quarter" idx="1"/>
          </p:nvPr>
        </p:nvSpPr>
        <p:spPr>
          <a:xfrm>
            <a:off x="251520" y="1447800"/>
            <a:ext cx="8640960" cy="5077544"/>
          </a:xfrm>
        </p:spPr>
        <p:txBody>
          <a:bodyPr/>
          <a:lstStyle/>
          <a:p>
            <a:pPr algn="l" rtl="0">
              <a:buNone/>
            </a:pPr>
            <a:r>
              <a:rPr lang="en-US" sz="3200" dirty="0" smtClean="0">
                <a:latin typeface="Cambria Math" pitchFamily="18" charset="0"/>
                <a:ea typeface="Cambria Math" pitchFamily="18" charset="0"/>
              </a:rPr>
              <a:t>Results:</a:t>
            </a:r>
          </a:p>
          <a:p>
            <a:pPr algn="l" rtl="0">
              <a:buNone/>
            </a:pPr>
            <a:r>
              <a:rPr lang="en-US" dirty="0" smtClean="0">
                <a:latin typeface="Cambria Math" pitchFamily="18" charset="0"/>
                <a:ea typeface="Cambria Math" pitchFamily="18" charset="0"/>
              </a:rPr>
              <a:t>For every criteria selected, “</a:t>
            </a:r>
            <a:r>
              <a:rPr lang="en-US" dirty="0" err="1" smtClean="0">
                <a:latin typeface="Cambria Math" pitchFamily="18" charset="0"/>
                <a:ea typeface="Cambria Math" pitchFamily="18" charset="0"/>
              </a:rPr>
              <a:t>aecdb</a:t>
            </a:r>
            <a:r>
              <a:rPr lang="en-US" dirty="0" smtClean="0">
                <a:latin typeface="Cambria Math" pitchFamily="18" charset="0"/>
                <a:ea typeface="Cambria Math" pitchFamily="18" charset="0"/>
              </a:rPr>
              <a:t>” will be selected as clustroid.</a:t>
            </a:r>
          </a:p>
          <a:p>
            <a:pPr algn="l" rtl="0">
              <a:buNone/>
            </a:pPr>
            <a:r>
              <a:rPr lang="en-US" sz="3200" dirty="0" smtClean="0">
                <a:latin typeface="Cambria Math" pitchFamily="18" charset="0"/>
                <a:ea typeface="Cambria Math" pitchFamily="18" charset="0"/>
              </a:rPr>
              <a:t>Measuring distance between clusters:</a:t>
            </a:r>
          </a:p>
          <a:p>
            <a:pPr algn="l" rtl="0">
              <a:buNone/>
            </a:pPr>
            <a:r>
              <a:rPr lang="en-US" dirty="0" smtClean="0">
                <a:latin typeface="Cambria Math" pitchFamily="18" charset="0"/>
                <a:ea typeface="Cambria Math" pitchFamily="18" charset="0"/>
              </a:rPr>
              <a:t>Using clustroid instead of centroid, we can apply all options used for the Euclidean space measure.</a:t>
            </a:r>
          </a:p>
          <a:p>
            <a:pPr algn="l" rtl="0">
              <a:buNone/>
            </a:pPr>
            <a:r>
              <a:rPr lang="en-US" dirty="0" smtClean="0">
                <a:latin typeface="Cambria Math" pitchFamily="18" charset="0"/>
                <a:ea typeface="Cambria Math" pitchFamily="18" charset="0"/>
              </a:rPr>
              <a:t>That include:</a:t>
            </a:r>
          </a:p>
          <a:p>
            <a:pPr algn="l" rtl="0"/>
            <a:r>
              <a:rPr lang="en-US" dirty="0" smtClean="0">
                <a:latin typeface="Cambria Math" pitchFamily="18" charset="0"/>
                <a:ea typeface="Cambria Math" pitchFamily="18" charset="0"/>
              </a:rPr>
              <a:t>The minimum distance between any pair of points.	</a:t>
            </a:r>
          </a:p>
          <a:p>
            <a:pPr algn="l" rtl="0"/>
            <a:r>
              <a:rPr lang="en-US" dirty="0" smtClean="0">
                <a:latin typeface="Cambria Math" pitchFamily="18" charset="0"/>
                <a:ea typeface="Cambria Math" pitchFamily="18" charset="0"/>
              </a:rPr>
              <a:t>Average distance between all pair of points.</a:t>
            </a:r>
          </a:p>
          <a:p>
            <a:pPr algn="l" rtl="0"/>
            <a:r>
              <a:rPr lang="en-US" dirty="0" smtClean="0">
                <a:latin typeface="Cambria Math" pitchFamily="18" charset="0"/>
                <a:ea typeface="Cambria Math" pitchFamily="18" charset="0"/>
              </a:rPr>
              <a:t>Using radius or diameter (the same definition).</a:t>
            </a:r>
          </a:p>
          <a:p>
            <a:pPr algn="l" rtl="0"/>
            <a:endParaRPr lang="en-US" dirty="0" smtClean="0"/>
          </a:p>
          <a:p>
            <a:pPr algn="l" rtl="0">
              <a:buNone/>
            </a:pPr>
            <a:endParaRPr lang="he-I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74638"/>
            <a:ext cx="8712968" cy="1143000"/>
          </a:xfrm>
        </p:spPr>
        <p:txBody>
          <a:bodyPr>
            <a:normAutofit fontScale="90000"/>
          </a:bodyPr>
          <a:lstStyle/>
          <a:p>
            <a:pPr rtl="0"/>
            <a:r>
              <a:rPr lang="en-US" b="1" dirty="0" smtClean="0">
                <a:latin typeface="Cambria Math" pitchFamily="18" charset="0"/>
                <a:ea typeface="Cambria Math" pitchFamily="18" charset="0"/>
              </a:rPr>
              <a:t>Hierarchical Clustering in Non-Euclidean spaces</a:t>
            </a:r>
            <a:endParaRPr lang="he-IL" dirty="0"/>
          </a:p>
        </p:txBody>
      </p:sp>
      <p:sp>
        <p:nvSpPr>
          <p:cNvPr id="3" name="מציין מיקום תוכן 2"/>
          <p:cNvSpPr>
            <a:spLocks noGrp="1"/>
          </p:cNvSpPr>
          <p:nvPr>
            <p:ph sz="quarter" idx="1"/>
          </p:nvPr>
        </p:nvSpPr>
        <p:spPr>
          <a:xfrm>
            <a:off x="395536" y="1447800"/>
            <a:ext cx="8424936" cy="4933528"/>
          </a:xfrm>
        </p:spPr>
        <p:txBody>
          <a:bodyPr/>
          <a:lstStyle/>
          <a:p>
            <a:pPr algn="l" rtl="0">
              <a:buNone/>
            </a:pPr>
            <a:r>
              <a:rPr lang="en-US" sz="3200" dirty="0" smtClean="0">
                <a:latin typeface="Cambria Math" pitchFamily="18" charset="0"/>
                <a:ea typeface="Cambria Math" pitchFamily="18" charset="0"/>
              </a:rPr>
              <a:t>Stopping criterion:</a:t>
            </a:r>
          </a:p>
          <a:p>
            <a:pPr algn="l" rtl="0"/>
            <a:r>
              <a:rPr lang="en-US" sz="2400" dirty="0" smtClean="0">
                <a:latin typeface="Cambria Math" pitchFamily="18" charset="0"/>
                <a:ea typeface="Cambria Math" pitchFamily="18" charset="0"/>
              </a:rPr>
              <a:t>Uses criterions not directly using centroids, except the radius which is valid also to Non-Euclidean spaces.</a:t>
            </a:r>
          </a:p>
          <a:p>
            <a:pPr algn="l" rtl="0"/>
            <a:r>
              <a:rPr lang="en-US" sz="2400" dirty="0" smtClean="0">
                <a:latin typeface="Cambria Math" pitchFamily="18" charset="0"/>
                <a:ea typeface="Cambria Math" pitchFamily="18" charset="0"/>
              </a:rPr>
              <a:t>So all criterions may be used for </a:t>
            </a:r>
            <a:r>
              <a:rPr lang="en-US" sz="2400" dirty="0" smtClean="0">
                <a:latin typeface="Cambria Math" pitchFamily="18" charset="0"/>
                <a:ea typeface="Cambria Math" pitchFamily="18" charset="0"/>
              </a:rPr>
              <a:t>Non-Euclidean </a:t>
            </a:r>
            <a:r>
              <a:rPr lang="en-US" sz="2400" dirty="0" smtClean="0">
                <a:latin typeface="Cambria Math" pitchFamily="18" charset="0"/>
                <a:ea typeface="Cambria Math" pitchFamily="18" charset="0"/>
              </a:rPr>
              <a:t>spaces as well.</a:t>
            </a:r>
          </a:p>
          <a:p>
            <a:pPr algn="l" rtl="0">
              <a:buNone/>
            </a:pPr>
            <a:endParaRPr lang="en-US" sz="2400" dirty="0" smtClean="0"/>
          </a:p>
          <a:p>
            <a:pPr algn="l" rtl="0">
              <a:buNone/>
            </a:pPr>
            <a:endParaRPr lang="en-US" sz="2400" dirty="0" smtClean="0"/>
          </a:p>
          <a:p>
            <a:pPr algn="l" rtl="0">
              <a:buNone/>
            </a:pPr>
            <a:endParaRPr lang="en-US" sz="2400" dirty="0" smtClean="0"/>
          </a:p>
          <a:p>
            <a:pPr algn="l" rtl="0">
              <a:buNone/>
            </a:pPr>
            <a:endParaRPr lang="he-IL"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9512" y="2852936"/>
            <a:ext cx="8784976" cy="850106"/>
          </a:xfrm>
        </p:spPr>
        <p:txBody>
          <a:bodyPr/>
          <a:lstStyle/>
          <a:p>
            <a:pPr algn="ctr"/>
            <a:r>
              <a:rPr lang="en-US" b="1" dirty="0" smtClean="0">
                <a:latin typeface="Cambria Math" pitchFamily="18" charset="0"/>
                <a:ea typeface="Cambria Math" pitchFamily="18" charset="0"/>
              </a:rPr>
              <a:t>Point  assign algorithms</a:t>
            </a:r>
            <a:endParaRPr lang="he-IL" b="1"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b="1" dirty="0" smtClean="0">
                <a:latin typeface="Cambria Math" pitchFamily="18" charset="0"/>
                <a:ea typeface="Cambria Math" pitchFamily="18" charset="0"/>
              </a:rPr>
              <a:t>K – Means Algorithms</a:t>
            </a:r>
            <a:endParaRPr lang="he-IL" b="1"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539552" y="1556792"/>
            <a:ext cx="8208912" cy="5040560"/>
          </a:xfrm>
        </p:spPr>
        <p:txBody>
          <a:bodyPr/>
          <a:lstStyle/>
          <a:p>
            <a:pPr algn="l" rtl="0"/>
            <a:r>
              <a:rPr lang="en-US" dirty="0" smtClean="0">
                <a:latin typeface="Cambria Math" pitchFamily="18" charset="0"/>
                <a:ea typeface="Cambria Math" pitchFamily="18" charset="0"/>
              </a:rPr>
              <a:t>Best known point assignment clustering algorithms.</a:t>
            </a:r>
          </a:p>
          <a:p>
            <a:pPr algn="l" rtl="0"/>
            <a:r>
              <a:rPr lang="en-US" dirty="0" smtClean="0">
                <a:latin typeface="Cambria Math" pitchFamily="18" charset="0"/>
                <a:ea typeface="Cambria Math" pitchFamily="18" charset="0"/>
              </a:rPr>
              <a:t>Works well in practice.</a:t>
            </a:r>
          </a:p>
          <a:p>
            <a:pPr algn="l" rtl="0"/>
            <a:r>
              <a:rPr lang="en-US" dirty="0" smtClean="0">
                <a:latin typeface="Cambria Math" pitchFamily="18" charset="0"/>
                <a:ea typeface="Cambria Math" pitchFamily="18" charset="0"/>
              </a:rPr>
              <a:t>Assume a Euclidean space.</a:t>
            </a:r>
          </a:p>
          <a:p>
            <a:pPr algn="l" rtl="0"/>
            <a:r>
              <a:rPr lang="en-US" dirty="0" smtClean="0">
                <a:latin typeface="Cambria Math" pitchFamily="18" charset="0"/>
                <a:ea typeface="Cambria Math" pitchFamily="18" charset="0"/>
              </a:rPr>
              <a:t>Assume the number of clusters K is known in advanced.</a:t>
            </a:r>
            <a:endParaRPr lang="he-IL"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b="1" dirty="0" smtClean="0">
                <a:latin typeface="Cambria Math" pitchFamily="18" charset="0"/>
                <a:ea typeface="Cambria Math" pitchFamily="18" charset="0"/>
              </a:rPr>
              <a:t>K – </a:t>
            </a:r>
            <a:r>
              <a:rPr lang="en-US" b="1" dirty="0" smtClean="0">
                <a:latin typeface="Cambria Math" pitchFamily="18" charset="0"/>
                <a:ea typeface="Cambria Math" pitchFamily="18" charset="0"/>
              </a:rPr>
              <a:t>Means </a:t>
            </a:r>
            <a:r>
              <a:rPr lang="en-US" b="1" dirty="0" smtClean="0">
                <a:latin typeface="Cambria Math" pitchFamily="18" charset="0"/>
                <a:ea typeface="Cambria Math" pitchFamily="18" charset="0"/>
              </a:rPr>
              <a:t>A</a:t>
            </a:r>
            <a:r>
              <a:rPr lang="en-US" b="1" dirty="0" smtClean="0">
                <a:latin typeface="Cambria Math" pitchFamily="18" charset="0"/>
                <a:ea typeface="Cambria Math" pitchFamily="18" charset="0"/>
              </a:rPr>
              <a:t>lgorithm</a:t>
            </a:r>
            <a:endParaRPr lang="he-IL" dirty="0"/>
          </a:p>
        </p:txBody>
      </p:sp>
      <p:sp>
        <p:nvSpPr>
          <p:cNvPr id="3" name="מציין מיקום תוכן 2"/>
          <p:cNvSpPr>
            <a:spLocks noGrp="1"/>
          </p:cNvSpPr>
          <p:nvPr>
            <p:ph sz="quarter" idx="1"/>
          </p:nvPr>
        </p:nvSpPr>
        <p:spPr>
          <a:xfrm>
            <a:off x="395536" y="1447800"/>
            <a:ext cx="8496944" cy="5149552"/>
          </a:xfrm>
        </p:spPr>
        <p:txBody>
          <a:bodyPr/>
          <a:lstStyle/>
          <a:p>
            <a:pPr algn="l" rtl="0">
              <a:buNone/>
            </a:pPr>
            <a:r>
              <a:rPr lang="en-US" sz="3200" dirty="0" smtClean="0"/>
              <a:t>The algorithm:</a:t>
            </a:r>
          </a:p>
          <a:p>
            <a:pPr algn="l" rtl="0">
              <a:buNone/>
            </a:pPr>
            <a:r>
              <a:rPr lang="en-US" sz="2400" dirty="0" smtClean="0"/>
              <a:t>Initially choose k points which are likely to be in different clusters;</a:t>
            </a:r>
          </a:p>
          <a:p>
            <a:pPr algn="l" rtl="0">
              <a:buNone/>
            </a:pPr>
            <a:r>
              <a:rPr lang="en-US" sz="2400" dirty="0" smtClean="0"/>
              <a:t>Make this points the centroids of this clusters;</a:t>
            </a:r>
          </a:p>
          <a:p>
            <a:pPr algn="l" rtl="0">
              <a:buNone/>
            </a:pPr>
            <a:r>
              <a:rPr lang="en-US" sz="2400" dirty="0" smtClean="0"/>
              <a:t>FOR each remaining point p DO</a:t>
            </a:r>
          </a:p>
          <a:p>
            <a:pPr algn="l" rtl="0">
              <a:buNone/>
            </a:pPr>
            <a:r>
              <a:rPr lang="en-US" sz="2400" dirty="0" smtClean="0"/>
              <a:t>	</a:t>
            </a:r>
            <a:r>
              <a:rPr lang="en-US" sz="2400" dirty="0" smtClean="0"/>
              <a:t>Find the centroids to which p is closest;</a:t>
            </a:r>
          </a:p>
          <a:p>
            <a:pPr algn="l" rtl="0">
              <a:buNone/>
            </a:pPr>
            <a:r>
              <a:rPr lang="en-US" sz="2400" dirty="0" smtClean="0"/>
              <a:t>	</a:t>
            </a:r>
            <a:r>
              <a:rPr lang="en-US" sz="2400" dirty="0" smtClean="0"/>
              <a:t>Add p to the cluster of that centroid;</a:t>
            </a:r>
          </a:p>
          <a:p>
            <a:pPr algn="l" rtl="0">
              <a:buNone/>
            </a:pPr>
            <a:r>
              <a:rPr lang="en-US" sz="2400" dirty="0" smtClean="0"/>
              <a:t>	</a:t>
            </a:r>
            <a:r>
              <a:rPr lang="en-US" sz="2400" dirty="0" smtClean="0"/>
              <a:t>Adjust the centroid of that cluster to account for p;</a:t>
            </a:r>
          </a:p>
          <a:p>
            <a:pPr algn="l" rtl="0">
              <a:buNone/>
            </a:pPr>
            <a:r>
              <a:rPr lang="en-US" sz="2400" dirty="0" smtClean="0"/>
              <a:t>END;</a:t>
            </a:r>
          </a:p>
          <a:p>
            <a:pPr algn="l" rtl="0"/>
            <a:r>
              <a:rPr lang="en-US" sz="2400" dirty="0" smtClean="0"/>
              <a:t>Optional: Fix the centroids of the clusters and assign each point to the k clusters (usually does not influence).</a:t>
            </a:r>
            <a:endParaRPr lang="he-IL"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06090"/>
          </a:xfrm>
        </p:spPr>
        <p:txBody>
          <a:bodyPr>
            <a:normAutofit fontScale="90000"/>
          </a:bodyPr>
          <a:lstStyle/>
          <a:p>
            <a:r>
              <a:rPr lang="en-US" b="1" dirty="0" smtClean="0">
                <a:latin typeface="Cambria Math" pitchFamily="18" charset="0"/>
                <a:ea typeface="Cambria Math" pitchFamily="18" charset="0"/>
              </a:rPr>
              <a:t>K – Means Algorithm</a:t>
            </a:r>
            <a:endParaRPr lang="he-IL" dirty="0"/>
          </a:p>
        </p:txBody>
      </p:sp>
      <p:sp>
        <p:nvSpPr>
          <p:cNvPr id="3" name="מציין מיקום תוכן 2"/>
          <p:cNvSpPr>
            <a:spLocks noGrp="1"/>
          </p:cNvSpPr>
          <p:nvPr>
            <p:ph sz="quarter" idx="1"/>
          </p:nvPr>
        </p:nvSpPr>
        <p:spPr>
          <a:xfrm>
            <a:off x="251520" y="1124744"/>
            <a:ext cx="8640960" cy="5472608"/>
          </a:xfrm>
        </p:spPr>
        <p:txBody>
          <a:bodyPr/>
          <a:lstStyle/>
          <a:p>
            <a:pPr algn="l" rtl="0"/>
            <a:r>
              <a:rPr lang="en-US" dirty="0" smtClean="0"/>
              <a:t>Illustration (similar to our algorithm):</a:t>
            </a:r>
            <a:r>
              <a:rPr lang="en-US" dirty="0" smtClean="0"/>
              <a:t> </a:t>
            </a:r>
            <a:endParaRPr lang="he-IL" dirty="0"/>
          </a:p>
        </p:txBody>
      </p:sp>
      <p:pic>
        <p:nvPicPr>
          <p:cNvPr id="61443" name="Picture 3"/>
          <p:cNvPicPr>
            <a:picLocks noChangeAspect="1" noChangeArrowheads="1"/>
          </p:cNvPicPr>
          <p:nvPr/>
        </p:nvPicPr>
        <p:blipFill>
          <a:blip r:embed="rId2" cstate="print"/>
          <a:srcRect/>
          <a:stretch>
            <a:fillRect/>
          </a:stretch>
        </p:blipFill>
        <p:spPr bwMode="auto">
          <a:xfrm>
            <a:off x="2195736" y="1697589"/>
            <a:ext cx="4970909" cy="48598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latin typeface="Cambria Math" pitchFamily="18" charset="0"/>
                <a:ea typeface="Cambria Math" pitchFamily="18" charset="0"/>
              </a:rPr>
              <a:t>What is Clustering?</a:t>
            </a:r>
            <a:r>
              <a:rPr lang="en-US" dirty="0" smtClean="0"/>
              <a:t>	</a:t>
            </a:r>
            <a:endParaRPr lang="he-IL" dirty="0"/>
          </a:p>
        </p:txBody>
      </p:sp>
      <p:sp>
        <p:nvSpPr>
          <p:cNvPr id="3" name="מציין מיקום תוכן 2"/>
          <p:cNvSpPr>
            <a:spLocks noGrp="1"/>
          </p:cNvSpPr>
          <p:nvPr>
            <p:ph sz="quarter" idx="1"/>
          </p:nvPr>
        </p:nvSpPr>
        <p:spPr/>
        <p:txBody>
          <a:bodyPr>
            <a:normAutofit/>
          </a:bodyPr>
          <a:lstStyle/>
          <a:p>
            <a:pPr algn="l" rtl="0">
              <a:buFont typeface="Wingdings" pitchFamily="2" charset="2"/>
              <a:buChar char="q"/>
            </a:pPr>
            <a:r>
              <a:rPr lang="en-US" sz="2400" dirty="0" smtClean="0">
                <a:latin typeface="Cambria Math" pitchFamily="18" charset="0"/>
                <a:ea typeface="Cambria Math" pitchFamily="18" charset="0"/>
              </a:rPr>
              <a:t>The process of examining a collection of “points” and grouping them into clusters according to some distance measure.</a:t>
            </a:r>
          </a:p>
          <a:p>
            <a:pPr algn="l" rtl="0">
              <a:buFont typeface="Wingdings" pitchFamily="2" charset="2"/>
              <a:buChar char="q"/>
            </a:pPr>
            <a:r>
              <a:rPr lang="en-US" sz="2400" dirty="0" smtClean="0">
                <a:latin typeface="Cambria Math" pitchFamily="18" charset="0"/>
                <a:ea typeface="Cambria Math" pitchFamily="18" charset="0"/>
              </a:rPr>
              <a:t>The goal is that points in the same cluster have a small distance from one another, while points in different clusters are at large distance from one another</a:t>
            </a:r>
            <a:r>
              <a:rPr lang="en-US" sz="2400" dirty="0" smtClean="0">
                <a:latin typeface="Cambria Math" pitchFamily="18" charset="0"/>
                <a:ea typeface="Cambria Math" pitchFamily="18" charset="0"/>
              </a:rPr>
              <a:t>.</a:t>
            </a:r>
          </a:p>
          <a:p>
            <a:pPr algn="l" rtl="0">
              <a:buNone/>
            </a:pPr>
            <a:r>
              <a:rPr lang="en-US" sz="2800" dirty="0" smtClean="0">
                <a:latin typeface="Cambria Math" pitchFamily="18" charset="0"/>
                <a:ea typeface="Cambria Math" pitchFamily="18" charset="0"/>
              </a:rPr>
              <a:t>Main issues</a:t>
            </a:r>
          </a:p>
          <a:p>
            <a:pPr algn="l" rtl="0">
              <a:buFont typeface="Wingdings" pitchFamily="2" charset="2"/>
              <a:buChar char="q"/>
            </a:pPr>
            <a:r>
              <a:rPr lang="en-US" sz="2400" dirty="0" smtClean="0">
                <a:latin typeface="Cambria Math" pitchFamily="18" charset="0"/>
                <a:ea typeface="Cambria Math" pitchFamily="18" charset="0"/>
              </a:rPr>
              <a:t>Data is very large.</a:t>
            </a:r>
          </a:p>
          <a:p>
            <a:pPr algn="l" rtl="0">
              <a:buFont typeface="Wingdings" pitchFamily="2" charset="2"/>
              <a:buChar char="q"/>
            </a:pPr>
            <a:r>
              <a:rPr lang="en-US" sz="2400" dirty="0" smtClean="0">
                <a:latin typeface="Cambria Math" pitchFamily="18" charset="0"/>
                <a:ea typeface="Cambria Math" pitchFamily="18" charset="0"/>
              </a:rPr>
              <a:t>High dimensional data space.</a:t>
            </a:r>
          </a:p>
          <a:p>
            <a:pPr algn="l" rtl="0">
              <a:buFont typeface="Wingdings" pitchFamily="2" charset="2"/>
              <a:buChar char="q"/>
            </a:pPr>
            <a:r>
              <a:rPr lang="en-US" sz="2400" dirty="0" smtClean="0">
                <a:latin typeface="Cambria Math" pitchFamily="18" charset="0"/>
                <a:ea typeface="Cambria Math" pitchFamily="18" charset="0"/>
              </a:rPr>
              <a:t>Data space is not Euclidean (e.g. NLP problems).</a:t>
            </a:r>
            <a:endParaRPr lang="en-US" sz="2400" dirty="0" smtClean="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274638"/>
            <a:ext cx="8496944" cy="778098"/>
          </a:xfrm>
        </p:spPr>
        <p:txBody>
          <a:bodyPr/>
          <a:lstStyle/>
          <a:p>
            <a:r>
              <a:rPr lang="en-US" b="1" dirty="0" smtClean="0">
                <a:latin typeface="Cambria Math" pitchFamily="18" charset="0"/>
                <a:ea typeface="Cambria Math" pitchFamily="18" charset="0"/>
              </a:rPr>
              <a:t>K – Means Algorithm</a:t>
            </a:r>
            <a:endParaRPr lang="he-IL" dirty="0"/>
          </a:p>
        </p:txBody>
      </p:sp>
      <p:sp>
        <p:nvSpPr>
          <p:cNvPr id="3" name="מציין מיקום תוכן 2"/>
          <p:cNvSpPr>
            <a:spLocks noGrp="1"/>
          </p:cNvSpPr>
          <p:nvPr>
            <p:ph sz="quarter" idx="1"/>
          </p:nvPr>
        </p:nvSpPr>
        <p:spPr>
          <a:xfrm>
            <a:off x="323528" y="1052736"/>
            <a:ext cx="8496944" cy="5544616"/>
          </a:xfrm>
        </p:spPr>
        <p:txBody>
          <a:bodyPr>
            <a:normAutofit lnSpcReduction="10000"/>
          </a:bodyPr>
          <a:lstStyle/>
          <a:p>
            <a:pPr algn="l" rtl="0">
              <a:buNone/>
            </a:pPr>
            <a:r>
              <a:rPr lang="en-US" sz="3200" dirty="0" smtClean="0"/>
              <a:t>Initializing clusters.</a:t>
            </a:r>
          </a:p>
          <a:p>
            <a:pPr algn="l" rtl="0">
              <a:buNone/>
            </a:pPr>
            <a:r>
              <a:rPr lang="en-US" sz="2400" dirty="0" smtClean="0"/>
              <a:t>Few approaches:</a:t>
            </a:r>
          </a:p>
          <a:p>
            <a:pPr algn="l" rtl="0"/>
            <a:r>
              <a:rPr lang="en-US" sz="2400" dirty="0" smtClean="0"/>
              <a:t>Pick points that are as far away from one other as possible.</a:t>
            </a:r>
          </a:p>
          <a:p>
            <a:pPr algn="l" rtl="0"/>
            <a:r>
              <a:rPr lang="en-US" sz="2400" dirty="0" smtClean="0"/>
              <a:t>Cluster a sample of the data (perhaps hierarchically) so there are k clusters. Pick a point from each cluster (perhaps that point closest to cluster centroid).</a:t>
            </a:r>
          </a:p>
          <a:p>
            <a:pPr algn="l" rtl="0"/>
            <a:endParaRPr lang="en-US" sz="2400" dirty="0" smtClean="0"/>
          </a:p>
          <a:p>
            <a:pPr algn="l" rtl="0">
              <a:buNone/>
            </a:pPr>
            <a:r>
              <a:rPr lang="en-US" sz="2400" dirty="0" smtClean="0"/>
              <a:t>Algorithm for the first approach:</a:t>
            </a:r>
          </a:p>
          <a:p>
            <a:pPr algn="l" rtl="0">
              <a:buNone/>
            </a:pPr>
            <a:r>
              <a:rPr lang="en-US" sz="2400" dirty="0" smtClean="0"/>
              <a:t>Pick the first point at random;</a:t>
            </a:r>
          </a:p>
          <a:p>
            <a:pPr algn="l" rtl="0">
              <a:buNone/>
            </a:pPr>
            <a:r>
              <a:rPr lang="en-US" sz="2400" dirty="0" smtClean="0"/>
              <a:t>WHILE there are fewer than k points DO</a:t>
            </a:r>
          </a:p>
          <a:p>
            <a:pPr algn="l" rtl="0">
              <a:buNone/>
            </a:pPr>
            <a:r>
              <a:rPr lang="en-US" sz="2400" dirty="0" smtClean="0"/>
              <a:t>	</a:t>
            </a:r>
            <a:r>
              <a:rPr lang="en-US" sz="2400" dirty="0" smtClean="0"/>
              <a:t>Add the points whose minimum distance from the selected points is as large as possible;</a:t>
            </a:r>
          </a:p>
          <a:p>
            <a:pPr algn="l" rtl="0">
              <a:buNone/>
            </a:pPr>
            <a:r>
              <a:rPr lang="en-US" sz="2400" dirty="0" smtClean="0"/>
              <a:t>END;</a:t>
            </a:r>
            <a:endParaRPr lang="he-IL"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lstStyle/>
          <a:p>
            <a:r>
              <a:rPr lang="en-US" b="1" dirty="0" smtClean="0">
                <a:latin typeface="Cambria Math" pitchFamily="18" charset="0"/>
                <a:ea typeface="Cambria Math" pitchFamily="18" charset="0"/>
              </a:rPr>
              <a:t>K – Means Algorithm</a:t>
            </a:r>
            <a:endParaRPr lang="he-IL" dirty="0"/>
          </a:p>
        </p:txBody>
      </p:sp>
      <p:sp>
        <p:nvSpPr>
          <p:cNvPr id="3" name="מציין מיקום תוכן 2"/>
          <p:cNvSpPr>
            <a:spLocks noGrp="1"/>
          </p:cNvSpPr>
          <p:nvPr>
            <p:ph sz="quarter" idx="1"/>
          </p:nvPr>
        </p:nvSpPr>
        <p:spPr>
          <a:xfrm>
            <a:off x="323528" y="1052736"/>
            <a:ext cx="8568952" cy="5472608"/>
          </a:xfrm>
        </p:spPr>
        <p:txBody>
          <a:bodyPr/>
          <a:lstStyle/>
          <a:p>
            <a:pPr algn="l" rtl="0">
              <a:buNone/>
            </a:pPr>
            <a:r>
              <a:rPr lang="en-US" sz="3200" dirty="0" smtClean="0"/>
              <a:t>Example for initializing clusters:</a:t>
            </a:r>
            <a:r>
              <a:rPr lang="en-US" dirty="0" smtClean="0"/>
              <a:t> </a:t>
            </a:r>
          </a:p>
          <a:p>
            <a:pPr algn="l" rtl="0">
              <a:buNone/>
            </a:pPr>
            <a:r>
              <a:rPr lang="en-US" dirty="0" smtClean="0"/>
              <a:t>We have the following set:</a:t>
            </a:r>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buNone/>
            </a:pPr>
            <a:endParaRPr lang="en-US" dirty="0" smtClean="0"/>
          </a:p>
          <a:p>
            <a:pPr algn="l" rtl="0"/>
            <a:r>
              <a:rPr lang="en-US" sz="2400" dirty="0" smtClean="0"/>
              <a:t>We first the worst case point, which is (6,8). That’s the first point.</a:t>
            </a:r>
          </a:p>
          <a:p>
            <a:pPr algn="l" rtl="0"/>
            <a:r>
              <a:rPr lang="en-US" sz="2400" dirty="0" smtClean="0"/>
              <a:t>The furthest point from (6,8) is (12,3), so that’s the next point.</a:t>
            </a:r>
          </a:p>
          <a:p>
            <a:pPr algn="l" rtl="0">
              <a:buNone/>
            </a:pPr>
            <a:endParaRPr lang="en-US" sz="2400" dirty="0" smtClean="0"/>
          </a:p>
          <a:p>
            <a:pPr algn="l" rtl="0"/>
            <a:endParaRPr lang="en-US" sz="2400" dirty="0" smtClean="0"/>
          </a:p>
          <a:p>
            <a:pPr algn="l" rtl="0">
              <a:buNone/>
            </a:pPr>
            <a:endParaRPr lang="he-IL" dirty="0"/>
          </a:p>
        </p:txBody>
      </p:sp>
      <p:pic>
        <p:nvPicPr>
          <p:cNvPr id="52229" name="Picture 5"/>
          <p:cNvPicPr>
            <a:picLocks noChangeAspect="1" noChangeArrowheads="1"/>
          </p:cNvPicPr>
          <p:nvPr/>
        </p:nvPicPr>
        <p:blipFill>
          <a:blip r:embed="rId2" cstate="print"/>
          <a:srcRect/>
          <a:stretch>
            <a:fillRect/>
          </a:stretch>
        </p:blipFill>
        <p:spPr bwMode="auto">
          <a:xfrm>
            <a:off x="3851920" y="1765202"/>
            <a:ext cx="3669441" cy="29599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lstStyle/>
          <a:p>
            <a:r>
              <a:rPr lang="en-US" b="1" dirty="0" smtClean="0">
                <a:latin typeface="Cambria Math" pitchFamily="18" charset="0"/>
                <a:ea typeface="Cambria Math" pitchFamily="18" charset="0"/>
              </a:rPr>
              <a:t>K – Means Algorithm</a:t>
            </a:r>
            <a:endParaRPr lang="he-IL" dirty="0"/>
          </a:p>
        </p:txBody>
      </p:sp>
      <p:sp>
        <p:nvSpPr>
          <p:cNvPr id="3" name="מציין מיקום תוכן 2"/>
          <p:cNvSpPr>
            <a:spLocks noGrp="1"/>
          </p:cNvSpPr>
          <p:nvPr>
            <p:ph sz="quarter" idx="1"/>
          </p:nvPr>
        </p:nvSpPr>
        <p:spPr>
          <a:xfrm>
            <a:off x="323528" y="1196752"/>
            <a:ext cx="8568952" cy="5400600"/>
          </a:xfrm>
        </p:spPr>
        <p:txBody>
          <a:bodyPr/>
          <a:lstStyle/>
          <a:p>
            <a:pPr algn="l" rtl="0"/>
            <a:r>
              <a:rPr lang="en-US" sz="2400" dirty="0" smtClean="0"/>
              <a:t>Now, we check the point whose minimum distance to either (6,8) or (12,3) is the maximum. </a:t>
            </a:r>
          </a:p>
          <a:p>
            <a:pPr algn="l" rtl="0">
              <a:buNone/>
            </a:pPr>
            <a:r>
              <a:rPr lang="en-US" sz="2400" dirty="0" smtClean="0"/>
              <a:t>	</a:t>
            </a:r>
            <a:r>
              <a:rPr lang="en-US" sz="2400" dirty="0" smtClean="0"/>
              <a:t>d((2,2),(6,8)) = 7.21, </a:t>
            </a:r>
            <a:r>
              <a:rPr lang="en-US" sz="2400" dirty="0" smtClean="0"/>
              <a:t>d((2,2</a:t>
            </a:r>
            <a:r>
              <a:rPr lang="en-US" sz="2400" dirty="0" smtClean="0"/>
              <a:t>),(12,3)) </a:t>
            </a:r>
            <a:r>
              <a:rPr lang="en-US" sz="2400" dirty="0" smtClean="0"/>
              <a:t>= </a:t>
            </a:r>
            <a:r>
              <a:rPr lang="en-US" sz="2400" dirty="0" smtClean="0"/>
              <a:t>10.05.</a:t>
            </a:r>
          </a:p>
          <a:p>
            <a:pPr algn="l" rtl="0">
              <a:buNone/>
            </a:pPr>
            <a:r>
              <a:rPr lang="en-US" sz="2400" dirty="0" smtClean="0"/>
              <a:t>	</a:t>
            </a:r>
            <a:r>
              <a:rPr lang="en-US" sz="2400" dirty="0" smtClean="0"/>
              <a:t>So, the score is min(7.21, 10.05)= 7.21.</a:t>
            </a:r>
            <a:endParaRPr lang="he-IL" sz="2400" dirty="0"/>
          </a:p>
        </p:txBody>
      </p:sp>
      <p:pic>
        <p:nvPicPr>
          <p:cNvPr id="4" name="Picture 5"/>
          <p:cNvPicPr>
            <a:picLocks noChangeAspect="1" noChangeArrowheads="1"/>
          </p:cNvPicPr>
          <p:nvPr/>
        </p:nvPicPr>
        <p:blipFill>
          <a:blip r:embed="rId2" cstate="print"/>
          <a:srcRect/>
          <a:stretch>
            <a:fillRect/>
          </a:stretch>
        </p:blipFill>
        <p:spPr bwMode="auto">
          <a:xfrm>
            <a:off x="2483768" y="3212976"/>
            <a:ext cx="4029481" cy="3250367"/>
          </a:xfrm>
          <a:prstGeom prst="rect">
            <a:avLst/>
          </a:prstGeom>
          <a:noFill/>
          <a:ln w="9525">
            <a:noFill/>
            <a:miter lim="800000"/>
            <a:headEnd/>
            <a:tailEnd/>
          </a:ln>
        </p:spPr>
      </p:pic>
      <p:cxnSp>
        <p:nvCxnSpPr>
          <p:cNvPr id="6" name="מחבר חץ ישר 5"/>
          <p:cNvCxnSpPr/>
          <p:nvPr/>
        </p:nvCxnSpPr>
        <p:spPr>
          <a:xfrm>
            <a:off x="2123728" y="3573016"/>
            <a:ext cx="172819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532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7" y="3284984"/>
            <a:ext cx="945029" cy="262508"/>
          </a:xfrm>
          <a:prstGeom prst="rect">
            <a:avLst/>
          </a:prstGeom>
          <a:noFill/>
        </p:spPr>
      </p:pic>
      <p:sp>
        <p:nvSpPr>
          <p:cNvPr id="53251" name="Rectangle 3"/>
          <p:cNvSpPr>
            <a:spLocks noChangeArrowheads="1"/>
          </p:cNvSpPr>
          <p:nvPr/>
        </p:nvSpPr>
        <p:spPr bwMode="auto">
          <a:xfrm>
            <a:off x="0" y="647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 name="מחבר חץ ישר 10"/>
          <p:cNvCxnSpPr/>
          <p:nvPr/>
        </p:nvCxnSpPr>
        <p:spPr>
          <a:xfrm flipH="1">
            <a:off x="6084168" y="4869160"/>
            <a:ext cx="108012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5325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948264" y="4581128"/>
            <a:ext cx="1224136" cy="288032"/>
          </a:xfrm>
          <a:prstGeom prst="rect">
            <a:avLst/>
          </a:prstGeom>
          <a:noFill/>
        </p:spPr>
      </p:pic>
      <p:sp>
        <p:nvSpPr>
          <p:cNvPr id="53254" name="Rectangle 6"/>
          <p:cNvSpPr>
            <a:spLocks noChangeArrowheads="1"/>
          </p:cNvSpPr>
          <p:nvPr/>
        </p:nvSpPr>
        <p:spPr bwMode="auto">
          <a:xfrm>
            <a:off x="0" y="647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 name="מחבר חץ ישר 15"/>
          <p:cNvCxnSpPr/>
          <p:nvPr/>
        </p:nvCxnSpPr>
        <p:spPr>
          <a:xfrm>
            <a:off x="1763688" y="5517232"/>
            <a:ext cx="7200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3257" name="Rectangle 9"/>
          <p:cNvSpPr>
            <a:spLocks noChangeArrowheads="1"/>
          </p:cNvSpPr>
          <p:nvPr/>
        </p:nvSpPr>
        <p:spPr bwMode="auto">
          <a:xfrm>
            <a:off x="0" y="647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532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53258"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43608" y="5157192"/>
            <a:ext cx="997530" cy="262508"/>
          </a:xfrm>
          <a:prstGeom prst="rect">
            <a:avLst/>
          </a:prstGeom>
          <a:noFill/>
        </p:spPr>
      </p:pic>
      <p:sp>
        <p:nvSpPr>
          <p:cNvPr id="53260" name="Rectangle 12"/>
          <p:cNvSpPr>
            <a:spLocks noChangeArrowheads="1"/>
          </p:cNvSpPr>
          <p:nvPr/>
        </p:nvSpPr>
        <p:spPr bwMode="auto">
          <a:xfrm>
            <a:off x="0" y="647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normAutofit/>
          </a:bodyPr>
          <a:lstStyle/>
          <a:p>
            <a:r>
              <a:rPr lang="en-US" b="1" dirty="0" smtClean="0">
                <a:latin typeface="Cambria Math" pitchFamily="18" charset="0"/>
                <a:ea typeface="Cambria Math" pitchFamily="18" charset="0"/>
              </a:rPr>
              <a:t>K – Means Algorithm</a:t>
            </a:r>
            <a:endParaRPr lang="he-IL" dirty="0"/>
          </a:p>
        </p:txBody>
      </p:sp>
      <p:sp>
        <p:nvSpPr>
          <p:cNvPr id="3" name="מציין מיקום תוכן 2"/>
          <p:cNvSpPr>
            <a:spLocks noGrp="1"/>
          </p:cNvSpPr>
          <p:nvPr>
            <p:ph sz="quarter" idx="1"/>
          </p:nvPr>
        </p:nvSpPr>
        <p:spPr>
          <a:xfrm>
            <a:off x="179512" y="1124744"/>
            <a:ext cx="8784976" cy="5400600"/>
          </a:xfrm>
        </p:spPr>
        <p:txBody>
          <a:bodyPr/>
          <a:lstStyle/>
          <a:p>
            <a:pPr algn="l" rtl="0"/>
            <a:r>
              <a:rPr lang="en-US" sz="3200" dirty="0" smtClean="0">
                <a:latin typeface="Cambria Math" pitchFamily="18" charset="0"/>
                <a:ea typeface="Cambria Math" pitchFamily="18" charset="0"/>
              </a:rPr>
              <a:t>Picking the right value of k:</a:t>
            </a:r>
          </a:p>
          <a:p>
            <a:pPr algn="l" rtl="0"/>
            <a:r>
              <a:rPr lang="en-US" sz="2100" dirty="0" smtClean="0">
                <a:latin typeface="Cambria Math" pitchFamily="18" charset="0"/>
                <a:ea typeface="Cambria Math" pitchFamily="18" charset="0"/>
              </a:rPr>
              <a:t>Recall measures of appropriateness of  clusters , i.e. radius or diameter.</a:t>
            </a:r>
          </a:p>
          <a:p>
            <a:pPr algn="l" rtl="0"/>
            <a:r>
              <a:rPr lang="en-US" sz="2100" dirty="0" smtClean="0">
                <a:latin typeface="Cambria Math" pitchFamily="18" charset="0"/>
                <a:ea typeface="Cambria Math" pitchFamily="18" charset="0"/>
              </a:rPr>
              <a:t>We run k-means on series of numbers, say 1,…,10, and search for significant decreasing in the clusters diameters average, where afterwards it doesn’t change much.</a:t>
            </a:r>
          </a:p>
          <a:p>
            <a:pPr algn="l" rtl="0">
              <a:buNone/>
            </a:pPr>
            <a:endParaRPr lang="he-IL" sz="2100" dirty="0">
              <a:latin typeface="Cambria Math" pitchFamily="18" charset="0"/>
              <a:ea typeface="Cambria Math" pitchFamily="18" charset="0"/>
            </a:endParaRPr>
          </a:p>
        </p:txBody>
      </p:sp>
      <p:pic>
        <p:nvPicPr>
          <p:cNvPr id="62466" name="Picture 2"/>
          <p:cNvPicPr>
            <a:picLocks noChangeAspect="1" noChangeArrowheads="1"/>
          </p:cNvPicPr>
          <p:nvPr/>
        </p:nvPicPr>
        <p:blipFill>
          <a:blip r:embed="rId2" cstate="print"/>
          <a:srcRect/>
          <a:stretch>
            <a:fillRect/>
          </a:stretch>
        </p:blipFill>
        <p:spPr bwMode="auto">
          <a:xfrm>
            <a:off x="2483768" y="3420348"/>
            <a:ext cx="4248472" cy="2660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83568" y="2636912"/>
            <a:ext cx="7772400" cy="1143000"/>
          </a:xfrm>
        </p:spPr>
        <p:txBody>
          <a:bodyPr>
            <a:normAutofit/>
          </a:bodyPr>
          <a:lstStyle/>
          <a:p>
            <a:pPr algn="ctr"/>
            <a:r>
              <a:rPr lang="en-US" sz="5400" b="1" dirty="0" smtClean="0"/>
              <a:t>BFR Algorithm</a:t>
            </a:r>
            <a:endParaRPr lang="he-IL" sz="5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b="1" dirty="0" smtClean="0"/>
              <a:t>BFR Algorithm</a:t>
            </a:r>
            <a:endParaRPr lang="he-IL" dirty="0"/>
          </a:p>
        </p:txBody>
      </p:sp>
      <p:sp>
        <p:nvSpPr>
          <p:cNvPr id="3" name="מציין מיקום תוכן 2"/>
          <p:cNvSpPr>
            <a:spLocks noGrp="1"/>
          </p:cNvSpPr>
          <p:nvPr>
            <p:ph sz="quarter" idx="1"/>
          </p:nvPr>
        </p:nvSpPr>
        <p:spPr>
          <a:xfrm>
            <a:off x="611560" y="1412776"/>
            <a:ext cx="7992888" cy="4968552"/>
          </a:xfrm>
        </p:spPr>
        <p:txBody>
          <a:bodyPr/>
          <a:lstStyle/>
          <a:p>
            <a:pPr algn="l" rtl="0"/>
            <a:r>
              <a:rPr lang="en-US" dirty="0" smtClean="0"/>
              <a:t>BFR (Bradley – Fayyad – Reina) is a variant of k – means, designed to handle very large (disk resident) data sets.</a:t>
            </a:r>
          </a:p>
          <a:p>
            <a:pPr algn="l" rtl="0">
              <a:buNone/>
            </a:pPr>
            <a:endParaRPr lang="en-US" dirty="0" smtClean="0"/>
          </a:p>
          <a:p>
            <a:pPr algn="l" rtl="0"/>
            <a:r>
              <a:rPr lang="en-US" dirty="0" smtClean="0"/>
              <a:t>Assumes that clusters are normally distributed around a centroid in a Euclidean space. </a:t>
            </a:r>
          </a:p>
          <a:p>
            <a:pPr lvl="1" algn="l" rtl="0"/>
            <a:r>
              <a:rPr lang="en-US" dirty="0" smtClean="0"/>
              <a:t>Standard deviation In different dimensions may vary.</a:t>
            </a:r>
          </a:p>
          <a:p>
            <a:pPr algn="l" rtl="0"/>
            <a:r>
              <a:rPr lang="en-US" dirty="0" smtClean="0"/>
              <a:t>For example if d=2, we get an ellipse along with the axes.</a:t>
            </a:r>
            <a:endParaRPr lang="he-IL" dirty="0"/>
          </a:p>
        </p:txBody>
      </p:sp>
      <p:pic>
        <p:nvPicPr>
          <p:cNvPr id="69634" name="Picture 2"/>
          <p:cNvPicPr>
            <a:picLocks noChangeAspect="1" noChangeArrowheads="1"/>
          </p:cNvPicPr>
          <p:nvPr/>
        </p:nvPicPr>
        <p:blipFill>
          <a:blip r:embed="rId2" cstate="print"/>
          <a:srcRect/>
          <a:stretch>
            <a:fillRect/>
          </a:stretch>
        </p:blipFill>
        <p:spPr bwMode="auto">
          <a:xfrm>
            <a:off x="2699792" y="4725143"/>
            <a:ext cx="3744416" cy="1520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922114"/>
          </a:xfrm>
        </p:spPr>
        <p:txBody>
          <a:bodyPr/>
          <a:lstStyle/>
          <a:p>
            <a:r>
              <a:rPr lang="en-US" b="1" dirty="0" smtClean="0">
                <a:latin typeface="Cambria Math" pitchFamily="18" charset="0"/>
                <a:ea typeface="Cambria Math" pitchFamily="18" charset="0"/>
              </a:rPr>
              <a:t>BFR Algorithm</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914400" y="1772816"/>
            <a:ext cx="7618040" cy="4246984"/>
          </a:xfrm>
        </p:spPr>
        <p:txBody>
          <a:bodyPr/>
          <a:lstStyle/>
          <a:p>
            <a:pPr algn="l" rtl="0"/>
            <a:r>
              <a:rPr lang="en-US" dirty="0" smtClean="0"/>
              <a:t>Points are read one main-memory-full at a time.</a:t>
            </a:r>
          </a:p>
          <a:p>
            <a:pPr algn="l" rtl="0"/>
            <a:r>
              <a:rPr lang="en-US" dirty="0" smtClean="0"/>
              <a:t>Most points from previous memory loads are summarized by simple statistics.</a:t>
            </a:r>
          </a:p>
          <a:p>
            <a:pPr algn="l" rtl="0"/>
            <a:r>
              <a:rPr lang="en-US" dirty="0" smtClean="0"/>
              <a:t>To begin, from the initial load we select the initial k centroids by some sensible approach.</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normAutofit/>
          </a:bodyPr>
          <a:lstStyle/>
          <a:p>
            <a:r>
              <a:rPr lang="en-US" b="1" dirty="0" smtClean="0">
                <a:latin typeface="Cambria Math" pitchFamily="18" charset="0"/>
                <a:ea typeface="Cambria Math" pitchFamily="18" charset="0"/>
              </a:rPr>
              <a:t>BFR Algorithm</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755576" y="1447800"/>
            <a:ext cx="7931224" cy="4717504"/>
          </a:xfrm>
        </p:spPr>
        <p:txBody>
          <a:bodyPr/>
          <a:lstStyle/>
          <a:p>
            <a:pPr algn="l" rtl="0">
              <a:buNone/>
            </a:pPr>
            <a:r>
              <a:rPr lang="en-US" sz="3200" dirty="0" smtClean="0"/>
              <a:t>Initialization:</a:t>
            </a:r>
          </a:p>
          <a:p>
            <a:pPr algn="l" rtl="0">
              <a:buNone/>
            </a:pPr>
            <a:r>
              <a:rPr lang="en-US" dirty="0" smtClean="0"/>
              <a:t>As similar to k – means:</a:t>
            </a:r>
          </a:p>
          <a:p>
            <a:pPr algn="l" rtl="0"/>
            <a:r>
              <a:rPr lang="en-US" dirty="0" smtClean="0"/>
              <a:t>Take a small random sample and cluster optimally.</a:t>
            </a:r>
          </a:p>
          <a:p>
            <a:pPr algn="l" rtl="0"/>
            <a:r>
              <a:rPr lang="en-US" dirty="0" smtClean="0"/>
              <a:t>Select points which are far from one another as in the k-means algorithm.</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latin typeface="Cambria Math" pitchFamily="18" charset="0"/>
                <a:ea typeface="Cambria Math" pitchFamily="18" charset="0"/>
              </a:rPr>
              <a:t>BFR Algorithm</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611560" y="1447800"/>
            <a:ext cx="8075240" cy="4645496"/>
          </a:xfrm>
        </p:spPr>
        <p:txBody>
          <a:bodyPr>
            <a:normAutofit/>
          </a:bodyPr>
          <a:lstStyle/>
          <a:p>
            <a:pPr algn="l" rtl="0">
              <a:buNone/>
            </a:pPr>
            <a:r>
              <a:rPr lang="en-US" sz="3200" dirty="0" smtClean="0"/>
              <a:t>The main memory data uses three types of objects:</a:t>
            </a:r>
          </a:p>
          <a:p>
            <a:pPr algn="l" rtl="0"/>
            <a:r>
              <a:rPr lang="en-US" sz="2400" dirty="0" smtClean="0"/>
              <a:t>The </a:t>
            </a:r>
            <a:r>
              <a:rPr lang="en-US" sz="2400" dirty="0" smtClean="0"/>
              <a:t>D</a:t>
            </a:r>
            <a:r>
              <a:rPr lang="en-US" sz="2400" dirty="0" smtClean="0"/>
              <a:t>iscard Set: Points close enough to a centroid to be summarized (how to summarize will be defined later).</a:t>
            </a:r>
          </a:p>
          <a:p>
            <a:pPr algn="l" rtl="0"/>
            <a:r>
              <a:rPr lang="en-US" sz="2400" dirty="0" smtClean="0"/>
              <a:t>The Compression Set: Groups of points that are close together but are not close to any centroid. They are summarized, but not assigned to a cluster.</a:t>
            </a:r>
          </a:p>
          <a:p>
            <a:pPr algn="l" rtl="0"/>
            <a:r>
              <a:rPr lang="en-US" sz="2400" dirty="0" smtClean="0"/>
              <a:t>The Retained Set: Isolated points.</a:t>
            </a:r>
          </a:p>
          <a:p>
            <a:pPr algn="l" rtl="0"/>
            <a:endParaRPr lang="en-US" sz="2400" dirty="0" smtClean="0"/>
          </a:p>
          <a:p>
            <a:pPr algn="l" rtl="0"/>
            <a:r>
              <a:rPr lang="en-US" sz="2400" dirty="0" smtClean="0"/>
              <a:t>How to summarize will explained later.</a:t>
            </a:r>
          </a:p>
          <a:p>
            <a:pPr algn="l" rtl="0">
              <a:buNone/>
            </a:pPr>
            <a:endParaRPr lang="en-US" sz="3200" dirty="0" smtClean="0"/>
          </a:p>
          <a:p>
            <a:pPr algn="l" rtl="0">
              <a:buNone/>
            </a:pPr>
            <a:endParaRPr lang="he-IL"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922114"/>
          </a:xfrm>
        </p:spPr>
        <p:txBody>
          <a:bodyPr/>
          <a:lstStyle/>
          <a:p>
            <a:r>
              <a:rPr lang="en-US" b="1" dirty="0" smtClean="0">
                <a:latin typeface="Cambria Math" pitchFamily="18" charset="0"/>
                <a:ea typeface="Cambria Math" pitchFamily="18" charset="0"/>
              </a:rPr>
              <a:t>BFR Algorithm</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611560" y="1447800"/>
            <a:ext cx="8136904" cy="4933528"/>
          </a:xfrm>
        </p:spPr>
        <p:txBody>
          <a:bodyPr>
            <a:normAutofit/>
          </a:bodyPr>
          <a:lstStyle/>
          <a:p>
            <a:pPr algn="l" rtl="0">
              <a:buNone/>
            </a:pPr>
            <a:r>
              <a:rPr lang="en-US" sz="3200" dirty="0" smtClean="0"/>
              <a:t>Processed point representation in memory:</a:t>
            </a:r>
            <a:endParaRPr lang="he-IL" sz="3200" dirty="0"/>
          </a:p>
        </p:txBody>
      </p:sp>
      <p:pic>
        <p:nvPicPr>
          <p:cNvPr id="63490" name="Picture 2"/>
          <p:cNvPicPr>
            <a:picLocks noChangeAspect="1" noChangeArrowheads="1"/>
          </p:cNvPicPr>
          <p:nvPr/>
        </p:nvPicPr>
        <p:blipFill>
          <a:blip r:embed="rId2" cstate="print"/>
          <a:srcRect/>
          <a:stretch>
            <a:fillRect/>
          </a:stretch>
        </p:blipFill>
        <p:spPr bwMode="auto">
          <a:xfrm>
            <a:off x="1907704" y="2348880"/>
            <a:ext cx="5328592" cy="38420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dirty="0" smtClean="0">
                <a:latin typeface="Cambria Math" pitchFamily="18" charset="0"/>
                <a:ea typeface="Cambria Math" pitchFamily="18" charset="0"/>
              </a:rPr>
              <a:t>Clustering illustration</a:t>
            </a:r>
            <a:endParaRPr lang="he-IL" dirty="0">
              <a:latin typeface="Cambria Math" pitchFamily="18" charset="0"/>
              <a:ea typeface="Cambria Math" pitchFamily="18" charset="0"/>
            </a:endParaRPr>
          </a:p>
        </p:txBody>
      </p:sp>
      <p:pic>
        <p:nvPicPr>
          <p:cNvPr id="4" name="מציין מיקום תוכן 3" descr="Clustering.png"/>
          <p:cNvPicPr>
            <a:picLocks noGrp="1" noChangeAspect="1"/>
          </p:cNvPicPr>
          <p:nvPr>
            <p:ph sz="quarter" idx="1"/>
          </p:nvPr>
        </p:nvPicPr>
        <p:blipFill>
          <a:blip r:embed="rId2" cstate="print"/>
          <a:stretch>
            <a:fillRect/>
          </a:stretch>
        </p:blipFill>
        <p:spPr>
          <a:xfrm>
            <a:off x="1259632" y="2060848"/>
            <a:ext cx="6168008" cy="4626006"/>
          </a:xfrm>
        </p:spPr>
      </p:pic>
      <p:sp>
        <p:nvSpPr>
          <p:cNvPr id="5" name="TextBox 4"/>
          <p:cNvSpPr txBox="1"/>
          <p:nvPr/>
        </p:nvSpPr>
        <p:spPr>
          <a:xfrm>
            <a:off x="1043608" y="1196752"/>
            <a:ext cx="5976664" cy="830997"/>
          </a:xfrm>
          <a:prstGeom prst="rect">
            <a:avLst/>
          </a:prstGeom>
          <a:noFill/>
        </p:spPr>
        <p:txBody>
          <a:bodyPr wrap="square" rtlCol="1">
            <a:spAutoFit/>
          </a:bodyPr>
          <a:lstStyle/>
          <a:p>
            <a:pPr algn="l" rtl="0"/>
            <a:r>
              <a:rPr lang="en-US" sz="2400" dirty="0" smtClean="0">
                <a:latin typeface="Cambria Math" pitchFamily="18" charset="0"/>
                <a:ea typeface="Cambria Math" pitchFamily="18" charset="0"/>
              </a:rPr>
              <a:t>Example of data clustered into 3 clusters based on Euclidean space.</a:t>
            </a:r>
            <a:endParaRPr lang="he-IL" sz="24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latin typeface="Cambria Math" pitchFamily="18" charset="0"/>
                <a:ea typeface="Cambria Math" pitchFamily="18" charset="0"/>
              </a:rPr>
              <a:t>BFR Algorithm</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p:txBody>
          <a:bodyPr>
            <a:normAutofit/>
          </a:bodyPr>
          <a:lstStyle/>
          <a:p>
            <a:pPr algn="l" rtl="0">
              <a:buNone/>
            </a:pPr>
            <a:r>
              <a:rPr lang="en-US" sz="3200" dirty="0" smtClean="0"/>
              <a:t>Summarizing sets of points:</a:t>
            </a:r>
          </a:p>
          <a:p>
            <a:pPr algn="l" rtl="0">
              <a:buNone/>
            </a:pPr>
            <a:r>
              <a:rPr lang="en-US" sz="2400" dirty="0" smtClean="0"/>
              <a:t>For the Discard Set, each cluster is summarized by:</a:t>
            </a:r>
          </a:p>
          <a:p>
            <a:pPr algn="l" rtl="0"/>
            <a:r>
              <a:rPr lang="en-US" sz="2400" dirty="0" smtClean="0"/>
              <a:t>The number of points N.</a:t>
            </a:r>
          </a:p>
          <a:p>
            <a:pPr algn="l" rtl="0"/>
            <a:r>
              <a:rPr lang="en-US" sz="2400" dirty="0" smtClean="0"/>
              <a:t>The vector SUM whose </a:t>
            </a:r>
            <a:r>
              <a:rPr lang="en-US" sz="2400" dirty="0" err="1" smtClean="0"/>
              <a:t>i-th</a:t>
            </a:r>
            <a:r>
              <a:rPr lang="en-US" sz="2400" dirty="0" smtClean="0"/>
              <a:t> component is the sum of coordinates of the points in the </a:t>
            </a:r>
            <a:r>
              <a:rPr lang="en-US" sz="2400" dirty="0" err="1" smtClean="0"/>
              <a:t>i-th</a:t>
            </a:r>
            <a:r>
              <a:rPr lang="en-US" sz="2400" dirty="0" smtClean="0"/>
              <a:t> dimension.</a:t>
            </a:r>
          </a:p>
          <a:p>
            <a:pPr algn="l" rtl="0"/>
            <a:r>
              <a:rPr lang="en-US" sz="2400" dirty="0" smtClean="0"/>
              <a:t>The vector SUMSQ whose </a:t>
            </a:r>
            <a:r>
              <a:rPr lang="en-US" sz="2400" dirty="0" err="1" smtClean="0"/>
              <a:t>i-th</a:t>
            </a:r>
            <a:r>
              <a:rPr lang="en-US" sz="2400" dirty="0" smtClean="0"/>
              <a:t> component is the sum of squares of coordinates in the </a:t>
            </a:r>
            <a:r>
              <a:rPr lang="en-US" sz="2400" dirty="0" err="1" smtClean="0"/>
              <a:t>i-th</a:t>
            </a:r>
            <a:r>
              <a:rPr lang="en-US" sz="2400" dirty="0" smtClean="0"/>
              <a:t> dimension.</a:t>
            </a:r>
            <a:endParaRPr lang="he-IL"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lstStyle/>
          <a:p>
            <a:r>
              <a:rPr lang="en-US" b="1" dirty="0" smtClean="0">
                <a:latin typeface="Cambria Math" pitchFamily="18" charset="0"/>
                <a:ea typeface="Cambria Math" pitchFamily="18" charset="0"/>
              </a:rPr>
              <a:t>BFR Algorithm</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539552" y="1052736"/>
            <a:ext cx="8147248" cy="5400600"/>
          </a:xfrm>
        </p:spPr>
        <p:txBody>
          <a:bodyPr/>
          <a:lstStyle/>
          <a:p>
            <a:pPr algn="l" rtl="0">
              <a:buNone/>
            </a:pPr>
            <a:r>
              <a:rPr lang="en-US" sz="3200" dirty="0" smtClean="0"/>
              <a:t>Why use such representation?</a:t>
            </a:r>
          </a:p>
          <a:p>
            <a:pPr algn="l" rtl="0"/>
            <a:r>
              <a:rPr lang="en-US" sz="2400" dirty="0" smtClean="0"/>
              <a:t>2d+1 values represent any size cluster, where d is the number of dimensions. </a:t>
            </a:r>
          </a:p>
          <a:p>
            <a:pPr algn="l" rtl="0"/>
            <a:r>
              <a:rPr lang="en-US" sz="2400" dirty="0" smtClean="0"/>
              <a:t>Average of each dimension (centroid) can be calculated as  </a:t>
            </a:r>
          </a:p>
          <a:p>
            <a:pPr algn="l" rtl="0">
              <a:buNone/>
            </a:pPr>
            <a:r>
              <a:rPr lang="en-US" sz="2400" dirty="0" smtClean="0"/>
              <a:t>	</a:t>
            </a:r>
            <a:r>
              <a:rPr lang="en-US" sz="2400" dirty="0" smtClean="0"/>
              <a:t>as defined above.</a:t>
            </a:r>
            <a:endParaRPr lang="en-US" sz="2400" dirty="0" smtClean="0"/>
          </a:p>
          <a:p>
            <a:pPr algn="l" rtl="0"/>
            <a:r>
              <a:rPr lang="en-US" sz="2400" dirty="0" smtClean="0"/>
              <a:t>Variance of each dimension in a cluster may calculated as</a:t>
            </a:r>
          </a:p>
          <a:p>
            <a:pPr algn="l" rtl="0">
              <a:buNone/>
            </a:pPr>
            <a:r>
              <a:rPr lang="en-US" sz="2400" dirty="0" smtClean="0"/>
              <a:t>                                              for the </a:t>
            </a:r>
            <a:r>
              <a:rPr lang="en-US" sz="2400" dirty="0" err="1" smtClean="0"/>
              <a:t>i-th</a:t>
            </a:r>
            <a:r>
              <a:rPr lang="en-US" sz="2400" dirty="0" smtClean="0"/>
              <a:t> coordinate.</a:t>
            </a:r>
          </a:p>
          <a:p>
            <a:pPr lvl="1" algn="l" rtl="0"/>
            <a:r>
              <a:rPr lang="en-US" sz="2200" dirty="0" smtClean="0"/>
              <a:t>Standard deviation is the square root of that.</a:t>
            </a:r>
          </a:p>
          <a:p>
            <a:pPr algn="l" rtl="0">
              <a:buNone/>
            </a:pPr>
            <a:r>
              <a:rPr lang="en-US" dirty="0" smtClean="0"/>
              <a:t>Such representation give us a straightforward way of </a:t>
            </a:r>
            <a:r>
              <a:rPr lang="en-US" dirty="0" err="1" smtClean="0"/>
              <a:t>calculatind</a:t>
            </a:r>
            <a:r>
              <a:rPr lang="en-US" dirty="0" smtClean="0"/>
              <a:t> the centroid and std. of a cluster for any marginal points addition.</a:t>
            </a:r>
            <a:endParaRPr lang="he-IL"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645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380312" y="2548285"/>
            <a:ext cx="792088" cy="304650"/>
          </a:xfrm>
          <a:prstGeom prst="rect">
            <a:avLst/>
          </a:prstGeom>
          <a:noFill/>
        </p:spPr>
      </p:pic>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645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15616" y="3815873"/>
            <a:ext cx="2476829" cy="30768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b="1" dirty="0" smtClean="0">
                <a:latin typeface="Cambria Math" pitchFamily="18" charset="0"/>
                <a:ea typeface="Cambria Math" pitchFamily="18" charset="0"/>
              </a:rPr>
              <a:t>BFR Algorithm</a:t>
            </a:r>
            <a:endParaRPr lang="he-IL" dirty="0"/>
          </a:p>
        </p:txBody>
      </p:sp>
      <p:sp>
        <p:nvSpPr>
          <p:cNvPr id="3" name="מציין מיקום תוכן 2"/>
          <p:cNvSpPr>
            <a:spLocks noGrp="1"/>
          </p:cNvSpPr>
          <p:nvPr>
            <p:ph sz="quarter" idx="1"/>
          </p:nvPr>
        </p:nvSpPr>
        <p:spPr>
          <a:xfrm>
            <a:off x="395536" y="1412776"/>
            <a:ext cx="8352928" cy="5112568"/>
          </a:xfrm>
        </p:spPr>
        <p:txBody>
          <a:bodyPr>
            <a:normAutofit/>
          </a:bodyPr>
          <a:lstStyle/>
          <a:p>
            <a:pPr algn="l" rtl="0">
              <a:buNone/>
            </a:pPr>
            <a:r>
              <a:rPr lang="en-US" sz="3200" dirty="0" smtClean="0"/>
              <a:t>Processing a chunk of points </a:t>
            </a:r>
            <a:r>
              <a:rPr lang="en-US" sz="3200" dirty="0" smtClean="0"/>
              <a:t>(memory-load)</a:t>
            </a:r>
            <a:r>
              <a:rPr lang="en-US" sz="3200" dirty="0" smtClean="0"/>
              <a:t> data:</a:t>
            </a:r>
          </a:p>
          <a:p>
            <a:pPr algn="l" rtl="0"/>
            <a:r>
              <a:rPr lang="en-US" sz="2400" dirty="0" smtClean="0"/>
              <a:t>Find those points that are “sufficiently close” to a cluster centroid. Add those points to that cluster and the Discard Set.</a:t>
            </a:r>
          </a:p>
          <a:p>
            <a:pPr algn="l" rtl="0"/>
            <a:r>
              <a:rPr lang="en-US" sz="2400" dirty="0" smtClean="0"/>
              <a:t>Use any main-memory clustering algorithm to cluster the remaining point and the old Retained Set.</a:t>
            </a:r>
          </a:p>
          <a:p>
            <a:pPr lvl="1" algn="l" rtl="0"/>
            <a:r>
              <a:rPr lang="en-US" sz="2200" dirty="0" smtClean="0"/>
              <a:t>Clusters go to Compress Set.</a:t>
            </a:r>
          </a:p>
          <a:p>
            <a:pPr lvl="1" algn="l" rtl="0"/>
            <a:r>
              <a:rPr lang="en-US" sz="2200" dirty="0" smtClean="0"/>
              <a:t>Outlying points go to the Retained Set.</a:t>
            </a:r>
            <a:r>
              <a:rPr lang="en-US" sz="2200" dirty="0" smtClean="0"/>
              <a:t>	</a:t>
            </a:r>
            <a:endParaRPr lang="en-US" sz="2200" dirty="0" smtClean="0"/>
          </a:p>
          <a:p>
            <a:pPr algn="l" rtl="0"/>
            <a:r>
              <a:rPr lang="en-US" dirty="0" smtClean="0"/>
              <a:t>Adjust statistics of the clusters to account for the new points.</a:t>
            </a:r>
          </a:p>
          <a:p>
            <a:pPr lvl="1" algn="l" rtl="0"/>
            <a:r>
              <a:rPr lang="en-US" dirty="0" smtClean="0"/>
              <a:t>Add N’s, SUM’s and SUMSQ’s.</a:t>
            </a:r>
          </a:p>
          <a:p>
            <a:pPr algn="l" rtl="0"/>
            <a:r>
              <a:rPr lang="en-US" dirty="0" smtClean="0"/>
              <a:t>Consider merging compressed sets in the Compressed Set.</a:t>
            </a:r>
          </a:p>
          <a:p>
            <a:pPr algn="l" rtl="0">
              <a:buNone/>
            </a:pPr>
            <a:endParaRPr lang="en-US" dirty="0" smtClean="0"/>
          </a:p>
          <a:p>
            <a:pPr algn="l" rtl="0">
              <a:buNone/>
            </a:pPr>
            <a:endParaRPr lang="he-IL"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lstStyle/>
          <a:p>
            <a:r>
              <a:rPr lang="en-US" b="1" dirty="0" smtClean="0">
                <a:latin typeface="Cambria Math" pitchFamily="18" charset="0"/>
                <a:ea typeface="Cambria Math" pitchFamily="18" charset="0"/>
              </a:rPr>
              <a:t>BFR Algorithm</a:t>
            </a:r>
            <a:endParaRPr lang="he-IL" dirty="0"/>
          </a:p>
        </p:txBody>
      </p:sp>
      <p:sp>
        <p:nvSpPr>
          <p:cNvPr id="3" name="מציין מיקום תוכן 2"/>
          <p:cNvSpPr>
            <a:spLocks noGrp="1"/>
          </p:cNvSpPr>
          <p:nvPr>
            <p:ph sz="quarter" idx="1"/>
          </p:nvPr>
        </p:nvSpPr>
        <p:spPr>
          <a:xfrm>
            <a:off x="323528" y="1412776"/>
            <a:ext cx="8568952" cy="5184576"/>
          </a:xfrm>
        </p:spPr>
        <p:txBody>
          <a:bodyPr/>
          <a:lstStyle/>
          <a:p>
            <a:pPr algn="l" rtl="0">
              <a:buNone/>
            </a:pPr>
            <a:r>
              <a:rPr lang="en-US" sz="3200" dirty="0" smtClean="0"/>
              <a:t>Continuation:</a:t>
            </a:r>
          </a:p>
          <a:p>
            <a:pPr algn="l" rtl="0"/>
            <a:r>
              <a:rPr lang="en-US" sz="2400" dirty="0" smtClean="0"/>
              <a:t>If this is the last round, merge all compressed sets in the Compressed Set and all Retained Set points into their nearest cluster.</a:t>
            </a:r>
          </a:p>
          <a:p>
            <a:pPr algn="l" rtl="0"/>
            <a:endParaRPr lang="en-US" sz="2400" dirty="0" smtClean="0"/>
          </a:p>
          <a:p>
            <a:pPr algn="l" rtl="0"/>
            <a:r>
              <a:rPr lang="en-US" sz="2400" dirty="0" smtClean="0"/>
              <a:t>Comment: In the last round we may treat the Compressed and Retained 	         sets as an outliers and never cluster them at all.</a:t>
            </a:r>
          </a:p>
          <a:p>
            <a:pPr algn="l" rtl="0">
              <a:buNone/>
            </a:pPr>
            <a:endParaRPr lang="en-US" sz="2400" dirty="0" smtClean="0"/>
          </a:p>
          <a:p>
            <a:pPr algn="l" rtl="0"/>
            <a:endParaRPr lang="he-IL"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normAutofit/>
          </a:bodyPr>
          <a:lstStyle/>
          <a:p>
            <a:r>
              <a:rPr lang="en-US" b="1" dirty="0" smtClean="0">
                <a:latin typeface="Cambria Math" pitchFamily="18" charset="0"/>
                <a:ea typeface="Cambria Math" pitchFamily="18" charset="0"/>
              </a:rPr>
              <a:t>BFR Algorithm</a:t>
            </a:r>
            <a:endParaRPr lang="he-IL" dirty="0"/>
          </a:p>
        </p:txBody>
      </p:sp>
      <p:sp>
        <p:nvSpPr>
          <p:cNvPr id="3" name="מציין מיקום תוכן 2"/>
          <p:cNvSpPr>
            <a:spLocks noGrp="1"/>
          </p:cNvSpPr>
          <p:nvPr>
            <p:ph sz="quarter" idx="1"/>
          </p:nvPr>
        </p:nvSpPr>
        <p:spPr>
          <a:xfrm>
            <a:off x="395536" y="1196752"/>
            <a:ext cx="8352928" cy="5328592"/>
          </a:xfrm>
        </p:spPr>
        <p:txBody>
          <a:bodyPr>
            <a:normAutofit/>
          </a:bodyPr>
          <a:lstStyle/>
          <a:p>
            <a:pPr algn="l" rtl="0">
              <a:buNone/>
            </a:pPr>
            <a:r>
              <a:rPr lang="en-US" sz="3200" dirty="0" smtClean="0"/>
              <a:t>Assigning new point - How Close is close enough?</a:t>
            </a:r>
          </a:p>
          <a:p>
            <a:pPr algn="l" rtl="0">
              <a:buNone/>
            </a:pPr>
            <a:endParaRPr lang="en-US" sz="2400" dirty="0" smtClean="0"/>
          </a:p>
          <a:p>
            <a:pPr algn="l" rtl="0">
              <a:buNone/>
            </a:pPr>
            <a:r>
              <a:rPr lang="en-US" sz="3200" dirty="0" err="1" smtClean="0"/>
              <a:t>Mahalanobis</a:t>
            </a:r>
            <a:r>
              <a:rPr lang="en-US" sz="3200" dirty="0" smtClean="0"/>
              <a:t> Distance:</a:t>
            </a:r>
          </a:p>
          <a:p>
            <a:pPr algn="l" rtl="0">
              <a:buNone/>
            </a:pPr>
            <a:r>
              <a:rPr lang="en-US" sz="2400" dirty="0" smtClean="0"/>
              <a:t>Normalized Euclidean distance from centroid.</a:t>
            </a:r>
          </a:p>
          <a:p>
            <a:pPr algn="l" rtl="0">
              <a:buNone/>
            </a:pPr>
            <a:r>
              <a:rPr lang="en-US" sz="2400" dirty="0" smtClean="0"/>
              <a:t>For point                       and centroid  </a:t>
            </a:r>
          </a:p>
          <a:p>
            <a:pPr algn="l" rtl="0">
              <a:buNone/>
            </a:pPr>
            <a:r>
              <a:rPr lang="en-US" sz="2400" dirty="0" smtClean="0"/>
              <a:t>The </a:t>
            </a:r>
            <a:r>
              <a:rPr lang="en-US" sz="2400" dirty="0" err="1" smtClean="0"/>
              <a:t>M</a:t>
            </a:r>
            <a:r>
              <a:rPr lang="en-US" sz="2400" dirty="0" err="1" smtClean="0"/>
              <a:t>ahalanobis</a:t>
            </a:r>
            <a:r>
              <a:rPr lang="en-US" sz="2400" dirty="0" smtClean="0"/>
              <a:t> distance between them is </a:t>
            </a:r>
          </a:p>
          <a:p>
            <a:pPr algn="l" rtl="0">
              <a:buNone/>
            </a:pPr>
            <a:endParaRPr lang="en-US" sz="2400" dirty="0" smtClean="0"/>
          </a:p>
          <a:p>
            <a:pPr algn="l" rtl="0">
              <a:buNone/>
            </a:pPr>
            <a:endParaRPr lang="en-US" sz="2400" dirty="0" smtClean="0"/>
          </a:p>
          <a:p>
            <a:pPr algn="l" rtl="0">
              <a:buNone/>
            </a:pPr>
            <a:endParaRPr lang="en-US" sz="2400" dirty="0" smtClean="0"/>
          </a:p>
          <a:p>
            <a:pPr algn="l" rtl="0">
              <a:buNone/>
            </a:pPr>
            <a:endParaRPr lang="en-US" sz="2400" dirty="0" smtClean="0"/>
          </a:p>
          <a:p>
            <a:pPr algn="l" rtl="0">
              <a:buNone/>
            </a:pPr>
            <a:endParaRPr lang="he-IL" sz="2400" dirty="0"/>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3284984"/>
            <a:ext cx="1332148" cy="360040"/>
          </a:xfrm>
          <a:prstGeom prst="rect">
            <a:avLst/>
          </a:prstGeom>
          <a:noFill/>
        </p:spPr>
      </p:pic>
      <p:sp>
        <p:nvSpPr>
          <p:cNvPr id="716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7168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284984"/>
            <a:ext cx="1422835" cy="406524"/>
          </a:xfrm>
          <a:prstGeom prst="rect">
            <a:avLst/>
          </a:prstGeom>
          <a:noFill/>
        </p:spPr>
      </p:pic>
      <p:sp>
        <p:nvSpPr>
          <p:cNvPr id="716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71685"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19872" y="4293096"/>
            <a:ext cx="1627382" cy="792088"/>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normAutofit/>
          </a:bodyPr>
          <a:lstStyle/>
          <a:p>
            <a:r>
              <a:rPr lang="en-US" b="1" dirty="0" smtClean="0">
                <a:latin typeface="Cambria Math" pitchFamily="18" charset="0"/>
                <a:ea typeface="Cambria Math" pitchFamily="18" charset="0"/>
              </a:rPr>
              <a:t>BFR Algorithm</a:t>
            </a:r>
            <a:endParaRPr lang="he-IL" dirty="0"/>
          </a:p>
        </p:txBody>
      </p:sp>
      <p:sp>
        <p:nvSpPr>
          <p:cNvPr id="3" name="מציין מיקום תוכן 2"/>
          <p:cNvSpPr>
            <a:spLocks noGrp="1"/>
          </p:cNvSpPr>
          <p:nvPr>
            <p:ph sz="quarter" idx="1"/>
          </p:nvPr>
        </p:nvSpPr>
        <p:spPr>
          <a:xfrm>
            <a:off x="611560" y="1052736"/>
            <a:ext cx="8075240" cy="5256584"/>
          </a:xfrm>
        </p:spPr>
        <p:txBody>
          <a:bodyPr/>
          <a:lstStyle/>
          <a:p>
            <a:pPr algn="l" rtl="0">
              <a:buNone/>
            </a:pPr>
            <a:r>
              <a:rPr lang="en-US" dirty="0" err="1" smtClean="0"/>
              <a:t>Mahalanobis</a:t>
            </a:r>
            <a:r>
              <a:rPr lang="en-US" dirty="0" smtClean="0"/>
              <a:t> distance illustration:</a:t>
            </a:r>
          </a:p>
          <a:p>
            <a:pPr algn="l" rtl="0">
              <a:buNone/>
            </a:pPr>
            <a:endParaRPr lang="he-IL" dirty="0"/>
          </a:p>
        </p:txBody>
      </p:sp>
      <p:pic>
        <p:nvPicPr>
          <p:cNvPr id="74754" name="Picture 2"/>
          <p:cNvPicPr>
            <a:picLocks noChangeAspect="1" noChangeArrowheads="1"/>
          </p:cNvPicPr>
          <p:nvPr/>
        </p:nvPicPr>
        <p:blipFill>
          <a:blip r:embed="rId2" cstate="print"/>
          <a:srcRect/>
          <a:stretch>
            <a:fillRect/>
          </a:stretch>
        </p:blipFill>
        <p:spPr bwMode="auto">
          <a:xfrm>
            <a:off x="2123728" y="1700808"/>
            <a:ext cx="4614378" cy="2232248"/>
          </a:xfrm>
          <a:prstGeom prst="rect">
            <a:avLst/>
          </a:prstGeom>
          <a:noFill/>
          <a:ln w="9525">
            <a:noFill/>
            <a:miter lim="800000"/>
            <a:headEnd/>
            <a:tailEnd/>
          </a:ln>
        </p:spPr>
      </p:pic>
      <p:pic>
        <p:nvPicPr>
          <p:cNvPr id="74755" name="Picture 3"/>
          <p:cNvPicPr>
            <a:picLocks noChangeAspect="1" noChangeArrowheads="1"/>
          </p:cNvPicPr>
          <p:nvPr/>
        </p:nvPicPr>
        <p:blipFill>
          <a:blip r:embed="rId3" cstate="print"/>
          <a:srcRect/>
          <a:stretch>
            <a:fillRect/>
          </a:stretch>
        </p:blipFill>
        <p:spPr bwMode="auto">
          <a:xfrm>
            <a:off x="2771800" y="4293096"/>
            <a:ext cx="3514328" cy="21964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lstStyle/>
          <a:p>
            <a:r>
              <a:rPr lang="en-US" b="1" dirty="0" smtClean="0">
                <a:latin typeface="Cambria Math" pitchFamily="18" charset="0"/>
                <a:ea typeface="Cambria Math" pitchFamily="18" charset="0"/>
              </a:rPr>
              <a:t>BFR Algorithm</a:t>
            </a:r>
            <a:endParaRPr lang="he-IL" dirty="0"/>
          </a:p>
        </p:txBody>
      </p:sp>
      <p:sp>
        <p:nvSpPr>
          <p:cNvPr id="3" name="מציין מיקום תוכן 2"/>
          <p:cNvSpPr>
            <a:spLocks noGrp="1"/>
          </p:cNvSpPr>
          <p:nvPr>
            <p:ph sz="quarter" idx="1"/>
          </p:nvPr>
        </p:nvSpPr>
        <p:spPr>
          <a:xfrm>
            <a:off x="395536" y="1124744"/>
            <a:ext cx="8291264" cy="5400600"/>
          </a:xfrm>
        </p:spPr>
        <p:txBody>
          <a:bodyPr/>
          <a:lstStyle/>
          <a:p>
            <a:pPr algn="l" rtl="0">
              <a:buNone/>
            </a:pPr>
            <a:r>
              <a:rPr lang="en-US" sz="2800" dirty="0" smtClean="0"/>
              <a:t>Assigning new </a:t>
            </a:r>
            <a:r>
              <a:rPr lang="en-US" sz="2800" dirty="0" smtClean="0"/>
              <a:t>point using </a:t>
            </a:r>
            <a:r>
              <a:rPr lang="en-US" sz="2800" dirty="0" err="1" smtClean="0"/>
              <a:t>Mahalanobis</a:t>
            </a:r>
            <a:r>
              <a:rPr lang="en-US" sz="2800" dirty="0" smtClean="0"/>
              <a:t> </a:t>
            </a:r>
            <a:r>
              <a:rPr lang="en-US" sz="2800" dirty="0" smtClean="0"/>
              <a:t>Distance:</a:t>
            </a:r>
          </a:p>
          <a:p>
            <a:pPr algn="l" rtl="0"/>
            <a:r>
              <a:rPr lang="en-US" sz="2400" dirty="0" smtClean="0"/>
              <a:t>If the clusters are normally dist. In d dimensional, than after transformation one std. equals      .</a:t>
            </a:r>
          </a:p>
          <a:p>
            <a:pPr algn="l" rtl="0"/>
            <a:r>
              <a:rPr lang="en-US" sz="2400" dirty="0" smtClean="0"/>
              <a:t>That means that approximately 70% of the points of the cluster will M.D &lt;      .</a:t>
            </a:r>
          </a:p>
          <a:p>
            <a:pPr algn="l" rtl="0"/>
            <a:r>
              <a:rPr lang="en-US" sz="2400" dirty="0" smtClean="0"/>
              <a:t>Assigning rule: Assign new point to a cluster if its M.D &lt; threshold.</a:t>
            </a:r>
          </a:p>
          <a:p>
            <a:pPr lvl="1" algn="l" rtl="0"/>
            <a:r>
              <a:rPr lang="en-US" dirty="0" smtClean="0"/>
              <a:t>Threshold may be 4 std.</a:t>
            </a:r>
          </a:p>
          <a:p>
            <a:pPr algn="l" rtl="0"/>
            <a:r>
              <a:rPr lang="en-US" dirty="0" smtClean="0"/>
              <a:t>In normal dist. 3 std. distance include around 99.7% of the points. Thus, with that threshold there is a very small chance to reject a point that truly belong to that cluster.</a:t>
            </a:r>
            <a:endParaRPr lang="he-IL" dirty="0"/>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757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2060848"/>
            <a:ext cx="297424" cy="360040"/>
          </a:xfrm>
          <a:prstGeom prst="rect">
            <a:avLst/>
          </a:prstGeom>
          <a:noFill/>
        </p:spPr>
      </p:pic>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2852936"/>
            <a:ext cx="297424" cy="36004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b="1" dirty="0" smtClean="0">
                <a:latin typeface="Cambria Math" pitchFamily="18" charset="0"/>
                <a:ea typeface="Cambria Math" pitchFamily="18" charset="0"/>
              </a:rPr>
              <a:t>BFR Algorithm</a:t>
            </a:r>
            <a:endParaRPr lang="he-IL" dirty="0"/>
          </a:p>
        </p:txBody>
      </p:sp>
      <p:sp>
        <p:nvSpPr>
          <p:cNvPr id="3" name="מציין מיקום תוכן 2"/>
          <p:cNvSpPr>
            <a:spLocks noGrp="1"/>
          </p:cNvSpPr>
          <p:nvPr>
            <p:ph sz="quarter" idx="1"/>
          </p:nvPr>
        </p:nvSpPr>
        <p:spPr/>
        <p:txBody>
          <a:bodyPr>
            <a:normAutofit/>
          </a:bodyPr>
          <a:lstStyle/>
          <a:p>
            <a:pPr algn="l" rtl="0">
              <a:buNone/>
            </a:pPr>
            <a:r>
              <a:rPr lang="en-US" sz="3200" dirty="0" smtClean="0"/>
              <a:t>Merging two compressed sets:</a:t>
            </a:r>
          </a:p>
          <a:p>
            <a:pPr algn="l" rtl="0"/>
            <a:r>
              <a:rPr lang="en-US" sz="2400" dirty="0" smtClean="0"/>
              <a:t>Calculate the variance of the combined cluster.</a:t>
            </a:r>
          </a:p>
          <a:p>
            <a:pPr algn="l" rtl="0"/>
            <a:r>
              <a:rPr lang="en-US" sz="2400" dirty="0" smtClean="0"/>
              <a:t>We can easily do that using the clusters representation mentioned before.</a:t>
            </a:r>
          </a:p>
          <a:p>
            <a:pPr algn="l" rtl="0"/>
            <a:r>
              <a:rPr lang="en-US" sz="2400" dirty="0" smtClean="0"/>
              <a:t>Merge if variance is below some threshold.</a:t>
            </a:r>
            <a:endParaRPr lang="he-IL"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lstStyle/>
          <a:p>
            <a:r>
              <a:rPr lang="en-US" dirty="0" smtClean="0">
                <a:latin typeface="Cambria Math" pitchFamily="18" charset="0"/>
                <a:ea typeface="Cambria Math" pitchFamily="18" charset="0"/>
              </a:rPr>
              <a:t>Summary and further topics</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323528" y="1124744"/>
            <a:ext cx="8568952" cy="5400600"/>
          </a:xfrm>
        </p:spPr>
        <p:txBody>
          <a:bodyPr/>
          <a:lstStyle/>
          <a:p>
            <a:pPr algn="l" rtl="0">
              <a:buNone/>
            </a:pPr>
            <a:r>
              <a:rPr lang="en-US" dirty="0" smtClean="0"/>
              <a:t>So far we handled:</a:t>
            </a:r>
          </a:p>
          <a:p>
            <a:pPr algn="l" rtl="0"/>
            <a:r>
              <a:rPr lang="en-US" dirty="0" smtClean="0"/>
              <a:t>Hierarchical clustering, assuming Euclidean space and main-memory-fit data.</a:t>
            </a:r>
          </a:p>
          <a:p>
            <a:pPr algn="l" rtl="0"/>
            <a:r>
              <a:rPr lang="en-US" dirty="0" smtClean="0"/>
              <a:t>Hierarchical </a:t>
            </a:r>
            <a:r>
              <a:rPr lang="en-US" dirty="0" smtClean="0"/>
              <a:t>clustering using arbitrary distance measure.</a:t>
            </a:r>
          </a:p>
          <a:p>
            <a:pPr algn="l" rtl="0"/>
            <a:r>
              <a:rPr lang="en-US" dirty="0" smtClean="0"/>
              <a:t>Point assign clustering, </a:t>
            </a:r>
            <a:r>
              <a:rPr lang="en-US" dirty="0" smtClean="0"/>
              <a:t>assuming Euclidean space and main-memory-fit data</a:t>
            </a:r>
            <a:r>
              <a:rPr lang="en-US" dirty="0" smtClean="0"/>
              <a:t>.</a:t>
            </a:r>
          </a:p>
          <a:p>
            <a:pPr algn="l" rtl="0"/>
            <a:r>
              <a:rPr lang="en-US" dirty="0" smtClean="0"/>
              <a:t>Point assign clustering, </a:t>
            </a:r>
            <a:r>
              <a:rPr lang="en-US" dirty="0" smtClean="0"/>
              <a:t>assuming Euclidean </a:t>
            </a:r>
            <a:r>
              <a:rPr lang="en-US" dirty="0" smtClean="0"/>
              <a:t>space and very large data sets (data reside in secondary memory).</a:t>
            </a:r>
          </a:p>
          <a:p>
            <a:pPr algn="l" rtl="0"/>
            <a:endParaRPr lang="he-IL"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778098"/>
          </a:xfrm>
        </p:spPr>
        <p:txBody>
          <a:bodyPr>
            <a:normAutofit/>
          </a:bodyPr>
          <a:lstStyle/>
          <a:p>
            <a:r>
              <a:rPr lang="en-US" dirty="0" smtClean="0">
                <a:latin typeface="Cambria Math" pitchFamily="18" charset="0"/>
                <a:ea typeface="Cambria Math" pitchFamily="18" charset="0"/>
              </a:rPr>
              <a:t>Summary and further topics</a:t>
            </a:r>
            <a:endParaRPr lang="he-IL" dirty="0"/>
          </a:p>
        </p:txBody>
      </p:sp>
      <p:sp>
        <p:nvSpPr>
          <p:cNvPr id="3" name="מציין מיקום תוכן 2"/>
          <p:cNvSpPr>
            <a:spLocks noGrp="1"/>
          </p:cNvSpPr>
          <p:nvPr>
            <p:ph sz="quarter" idx="1"/>
          </p:nvPr>
        </p:nvSpPr>
        <p:spPr>
          <a:xfrm>
            <a:off x="323528" y="1124744"/>
            <a:ext cx="8496944" cy="5472608"/>
          </a:xfrm>
        </p:spPr>
        <p:txBody>
          <a:bodyPr>
            <a:normAutofit/>
          </a:bodyPr>
          <a:lstStyle/>
          <a:p>
            <a:pPr algn="l" rtl="0">
              <a:buNone/>
            </a:pPr>
            <a:r>
              <a:rPr lang="en-US" sz="3200" dirty="0" smtClean="0"/>
              <a:t>Further topics may be:</a:t>
            </a:r>
          </a:p>
          <a:p>
            <a:pPr algn="l" rtl="0"/>
            <a:r>
              <a:rPr lang="en-US" sz="2400" dirty="0" smtClean="0"/>
              <a:t>The CURE (Clustering Using Representatives) algorithm: Does similar job as BFR, but without restrictions on the clusters shape. </a:t>
            </a:r>
          </a:p>
          <a:p>
            <a:pPr algn="l" rtl="0"/>
            <a:r>
              <a:rPr lang="en-US" sz="2400" dirty="0" smtClean="0"/>
              <a:t>The GRGPF (named after its authors) algorithm: Also deal with very large data sets and may work with an arbitrary distance measures.</a:t>
            </a:r>
          </a:p>
          <a:p>
            <a:pPr algn="l" rtl="0"/>
            <a:r>
              <a:rPr lang="en-US" sz="2400" dirty="0" smtClean="0"/>
              <a:t>Clustering streams: Assuming sliding window of points, where we have access to a smaller number of last points.</a:t>
            </a:r>
          </a:p>
          <a:p>
            <a:pPr algn="l" rtl="0"/>
            <a:r>
              <a:rPr lang="en-US" sz="2400" dirty="0" smtClean="0"/>
              <a:t>Answering queries: Use stream clustering strategy to answer queries.</a:t>
            </a:r>
          </a:p>
          <a:p>
            <a:pPr algn="l" rtl="0"/>
            <a:r>
              <a:rPr lang="en-US" sz="2400" dirty="0" smtClean="0"/>
              <a:t>Clustering using MapReduce: Divide the data into chunks and cluster each chunk in parallel using a Map task.</a:t>
            </a:r>
          </a:p>
          <a:p>
            <a:pPr algn="l" rtl="0"/>
            <a:endParaRPr lang="he-IL"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latin typeface="Cambria Math" pitchFamily="18" charset="0"/>
                <a:ea typeface="Cambria Math" pitchFamily="18" charset="0"/>
              </a:rPr>
              <a:t>Distance measures and spaces</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p:txBody>
          <a:bodyPr/>
          <a:lstStyle/>
          <a:p>
            <a:pPr algn="l" rtl="0"/>
            <a:r>
              <a:rPr lang="en-US" sz="2400" dirty="0" smtClean="0">
                <a:latin typeface="Cambria Math" pitchFamily="18" charset="0"/>
                <a:ea typeface="Cambria Math" pitchFamily="18" charset="0"/>
              </a:rPr>
              <a:t>Distance measure requires 3 conditions (was given in previous lectures) </a:t>
            </a:r>
            <a:endParaRPr lang="en-US" sz="2400" dirty="0" smtClean="0">
              <a:latin typeface="Cambria Math" pitchFamily="18" charset="0"/>
              <a:ea typeface="Cambria Math" pitchFamily="18" charset="0"/>
            </a:endParaRPr>
          </a:p>
          <a:p>
            <a:pPr algn="l" rtl="0">
              <a:buNone/>
            </a:pPr>
            <a:r>
              <a:rPr lang="en-US" sz="2400" dirty="0" smtClean="0">
                <a:latin typeface="Cambria Math" pitchFamily="18" charset="0"/>
                <a:ea typeface="Cambria Math" pitchFamily="18" charset="0"/>
              </a:rPr>
              <a:t>Distances examples:</a:t>
            </a:r>
            <a:endParaRPr lang="en-US" sz="2400" dirty="0" smtClean="0">
              <a:latin typeface="Cambria Math" pitchFamily="18" charset="0"/>
              <a:ea typeface="Cambria Math" pitchFamily="18" charset="0"/>
            </a:endParaRPr>
          </a:p>
          <a:p>
            <a:pPr algn="l" rtl="0"/>
            <a:r>
              <a:rPr lang="en-US" sz="2400" dirty="0" smtClean="0">
                <a:latin typeface="Cambria Math" pitchFamily="18" charset="0"/>
                <a:ea typeface="Cambria Math" pitchFamily="18" charset="0"/>
              </a:rPr>
              <a:t>Euclidean distance (for set of points).</a:t>
            </a:r>
          </a:p>
          <a:p>
            <a:pPr algn="l" rtl="0">
              <a:buNone/>
            </a:pPr>
            <a:r>
              <a:rPr lang="en-US" sz="2400" dirty="0" smtClean="0">
                <a:latin typeface="Cambria Math" pitchFamily="18" charset="0"/>
                <a:ea typeface="Cambria Math" pitchFamily="18" charset="0"/>
              </a:rPr>
              <a:t>	Given by: </a:t>
            </a:r>
            <a:endParaRPr lang="en-US" sz="2400" dirty="0" smtClean="0">
              <a:latin typeface="Cambria Math" pitchFamily="18" charset="0"/>
              <a:ea typeface="Cambria Math" pitchFamily="18" charset="0"/>
            </a:endParaRPr>
          </a:p>
          <a:p>
            <a:pPr algn="l" rtl="0"/>
            <a:endParaRPr lang="en-US" sz="2400" dirty="0" smtClean="0"/>
          </a:p>
          <a:p>
            <a:pPr algn="l" rtl="0"/>
            <a:endParaRPr lang="en-US" sz="2400" dirty="0" smtClean="0"/>
          </a:p>
          <a:p>
            <a:pPr algn="l" rtl="0">
              <a:buNone/>
            </a:pPr>
            <a:endParaRPr lang="he-IL"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55776" y="3933056"/>
            <a:ext cx="5157082" cy="93610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83568" y="2204864"/>
            <a:ext cx="7772400" cy="1143000"/>
          </a:xfrm>
        </p:spPr>
        <p:txBody>
          <a:bodyPr>
            <a:normAutofit/>
          </a:bodyPr>
          <a:lstStyle/>
          <a:p>
            <a:pPr algn="ctr" rtl="0"/>
            <a:r>
              <a:rPr lang="en-US" sz="6000" dirty="0" smtClean="0">
                <a:latin typeface="Cambria Math" pitchFamily="18" charset="0"/>
                <a:ea typeface="Cambria Math" pitchFamily="18" charset="0"/>
              </a:rPr>
              <a:t>Thank you</a:t>
            </a:r>
            <a:endParaRPr lang="he-IL" sz="60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000" dirty="0" smtClean="0">
                <a:latin typeface="Cambria Math" pitchFamily="18" charset="0"/>
                <a:ea typeface="Cambria Math" pitchFamily="18" charset="0"/>
              </a:rPr>
              <a:t>Distance measures and spaces</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395536" y="1447800"/>
            <a:ext cx="8424936" cy="5005536"/>
          </a:xfrm>
        </p:spPr>
        <p:txBody>
          <a:bodyPr>
            <a:normAutofit fontScale="92500" lnSpcReduction="10000"/>
          </a:bodyPr>
          <a:lstStyle/>
          <a:p>
            <a:pPr algn="l" rtl="0"/>
            <a:r>
              <a:rPr lang="en-US" sz="2400" dirty="0" err="1" smtClean="0">
                <a:latin typeface="Cambria Math" pitchFamily="18" charset="0"/>
                <a:ea typeface="Cambria Math" pitchFamily="18" charset="0"/>
              </a:rPr>
              <a:t>Jaccard</a:t>
            </a:r>
            <a:r>
              <a:rPr lang="en-US" sz="2400" dirty="0" smtClean="0">
                <a:latin typeface="Cambria Math" pitchFamily="18" charset="0"/>
                <a:ea typeface="Cambria Math" pitchFamily="18" charset="0"/>
              </a:rPr>
              <a:t> distance (for sample sets).</a:t>
            </a:r>
            <a:endParaRPr lang="en-US" sz="2400" dirty="0" smtClean="0">
              <a:latin typeface="Cambria Math" pitchFamily="18" charset="0"/>
              <a:ea typeface="Cambria Math" pitchFamily="18" charset="0"/>
            </a:endParaRPr>
          </a:p>
          <a:p>
            <a:pPr algn="l" rtl="0">
              <a:buNone/>
            </a:pPr>
            <a:r>
              <a:rPr lang="en-US" sz="2400" dirty="0" smtClean="0"/>
              <a:t>	</a:t>
            </a:r>
            <a:r>
              <a:rPr lang="en-US" sz="2400" dirty="0" smtClean="0">
                <a:latin typeface="Cambria Math" pitchFamily="18" charset="0"/>
                <a:ea typeface="Cambria Math" pitchFamily="18" charset="0"/>
              </a:rPr>
              <a:t>Given by </a:t>
            </a:r>
          </a:p>
          <a:p>
            <a:pPr algn="l" rtl="0"/>
            <a:endParaRPr lang="en-US" sz="2400" dirty="0" smtClean="0"/>
          </a:p>
          <a:p>
            <a:pPr algn="l" rtl="0"/>
            <a:r>
              <a:rPr lang="en-US" sz="2400" dirty="0" smtClean="0">
                <a:latin typeface="Cambria Math" pitchFamily="18" charset="0"/>
                <a:ea typeface="Cambria Math" pitchFamily="18" charset="0"/>
              </a:rPr>
              <a:t>Cosine distance (for sets of vectors)</a:t>
            </a:r>
          </a:p>
          <a:p>
            <a:pPr algn="l" rtl="0">
              <a:buNone/>
            </a:pPr>
            <a:r>
              <a:rPr lang="en-US" sz="2400" dirty="0" smtClean="0">
                <a:latin typeface="Cambria Math" pitchFamily="18" charset="0"/>
                <a:ea typeface="Cambria Math" pitchFamily="18" charset="0"/>
              </a:rPr>
              <a:t>	Given by</a:t>
            </a:r>
          </a:p>
          <a:p>
            <a:pPr algn="l" rtl="0">
              <a:buNone/>
            </a:pPr>
            <a:endParaRPr lang="en-US" sz="2400" dirty="0" smtClean="0">
              <a:latin typeface="Cambria Math" pitchFamily="18" charset="0"/>
              <a:ea typeface="Cambria Math" pitchFamily="18" charset="0"/>
            </a:endParaRPr>
          </a:p>
          <a:p>
            <a:pPr algn="l" rtl="0">
              <a:buNone/>
            </a:pPr>
            <a:r>
              <a:rPr lang="en-US" sz="2400" dirty="0" smtClean="0">
                <a:latin typeface="Cambria Math" pitchFamily="18" charset="0"/>
                <a:ea typeface="Cambria Math" pitchFamily="18" charset="0"/>
              </a:rPr>
              <a:t> </a:t>
            </a:r>
          </a:p>
          <a:p>
            <a:pPr algn="l" rtl="0"/>
            <a:r>
              <a:rPr lang="en-US" sz="2400" dirty="0" smtClean="0">
                <a:latin typeface="Cambria Math" pitchFamily="18" charset="0"/>
                <a:ea typeface="Cambria Math" pitchFamily="18" charset="0"/>
              </a:rPr>
              <a:t>Edit distance (comparing strings)</a:t>
            </a:r>
          </a:p>
          <a:p>
            <a:pPr algn="l" rtl="0">
              <a:buNone/>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Given two strings a and b. The edit distance is the minimum number of operations (insertion, deletion, substitution) that transform a into b.</a:t>
            </a:r>
          </a:p>
          <a:p>
            <a:pPr algn="l" rtl="0">
              <a:buNone/>
            </a:pPr>
            <a:endParaRPr lang="en-US" sz="2400" dirty="0" smtClean="0">
              <a:latin typeface="Cambria Math" pitchFamily="18" charset="0"/>
              <a:ea typeface="Cambria Math" pitchFamily="18" charset="0"/>
            </a:endParaRPr>
          </a:p>
          <a:p>
            <a:pPr algn="l" rtl="0">
              <a:buNone/>
            </a:pPr>
            <a:r>
              <a:rPr lang="en-US" sz="2400" dirty="0" smtClean="0">
                <a:latin typeface="Cambria Math" pitchFamily="18" charset="0"/>
                <a:ea typeface="Cambria Math" pitchFamily="18" charset="0"/>
              </a:rPr>
              <a:t>	And many more…</a:t>
            </a:r>
            <a:endParaRPr lang="en-US" sz="2400" dirty="0" smtClean="0">
              <a:latin typeface="Cambria Math" pitchFamily="18" charset="0"/>
              <a:ea typeface="Cambria Math" pitchFamily="18" charset="0"/>
            </a:endParaRPr>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35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11960" y="1988840"/>
            <a:ext cx="2173165" cy="792088"/>
          </a:xfrm>
          <a:prstGeom prst="rect">
            <a:avLst/>
          </a:prstGeom>
          <a:noFill/>
        </p:spPr>
      </p:pic>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35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3" y="3356992"/>
            <a:ext cx="3384377" cy="72008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latin typeface="Cambria Math" pitchFamily="18" charset="0"/>
                <a:ea typeface="Cambria Math" pitchFamily="18" charset="0"/>
              </a:rPr>
              <a:t>Algorithmic Approaches </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323528" y="1447800"/>
            <a:ext cx="8610160" cy="5410200"/>
          </a:xfrm>
        </p:spPr>
        <p:txBody>
          <a:bodyPr>
            <a:normAutofit fontScale="62500" lnSpcReduction="20000"/>
          </a:bodyPr>
          <a:lstStyle/>
          <a:p>
            <a:pPr algn="l" rtl="0">
              <a:lnSpc>
                <a:spcPct val="120000"/>
              </a:lnSpc>
              <a:buNone/>
            </a:pPr>
            <a:r>
              <a:rPr lang="en-US" sz="3800" dirty="0" smtClean="0">
                <a:latin typeface="Cambria Math" pitchFamily="18" charset="0"/>
                <a:ea typeface="Cambria Math" pitchFamily="18" charset="0"/>
              </a:rPr>
              <a:t>There are two main approaches:</a:t>
            </a:r>
          </a:p>
          <a:p>
            <a:pPr algn="l" rtl="0">
              <a:lnSpc>
                <a:spcPct val="120000"/>
              </a:lnSpc>
            </a:pPr>
            <a:r>
              <a:rPr lang="en-US" sz="3800" dirty="0" smtClean="0">
                <a:latin typeface="Cambria Math" pitchFamily="18" charset="0"/>
                <a:ea typeface="Cambria Math" pitchFamily="18" charset="0"/>
              </a:rPr>
              <a:t>Hierarchical algorithms:</a:t>
            </a:r>
          </a:p>
          <a:p>
            <a:pPr lvl="1" algn="l" rtl="0">
              <a:lnSpc>
                <a:spcPct val="120000"/>
              </a:lnSpc>
            </a:pPr>
            <a:r>
              <a:rPr lang="en-US" sz="3200" dirty="0" smtClean="0">
                <a:latin typeface="Cambria Math" pitchFamily="18" charset="0"/>
                <a:ea typeface="Cambria Math" pitchFamily="18" charset="0"/>
              </a:rPr>
              <a:t>Agglomerative (bottom-up):  Start with each point as a cluster. Clusters are combined based on their “closeness”, using some definition of “close” (will be discussed later).</a:t>
            </a:r>
          </a:p>
          <a:p>
            <a:pPr lvl="1" algn="l" rtl="0">
              <a:lnSpc>
                <a:spcPct val="120000"/>
              </a:lnSpc>
            </a:pPr>
            <a:r>
              <a:rPr lang="en-US" sz="3200" dirty="0" smtClean="0">
                <a:latin typeface="Cambria Math" pitchFamily="18" charset="0"/>
                <a:ea typeface="Cambria Math" pitchFamily="18" charset="0"/>
              </a:rPr>
              <a:t>Divisive (top-down):  Start with one cluster including all points and recursively split each cluster based on some criterion. </a:t>
            </a:r>
          </a:p>
          <a:p>
            <a:pPr lvl="1" algn="l" rtl="0">
              <a:lnSpc>
                <a:spcPct val="120000"/>
              </a:lnSpc>
              <a:buNone/>
            </a:pPr>
            <a:r>
              <a:rPr lang="en-US" sz="3200" dirty="0" smtClean="0">
                <a:latin typeface="Cambria Math" pitchFamily="18" charset="0"/>
                <a:ea typeface="Cambria Math" pitchFamily="18" charset="0"/>
              </a:rPr>
              <a:t>	</a:t>
            </a:r>
            <a:r>
              <a:rPr lang="en-US" sz="3200" dirty="0" smtClean="0">
                <a:latin typeface="Cambria Math" pitchFamily="18" charset="0"/>
                <a:ea typeface="Cambria Math" pitchFamily="18" charset="0"/>
              </a:rPr>
              <a:t>Will not be discussed in this presentation.</a:t>
            </a:r>
          </a:p>
          <a:p>
            <a:pPr algn="l" rtl="0">
              <a:lnSpc>
                <a:spcPct val="120000"/>
              </a:lnSpc>
            </a:pPr>
            <a:r>
              <a:rPr lang="en-US" sz="3800" dirty="0" smtClean="0">
                <a:latin typeface="Cambria Math" pitchFamily="18" charset="0"/>
                <a:ea typeface="Cambria Math" pitchFamily="18" charset="0"/>
              </a:rPr>
              <a:t>Point assignment algorithms:</a:t>
            </a:r>
          </a:p>
          <a:p>
            <a:pPr lvl="1" algn="l" rtl="0">
              <a:lnSpc>
                <a:spcPct val="120000"/>
              </a:lnSpc>
            </a:pPr>
            <a:r>
              <a:rPr lang="en-US" sz="3600" dirty="0" smtClean="0">
                <a:latin typeface="Cambria Math" pitchFamily="18" charset="0"/>
                <a:ea typeface="Cambria Math" pitchFamily="18" charset="0"/>
              </a:rPr>
              <a:t>Points are considered in some order, and each one is assigned to the cluster into which it best fit.</a:t>
            </a:r>
          </a:p>
          <a:p>
            <a:pPr lvl="1" algn="l" rtl="0">
              <a:buNone/>
            </a:pPr>
            <a:endParaRPr lang="en-US" sz="2400" dirty="0" smtClean="0"/>
          </a:p>
          <a:p>
            <a:pPr algn="l" rtl="0"/>
            <a:endParaRPr lang="en-US" sz="2400" dirty="0" smtClean="0"/>
          </a:p>
          <a:p>
            <a:pPr algn="l" rtl="0"/>
            <a:endParaRPr lang="en-US" sz="2400" dirty="0" smtClean="0"/>
          </a:p>
          <a:p>
            <a:pPr algn="l" rtl="0">
              <a:buNone/>
            </a:pPr>
            <a:r>
              <a:rPr lang="en-US" dirty="0" smtClean="0"/>
              <a:t> </a:t>
            </a: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850106"/>
          </a:xfrm>
        </p:spPr>
        <p:txBody>
          <a:bodyPr/>
          <a:lstStyle/>
          <a:p>
            <a:r>
              <a:rPr lang="en-US" dirty="0" smtClean="0"/>
              <a:t>A</a:t>
            </a:r>
            <a:r>
              <a:rPr lang="en-US" dirty="0" smtClean="0">
                <a:latin typeface="Cambria Math" pitchFamily="18" charset="0"/>
                <a:ea typeface="Cambria Math" pitchFamily="18" charset="0"/>
              </a:rPr>
              <a:t>lgorithmic Approaches</a:t>
            </a:r>
            <a:r>
              <a:rPr lang="en-US" dirty="0" smtClean="0"/>
              <a:t> </a:t>
            </a:r>
            <a:endParaRPr lang="he-IL" dirty="0"/>
          </a:p>
        </p:txBody>
      </p:sp>
      <p:sp>
        <p:nvSpPr>
          <p:cNvPr id="3" name="מציין מיקום תוכן 2"/>
          <p:cNvSpPr>
            <a:spLocks noGrp="1"/>
          </p:cNvSpPr>
          <p:nvPr>
            <p:ph sz="quarter" idx="1"/>
          </p:nvPr>
        </p:nvSpPr>
        <p:spPr>
          <a:xfrm>
            <a:off x="611560" y="1447800"/>
            <a:ext cx="8075240" cy="4572000"/>
          </a:xfrm>
        </p:spPr>
        <p:txBody>
          <a:bodyPr/>
          <a:lstStyle/>
          <a:p>
            <a:pPr algn="l" rtl="0">
              <a:buNone/>
            </a:pPr>
            <a:r>
              <a:rPr lang="en-US" sz="2400" dirty="0" smtClean="0">
                <a:latin typeface="Cambria Math" pitchFamily="18" charset="0"/>
                <a:ea typeface="Cambria Math" pitchFamily="18" charset="0"/>
              </a:rPr>
              <a:t>Other clustering algorithms distinctions:</a:t>
            </a:r>
          </a:p>
          <a:p>
            <a:pPr algn="l" rtl="0"/>
            <a:r>
              <a:rPr lang="en-US" sz="2200" dirty="0" smtClean="0">
                <a:latin typeface="Cambria Math" pitchFamily="18" charset="0"/>
                <a:ea typeface="Cambria Math" pitchFamily="18" charset="0"/>
              </a:rPr>
              <a:t>Whether the algorithm assumes a Euclidean space, or whether the algorithm works for arbitrary distance measure (as those mentioned before).</a:t>
            </a:r>
          </a:p>
          <a:p>
            <a:pPr algn="l" rtl="0">
              <a:buNone/>
            </a:pPr>
            <a:endParaRPr lang="en-US" sz="2200" dirty="0" smtClean="0">
              <a:latin typeface="Cambria Math" pitchFamily="18" charset="0"/>
              <a:ea typeface="Cambria Math" pitchFamily="18" charset="0"/>
            </a:endParaRPr>
          </a:p>
          <a:p>
            <a:pPr algn="l" rtl="0"/>
            <a:r>
              <a:rPr lang="en-US" sz="2200" dirty="0" smtClean="0">
                <a:latin typeface="Cambria Math" pitchFamily="18" charset="0"/>
                <a:ea typeface="Cambria Math" pitchFamily="18" charset="0"/>
              </a:rPr>
              <a:t>Whether the algorithm </a:t>
            </a:r>
            <a:r>
              <a:rPr lang="en-US" sz="2200" dirty="0" smtClean="0">
                <a:latin typeface="Cambria Math" pitchFamily="18" charset="0"/>
                <a:ea typeface="Cambria Math" pitchFamily="18" charset="0"/>
              </a:rPr>
              <a:t>assumes that the data is small enough to fit in main memory, or whether data must reside in secondary memory primarily. </a:t>
            </a:r>
            <a:endParaRPr lang="he-IL" sz="22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4638"/>
            <a:ext cx="7772400" cy="922114"/>
          </a:xfrm>
        </p:spPr>
        <p:txBody>
          <a:bodyPr/>
          <a:lstStyle/>
          <a:p>
            <a:r>
              <a:rPr lang="en-US" dirty="0" smtClean="0">
                <a:latin typeface="Cambria Math" pitchFamily="18" charset="0"/>
                <a:ea typeface="Cambria Math" pitchFamily="18" charset="0"/>
              </a:rPr>
              <a:t>The curse of dimensionality</a:t>
            </a:r>
            <a:endParaRPr lang="he-IL" dirty="0">
              <a:latin typeface="Cambria Math" pitchFamily="18" charset="0"/>
              <a:ea typeface="Cambria Math" pitchFamily="18" charset="0"/>
            </a:endParaRPr>
          </a:p>
        </p:txBody>
      </p:sp>
      <p:sp>
        <p:nvSpPr>
          <p:cNvPr id="3" name="מציין מיקום תוכן 2"/>
          <p:cNvSpPr>
            <a:spLocks noGrp="1"/>
          </p:cNvSpPr>
          <p:nvPr>
            <p:ph sz="quarter" idx="1"/>
          </p:nvPr>
        </p:nvSpPr>
        <p:spPr>
          <a:xfrm>
            <a:off x="611560" y="1447800"/>
            <a:ext cx="8075240" cy="4572000"/>
          </a:xfrm>
        </p:spPr>
        <p:txBody>
          <a:bodyPr>
            <a:normAutofit/>
          </a:bodyPr>
          <a:lstStyle/>
          <a:p>
            <a:pPr algn="l" rtl="0"/>
            <a:r>
              <a:rPr lang="en-US" sz="2400" dirty="0" smtClean="0">
                <a:latin typeface="Cambria Math" pitchFamily="18" charset="0"/>
                <a:ea typeface="Cambria Math" pitchFamily="18" charset="0"/>
              </a:rPr>
              <a:t>Refers to high dimensional data properties which might make the clustering task much harder or yield bad results.</a:t>
            </a:r>
          </a:p>
          <a:p>
            <a:pPr algn="l" rtl="0"/>
            <a:r>
              <a:rPr lang="en-US" sz="2400" dirty="0" smtClean="0">
                <a:latin typeface="Cambria Math" pitchFamily="18" charset="0"/>
                <a:ea typeface="Cambria Math" pitchFamily="18" charset="0"/>
              </a:rPr>
              <a:t>Properties:</a:t>
            </a:r>
          </a:p>
          <a:p>
            <a:pPr algn="l" rtl="0"/>
            <a:r>
              <a:rPr lang="en-US" sz="2400" dirty="0" smtClean="0">
                <a:latin typeface="Cambria Math" pitchFamily="18" charset="0"/>
                <a:ea typeface="Cambria Math" pitchFamily="18" charset="0"/>
              </a:rPr>
              <a:t>In high dimensional data all points are equally far away from one another.</a:t>
            </a:r>
          </a:p>
          <a:p>
            <a:pPr algn="l" rtl="0">
              <a:buNone/>
            </a:pPr>
            <a:r>
              <a:rPr lang="en-US" sz="2400" dirty="0" smtClean="0">
                <a:latin typeface="Cambria Math" pitchFamily="18" charset="0"/>
                <a:ea typeface="Cambria Math" pitchFamily="18" charset="0"/>
              </a:rPr>
              <a:t>Consider      points where                 and     is large, that were selected uniformly from a     dimensional unit cube.</a:t>
            </a:r>
          </a:p>
          <a:p>
            <a:pPr algn="l" rtl="0">
              <a:buNone/>
            </a:pPr>
            <a:r>
              <a:rPr lang="en-US" sz="2400" dirty="0" smtClean="0">
                <a:latin typeface="Cambria Math" pitchFamily="18" charset="0"/>
                <a:ea typeface="Cambria Math" pitchFamily="18" charset="0"/>
              </a:rPr>
              <a:t>	Each point                                 is a random variable chosen uniformly from the range [0,1].  </a:t>
            </a:r>
          </a:p>
          <a:p>
            <a:pPr algn="l" rtl="0">
              <a:buNone/>
            </a:pPr>
            <a:endParaRPr lang="en-US" sz="2400" dirty="0" smtClean="0"/>
          </a:p>
          <a:p>
            <a:pPr algn="l" rtl="0">
              <a:buNone/>
            </a:pPr>
            <a:endParaRPr lang="en-US" sz="2400" dirty="0" smtClean="0"/>
          </a:p>
          <a:p>
            <a:pPr algn="l" rtl="0"/>
            <a:endParaRPr lang="he-IL" sz="2400"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45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67944" y="3573016"/>
            <a:ext cx="936104" cy="398342"/>
          </a:xfrm>
          <a:prstGeom prst="rect">
            <a:avLst/>
          </a:prstGeom>
          <a:noFill/>
        </p:spPr>
      </p:pic>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457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84524" y="3597019"/>
            <a:ext cx="183620" cy="408045"/>
          </a:xfrm>
          <a:prstGeom prst="rect">
            <a:avLst/>
          </a:prstGeom>
          <a:noFill/>
        </p:spPr>
      </p:pic>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245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458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79712" y="3573016"/>
            <a:ext cx="183620" cy="408045"/>
          </a:xfrm>
          <a:prstGeom prst="rect">
            <a:avLst/>
          </a:prstGeom>
          <a:noFill/>
        </p:spPr>
      </p:pic>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458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83768" y="4437112"/>
            <a:ext cx="1993700" cy="366168"/>
          </a:xfrm>
          <a:prstGeom prst="rect">
            <a:avLst/>
          </a:prstGeom>
          <a:noFill/>
        </p:spPr>
      </p:pic>
      <p:pic>
        <p:nvPicPr>
          <p:cNvPr id="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55976" y="3933056"/>
            <a:ext cx="183620" cy="40804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15951</TotalTime>
  <Words>2106</Words>
  <Application>Microsoft Office PowerPoint</Application>
  <PresentationFormat>‫הצגה על המסך (4:3)</PresentationFormat>
  <Paragraphs>312</Paragraphs>
  <Slides>50</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50</vt:i4>
      </vt:variant>
    </vt:vector>
  </HeadingPairs>
  <TitlesOfParts>
    <vt:vector size="51" baseType="lpstr">
      <vt:lpstr>יושר</vt:lpstr>
      <vt:lpstr>CLUSTERING</vt:lpstr>
      <vt:lpstr>Main Topics</vt:lpstr>
      <vt:lpstr>What is Clustering? </vt:lpstr>
      <vt:lpstr>Clustering illustration</vt:lpstr>
      <vt:lpstr>Distance measures and spaces</vt:lpstr>
      <vt:lpstr>Distance measures and spaces</vt:lpstr>
      <vt:lpstr>Algorithmic Approaches </vt:lpstr>
      <vt:lpstr>Algorithmic Approaches </vt:lpstr>
      <vt:lpstr>The curse of dimensionality</vt:lpstr>
      <vt:lpstr>The curse of dimensionality</vt:lpstr>
      <vt:lpstr>Hierarchical Clustering</vt:lpstr>
      <vt:lpstr>Hierarchical Clustering</vt:lpstr>
      <vt:lpstr>Hierarchical Clustering</vt:lpstr>
      <vt:lpstr>Hierarchical Clustering</vt:lpstr>
      <vt:lpstr>Hierarchical Clustering - Clustering illustration</vt:lpstr>
      <vt:lpstr>Hierarchical Clustering- Tree representation</vt:lpstr>
      <vt:lpstr>Hierarchical Clustering – Controlling clustering </vt:lpstr>
      <vt:lpstr>Hierarchical Clustering – Controlling clustering </vt:lpstr>
      <vt:lpstr>Hierarchical Clustering – Stopping rules</vt:lpstr>
      <vt:lpstr>Hierarchical Clustering in Non-Euclidean spaces</vt:lpstr>
      <vt:lpstr>Hierarchical Clustering in Non-Euclidean spaces</vt:lpstr>
      <vt:lpstr>Hierarchical Clustering in Non-Euclidean spaces</vt:lpstr>
      <vt:lpstr>Hierarchical Clustering in Non-Euclidean spaces</vt:lpstr>
      <vt:lpstr>Hierarchical Clustering in Non-Euclidean spaces</vt:lpstr>
      <vt:lpstr>Hierarchical Clustering in Non-Euclidean spaces</vt:lpstr>
      <vt:lpstr>Point  assign algorithms</vt:lpstr>
      <vt:lpstr>K – Means Algorithms</vt:lpstr>
      <vt:lpstr>K – Means Algorithm</vt:lpstr>
      <vt:lpstr>K – Means Algorithm</vt:lpstr>
      <vt:lpstr>K – Means Algorithm</vt:lpstr>
      <vt:lpstr>K – Means Algorithm</vt:lpstr>
      <vt:lpstr>K – Means Algorithm</vt:lpstr>
      <vt:lpstr>K – Means Algorithm</vt:lpstr>
      <vt:lpstr>BFR Algorithm</vt:lpstr>
      <vt:lpstr>BFR Algorithm</vt:lpstr>
      <vt:lpstr>BFR Algorithm</vt:lpstr>
      <vt:lpstr>BFR Algorithm</vt:lpstr>
      <vt:lpstr>BFR Algorithm</vt:lpstr>
      <vt:lpstr>BFR Algorithm</vt:lpstr>
      <vt:lpstr>BFR Algorithm</vt:lpstr>
      <vt:lpstr>BFR Algorithm</vt:lpstr>
      <vt:lpstr>BFR Algorithm</vt:lpstr>
      <vt:lpstr>BFR Algorithm</vt:lpstr>
      <vt:lpstr>BFR Algorithm</vt:lpstr>
      <vt:lpstr>BFR Algorithm</vt:lpstr>
      <vt:lpstr>BFR Algorithm</vt:lpstr>
      <vt:lpstr>BFR Algorithm</vt:lpstr>
      <vt:lpstr>Summary and further topics</vt:lpstr>
      <vt:lpstr>Summary and further topics</vt:lpstr>
      <vt:lpstr>Thank you</vt:lpstr>
    </vt:vector>
  </TitlesOfParts>
  <Company>Dell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Eitan</dc:creator>
  <cp:lastModifiedBy>Eitan</cp:lastModifiedBy>
  <cp:revision>90</cp:revision>
  <dcterms:created xsi:type="dcterms:W3CDTF">2015-01-04T20:44:40Z</dcterms:created>
  <dcterms:modified xsi:type="dcterms:W3CDTF">2015-01-17T21:09:47Z</dcterms:modified>
</cp:coreProperties>
</file>