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A7CEE-BE97-4C17-BFA1-9B82AEEA1A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0258-4BD0-422C-958A-84F4264A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417-16CA-4527-AAA4-7E2867F218E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E10E-EB90-4152-AE90-C54948C04E26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0159-0AEB-4C7C-A664-095710EAD6FB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68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4E03-E435-43C0-ACD7-175D0234E619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2662-FC66-46DC-BD01-DEDF8040D0C0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055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A28D-65B8-4313-AFC3-DCB9A293B30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9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AB71-3D8F-4C5D-80C0-DEB23BE12F00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0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7A6F-CA93-4DDB-957D-C86B2839CD4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FFA7-5FD5-4AB5-BE04-98318AA6170A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CCB3F3C1-0D74-46F8-B8BE-455D31C5F7A0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03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7F96-E82F-4BC2-B60B-06FF98A0FAAD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7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4EB-27CA-4D5A-B210-7B94E50AF62E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5375-418F-40A2-9ADE-7E7F4F84E781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2A6A-5022-4722-BC0F-F174FACF6E2E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685-E5FD-4189-9124-9D50F23E4F57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0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2E9F-6A1D-43A6-8455-0FD4ACCCC0E2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02BC-65B6-47AA-A299-ED1467605B82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2957-0A00-44EE-AFC1-0B0B001BBD8E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3F3C1-0D74-46F8-B8BE-455D31C5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1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00503103848/http:/www.vectorsite.net/ttcode_04.html#m3" TargetMode="External"/><Relationship Id="rId2" Type="http://schemas.openxmlformats.org/officeDocument/2006/relationships/hyperlink" Target="https://cryptography.fandom.com/wiki/ADFGVX_ciph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acticalcryptography.com/ciphers/adfgvx-ciph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1BF9-FBB3-4789-8539-C76FD6B1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52" y="2404531"/>
            <a:ext cx="9037366" cy="1646302"/>
          </a:xfrm>
        </p:spPr>
        <p:txBody>
          <a:bodyPr/>
          <a:lstStyle/>
          <a:p>
            <a:pPr algn="ctr"/>
            <a:r>
              <a:rPr lang="en-US" dirty="0"/>
              <a:t>ADFGVX Cipher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967C-6C88-4730-B0E1-03F327A3B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Andrew Helms</a:t>
            </a:r>
          </a:p>
          <a:p>
            <a:pPr algn="ctr"/>
            <a:r>
              <a:rPr lang="en-US" dirty="0"/>
              <a:t>12/04/20</a:t>
            </a:r>
          </a:p>
          <a:p>
            <a:pPr algn="ctr"/>
            <a:r>
              <a:rPr lang="en-US" dirty="0"/>
              <a:t>Final Project for CIS4362</a:t>
            </a:r>
          </a:p>
        </p:txBody>
      </p:sp>
    </p:spTree>
    <p:extLst>
      <p:ext uri="{BB962C8B-B14F-4D97-AF65-F5344CB8AC3E}">
        <p14:creationId xmlns:p14="http://schemas.microsoft.com/office/powerpoint/2010/main" val="185746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1507-4E03-4329-ACD7-9A2F712A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9288F-BA48-4FA3-8284-6B0216B6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48" y="1861088"/>
            <a:ext cx="7843515" cy="41802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0739-CEA2-44B2-85A3-AA57B4AF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pPr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334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1EDD-8299-4FA3-BD58-9AC24D9F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D5D3-B6D8-40B3-8697-EDF6C9DC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Decryption returns original plaintext</a:t>
            </a:r>
          </a:p>
          <a:p>
            <a:pPr lvl="1"/>
            <a:r>
              <a:rPr lang="en-US" dirty="0"/>
              <a:t>Encrypt random string with random keys, decrypt with same keys</a:t>
            </a:r>
          </a:p>
          <a:p>
            <a:r>
              <a:rPr lang="en-US" dirty="0"/>
              <a:t>Known plaintext, keys, ciphertext combinations</a:t>
            </a:r>
          </a:p>
          <a:p>
            <a:pPr lvl="1"/>
            <a:r>
              <a:rPr lang="en-US" dirty="0"/>
              <a:t>Ex: “Attack at dawn”, “PLAYFAIR74”, “PARIS”, “FAVDD VDFAA AVGVV GFAXG GVGF”</a:t>
            </a:r>
          </a:p>
          <a:p>
            <a:r>
              <a:rPr lang="en-US" dirty="0"/>
              <a:t>Known invalid plaintexts and columnar transposition key</a:t>
            </a:r>
          </a:p>
          <a:p>
            <a:pPr lvl="1"/>
            <a:r>
              <a:rPr lang="en-US" dirty="0"/>
              <a:t>Empty and only containing non-alphanumeric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1404-405E-4FEA-ABE7-55D26B44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070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00E5-E2A8-4B95-87F5-F9491348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24FC-F094-4F7C-90BA-F2F23A25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https://cryptography.fandom.com/wiki/ADFGVX_cipher</a:t>
            </a:r>
            <a:endParaRPr lang="en-US" dirty="0"/>
          </a:p>
          <a:p>
            <a:r>
              <a:rPr lang="en-US" dirty="0">
                <a:hlinkClick r:id="rId3"/>
              </a:rPr>
              <a:t>https://web.archive.org/web/20100503103848/http://www.vectorsite.net/ttcode_04.html#m3</a:t>
            </a:r>
            <a:endParaRPr lang="en-US" dirty="0"/>
          </a:p>
          <a:p>
            <a:r>
              <a:rPr lang="en-US" dirty="0">
                <a:hlinkClick r:id="rId4"/>
              </a:rPr>
              <a:t>http://www.practicalcryptography.com/ciphers/adfgvx-cipher/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337D1-7BFC-4231-9199-F1B97570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3D01-B86A-428A-B63B-FAA48BFA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F85D-FF7E-41DE-9095-3E1702E7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 cipher used by the German Army in World War 1</a:t>
            </a:r>
          </a:p>
          <a:p>
            <a:r>
              <a:rPr lang="en-US" dirty="0"/>
              <a:t>Extension of ADFGX</a:t>
            </a:r>
          </a:p>
          <a:p>
            <a:pPr lvl="1"/>
            <a:r>
              <a:rPr lang="en-US" dirty="0"/>
              <a:t>ADFGVX but with a 5x5 grid instead of 6x6</a:t>
            </a:r>
          </a:p>
          <a:p>
            <a:r>
              <a:rPr lang="en-US" dirty="0"/>
              <a:t>Colonel Fritz </a:t>
            </a:r>
            <a:r>
              <a:rPr lang="en-US" dirty="0" err="1"/>
              <a:t>Nebel</a:t>
            </a:r>
            <a:r>
              <a:rPr lang="en-US" dirty="0"/>
              <a:t> invented it in March of 1918</a:t>
            </a:r>
          </a:p>
          <a:p>
            <a:r>
              <a:rPr lang="en-US" dirty="0"/>
              <a:t>Developed to provide the army with a more convenient way to encrypt messages than trench codes</a:t>
            </a:r>
          </a:p>
          <a:p>
            <a:pPr lvl="1"/>
            <a:r>
              <a:rPr lang="en-US" dirty="0"/>
              <a:t>Trench codes were often just simple substitution ciphers</a:t>
            </a:r>
          </a:p>
          <a:p>
            <a:pPr lvl="1"/>
            <a:r>
              <a:rPr lang="en-US" dirty="0"/>
              <a:t>Codebooks</a:t>
            </a:r>
          </a:p>
          <a:p>
            <a:r>
              <a:rPr lang="en-US" dirty="0"/>
              <a:t>Letters A,D,F,G,V, and X were used because they have distinct morse codes relative to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Believed to be unbreakable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21D97-53C2-4B60-8A45-0D5661BA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96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0788-A936-405A-A865-8265C01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91C1-8CB6-498F-8C1E-EB2C76E0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Cracked by Lieutenant Georges </a:t>
            </a:r>
            <a:r>
              <a:rPr lang="en-US" dirty="0" err="1"/>
              <a:t>Painvin</a:t>
            </a:r>
            <a:r>
              <a:rPr lang="en-US" dirty="0"/>
              <a:t> of the French Army in April of 1918</a:t>
            </a:r>
          </a:p>
          <a:p>
            <a:r>
              <a:rPr lang="en-US" dirty="0"/>
              <a:t>Crack relied heavily on statistical analysis which had to be done by hand</a:t>
            </a:r>
          </a:p>
          <a:p>
            <a:r>
              <a:rPr lang="en-US" dirty="0"/>
              <a:t>Required a large number of messages with stereotyped beginnings</a:t>
            </a:r>
          </a:p>
          <a:p>
            <a:r>
              <a:rPr lang="en-US" dirty="0"/>
              <a:t>Only effective during times of high traffic</a:t>
            </a:r>
          </a:p>
          <a:p>
            <a:r>
              <a:rPr lang="en-US" dirty="0" err="1"/>
              <a:t>Painvin</a:t>
            </a:r>
            <a:r>
              <a:rPr lang="en-US" dirty="0"/>
              <a:t> was able to determine which columns consisted of “top” letters and “side” letters based on the combined frequency distribution of the column’s possible letters</a:t>
            </a:r>
          </a:p>
          <a:p>
            <a:r>
              <a:rPr lang="en-US" dirty="0"/>
              <a:t>This would result in a transposition of the original message, but cracking this gave the transposition key. This meant that cracking any message with the same transposition key became fairly simple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004CC-208E-400F-9395-7F62B7FD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z="1600" smtClean="0"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055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966E-3D7D-41AD-BA70-AE30EB36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(continued)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318E1-5F0C-4EA4-9600-EB59E5C5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769" y="1286475"/>
            <a:ext cx="3914103" cy="5117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7A38B-B10F-4D94-956E-282DBFE30D78}"/>
              </a:ext>
            </a:extLst>
          </p:cNvPr>
          <p:cNvSpPr txBox="1"/>
          <p:nvPr/>
        </p:nvSpPr>
        <p:spPr>
          <a:xfrm>
            <a:off x="823784" y="1779373"/>
            <a:ext cx="31798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in the graphic shown, the characters that correspond to a specific letter in the substitution is dependent on if that letter is the “top” letter or the “side” letter. </a:t>
            </a:r>
          </a:p>
          <a:p>
            <a:endParaRPr lang="en-US" dirty="0"/>
          </a:p>
          <a:p>
            <a:r>
              <a:rPr lang="en-US" dirty="0"/>
              <a:t>This fact allowed </a:t>
            </a:r>
            <a:r>
              <a:rPr lang="en-US" dirty="0" err="1"/>
              <a:t>Painvin</a:t>
            </a:r>
            <a:r>
              <a:rPr lang="en-US" dirty="0"/>
              <a:t> to determine which letters corresponded to rows and which letters corresponded to columns when cracking the columnar transposition part of the ADFGVX cipher.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A376-BF62-40F4-84BA-2BB2E945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761A-66DB-40E8-9044-3D9D6E3F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F013-784F-4038-A94E-B86E5062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465"/>
            <a:ext cx="8596668" cy="4107935"/>
          </a:xfrm>
        </p:spPr>
        <p:txBody>
          <a:bodyPr/>
          <a:lstStyle/>
          <a:p>
            <a:r>
              <a:rPr lang="en-US" dirty="0"/>
              <a:t>Combination of a modified Polybius Square cipher and a key columnar transposition cipher</a:t>
            </a:r>
          </a:p>
          <a:p>
            <a:pPr lvl="1"/>
            <a:r>
              <a:rPr lang="en-US" dirty="0"/>
              <a:t>Grid is 6x6 instead of 5x5</a:t>
            </a:r>
          </a:p>
          <a:p>
            <a:pPr lvl="1"/>
            <a:r>
              <a:rPr lang="en-US" dirty="0"/>
              <a:t>Columns and rows labels as ADFGVX, hence the name</a:t>
            </a:r>
          </a:p>
          <a:p>
            <a:r>
              <a:rPr lang="en-US" dirty="0"/>
              <a:t>Substitution using the Polybius Square is done first</a:t>
            </a:r>
          </a:p>
          <a:p>
            <a:pPr lvl="1"/>
            <a:r>
              <a:rPr lang="en-US" dirty="0"/>
              <a:t>Output for a letter is two letters. First the letter of the row it is in, then the letter of the column that contains it</a:t>
            </a:r>
          </a:p>
          <a:p>
            <a:r>
              <a:rPr lang="en-US" dirty="0"/>
              <a:t>Keyed columnar transposition is done next one the output of the Polybius Square</a:t>
            </a:r>
          </a:p>
          <a:p>
            <a:pPr lvl="1"/>
            <a:r>
              <a:rPr lang="en-US" dirty="0"/>
              <a:t>Put message into the matrix by rows, top to bottom</a:t>
            </a:r>
          </a:p>
          <a:p>
            <a:pPr lvl="1"/>
            <a:r>
              <a:rPr lang="en-US" dirty="0"/>
              <a:t>Read output by columns, order dependent on the key. Matrix does not need to be completely filled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7B1B-428D-4FBF-A52F-F639B53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F5F-2691-4D38-87D8-9387E9F3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D449-7443-4722-A37D-A2050330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keys</a:t>
            </a:r>
          </a:p>
          <a:p>
            <a:pPr lvl="1"/>
            <a:r>
              <a:rPr lang="en-US" dirty="0"/>
              <a:t>Polybius Square key, not technically required</a:t>
            </a:r>
          </a:p>
          <a:p>
            <a:pPr lvl="2"/>
            <a:r>
              <a:rPr lang="en-US" sz="1600" dirty="0"/>
              <a:t>Since the square is filled with the rest of the alphabet after the key is inserted, not providing the key is the same as providing the ordered alphabet</a:t>
            </a:r>
          </a:p>
          <a:p>
            <a:pPr lvl="1"/>
            <a:r>
              <a:rPr lang="en-US" dirty="0"/>
              <a:t>Keyed Columnar Transposition key, required</a:t>
            </a:r>
          </a:p>
          <a:p>
            <a:pPr lvl="2"/>
            <a:r>
              <a:rPr lang="en-US" sz="1600" dirty="0"/>
              <a:t>The identity key is any key with a length of one</a:t>
            </a:r>
          </a:p>
          <a:p>
            <a:pPr lvl="2"/>
            <a:r>
              <a:rPr lang="en-US" sz="1600" dirty="0"/>
              <a:t>The index of the columns are based on the ordering of the letters in the key</a:t>
            </a:r>
          </a:p>
          <a:p>
            <a:pPr lvl="1"/>
            <a:r>
              <a:rPr lang="en-US" dirty="0"/>
              <a:t>Duplicate characters removed from both keys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0036-EAA9-4217-858D-97F2A0AF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3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8D1C-C23A-49E8-90B2-DE26FE7E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Polybius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ECF6-C917-490E-9A7B-63A8F043A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56915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example, the key is PLAYFAIR74. This is reduced to PLAYFIR74 and then inserted into the matrix.</a:t>
            </a:r>
          </a:p>
          <a:p>
            <a:pPr marL="0" indent="0">
              <a:buNone/>
            </a:pPr>
            <a:r>
              <a:rPr lang="en-US" dirty="0"/>
              <a:t>The character being encrypted is ‘4’, which corresponds to the output “DF”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9D82-C24C-4E9B-9FED-C935DB15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26" y="1395476"/>
            <a:ext cx="3921582" cy="52001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24281-CF87-40B7-B3A7-AE03F254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CC59-9CFB-435B-B4FB-F10857D2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Keyed Columnar 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EEEC-60FE-4849-B8B2-AAFB024B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0426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example, the key is “PARIS” with example text:</a:t>
            </a:r>
            <a:br>
              <a:rPr lang="en-US" dirty="0"/>
            </a:br>
            <a:r>
              <a:rPr lang="en-US" dirty="0"/>
              <a:t>“AFGVG VAFDV FVAFG VDXAF VDGA”</a:t>
            </a:r>
          </a:p>
          <a:p>
            <a:pPr marL="0" indent="0">
              <a:buNone/>
            </a:pPr>
            <a:r>
              <a:rPr lang="en-US" dirty="0"/>
              <a:t>This is the output of the Polybius Square with key “PLAYFAIR74” and plaintext “Attack at dawn”. </a:t>
            </a:r>
          </a:p>
          <a:p>
            <a:pPr marL="0" indent="0">
              <a:buNone/>
            </a:pPr>
            <a:r>
              <a:rPr lang="en-US" dirty="0"/>
              <a:t>The new output would be:</a:t>
            </a:r>
            <a:br>
              <a:rPr lang="en-US" dirty="0"/>
            </a:br>
            <a:r>
              <a:rPr lang="en-US" dirty="0"/>
              <a:t>“FAVDD VDFAA AVFVV GFAXG AVGF”</a:t>
            </a:r>
          </a:p>
          <a:p>
            <a:pPr marL="0" indent="0">
              <a:buNone/>
            </a:pPr>
            <a:r>
              <a:rPr lang="en-US" dirty="0"/>
              <a:t>This is the example used in the class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0BAC9-AB95-472E-8DAB-53175C51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81" y="1393724"/>
            <a:ext cx="2206581" cy="47615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B2E2-E88F-4BC1-A2B3-FE9A677E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8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E79-93C0-425A-BE42-1FBBB65E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CB1-6488-4F5C-AB08-BA356AD1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Studios C++ using WINAPI for the GUI</a:t>
            </a:r>
          </a:p>
          <a:p>
            <a:pPr lvl="1"/>
            <a:r>
              <a:rPr lang="en-US" dirty="0"/>
              <a:t>Textboxes for user input/cipher output</a:t>
            </a:r>
          </a:p>
          <a:p>
            <a:pPr lvl="1"/>
            <a:r>
              <a:rPr lang="en-US" dirty="0"/>
              <a:t>Buttons to encrypt/decrypt</a:t>
            </a:r>
          </a:p>
          <a:p>
            <a:r>
              <a:rPr lang="en-US" dirty="0"/>
              <a:t>All inputs are converted to lowercase and have all non-alphanumeric characters removed</a:t>
            </a:r>
          </a:p>
          <a:p>
            <a:pPr lvl="1"/>
            <a:r>
              <a:rPr lang="en-US" dirty="0"/>
              <a:t>For decryption, all characters that are not in “ADFGVX” are removed</a:t>
            </a:r>
          </a:p>
          <a:p>
            <a:r>
              <a:rPr lang="en-US" dirty="0"/>
              <a:t>Throws error if the plaintext or the columnar transposition key contains no valid characters</a:t>
            </a:r>
          </a:p>
          <a:p>
            <a:pPr lvl="1"/>
            <a:r>
              <a:rPr lang="en-US" dirty="0"/>
              <a:t>When encrypting, error is sent to the ciphertext output</a:t>
            </a:r>
          </a:p>
          <a:p>
            <a:pPr lvl="1"/>
            <a:r>
              <a:rPr lang="en-US" dirty="0"/>
              <a:t>When decrypting, error is sent to the plaintext output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9EC8-027C-4CAB-912B-0892E223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F3C1-0D74-46F8-B8BE-455D31C5F7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780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ADFGVX Cipher Implementation</vt:lpstr>
      <vt:lpstr>History</vt:lpstr>
      <vt:lpstr>Cryptanalysis</vt:lpstr>
      <vt:lpstr>Cryptanalysis (continued)</vt:lpstr>
      <vt:lpstr>How it works</vt:lpstr>
      <vt:lpstr>How it works (continued)</vt:lpstr>
      <vt:lpstr>Example: Polybius Square</vt:lpstr>
      <vt:lpstr>Example: Keyed Columnar Transposition</vt:lpstr>
      <vt:lpstr>Implementation</vt:lpstr>
      <vt:lpstr>Demo</vt:lpstr>
      <vt:lpstr>Testing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ADFGVX Cipher Implementation</dc:title>
  <dc:creator>Andrew Helms</dc:creator>
  <cp:lastModifiedBy>Andrew Helms</cp:lastModifiedBy>
  <cp:revision>16</cp:revision>
  <dcterms:created xsi:type="dcterms:W3CDTF">2020-12-03T17:19:05Z</dcterms:created>
  <dcterms:modified xsi:type="dcterms:W3CDTF">2020-12-03T19:16:02Z</dcterms:modified>
</cp:coreProperties>
</file>