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TNL/s6EYBmtV4uYFxn4VjOeLp5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3aa1d01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3aa1d01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rot="2700000">
            <a:off x="82782" y="-1386168"/>
            <a:ext cx="2424873" cy="3611191"/>
          </a:xfrm>
          <a:custGeom>
            <a:avLst/>
            <a:gdLst/>
            <a:ahLst/>
            <a:cxnLst/>
            <a:rect l="l" t="t" r="r" b="b"/>
            <a:pathLst>
              <a:path w="2424873" h="3611191" extrusionOk="0">
                <a:moveTo>
                  <a:pt x="0" y="2424874"/>
                </a:moveTo>
                <a:lnTo>
                  <a:pt x="2424873" y="0"/>
                </a:lnTo>
                <a:lnTo>
                  <a:pt x="2424873" y="3611191"/>
                </a:lnTo>
                <a:lnTo>
                  <a:pt x="1186317" y="361119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rot="2700000">
            <a:off x="1571000" y="-338582"/>
            <a:ext cx="1635955" cy="1635955"/>
          </a:xfrm>
          <a:custGeom>
            <a:avLst/>
            <a:gdLst/>
            <a:ahLst/>
            <a:cxnLst/>
            <a:rect l="l" t="t" r="r" b="b"/>
            <a:pathLst>
              <a:path w="1635955" h="1635955" extrusionOk="0">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2700000">
            <a:off x="9627985" y="-6588"/>
            <a:ext cx="4059393" cy="2548110"/>
          </a:xfrm>
          <a:custGeom>
            <a:avLst/>
            <a:gdLst/>
            <a:ahLst/>
            <a:cxnLst/>
            <a:rect l="l" t="t" r="r" b="b"/>
            <a:pathLst>
              <a:path w="4059393" h="2548110" extrusionOk="0">
                <a:moveTo>
                  <a:pt x="0" y="1511282"/>
                </a:moveTo>
                <a:lnTo>
                  <a:pt x="1511282" y="0"/>
                </a:lnTo>
                <a:lnTo>
                  <a:pt x="4059393" y="2548110"/>
                </a:lnTo>
                <a:lnTo>
                  <a:pt x="0" y="2548110"/>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rot="2700000">
            <a:off x="10262924" y="1465780"/>
            <a:ext cx="1185708" cy="118570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rot="2700000">
            <a:off x="-29557" y="5198743"/>
            <a:ext cx="2444907" cy="2366116"/>
          </a:xfrm>
          <a:custGeom>
            <a:avLst/>
            <a:gdLst/>
            <a:ahLst/>
            <a:cxnLst/>
            <a:rect l="l" t="t" r="r" b="b"/>
            <a:pathLst>
              <a:path w="2203753" h="2132734" extrusionOk="0">
                <a:moveTo>
                  <a:pt x="0" y="0"/>
                </a:moveTo>
                <a:lnTo>
                  <a:pt x="2203753" y="0"/>
                </a:lnTo>
                <a:lnTo>
                  <a:pt x="2203753" y="576461"/>
                </a:lnTo>
                <a:lnTo>
                  <a:pt x="647480" y="2132734"/>
                </a:lnTo>
                <a:lnTo>
                  <a:pt x="0" y="1485255"/>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rot="2700000">
            <a:off x="1769787" y="5439893"/>
            <a:ext cx="928467" cy="928467"/>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
          <p:cNvSpPr/>
          <p:nvPr/>
        </p:nvSpPr>
        <p:spPr>
          <a:xfrm rot="2700000">
            <a:off x="3401311" y="734311"/>
            <a:ext cx="5389379" cy="5389379"/>
          </a:xfrm>
          <a:custGeom>
            <a:avLst/>
            <a:gdLst/>
            <a:ahLst/>
            <a:cxnLst/>
            <a:rect l="l" t="t" r="r" b="b"/>
            <a:pathLst>
              <a:path w="5389379" h="5389379" extrusionOk="0">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rot="2700000">
            <a:off x="2700283" y="33283"/>
            <a:ext cx="6791435" cy="6791435"/>
          </a:xfrm>
          <a:custGeom>
            <a:avLst/>
            <a:gdLst/>
            <a:ahLst/>
            <a:cxnLst/>
            <a:rect l="l" t="t" r="r" b="b"/>
            <a:pathLst>
              <a:path w="6791435" h="6791435" extrusionOk="0">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3" name="Google Shape;93;p1"/>
          <p:cNvSpPr txBox="1">
            <a:spLocks noGrp="1"/>
          </p:cNvSpPr>
          <p:nvPr>
            <p:ph type="subTitle" idx="1"/>
          </p:nvPr>
        </p:nvSpPr>
        <p:spPr>
          <a:xfrm>
            <a:off x="4439633" y="4518923"/>
            <a:ext cx="3312734" cy="1141851"/>
          </a:xfrm>
          <a:prstGeom prst="rect">
            <a:avLst/>
          </a:prstGeom>
          <a:noFill/>
          <a:ln>
            <a:noFill/>
          </a:ln>
        </p:spPr>
        <p:txBody>
          <a:bodyPr spcFirstLastPara="1" wrap="square" lIns="91425" tIns="45700" rIns="91425" bIns="45700" anchor="t" anchorCtr="0">
            <a:normAutofit/>
          </a:bodyPr>
          <a:lstStyle/>
          <a:p>
            <a:pPr marL="0" indent="0" defTabSz="658368">
              <a:lnSpc>
                <a:spcPct val="80000"/>
              </a:lnSpc>
              <a:spcBef>
                <a:spcPts val="0"/>
              </a:spcBef>
              <a:defRPr sz="1584">
                <a:solidFill>
                  <a:srgbClr val="FFFFFF"/>
                </a:solidFill>
              </a:defRPr>
            </a:pPr>
            <a:r>
              <a:rPr lang="en-US" sz="1400" dirty="0">
                <a:solidFill>
                  <a:schemeClr val="tx1"/>
                </a:solidFill>
              </a:rPr>
              <a:t>Elijah Cadenhead</a:t>
            </a:r>
          </a:p>
          <a:p>
            <a:pPr marL="0" indent="0" defTabSz="658368">
              <a:lnSpc>
                <a:spcPct val="80000"/>
              </a:lnSpc>
              <a:spcBef>
                <a:spcPts val="0"/>
              </a:spcBef>
              <a:defRPr sz="1584">
                <a:solidFill>
                  <a:srgbClr val="FFFFFF"/>
                </a:solidFill>
              </a:defRPr>
            </a:pPr>
            <a:r>
              <a:rPr lang="en-US" sz="1400" dirty="0">
                <a:solidFill>
                  <a:schemeClr val="tx1"/>
                </a:solidFill>
              </a:rPr>
              <a:t>Andrew Helms</a:t>
            </a:r>
          </a:p>
          <a:p>
            <a:pPr marL="0" indent="0" defTabSz="658368">
              <a:lnSpc>
                <a:spcPct val="80000"/>
              </a:lnSpc>
              <a:spcBef>
                <a:spcPts val="0"/>
              </a:spcBef>
              <a:defRPr sz="1584">
                <a:solidFill>
                  <a:srgbClr val="FFFFFF"/>
                </a:solidFill>
              </a:defRPr>
            </a:pPr>
            <a:r>
              <a:rPr lang="en-US" sz="1400" dirty="0">
                <a:solidFill>
                  <a:schemeClr val="tx1"/>
                </a:solidFill>
              </a:rPr>
              <a:t>Daniel King</a:t>
            </a:r>
            <a:endParaRPr dirty="0">
              <a:solidFill>
                <a:schemeClr val="tx1"/>
              </a:solidFill>
            </a:endParaRPr>
          </a:p>
        </p:txBody>
      </p:sp>
      <p:sp>
        <p:nvSpPr>
          <p:cNvPr id="94" name="Google Shape;94;p1"/>
          <p:cNvSpPr txBox="1">
            <a:spLocks noGrp="1"/>
          </p:cNvSpPr>
          <p:nvPr>
            <p:ph type="ctrTitle"/>
          </p:nvPr>
        </p:nvSpPr>
        <p:spPr>
          <a:xfrm>
            <a:off x="3204642" y="2353641"/>
            <a:ext cx="5782716" cy="215071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80808"/>
              </a:buClr>
              <a:buSzPts val="3600"/>
              <a:buFont typeface="Calibri"/>
              <a:buNone/>
            </a:pPr>
            <a:r>
              <a:rPr lang="en-US" sz="3600" dirty="0">
                <a:solidFill>
                  <a:srgbClr val="080808"/>
                </a:solidFill>
              </a:rPr>
              <a:t>Implementation of D* Lite</a:t>
            </a:r>
            <a:endParaRPr sz="3600" dirty="0">
              <a:solidFill>
                <a:srgbClr val="080808"/>
              </a:solidFill>
            </a:endParaRPr>
          </a:p>
        </p:txBody>
      </p:sp>
      <p:sp>
        <p:nvSpPr>
          <p:cNvPr id="95" name="Google Shape;95;p1"/>
          <p:cNvSpPr/>
          <p:nvPr/>
        </p:nvSpPr>
        <p:spPr>
          <a:xfrm rot="2700000">
            <a:off x="9629823" y="5457591"/>
            <a:ext cx="2231794" cy="2568811"/>
          </a:xfrm>
          <a:custGeom>
            <a:avLst/>
            <a:gdLst/>
            <a:ahLst/>
            <a:cxnLst/>
            <a:rect l="l" t="t" r="r" b="b"/>
            <a:pathLst>
              <a:path w="2940086" h="3384061" extrusionOk="0">
                <a:moveTo>
                  <a:pt x="0" y="0"/>
                </a:moveTo>
                <a:lnTo>
                  <a:pt x="2496112" y="0"/>
                </a:lnTo>
                <a:lnTo>
                  <a:pt x="2940086" y="443975"/>
                </a:lnTo>
                <a:lnTo>
                  <a:pt x="0" y="338406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rot="2700000">
            <a:off x="9720059" y="5243545"/>
            <a:ext cx="959985" cy="959985"/>
          </a:xfrm>
          <a:prstGeom prst="rect">
            <a:avLst/>
          </a:pr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53aa1d019a_0_0"/>
          <p:cNvSpPr txBox="1">
            <a:spLocks noGrp="1"/>
          </p:cNvSpPr>
          <p:nvPr>
            <p:ph type="title"/>
          </p:nvPr>
        </p:nvSpPr>
        <p:spPr>
          <a:xfrm>
            <a:off x="175850" y="-19050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Problem Formulation</a:t>
            </a:r>
            <a:endParaRPr/>
          </a:p>
        </p:txBody>
      </p:sp>
      <p:sp>
        <p:nvSpPr>
          <p:cNvPr id="102" name="Google Shape;102;g53aa1d019a_0_0"/>
          <p:cNvSpPr txBox="1">
            <a:spLocks noGrp="1"/>
          </p:cNvSpPr>
          <p:nvPr>
            <p:ph type="body" idx="1"/>
          </p:nvPr>
        </p:nvSpPr>
        <p:spPr>
          <a:xfrm>
            <a:off x="538350" y="765175"/>
            <a:ext cx="10515600" cy="55563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Font typeface="Calibri"/>
              <a:buChar char="•"/>
            </a:pPr>
            <a:r>
              <a:rPr lang="en-US" dirty="0"/>
              <a:t>Goal: Implement the D* lite path-planning algorithm to find a path through a partially unknown or dynamic environment.</a:t>
            </a:r>
            <a:endParaRPr dirty="0"/>
          </a:p>
          <a:p>
            <a:pPr marL="457200" lvl="0" indent="-336550" algn="l" rtl="0">
              <a:lnSpc>
                <a:spcPct val="100000"/>
              </a:lnSpc>
              <a:spcBef>
                <a:spcPts val="0"/>
              </a:spcBef>
              <a:spcAft>
                <a:spcPts val="0"/>
              </a:spcAft>
              <a:buSzPts val="1700"/>
              <a:buFont typeface="Calibri"/>
              <a:buChar char="•"/>
            </a:pPr>
            <a:r>
              <a:rPr lang="en-US" dirty="0"/>
              <a:t>Project Components:</a:t>
            </a:r>
            <a:r>
              <a:rPr lang="en-US" sz="1700" dirty="0"/>
              <a:t> </a:t>
            </a:r>
            <a:endParaRPr sz="1700" dirty="0"/>
          </a:p>
          <a:p>
            <a:pPr marL="914400" lvl="1" indent="-355600" algn="l" rtl="0">
              <a:lnSpc>
                <a:spcPct val="100000"/>
              </a:lnSpc>
              <a:spcBef>
                <a:spcPts val="0"/>
              </a:spcBef>
              <a:spcAft>
                <a:spcPts val="0"/>
              </a:spcAft>
              <a:buSzPts val="2000"/>
              <a:buFont typeface="Calibri"/>
              <a:buChar char="•"/>
            </a:pPr>
            <a:r>
              <a:rPr lang="en-US" sz="2000" dirty="0"/>
              <a:t>Create GUI and environment. Be able to change the environment while the algorithm is running.</a:t>
            </a:r>
          </a:p>
          <a:p>
            <a:pPr marL="914400" lvl="1" indent="-355600" algn="l" rtl="0">
              <a:lnSpc>
                <a:spcPct val="100000"/>
              </a:lnSpc>
              <a:spcBef>
                <a:spcPts val="0"/>
              </a:spcBef>
              <a:spcAft>
                <a:spcPts val="0"/>
              </a:spcAft>
              <a:buSzPts val="2000"/>
              <a:buFont typeface="Calibri"/>
              <a:buChar char="•"/>
            </a:pPr>
            <a:r>
              <a:rPr lang="en-US" sz="2000" dirty="0"/>
              <a:t>Implement A*, Lifelong Planning A*, and D* Lite to search </a:t>
            </a:r>
            <a:r>
              <a:rPr lang="en-US" sz="2000"/>
              <a:t>this environment</a:t>
            </a:r>
            <a:endParaRPr sz="2000" dirty="0"/>
          </a:p>
          <a:p>
            <a:pPr marL="457200" lvl="0" indent="-342900" algn="l" rtl="0">
              <a:spcBef>
                <a:spcPts val="0"/>
              </a:spcBef>
              <a:spcAft>
                <a:spcPts val="0"/>
              </a:spcAft>
              <a:buSzPts val="1800"/>
              <a:buFont typeface="Calibri"/>
              <a:buChar char="•"/>
            </a:pPr>
            <a:r>
              <a:rPr lang="en-US" dirty="0"/>
              <a:t>Data will be input into the neural network as videos, theses videos will be broken into frames (image) and each frame will be analyzed to detect whether the human subject is coughing. </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sp>
        <p:nvSpPr>
          <p:cNvPr id="110" name="Google Shape;110;g53aa1d019a_0_0"/>
          <p:cNvSpPr txBox="1"/>
          <p:nvPr/>
        </p:nvSpPr>
        <p:spPr>
          <a:xfrm>
            <a:off x="7563300" y="6550075"/>
            <a:ext cx="47664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t>uses NN from https://github.com/artest08/LateTemporalModeling3DCNN</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2"/>
          <p:cNvSpPr txBox="1">
            <a:spLocks noGrp="1"/>
          </p:cNvSpPr>
          <p:nvPr>
            <p:ph type="title"/>
          </p:nvPr>
        </p:nvSpPr>
        <p:spPr>
          <a:xfrm>
            <a:off x="643467" y="321734"/>
            <a:ext cx="10905066" cy="11357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Description of progress of the subtasks(each member)</a:t>
            </a:r>
            <a:endParaRPr/>
          </a:p>
        </p:txBody>
      </p:sp>
      <p:sp>
        <p:nvSpPr>
          <p:cNvPr id="117" name="Google Shape;117;p2"/>
          <p:cNvSpPr txBox="1">
            <a:spLocks noGrp="1"/>
          </p:cNvSpPr>
          <p:nvPr>
            <p:ph type="body" idx="1"/>
          </p:nvPr>
        </p:nvSpPr>
        <p:spPr>
          <a:xfrm>
            <a:off x="643467" y="1782981"/>
            <a:ext cx="10905066" cy="43939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A has done the data collection and filtering</a:t>
            </a:r>
            <a:endParaRPr sz="2000"/>
          </a:p>
          <a:p>
            <a:pPr marL="228600" lvl="0" indent="-228600" algn="l" rtl="0">
              <a:lnSpc>
                <a:spcPct val="90000"/>
              </a:lnSpc>
              <a:spcBef>
                <a:spcPts val="1000"/>
              </a:spcBef>
              <a:spcAft>
                <a:spcPts val="0"/>
              </a:spcAft>
              <a:buClr>
                <a:schemeClr val="dk1"/>
              </a:buClr>
              <a:buSzPts val="2000"/>
              <a:buChar char="•"/>
            </a:pPr>
            <a:r>
              <a:rPr lang="en-US" sz="2000"/>
              <a:t>B has trained the neural network on the dataset</a:t>
            </a:r>
            <a:endParaRPr sz="2000"/>
          </a:p>
          <a:p>
            <a:pPr marL="228600" lvl="0" indent="-228600" algn="l" rtl="0">
              <a:lnSpc>
                <a:spcPct val="90000"/>
              </a:lnSpc>
              <a:spcBef>
                <a:spcPts val="1000"/>
              </a:spcBef>
              <a:spcAft>
                <a:spcPts val="0"/>
              </a:spcAft>
              <a:buClr>
                <a:schemeClr val="dk1"/>
              </a:buClr>
              <a:buSzPts val="2000"/>
              <a:buChar char="•"/>
            </a:pPr>
            <a:r>
              <a:rPr lang="en-US" sz="2000"/>
              <a:t>Put your group’s overall design workflow (timeline, block diagram, etc) here</a:t>
            </a:r>
            <a:endParaRPr sz="2000"/>
          </a:p>
          <a:p>
            <a:pPr marL="228600" lvl="0" indent="-228600" algn="l" rtl="0">
              <a:lnSpc>
                <a:spcPct val="90000"/>
              </a:lnSpc>
              <a:spcBef>
                <a:spcPts val="1000"/>
              </a:spcBef>
              <a:spcAft>
                <a:spcPts val="0"/>
              </a:spcAft>
              <a:buClr>
                <a:schemeClr val="dk1"/>
              </a:buClr>
              <a:buSzPts val="2000"/>
              <a:buChar char="•"/>
            </a:pPr>
            <a:r>
              <a:rPr lang="en-US" sz="2000"/>
              <a:t>If hasn’t finished, how far along is each subtask?</a:t>
            </a:r>
            <a:endParaRPr sz="2000"/>
          </a:p>
        </p:txBody>
      </p:sp>
      <p:sp>
        <p:nvSpPr>
          <p:cNvPr id="118" name="Google Shape;118;p2"/>
          <p:cNvSpPr/>
          <p:nvPr/>
        </p:nvSpPr>
        <p:spPr>
          <a:xfrm rot="2700000">
            <a:off x="11052629" y="2120024"/>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2"/>
          <p:cNvSpPr/>
          <p:nvPr/>
        </p:nvSpPr>
        <p:spPr>
          <a:xfrm rot="-5400000">
            <a:off x="10289068" y="1343027"/>
            <a:ext cx="2532832" cy="1273032"/>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2"/>
          <p:cNvSpPr/>
          <p:nvPr/>
        </p:nvSpPr>
        <p:spPr>
          <a:xfrm rot="5400000">
            <a:off x="-501760" y="5103257"/>
            <a:ext cx="2017580" cy="1014060"/>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2"/>
          <p:cNvSpPr/>
          <p:nvPr/>
        </p:nvSpPr>
        <p:spPr>
          <a:xfrm rot="2700000">
            <a:off x="427916" y="572870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4"/>
          <p:cNvSpPr txBox="1">
            <a:spLocks noGrp="1"/>
          </p:cNvSpPr>
          <p:nvPr>
            <p:ph type="title"/>
          </p:nvPr>
        </p:nvSpPr>
        <p:spPr>
          <a:xfrm>
            <a:off x="643467" y="321734"/>
            <a:ext cx="10905066" cy="11357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Provide the links to your deliverables/artifacts (files with code or design diagrams) </a:t>
            </a:r>
            <a:endParaRPr/>
          </a:p>
        </p:txBody>
      </p:sp>
      <p:sp>
        <p:nvSpPr>
          <p:cNvPr id="128" name="Google Shape;128;p4"/>
          <p:cNvSpPr txBox="1">
            <a:spLocks noGrp="1"/>
          </p:cNvSpPr>
          <p:nvPr>
            <p:ph type="body" idx="1"/>
          </p:nvPr>
        </p:nvSpPr>
        <p:spPr>
          <a:xfrm>
            <a:off x="670705" y="1625342"/>
            <a:ext cx="10905000" cy="4394100"/>
          </a:xfrm>
          <a:prstGeom prst="rect">
            <a:avLst/>
          </a:prstGeom>
          <a:noFill/>
          <a:ln>
            <a:noFill/>
          </a:ln>
        </p:spPr>
        <p:txBody>
          <a:bodyPr spcFirstLastPara="1" wrap="square" lIns="91425" tIns="45700" rIns="91425" bIns="45700" anchor="t" anchorCtr="0">
            <a:normAutofit/>
          </a:bodyPr>
          <a:lstStyle/>
          <a:p>
            <a:pPr marL="457200" lvl="0" indent="-342900" algn="l" rtl="0">
              <a:lnSpc>
                <a:spcPct val="80000"/>
              </a:lnSpc>
              <a:spcBef>
                <a:spcPts val="0"/>
              </a:spcBef>
              <a:spcAft>
                <a:spcPts val="0"/>
              </a:spcAft>
              <a:buSzPts val="1800"/>
              <a:buChar char="•"/>
            </a:pPr>
            <a:r>
              <a:rPr lang="en-US"/>
              <a:t>List of deliverables/artifacts: </a:t>
            </a:r>
            <a:endParaRPr sz="2800"/>
          </a:p>
          <a:p>
            <a:pPr marL="914400" lvl="1" indent="-406400" algn="l" rtl="0">
              <a:lnSpc>
                <a:spcPct val="80000"/>
              </a:lnSpc>
              <a:spcBef>
                <a:spcPts val="0"/>
              </a:spcBef>
              <a:spcAft>
                <a:spcPts val="0"/>
              </a:spcAft>
              <a:buSzPts val="2800"/>
              <a:buChar char="•"/>
            </a:pPr>
            <a:r>
              <a:rPr lang="en-US" sz="2800"/>
              <a:t>Links to Github</a:t>
            </a:r>
            <a:endParaRPr sz="2800"/>
          </a:p>
          <a:p>
            <a:pPr marL="914400" lvl="1" indent="-406400" algn="l" rtl="0">
              <a:lnSpc>
                <a:spcPct val="80000"/>
              </a:lnSpc>
              <a:spcBef>
                <a:spcPts val="0"/>
              </a:spcBef>
              <a:spcAft>
                <a:spcPts val="0"/>
              </a:spcAft>
              <a:buSzPts val="2800"/>
              <a:buChar char="•"/>
            </a:pPr>
            <a:r>
              <a:rPr lang="en-US" sz="2800"/>
              <a:t>Links to DataSets</a:t>
            </a:r>
            <a:endParaRPr sz="2800"/>
          </a:p>
          <a:p>
            <a:pPr marL="914400" lvl="1" indent="-406400" algn="l" rtl="0">
              <a:lnSpc>
                <a:spcPct val="80000"/>
              </a:lnSpc>
              <a:spcBef>
                <a:spcPts val="0"/>
              </a:spcBef>
              <a:spcAft>
                <a:spcPts val="0"/>
              </a:spcAft>
              <a:buSzPts val="2800"/>
              <a:buChar char="•"/>
            </a:pPr>
            <a:r>
              <a:rPr lang="en-US" sz="2800"/>
              <a:t>Links to research papers / Bibliography</a:t>
            </a:r>
            <a:endParaRPr sz="2800"/>
          </a:p>
          <a:p>
            <a:pPr marL="914400" lvl="1" indent="-406400" algn="l" rtl="0">
              <a:lnSpc>
                <a:spcPct val="80000"/>
              </a:lnSpc>
              <a:spcBef>
                <a:spcPts val="0"/>
              </a:spcBef>
              <a:spcAft>
                <a:spcPts val="0"/>
              </a:spcAft>
              <a:buSzPts val="2800"/>
              <a:buChar char="•"/>
            </a:pPr>
            <a:r>
              <a:rPr lang="en-US" sz="2800"/>
              <a:t>Links to demos of other projects that use similar technologies</a:t>
            </a:r>
            <a:endParaRPr sz="2800"/>
          </a:p>
          <a:p>
            <a:pPr marL="914400" lvl="1" indent="-406400" algn="l" rtl="0">
              <a:lnSpc>
                <a:spcPct val="80000"/>
              </a:lnSpc>
              <a:spcBef>
                <a:spcPts val="0"/>
              </a:spcBef>
              <a:spcAft>
                <a:spcPts val="0"/>
              </a:spcAft>
              <a:buSzPts val="2800"/>
              <a:buChar char="•"/>
            </a:pPr>
            <a:r>
              <a:rPr lang="en-US" sz="2800"/>
              <a:t>...</a:t>
            </a:r>
            <a:endParaRPr sz="2800"/>
          </a:p>
          <a:p>
            <a:pPr marL="457200" lvl="0" indent="0" algn="l" rtl="0">
              <a:lnSpc>
                <a:spcPct val="80000"/>
              </a:lnSpc>
              <a:spcBef>
                <a:spcPts val="500"/>
              </a:spcBef>
              <a:spcAft>
                <a:spcPts val="0"/>
              </a:spcAft>
              <a:buNone/>
            </a:pPr>
            <a:endParaRPr/>
          </a:p>
          <a:p>
            <a:pPr marL="457200" lvl="0" indent="-342900" algn="l" rtl="0">
              <a:lnSpc>
                <a:spcPct val="80000"/>
              </a:lnSpc>
              <a:spcBef>
                <a:spcPts val="500"/>
              </a:spcBef>
              <a:spcAft>
                <a:spcPts val="0"/>
              </a:spcAft>
              <a:buSzPts val="1800"/>
              <a:buChar char="•"/>
            </a:pPr>
            <a:r>
              <a:rPr lang="en-US"/>
              <a:t>Assessment of each member: (qualitative)peer reviews will be conducted anonymously in an assignment on Canvas, grades received will be curved and examined to count towards the final grade.</a:t>
            </a:r>
            <a:endParaRPr/>
          </a:p>
          <a:p>
            <a:pPr marL="0" lvl="0" indent="0" algn="l" rtl="0">
              <a:lnSpc>
                <a:spcPct val="80000"/>
              </a:lnSpc>
              <a:spcBef>
                <a:spcPts val="1000"/>
              </a:spcBef>
              <a:spcAft>
                <a:spcPts val="0"/>
              </a:spcAft>
              <a:buClr>
                <a:schemeClr val="dk1"/>
              </a:buClr>
              <a:buSzPts val="2000"/>
              <a:buNone/>
            </a:pPr>
            <a:endParaRPr/>
          </a:p>
          <a:p>
            <a:pPr marL="0" lvl="0" indent="0" algn="l" rtl="0">
              <a:lnSpc>
                <a:spcPct val="80000"/>
              </a:lnSpc>
              <a:spcBef>
                <a:spcPts val="1000"/>
              </a:spcBef>
              <a:spcAft>
                <a:spcPts val="0"/>
              </a:spcAft>
              <a:buClr>
                <a:schemeClr val="dk1"/>
              </a:buClr>
              <a:buSzPts val="2000"/>
              <a:buNone/>
            </a:pPr>
            <a:endParaRPr sz="2000"/>
          </a:p>
          <a:p>
            <a:pPr marL="0" lvl="0" indent="0" algn="l" rtl="0">
              <a:lnSpc>
                <a:spcPct val="80000"/>
              </a:lnSpc>
              <a:spcBef>
                <a:spcPts val="1000"/>
              </a:spcBef>
              <a:spcAft>
                <a:spcPts val="0"/>
              </a:spcAft>
              <a:buClr>
                <a:schemeClr val="dk1"/>
              </a:buClr>
              <a:buSzPts val="2000"/>
              <a:buNone/>
            </a:pPr>
            <a:endParaRPr sz="2000"/>
          </a:p>
        </p:txBody>
      </p:sp>
      <p:sp>
        <p:nvSpPr>
          <p:cNvPr id="129" name="Google Shape;129;p4"/>
          <p:cNvSpPr/>
          <p:nvPr/>
        </p:nvSpPr>
        <p:spPr>
          <a:xfrm rot="2700000">
            <a:off x="11052629" y="2120024"/>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4"/>
          <p:cNvSpPr/>
          <p:nvPr/>
        </p:nvSpPr>
        <p:spPr>
          <a:xfrm rot="-5400000">
            <a:off x="10289068" y="1343027"/>
            <a:ext cx="2532832" cy="1273032"/>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4"/>
          <p:cNvSpPr/>
          <p:nvPr/>
        </p:nvSpPr>
        <p:spPr>
          <a:xfrm rot="5400000">
            <a:off x="-501760" y="5103257"/>
            <a:ext cx="2017580" cy="1014060"/>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4"/>
          <p:cNvSpPr/>
          <p:nvPr/>
        </p:nvSpPr>
        <p:spPr>
          <a:xfrm rot="2700000">
            <a:off x="427916" y="572870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Reflections</a:t>
            </a:r>
            <a:endParaRPr/>
          </a:p>
        </p:txBody>
      </p:sp>
      <p:sp>
        <p:nvSpPr>
          <p:cNvPr id="138" name="Google Shape;13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SzPts val="1800"/>
              <a:buChar char="•"/>
            </a:pPr>
            <a:r>
              <a:rPr lang="en-US"/>
              <a:t>Issues encountered</a:t>
            </a:r>
            <a:endParaRPr/>
          </a:p>
          <a:p>
            <a:pPr marL="457200" lvl="0" indent="-342900" algn="l" rtl="0">
              <a:lnSpc>
                <a:spcPct val="115000"/>
              </a:lnSpc>
              <a:spcBef>
                <a:spcPts val="0"/>
              </a:spcBef>
              <a:spcAft>
                <a:spcPts val="0"/>
              </a:spcAft>
              <a:buSzPts val="1800"/>
              <a:buChar char="•"/>
            </a:pPr>
            <a:r>
              <a:rPr lang="en-US"/>
              <a:t>Alternatives considered</a:t>
            </a:r>
            <a:endParaRPr/>
          </a:p>
          <a:p>
            <a:pPr marL="457200" lvl="0" indent="-342900" algn="l" rtl="0">
              <a:lnSpc>
                <a:spcPct val="115000"/>
              </a:lnSpc>
              <a:spcBef>
                <a:spcPts val="0"/>
              </a:spcBef>
              <a:spcAft>
                <a:spcPts val="0"/>
              </a:spcAft>
              <a:buSzPts val="1800"/>
              <a:buChar char="•"/>
            </a:pPr>
            <a:r>
              <a:rPr lang="en-US"/>
              <a:t>Reason for choosing the selected path forward versus alternatives</a:t>
            </a:r>
            <a:endParaRPr/>
          </a:p>
          <a:p>
            <a:pPr marL="457200" lvl="0" indent="-342900" algn="l" rtl="0">
              <a:lnSpc>
                <a:spcPct val="115000"/>
              </a:lnSpc>
              <a:spcBef>
                <a:spcPts val="0"/>
              </a:spcBef>
              <a:spcAft>
                <a:spcPts val="0"/>
              </a:spcAft>
              <a:buSzPts val="1800"/>
              <a:buChar char="•"/>
            </a:pPr>
            <a:r>
              <a:rPr lang="en-US"/>
              <a:t>What was learned</a:t>
            </a:r>
            <a:endParaRPr/>
          </a:p>
          <a:p>
            <a:pPr marL="457200" lvl="0" indent="-342900" algn="l" rtl="0">
              <a:lnSpc>
                <a:spcPct val="115000"/>
              </a:lnSpc>
              <a:spcBef>
                <a:spcPts val="0"/>
              </a:spcBef>
              <a:spcAft>
                <a:spcPts val="0"/>
              </a:spcAft>
              <a:buSzPts val="1800"/>
              <a:buChar char="•"/>
            </a:pPr>
            <a:r>
              <a:rPr lang="en-US"/>
              <a:t>What the next steps are</a:t>
            </a:r>
            <a:endParaRPr/>
          </a:p>
          <a:p>
            <a:pPr marL="0" lvl="0" indent="0" algn="l" rtl="0">
              <a:lnSpc>
                <a:spcPct val="90000"/>
              </a:lnSpc>
              <a:spcBef>
                <a:spcPts val="12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271</Words>
  <Application>Microsoft Office PowerPoint</Application>
  <PresentationFormat>Widescreen</PresentationFormat>
  <Paragraphs>32</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Implementation of D* Lite</vt:lpstr>
      <vt:lpstr>Problem Formulation</vt:lpstr>
      <vt:lpstr>Description of progress of the subtasks(each member)</vt:lpstr>
      <vt:lpstr>Provide the links to your deliverables/artifacts (files with code or design diagrams) </vt:lpstr>
      <vt:lpstr>Reflections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D* Lite</dc:title>
  <dc:creator>WANG HT</dc:creator>
  <cp:lastModifiedBy>Andrew Helms</cp:lastModifiedBy>
  <cp:revision>1</cp:revision>
  <dcterms:created xsi:type="dcterms:W3CDTF">2020-09-22T03:10:22Z</dcterms:created>
  <dcterms:modified xsi:type="dcterms:W3CDTF">2020-10-20T01:33:39Z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0x010100FA357273F2CCEB42A193C8818095B073</vt:lpwstr>
  </property>
</Properties>
</file>