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9"/>
          <p:cNvSpPr/>
          <p:nvPr>
            <p:ph type="body" sz="half" idx="13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10"/>
          <p:cNvSpPr/>
          <p:nvPr>
            <p:ph type="body" sz="half" idx="13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10"/>
          <p:cNvSpPr/>
          <p:nvPr>
            <p:ph type="body" sz="quarter" idx="14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1;p10"/>
          <p:cNvSpPr/>
          <p:nvPr>
            <p:ph type="body" sz="half" idx="1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4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-helms/Pathplanner" TargetMode="External"/><Relationship Id="rId3" Type="http://schemas.openxmlformats.org/officeDocument/2006/relationships/hyperlink" Target="http://idm-lab.org/bib/abstracts/papers/aaai02b.pdf" TargetMode="External"/><Relationship Id="rId4" Type="http://schemas.openxmlformats.org/officeDocument/2006/relationships/hyperlink" Target="http://www.cs.cmu.edu/~maxim/files/planlongdynfeasmotions_ijrr09.pdf" TargetMode="External"/><Relationship Id="rId5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Google Shape;85;p1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504"/>
                </a:moveTo>
                <a:lnTo>
                  <a:pt x="21600" y="0"/>
                </a:lnTo>
                <a:lnTo>
                  <a:pt x="21600" y="21600"/>
                </a:lnTo>
                <a:lnTo>
                  <a:pt x="10567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" name="Google Shape;86;p1"/>
          <p:cNvSpPr/>
          <p:nvPr/>
        </p:nvSpPr>
        <p:spPr>
          <a:xfrm rot="2700000">
            <a:off x="1571000" y="-338582"/>
            <a:ext cx="1635956" cy="1635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49"/>
                </a:moveTo>
                <a:lnTo>
                  <a:pt x="12649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Google Shape;87;p1"/>
          <p:cNvSpPr/>
          <p:nvPr/>
        </p:nvSpPr>
        <p:spPr>
          <a:xfrm rot="2700000">
            <a:off x="9627985" y="-6588"/>
            <a:ext cx="4059394" cy="2548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11"/>
                </a:moveTo>
                <a:lnTo>
                  <a:pt x="804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Google Shape;88;p1"/>
          <p:cNvSpPr/>
          <p:nvPr/>
        </p:nvSpPr>
        <p:spPr>
          <a:xfrm rot="2700000">
            <a:off x="10262923" y="1465780"/>
            <a:ext cx="1185709" cy="1185708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" name="Google Shape;89;p1"/>
          <p:cNvSpPr/>
          <p:nvPr/>
        </p:nvSpPr>
        <p:spPr>
          <a:xfrm rot="2700000">
            <a:off x="-29557" y="5198743"/>
            <a:ext cx="2444908" cy="236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838"/>
                </a:lnTo>
                <a:lnTo>
                  <a:pt x="6346" y="21600"/>
                </a:lnTo>
                <a:lnTo>
                  <a:pt x="0" y="15042"/>
                </a:lnTo>
                <a:close/>
              </a:path>
            </a:pathLst>
          </a:cu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" name="Google Shape;90;p1"/>
          <p:cNvSpPr/>
          <p:nvPr/>
        </p:nvSpPr>
        <p:spPr>
          <a:xfrm rot="2700000">
            <a:off x="1769786" y="5439893"/>
            <a:ext cx="928468" cy="928468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Google Shape;91;p1"/>
          <p:cNvSpPr/>
          <p:nvPr/>
        </p:nvSpPr>
        <p:spPr>
          <a:xfrm rot="2700000">
            <a:off x="3401310" y="734310"/>
            <a:ext cx="5389381" cy="5389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4"/>
                </a:moveTo>
                <a:lnTo>
                  <a:pt x="2164" y="0"/>
                </a:lnTo>
                <a:lnTo>
                  <a:pt x="21600" y="0"/>
                </a:lnTo>
                <a:lnTo>
                  <a:pt x="21600" y="19393"/>
                </a:lnTo>
                <a:lnTo>
                  <a:pt x="1939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" name="Google Shape;92;p1"/>
          <p:cNvSpPr/>
          <p:nvPr/>
        </p:nvSpPr>
        <p:spPr>
          <a:xfrm rot="2700000">
            <a:off x="2700283" y="33282"/>
            <a:ext cx="6791436" cy="679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19" y="258"/>
                </a:moveTo>
                <a:lnTo>
                  <a:pt x="6177" y="0"/>
                </a:lnTo>
                <a:lnTo>
                  <a:pt x="21600" y="0"/>
                </a:lnTo>
                <a:lnTo>
                  <a:pt x="21600" y="15389"/>
                </a:lnTo>
                <a:lnTo>
                  <a:pt x="21342" y="15647"/>
                </a:lnTo>
                <a:lnTo>
                  <a:pt x="21342" y="258"/>
                </a:lnTo>
                <a:close/>
                <a:moveTo>
                  <a:pt x="0" y="6177"/>
                </a:moveTo>
                <a:lnTo>
                  <a:pt x="258" y="5919"/>
                </a:lnTo>
                <a:lnTo>
                  <a:pt x="258" y="21342"/>
                </a:lnTo>
                <a:lnTo>
                  <a:pt x="15647" y="21342"/>
                </a:lnTo>
                <a:lnTo>
                  <a:pt x="153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" name="Google Shape;93;p1"/>
          <p:cNvSpPr/>
          <p:nvPr>
            <p:ph type="subTitle" sz="quarter" idx="1"/>
          </p:nvPr>
        </p:nvSpPr>
        <p:spPr>
          <a:xfrm>
            <a:off x="4439632" y="4518923"/>
            <a:ext cx="3312734" cy="1141852"/>
          </a:xfrm>
          <a:prstGeom prst="rect">
            <a:avLst/>
          </a:prstGeom>
        </p:spPr>
        <p:txBody>
          <a:bodyPr/>
          <a:lstStyle/>
          <a:p>
            <a:pPr marL="0" indent="0" defTabSz="658368">
              <a:lnSpc>
                <a:spcPct val="80000"/>
              </a:lnSpc>
              <a:spcBef>
                <a:spcPts val="0"/>
              </a:spcBef>
              <a:defRPr sz="1400"/>
            </a:pPr>
            <a:r>
              <a:t>Elijah Cadenhead</a:t>
            </a:r>
            <a:endParaRPr sz="1500">
              <a:solidFill>
                <a:srgbClr val="FFFFFF"/>
              </a:solidFill>
            </a:endParaRPr>
          </a:p>
          <a:p>
            <a:pPr marL="0" indent="0" defTabSz="658368">
              <a:lnSpc>
                <a:spcPct val="80000"/>
              </a:lnSpc>
              <a:spcBef>
                <a:spcPts val="0"/>
              </a:spcBef>
              <a:defRPr sz="1400"/>
            </a:pPr>
            <a:r>
              <a:t>Andrew Helms</a:t>
            </a:r>
            <a:endParaRPr sz="1500">
              <a:solidFill>
                <a:srgbClr val="FFFFFF"/>
              </a:solidFill>
            </a:endParaRPr>
          </a:p>
          <a:p>
            <a:pPr marL="0" indent="0" defTabSz="658368">
              <a:lnSpc>
                <a:spcPct val="80000"/>
              </a:lnSpc>
              <a:spcBef>
                <a:spcPts val="0"/>
              </a:spcBef>
              <a:defRPr sz="1400"/>
            </a:pPr>
            <a:r>
              <a:t>Daniel King</a:t>
            </a:r>
          </a:p>
        </p:txBody>
      </p:sp>
      <p:sp>
        <p:nvSpPr>
          <p:cNvPr id="125" name="Google Shape;94;p1"/>
          <p:cNvSpPr/>
          <p:nvPr>
            <p:ph type="ctrTitle"/>
          </p:nvPr>
        </p:nvSpPr>
        <p:spPr>
          <a:xfrm>
            <a:off x="3204641" y="2353641"/>
            <a:ext cx="5782718" cy="2150719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080808"/>
                </a:solidFill>
              </a:defRPr>
            </a:lvl1pPr>
          </a:lstStyle>
          <a:p>
            <a:pPr/>
            <a:r>
              <a:t>Implementation of D* Lite</a:t>
            </a:r>
          </a:p>
        </p:txBody>
      </p:sp>
      <p:sp>
        <p:nvSpPr>
          <p:cNvPr id="126" name="Google Shape;95;p1"/>
          <p:cNvSpPr/>
          <p:nvPr/>
        </p:nvSpPr>
        <p:spPr>
          <a:xfrm rot="2700000">
            <a:off x="9629822" y="5457590"/>
            <a:ext cx="2231795" cy="2568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338" y="0"/>
                </a:lnTo>
                <a:lnTo>
                  <a:pt x="21600" y="2834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Google Shape;96;p1"/>
          <p:cNvSpPr/>
          <p:nvPr/>
        </p:nvSpPr>
        <p:spPr>
          <a:xfrm rot="2700000">
            <a:off x="9720058" y="5243545"/>
            <a:ext cx="959986" cy="959986"/>
          </a:xfrm>
          <a:prstGeom prst="rect">
            <a:avLst/>
          </a:pr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01;g53aa1d019a_0_0"/>
          <p:cNvSpPr/>
          <p:nvPr>
            <p:ph type="title"/>
          </p:nvPr>
        </p:nvSpPr>
        <p:spPr>
          <a:xfrm>
            <a:off x="175849" y="-190500"/>
            <a:ext cx="10515601" cy="1325700"/>
          </a:xfrm>
          <a:prstGeom prst="rect">
            <a:avLst/>
          </a:prstGeom>
        </p:spPr>
        <p:txBody>
          <a:bodyPr/>
          <a:lstStyle/>
          <a:p>
            <a:pPr/>
            <a:r>
              <a:t>Problem Formulation</a:t>
            </a:r>
          </a:p>
        </p:txBody>
      </p:sp>
      <p:sp>
        <p:nvSpPr>
          <p:cNvPr id="130" name="Google Shape;102;g53aa1d019a_0_0"/>
          <p:cNvSpPr/>
          <p:nvPr>
            <p:ph type="body" idx="1"/>
          </p:nvPr>
        </p:nvSpPr>
        <p:spPr>
          <a:xfrm>
            <a:off x="538349" y="765175"/>
            <a:ext cx="10515601" cy="5556300"/>
          </a:xfrm>
          <a:prstGeom prst="rect">
            <a:avLst/>
          </a:prstGeom>
        </p:spPr>
        <p:txBody>
          <a:bodyPr/>
          <a:lstStyle/>
          <a:p>
            <a:pPr>
              <a:buFont typeface="Trebuchet MS"/>
            </a:pPr>
            <a:r>
              <a:t>Goal: Implement the D* lite path-planning algorithm to find a path through a partially unknown or dynamic environment.</a:t>
            </a:r>
          </a:p>
          <a:p>
            <a:pPr indent="-336550">
              <a:lnSpc>
                <a:spcPct val="100000"/>
              </a:lnSpc>
              <a:spcBef>
                <a:spcPts val="0"/>
              </a:spcBef>
              <a:buFont typeface="Trebuchet MS"/>
            </a:pPr>
            <a:r>
              <a:t>Project Components:</a:t>
            </a:r>
            <a:r>
              <a:rPr sz="1700"/>
              <a:t> </a:t>
            </a:r>
            <a:endParaRPr sz="1700"/>
          </a:p>
          <a:p>
            <a:pPr lvl="1" marL="914400" indent="-355600">
              <a:lnSpc>
                <a:spcPct val="100000"/>
              </a:lnSpc>
              <a:spcBef>
                <a:spcPts val="0"/>
              </a:spcBef>
              <a:buSzPts val="2000"/>
              <a:buFont typeface="Trebuchet MS"/>
              <a:defRPr sz="2000"/>
            </a:pPr>
            <a:r>
              <a:t>Create GUI and environment. Be able to change the environment while the algorithm is running.</a:t>
            </a:r>
            <a:endParaRPr sz="2400"/>
          </a:p>
          <a:p>
            <a:pPr lvl="1" marL="914400" indent="-355600">
              <a:lnSpc>
                <a:spcPct val="100000"/>
              </a:lnSpc>
              <a:spcBef>
                <a:spcPts val="0"/>
              </a:spcBef>
              <a:buSzPts val="2000"/>
              <a:buFont typeface="Trebuchet MS"/>
              <a:defRPr sz="2000"/>
            </a:pPr>
            <a:r>
              <a:t>Implement A*, Lifelong Planning A*, and D* Lite to search this environment</a:t>
            </a:r>
          </a:p>
          <a:p>
            <a:pPr>
              <a:spcBef>
                <a:spcPts val="0"/>
              </a:spcBef>
              <a:buFont typeface="Trebuchet MS"/>
            </a:pPr>
            <a:r>
              <a:t>We are starting with a A*star implementation that will use a straight line heuristic to find the shortest path. </a:t>
            </a:r>
          </a:p>
        </p:txBody>
      </p:sp>
      <p:sp>
        <p:nvSpPr>
          <p:cNvPr id="131" name="Google Shape;110;g53aa1d019a_0_0"/>
          <p:cNvSpPr/>
          <p:nvPr/>
        </p:nvSpPr>
        <p:spPr>
          <a:xfrm>
            <a:off x="7563300" y="6550075"/>
            <a:ext cx="4766401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uses NN from https://github.com/artest08/LateTemporalModeling3DCNN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Google Shape;116;p2"/>
          <p:cNvSpPr/>
          <p:nvPr>
            <p:ph type="title"/>
          </p:nvPr>
        </p:nvSpPr>
        <p:spPr>
          <a:xfrm>
            <a:off x="643466" y="321734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Description of progress of the subtasks(each member)</a:t>
            </a:r>
          </a:p>
        </p:txBody>
      </p:sp>
      <p:sp>
        <p:nvSpPr>
          <p:cNvPr id="135" name="Google Shape;117;p2"/>
          <p:cNvSpPr/>
          <p:nvPr>
            <p:ph type="body" idx="1"/>
          </p:nvPr>
        </p:nvSpPr>
        <p:spPr>
          <a:xfrm>
            <a:off x="643466" y="1782981"/>
            <a:ext cx="10905068" cy="4393983"/>
          </a:xfrm>
          <a:prstGeom prst="rect">
            <a:avLst/>
          </a:prstGeom>
        </p:spPr>
        <p:txBody>
          <a:bodyPr/>
          <a:lstStyle/>
          <a:p>
            <a:pPr marL="228600" indent="-228600">
              <a:buSzPts val="2000"/>
              <a:defRPr sz="2000"/>
            </a:pPr>
            <a:r>
              <a:t>Eli has implemented a GUI using SFML to display the map we will be running the algorithms on</a:t>
            </a:r>
          </a:p>
          <a:p>
            <a:pPr marL="228600" indent="-228600">
              <a:buSzPts val="2000"/>
              <a:defRPr sz="2000"/>
            </a:pPr>
            <a:r>
              <a:t>Andrew has implemented the A* algorithm along with our GitHub set up</a:t>
            </a:r>
          </a:p>
          <a:p>
            <a:pPr marL="228600" indent="-228600">
              <a:buSzPts val="2000"/>
              <a:defRPr sz="2000"/>
            </a:pPr>
            <a:r>
              <a:t>Daniel has done research on creating the A* algorithm and heuristics to use along with the check in presentation slides</a:t>
            </a:r>
          </a:p>
          <a:p>
            <a:pPr marL="228600" indent="-228600">
              <a:buSzPts val="2000"/>
              <a:defRPr sz="2000"/>
            </a:pPr>
            <a:r>
              <a:t>Our main task, implementing D* Lite, hasn’t been completed. We are first implementing A* star then Lifelong Planning A* followed by D* Lite as they each build off of each other</a:t>
            </a:r>
          </a:p>
        </p:txBody>
      </p:sp>
      <p:sp>
        <p:nvSpPr>
          <p:cNvPr id="136" name="Google Shape;118;p2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" name="Google Shape;119;p2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Google Shape;120;p2"/>
          <p:cNvSpPr/>
          <p:nvPr/>
        </p:nvSpPr>
        <p:spPr>
          <a:xfrm rot="5400000">
            <a:off x="-501760" y="5103257"/>
            <a:ext cx="2017580" cy="1014061"/>
          </a:xfrm>
          <a:prstGeom prst="triangle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" name="Google Shape;121;p2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Google Shape;127;p4"/>
          <p:cNvSpPr/>
          <p:nvPr>
            <p:ph type="title"/>
          </p:nvPr>
        </p:nvSpPr>
        <p:spPr>
          <a:xfrm>
            <a:off x="643466" y="321734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Provide the links to your deliverables/artifacts (files with code or design diagrams) </a:t>
            </a:r>
          </a:p>
        </p:txBody>
      </p:sp>
      <p:sp>
        <p:nvSpPr>
          <p:cNvPr id="143" name="Google Shape;128;p4"/>
          <p:cNvSpPr/>
          <p:nvPr>
            <p:ph type="body" sz="half" idx="1"/>
          </p:nvPr>
        </p:nvSpPr>
        <p:spPr>
          <a:xfrm>
            <a:off x="670704" y="1625341"/>
            <a:ext cx="5912711" cy="43941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t>Important Links: </a:t>
            </a:r>
          </a:p>
          <a:p>
            <a:pPr lvl="1" marL="914400" indent="-406400">
              <a:lnSpc>
                <a:spcPct val="80000"/>
              </a:lnSpc>
              <a:spcBef>
                <a:spcPts val="0"/>
              </a:spcBef>
            </a:pPr>
            <a:r>
              <a:t>GitHub: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https://github.com/andrew-helms/Pathplanner</a:t>
            </a:r>
          </a:p>
          <a:p>
            <a:pPr lvl="1" marL="914400" indent="-406400">
              <a:lnSpc>
                <a:spcPct val="80000"/>
              </a:lnSpc>
              <a:spcBef>
                <a:spcPts val="0"/>
              </a:spcBef>
            </a:pPr>
            <a:r>
              <a:t>Research Papers:</a:t>
            </a:r>
          </a:p>
          <a:p>
            <a:pPr lvl="2" marL="1435100" indent="-406400">
              <a:lnSpc>
                <a:spcPct val="80000"/>
              </a:lnSpc>
              <a:spcBef>
                <a:spcPts val="0"/>
              </a:spcBef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http://idm-lab.org/bib/abstracts/papers/aaai02b.pdf</a:t>
            </a:r>
          </a:p>
          <a:p>
            <a:pPr lvl="2" marL="1435100" indent="-406400">
              <a:lnSpc>
                <a:spcPct val="80000"/>
              </a:lnSpc>
              <a:spcBef>
                <a:spcPts val="0"/>
              </a:spcBef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http://www.cs.cmu.edu/~maxim/files/planlongdynfeasmotions_ijrr09.pdf</a:t>
            </a:r>
          </a:p>
        </p:txBody>
      </p:sp>
      <p:sp>
        <p:nvSpPr>
          <p:cNvPr id="144" name="Google Shape;129;p4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Google Shape;130;p4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Google Shape;131;p4"/>
          <p:cNvSpPr/>
          <p:nvPr/>
        </p:nvSpPr>
        <p:spPr>
          <a:xfrm rot="5400000">
            <a:off x="-501760" y="5103257"/>
            <a:ext cx="2017580" cy="1014061"/>
          </a:xfrm>
          <a:prstGeom prst="triangle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Google Shape;132;p4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Google Shape;128;p4"/>
          <p:cNvSpPr/>
          <p:nvPr/>
        </p:nvSpPr>
        <p:spPr>
          <a:xfrm>
            <a:off x="6665104" y="1625341"/>
            <a:ext cx="5912711" cy="43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>
            <a:lvl1pPr marL="457200" indent="-342900">
              <a:lnSpc>
                <a:spcPct val="80000"/>
              </a:lnSpc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GUI: </a:t>
            </a:r>
          </a:p>
        </p:txBody>
      </p:sp>
      <p:pic>
        <p:nvPicPr>
          <p:cNvPr id="149" name="Screen Shot 2020-10-20 at 1.06.20 AM.png" descr="Screen Shot 2020-10-20 at 1.06.20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47038" y="2006220"/>
            <a:ext cx="4419848" cy="439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37;p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Reflections</a:t>
            </a:r>
          </a:p>
        </p:txBody>
      </p:sp>
      <p:sp>
        <p:nvSpPr>
          <p:cNvPr id="152" name="Google Shape;138;p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0"/>
              </a:spcBef>
            </a:lvl1pPr>
          </a:lstStyle>
          <a:p>
            <a:pPr/>
            <a:r>
              <a:t>Small GitHub issue’s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