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2;p9"/>
          <p:cNvSpPr txBox="1"/>
          <p:nvPr>
            <p:ph type="body" sz="half" idx="13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9;p10"/>
          <p:cNvSpPr txBox="1"/>
          <p:nvPr>
            <p:ph type="body" sz="half" idx="13"/>
          </p:nvPr>
        </p:nvSpPr>
        <p:spPr>
          <a:xfrm>
            <a:off x="839787" y="2505075"/>
            <a:ext cx="5157789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10"/>
          <p:cNvSpPr txBox="1"/>
          <p:nvPr>
            <p:ph type="body" sz="quarter" idx="14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Google Shape;41;p10"/>
          <p:cNvSpPr txBox="1"/>
          <p:nvPr>
            <p:ph type="body" sz="half" idx="15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13"/>
          <p:cNvSpPr txBox="1"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3;p14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58" y="6404312"/>
            <a:ext cx="263942" cy="269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-helms/Pathplanner" TargetMode="External"/><Relationship Id="rId3" Type="http://schemas.openxmlformats.org/officeDocument/2006/relationships/hyperlink" Target="http://idm-lab.org/bib/abstracts/papers/aaai02b.pdf" TargetMode="External"/><Relationship Id="rId4" Type="http://schemas.openxmlformats.org/officeDocument/2006/relationships/hyperlink" Target="http://www.cs.cmu.edu/~maxim/files/planlongdynfeasmotions_ijrr09.pdf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" name="Google Shape;85;p1"/>
          <p:cNvSpPr/>
          <p:nvPr/>
        </p:nvSpPr>
        <p:spPr>
          <a:xfrm rot="2700000">
            <a:off x="82782" y="-1386168"/>
            <a:ext cx="2424873" cy="361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504"/>
                </a:moveTo>
                <a:lnTo>
                  <a:pt x="21600" y="0"/>
                </a:lnTo>
                <a:lnTo>
                  <a:pt x="21600" y="21600"/>
                </a:lnTo>
                <a:lnTo>
                  <a:pt x="10567" y="2160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" name="Google Shape;86;p1"/>
          <p:cNvSpPr/>
          <p:nvPr/>
        </p:nvSpPr>
        <p:spPr>
          <a:xfrm rot="2700000">
            <a:off x="1571000" y="-338582"/>
            <a:ext cx="1635956" cy="1635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49"/>
                </a:moveTo>
                <a:lnTo>
                  <a:pt x="12649" y="0"/>
                </a:ln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" name="Google Shape;87;p1"/>
          <p:cNvSpPr/>
          <p:nvPr/>
        </p:nvSpPr>
        <p:spPr>
          <a:xfrm rot="2700000">
            <a:off x="9627985" y="-6588"/>
            <a:ext cx="4059394" cy="2548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811"/>
                </a:moveTo>
                <a:lnTo>
                  <a:pt x="804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" name="Google Shape;88;p1"/>
          <p:cNvSpPr/>
          <p:nvPr/>
        </p:nvSpPr>
        <p:spPr>
          <a:xfrm rot="2700000">
            <a:off x="10262923" y="1465780"/>
            <a:ext cx="1185709" cy="1185708"/>
          </a:xfrm>
          <a:prstGeom prst="rect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0" name="Google Shape;89;p1"/>
          <p:cNvSpPr/>
          <p:nvPr/>
        </p:nvSpPr>
        <p:spPr>
          <a:xfrm rot="2700000">
            <a:off x="-29557" y="5198743"/>
            <a:ext cx="2444908" cy="236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838"/>
                </a:lnTo>
                <a:lnTo>
                  <a:pt x="6346" y="21600"/>
                </a:lnTo>
                <a:lnTo>
                  <a:pt x="0" y="15042"/>
                </a:lnTo>
                <a:close/>
              </a:path>
            </a:pathLst>
          </a:cu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1" name="Google Shape;90;p1"/>
          <p:cNvSpPr/>
          <p:nvPr/>
        </p:nvSpPr>
        <p:spPr>
          <a:xfrm rot="2700000">
            <a:off x="1769786" y="5439893"/>
            <a:ext cx="928468" cy="928468"/>
          </a:xfrm>
          <a:prstGeom prst="rect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" name="Google Shape;91;p1"/>
          <p:cNvSpPr/>
          <p:nvPr/>
        </p:nvSpPr>
        <p:spPr>
          <a:xfrm rot="2700000">
            <a:off x="3401311" y="734310"/>
            <a:ext cx="5389380" cy="5389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4"/>
                </a:moveTo>
                <a:lnTo>
                  <a:pt x="2164" y="0"/>
                </a:lnTo>
                <a:lnTo>
                  <a:pt x="21600" y="0"/>
                </a:lnTo>
                <a:lnTo>
                  <a:pt x="21600" y="19393"/>
                </a:lnTo>
                <a:lnTo>
                  <a:pt x="1939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" name="Google Shape;92;p1"/>
          <p:cNvSpPr/>
          <p:nvPr/>
        </p:nvSpPr>
        <p:spPr>
          <a:xfrm rot="2700000">
            <a:off x="2700283" y="33282"/>
            <a:ext cx="6791436" cy="679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19" y="258"/>
                </a:moveTo>
                <a:lnTo>
                  <a:pt x="6177" y="0"/>
                </a:lnTo>
                <a:lnTo>
                  <a:pt x="21600" y="0"/>
                </a:lnTo>
                <a:lnTo>
                  <a:pt x="21600" y="15389"/>
                </a:lnTo>
                <a:lnTo>
                  <a:pt x="21342" y="15647"/>
                </a:lnTo>
                <a:lnTo>
                  <a:pt x="21342" y="258"/>
                </a:lnTo>
                <a:close/>
                <a:moveTo>
                  <a:pt x="0" y="6177"/>
                </a:moveTo>
                <a:lnTo>
                  <a:pt x="258" y="5919"/>
                </a:lnTo>
                <a:lnTo>
                  <a:pt x="258" y="21342"/>
                </a:lnTo>
                <a:lnTo>
                  <a:pt x="15647" y="21342"/>
                </a:lnTo>
                <a:lnTo>
                  <a:pt x="153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" name="Google Shape;93;p1"/>
          <p:cNvSpPr txBox="1"/>
          <p:nvPr>
            <p:ph type="subTitle" sz="quarter" idx="1"/>
          </p:nvPr>
        </p:nvSpPr>
        <p:spPr>
          <a:xfrm>
            <a:off x="4439632" y="4518922"/>
            <a:ext cx="3312734" cy="1141853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spcBef>
                <a:spcPts val="0"/>
              </a:spcBef>
              <a:defRPr sz="1960">
                <a:solidFill>
                  <a:srgbClr val="080808"/>
                </a:solidFill>
              </a:defRPr>
            </a:pPr>
            <a:r>
              <a:t>Your group’s members:</a:t>
            </a:r>
          </a:p>
          <a:p>
            <a:pPr marL="0" indent="0" defTabSz="896111">
              <a:spcBef>
                <a:spcPts val="0"/>
              </a:spcBef>
              <a:defRPr sz="1960">
                <a:solidFill>
                  <a:srgbClr val="080808"/>
                </a:solidFill>
              </a:defRPr>
            </a:pPr>
            <a:r>
              <a:t>Andrew Helms, </a:t>
            </a:r>
          </a:p>
          <a:p>
            <a:pPr marL="0" indent="0" defTabSz="896111">
              <a:spcBef>
                <a:spcPts val="0"/>
              </a:spcBef>
              <a:defRPr sz="1960">
                <a:solidFill>
                  <a:srgbClr val="080808"/>
                </a:solidFill>
              </a:defRPr>
            </a:pPr>
            <a:r>
              <a:t>Elijah Cadenhead,</a:t>
            </a:r>
          </a:p>
        </p:txBody>
      </p:sp>
      <p:sp>
        <p:nvSpPr>
          <p:cNvPr id="125" name="Google Shape;94;p1"/>
          <p:cNvSpPr txBox="1"/>
          <p:nvPr>
            <p:ph type="ctrTitle"/>
          </p:nvPr>
        </p:nvSpPr>
        <p:spPr>
          <a:xfrm>
            <a:off x="3204641" y="2353641"/>
            <a:ext cx="5782717" cy="2150719"/>
          </a:xfrm>
          <a:prstGeom prst="rect">
            <a:avLst/>
          </a:prstGeom>
        </p:spPr>
        <p:txBody>
          <a:bodyPr anchor="ctr"/>
          <a:lstStyle/>
          <a:p>
            <a:pPr>
              <a:defRPr sz="3600">
                <a:solidFill>
                  <a:srgbClr val="080808"/>
                </a:solidFill>
              </a:defRPr>
            </a:pPr>
            <a:r>
              <a:t>Implementation of D* Lite</a:t>
            </a:r>
          </a:p>
          <a:p>
            <a:pPr>
              <a:defRPr sz="3600">
                <a:solidFill>
                  <a:srgbClr val="080808"/>
                </a:solidFill>
              </a:defRPr>
            </a:pPr>
            <a:r>
              <a:t>(update part 2)</a:t>
            </a:r>
          </a:p>
        </p:txBody>
      </p:sp>
      <p:sp>
        <p:nvSpPr>
          <p:cNvPr id="126" name="Google Shape;95;p1"/>
          <p:cNvSpPr/>
          <p:nvPr/>
        </p:nvSpPr>
        <p:spPr>
          <a:xfrm rot="2700000">
            <a:off x="9629822" y="5457590"/>
            <a:ext cx="2231795" cy="2568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338" y="0"/>
                </a:lnTo>
                <a:lnTo>
                  <a:pt x="21600" y="2834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" name="Google Shape;96;p1"/>
          <p:cNvSpPr/>
          <p:nvPr/>
        </p:nvSpPr>
        <p:spPr>
          <a:xfrm rot="2700000">
            <a:off x="9720058" y="5243545"/>
            <a:ext cx="959986" cy="959986"/>
          </a:xfrm>
          <a:prstGeom prst="rect">
            <a:avLst/>
          </a:pr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01;g53aa1d019a_0_0"/>
          <p:cNvSpPr txBox="1"/>
          <p:nvPr>
            <p:ph type="title"/>
          </p:nvPr>
        </p:nvSpPr>
        <p:spPr>
          <a:xfrm>
            <a:off x="734649" y="334430"/>
            <a:ext cx="10515601" cy="1325701"/>
          </a:xfrm>
          <a:prstGeom prst="rect">
            <a:avLst/>
          </a:prstGeom>
        </p:spPr>
        <p:txBody>
          <a:bodyPr/>
          <a:lstStyle/>
          <a:p>
            <a:pPr/>
            <a:r>
              <a:t>Problem Formulation</a:t>
            </a:r>
          </a:p>
        </p:txBody>
      </p:sp>
      <p:sp>
        <p:nvSpPr>
          <p:cNvPr id="130" name="Google Shape;102;g53aa1d019a_0_0"/>
          <p:cNvSpPr txBox="1"/>
          <p:nvPr>
            <p:ph type="body" idx="1"/>
          </p:nvPr>
        </p:nvSpPr>
        <p:spPr>
          <a:xfrm>
            <a:off x="653173" y="1315507"/>
            <a:ext cx="10515601" cy="5556301"/>
          </a:xfrm>
          <a:prstGeom prst="rect">
            <a:avLst/>
          </a:prstGeom>
        </p:spPr>
        <p:txBody>
          <a:bodyPr/>
          <a:lstStyle/>
          <a:p>
            <a:pPr>
              <a:buSzPts val="2600"/>
              <a:buFont typeface="Trebuchet MS"/>
              <a:defRPr sz="2600"/>
            </a:pPr>
            <a:r>
              <a:t>Goal: Ultimate goal of implementing D*Lite with smaller sub-goals of implementing multiple subordinate search functions that construct D*Lite (A* and LPA* both implemented currently) </a:t>
            </a:r>
          </a:p>
          <a:p>
            <a:pPr indent="-336550">
              <a:lnSpc>
                <a:spcPct val="100000"/>
              </a:lnSpc>
              <a:spcBef>
                <a:spcPts val="0"/>
              </a:spcBef>
              <a:buSzPts val="2600"/>
              <a:buFont typeface="Trebuchet MS"/>
              <a:defRPr sz="2600"/>
            </a:pPr>
            <a:r>
              <a:t>Potential problem formulations: </a:t>
            </a:r>
            <a:endParaRPr sz="1700"/>
          </a:p>
          <a:p>
            <a:pPr lvl="1" marL="914400" indent="-355600">
              <a:lnSpc>
                <a:spcPct val="100000"/>
              </a:lnSpc>
              <a:spcBef>
                <a:spcPts val="0"/>
              </a:spcBef>
              <a:buSzPts val="2000"/>
              <a:buFont typeface="Trebuchet MS"/>
              <a:defRPr sz="2000"/>
            </a:pPr>
            <a:r>
              <a:t>Interactive GUI allows changes to the environment showing the implementation of these search algorithms </a:t>
            </a:r>
          </a:p>
          <a:p>
            <a:pPr marL="469900" indent="-355600">
              <a:lnSpc>
                <a:spcPct val="100000"/>
              </a:lnSpc>
              <a:spcBef>
                <a:spcPts val="0"/>
              </a:spcBef>
              <a:buSzPts val="2600"/>
              <a:buFont typeface="Trebuchet MS"/>
              <a:defRPr sz="2600"/>
            </a:pPr>
            <a:r>
              <a:t>A starting point and final destination will be selected on the GUI and obstacles will appear/can be added:</a:t>
            </a:r>
          </a:p>
        </p:txBody>
      </p:sp>
      <p:sp>
        <p:nvSpPr>
          <p:cNvPr id="131" name="Google Shape;103;g53aa1d019a_0_0"/>
          <p:cNvSpPr/>
          <p:nvPr/>
        </p:nvSpPr>
        <p:spPr>
          <a:xfrm>
            <a:off x="4751948" y="4110675"/>
            <a:ext cx="2318052" cy="1079701"/>
          </a:xfrm>
          <a:prstGeom prst="rect">
            <a:avLst/>
          </a:prstGeom>
          <a:solidFill>
            <a:srgbClr val="EEEEEE"/>
          </a:solidFill>
          <a:ln>
            <a:solidFill>
              <a:srgbClr val="59595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" name="Google Shape;104;g53aa1d019a_0_0"/>
          <p:cNvSpPr txBox="1"/>
          <p:nvPr/>
        </p:nvSpPr>
        <p:spPr>
          <a:xfrm>
            <a:off x="4747185" y="4460408"/>
            <a:ext cx="2318053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/>
          </a:lstStyle>
          <a:p>
            <a:pPr/>
            <a:r>
              <a:t>A* </a:t>
            </a:r>
          </a:p>
        </p:txBody>
      </p:sp>
      <p:sp>
        <p:nvSpPr>
          <p:cNvPr id="133" name="Google Shape;105;g53aa1d019a_0_0"/>
          <p:cNvSpPr txBox="1"/>
          <p:nvPr/>
        </p:nvSpPr>
        <p:spPr>
          <a:xfrm>
            <a:off x="1049819" y="4354583"/>
            <a:ext cx="1529219" cy="989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Data: Initial/Final state</a:t>
            </a:r>
          </a:p>
          <a:p>
            <a:pPr/>
          </a:p>
        </p:txBody>
      </p:sp>
      <p:sp>
        <p:nvSpPr>
          <p:cNvPr id="134" name="Google Shape;106;g53aa1d019a_0_0"/>
          <p:cNvSpPr txBox="1"/>
          <p:nvPr/>
        </p:nvSpPr>
        <p:spPr>
          <a:xfrm>
            <a:off x="8756020" y="4354583"/>
            <a:ext cx="3634585" cy="989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Output: Distance traveled, nodes expanded, run time</a:t>
            </a:r>
          </a:p>
          <a:p>
            <a:pPr/>
          </a:p>
        </p:txBody>
      </p:sp>
      <p:sp>
        <p:nvSpPr>
          <p:cNvPr id="135" name="Google Shape;107;g53aa1d019a_0_0"/>
          <p:cNvSpPr/>
          <p:nvPr/>
        </p:nvSpPr>
        <p:spPr>
          <a:xfrm>
            <a:off x="3039490" y="4643534"/>
            <a:ext cx="1412366" cy="720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Google Shape;108;g53aa1d019a_0_0"/>
          <p:cNvSpPr/>
          <p:nvPr/>
        </p:nvSpPr>
        <p:spPr>
          <a:xfrm>
            <a:off x="7133021" y="4643534"/>
            <a:ext cx="1412366" cy="720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Google Shape;110;g53aa1d019a_0_0"/>
          <p:cNvSpPr txBox="1"/>
          <p:nvPr/>
        </p:nvSpPr>
        <p:spPr>
          <a:xfrm>
            <a:off x="7563300" y="6550075"/>
            <a:ext cx="4766401" cy="33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100"/>
            </a:lvl1pPr>
          </a:lstStyle>
          <a:p>
            <a:pPr/>
            <a:r>
              <a:t>uses NN from https://github.com/artest08/LateTemporalModeling3DCNN</a:t>
            </a:r>
          </a:p>
        </p:txBody>
      </p:sp>
      <p:sp>
        <p:nvSpPr>
          <p:cNvPr id="138" name="Google Shape;105;g53aa1d019a_0_0"/>
          <p:cNvSpPr txBox="1"/>
          <p:nvPr/>
        </p:nvSpPr>
        <p:spPr>
          <a:xfrm>
            <a:off x="1049819" y="5675383"/>
            <a:ext cx="1529219" cy="989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Data: Initial/Final state</a:t>
            </a:r>
          </a:p>
          <a:p>
            <a:pPr/>
          </a:p>
        </p:txBody>
      </p:sp>
      <p:sp>
        <p:nvSpPr>
          <p:cNvPr id="139" name="Google Shape;107;g53aa1d019a_0_0"/>
          <p:cNvSpPr/>
          <p:nvPr/>
        </p:nvSpPr>
        <p:spPr>
          <a:xfrm>
            <a:off x="7243190" y="5938934"/>
            <a:ext cx="1412366" cy="720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Google Shape;107;g53aa1d019a_0_0"/>
          <p:cNvSpPr/>
          <p:nvPr/>
        </p:nvSpPr>
        <p:spPr>
          <a:xfrm>
            <a:off x="3039490" y="5938934"/>
            <a:ext cx="1412366" cy="720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Google Shape;103;g53aa1d019a_0_0"/>
          <p:cNvSpPr/>
          <p:nvPr/>
        </p:nvSpPr>
        <p:spPr>
          <a:xfrm>
            <a:off x="4751948" y="5406075"/>
            <a:ext cx="2318052" cy="1079701"/>
          </a:xfrm>
          <a:prstGeom prst="rect">
            <a:avLst/>
          </a:prstGeom>
          <a:solidFill>
            <a:srgbClr val="EEEEEE"/>
          </a:solidFill>
          <a:ln>
            <a:solidFill>
              <a:srgbClr val="59595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LPA*</a:t>
            </a:r>
          </a:p>
        </p:txBody>
      </p:sp>
      <p:sp>
        <p:nvSpPr>
          <p:cNvPr id="142" name="Google Shape;106;g53aa1d019a_0_0"/>
          <p:cNvSpPr txBox="1"/>
          <p:nvPr/>
        </p:nvSpPr>
        <p:spPr>
          <a:xfrm>
            <a:off x="8823960" y="5451008"/>
            <a:ext cx="3634584" cy="989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Output: Distance traveled, nodes expanded, run time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Model performance</a:t>
            </a:r>
          </a:p>
        </p:txBody>
      </p:sp>
      <p:sp>
        <p:nvSpPr>
          <p:cNvPr id="145" name="Google Shape;109;g53aa1d019a_0_0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24" tIns="91424" rIns="91424" bIns="91424"/>
          <a:lstStyle/>
          <a:p>
            <a:pPr>
              <a:spcBef>
                <a:spcPts val="0"/>
              </a:spcBef>
            </a:pPr>
            <a:r>
              <a:t>Evaluating performance of search functions:</a:t>
            </a:r>
          </a:p>
          <a:p>
            <a:pPr lvl="1" marL="914400" indent="-342900">
              <a:spcBef>
                <a:spcPts val="0"/>
              </a:spcBef>
              <a:buSzPts val="2400"/>
              <a:defRPr sz="2400"/>
            </a:pPr>
            <a:r>
              <a:t>Node’s Expanded</a:t>
            </a:r>
          </a:p>
          <a:p>
            <a:pPr lvl="1" marL="914400" indent="-342900">
              <a:spcBef>
                <a:spcPts val="0"/>
              </a:spcBef>
              <a:buSzPts val="2400"/>
              <a:defRPr sz="2400"/>
            </a:pPr>
            <a:r>
              <a:t>Time to Run</a:t>
            </a:r>
          </a:p>
          <a:p>
            <a:pPr lvl="1" marL="914400" indent="-342900">
              <a:spcBef>
                <a:spcPts val="0"/>
              </a:spcBef>
              <a:buSzPts val="2400"/>
              <a:defRPr sz="2400"/>
            </a:pPr>
            <a:r>
              <a:t>Compare these two variables of the search functions for performance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8" name="Google Shape;116;p2"/>
          <p:cNvSpPr txBox="1"/>
          <p:nvPr>
            <p:ph type="title"/>
          </p:nvPr>
        </p:nvSpPr>
        <p:spPr>
          <a:xfrm>
            <a:off x="643466" y="321734"/>
            <a:ext cx="10905068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Description of progress of the subtasks(each member)</a:t>
            </a:r>
          </a:p>
        </p:txBody>
      </p:sp>
      <p:sp>
        <p:nvSpPr>
          <p:cNvPr id="149" name="Google Shape;117;p2"/>
          <p:cNvSpPr txBox="1"/>
          <p:nvPr>
            <p:ph type="body" idx="1"/>
          </p:nvPr>
        </p:nvSpPr>
        <p:spPr>
          <a:xfrm>
            <a:off x="643466" y="1782980"/>
            <a:ext cx="10905068" cy="4393984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0"/>
              </a:spcBef>
              <a:buSzPts val="2000"/>
              <a:defRPr sz="2000"/>
            </a:pPr>
            <a:r>
              <a:t>Eli has created the GUI and helped implement the search algorithms into it</a:t>
            </a:r>
          </a:p>
          <a:p>
            <a:pPr marL="228600" indent="-228600">
              <a:buSzPts val="2000"/>
              <a:defRPr sz="2000"/>
            </a:pPr>
            <a:r>
              <a:t>Andrew created the LPA* algorithm</a:t>
            </a:r>
          </a:p>
          <a:p>
            <a:pPr marL="228600" indent="-228600">
              <a:buSzPts val="2000"/>
              <a:defRPr sz="2000"/>
            </a:pPr>
            <a:r>
              <a:t>Daniel worked on improvements to the LPA* and debugging</a:t>
            </a:r>
          </a:p>
          <a:p>
            <a:pPr marL="228600" indent="-228600">
              <a:buSzPts val="2000"/>
              <a:defRPr sz="2000"/>
            </a:pPr>
            <a:r>
              <a:t>Our next addition to the project is the final implementation of D*Lite</a:t>
            </a:r>
          </a:p>
          <a:p>
            <a:pPr marL="228600" indent="-228600">
              <a:buSzPts val="2000"/>
              <a:defRPr sz="2000"/>
            </a:pPr>
            <a:r>
              <a:t>Search algorithms and GUI should be fully functional/completed by next check in</a:t>
            </a:r>
          </a:p>
        </p:txBody>
      </p:sp>
      <p:sp>
        <p:nvSpPr>
          <p:cNvPr id="150" name="Google Shape;118;p2"/>
          <p:cNvSpPr/>
          <p:nvPr/>
        </p:nvSpPr>
        <p:spPr>
          <a:xfrm rot="2700000">
            <a:off x="11052629" y="2120024"/>
            <a:ext cx="645369" cy="645369"/>
          </a:xfrm>
          <a:prstGeom prst="rect">
            <a:avLst/>
          </a:prstGeom>
          <a:solidFill>
            <a:schemeClr val="accent4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" name="Google Shape;119;p2"/>
          <p:cNvSpPr/>
          <p:nvPr/>
        </p:nvSpPr>
        <p:spPr>
          <a:xfrm rot="16200000">
            <a:off x="10289068" y="1343027"/>
            <a:ext cx="2532832" cy="1273033"/>
          </a:xfrm>
          <a:prstGeom prst="triangle">
            <a:avLst/>
          </a:prstGeom>
          <a:solidFill>
            <a:schemeClr val="accent4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" name="Google Shape;120;p2"/>
          <p:cNvSpPr/>
          <p:nvPr/>
        </p:nvSpPr>
        <p:spPr>
          <a:xfrm rot="5400000">
            <a:off x="-501761" y="5103257"/>
            <a:ext cx="2017581" cy="1014061"/>
          </a:xfrm>
          <a:prstGeom prst="triangle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3" name="Google Shape;121;p2"/>
          <p:cNvSpPr/>
          <p:nvPr/>
        </p:nvSpPr>
        <p:spPr>
          <a:xfrm rot="2700000">
            <a:off x="427916" y="5728708"/>
            <a:ext cx="485578" cy="485579"/>
          </a:xfrm>
          <a:prstGeom prst="rect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" name="Google Shape;127;p4"/>
          <p:cNvSpPr txBox="1"/>
          <p:nvPr>
            <p:ph type="title"/>
          </p:nvPr>
        </p:nvSpPr>
        <p:spPr>
          <a:xfrm>
            <a:off x="643466" y="321734"/>
            <a:ext cx="10905068" cy="113573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Provide the links to your deliverables/artifacts (files with code or design diagrams) </a:t>
            </a:r>
          </a:p>
        </p:txBody>
      </p:sp>
      <p:sp>
        <p:nvSpPr>
          <p:cNvPr id="157" name="Google Shape;129;p4"/>
          <p:cNvSpPr/>
          <p:nvPr/>
        </p:nvSpPr>
        <p:spPr>
          <a:xfrm rot="2700000">
            <a:off x="11052629" y="2120024"/>
            <a:ext cx="645369" cy="645369"/>
          </a:xfrm>
          <a:prstGeom prst="rect">
            <a:avLst/>
          </a:prstGeom>
          <a:solidFill>
            <a:schemeClr val="accent4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" name="Google Shape;130;p4"/>
          <p:cNvSpPr/>
          <p:nvPr/>
        </p:nvSpPr>
        <p:spPr>
          <a:xfrm rot="16200000">
            <a:off x="10289068" y="1343027"/>
            <a:ext cx="2532832" cy="1273033"/>
          </a:xfrm>
          <a:prstGeom prst="triangle">
            <a:avLst/>
          </a:prstGeom>
          <a:solidFill>
            <a:schemeClr val="accent4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" name="Google Shape;131;p4"/>
          <p:cNvSpPr/>
          <p:nvPr/>
        </p:nvSpPr>
        <p:spPr>
          <a:xfrm rot="5400000">
            <a:off x="-501761" y="5103257"/>
            <a:ext cx="2017581" cy="1014061"/>
          </a:xfrm>
          <a:prstGeom prst="triangle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Google Shape;132;p4"/>
          <p:cNvSpPr/>
          <p:nvPr/>
        </p:nvSpPr>
        <p:spPr>
          <a:xfrm rot="2700000">
            <a:off x="427916" y="5728708"/>
            <a:ext cx="485578" cy="485579"/>
          </a:xfrm>
          <a:prstGeom prst="rect">
            <a:avLst/>
          </a:prstGeom>
          <a:solidFill>
            <a:schemeClr val="accent1">
              <a:alpha val="2980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" name="Google Shape;128;p4"/>
          <p:cNvSpPr txBox="1"/>
          <p:nvPr>
            <p:ph type="body" sz="half" idx="1"/>
          </p:nvPr>
        </p:nvSpPr>
        <p:spPr>
          <a:xfrm>
            <a:off x="746902" y="1871327"/>
            <a:ext cx="10479704" cy="231631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t>Important Links: </a:t>
            </a:r>
          </a:p>
          <a:p>
            <a:pPr lvl="1" marL="914400" indent="-406400">
              <a:lnSpc>
                <a:spcPct val="80000"/>
              </a:lnSpc>
              <a:spcBef>
                <a:spcPts val="0"/>
              </a:spcBef>
            </a:pPr>
            <a:r>
              <a:t>GitHub: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https://github.com/andrew-helms/Pathplanner</a:t>
            </a:r>
          </a:p>
          <a:p>
            <a:pPr lvl="1" marL="914400" indent="-406400">
              <a:lnSpc>
                <a:spcPct val="80000"/>
              </a:lnSpc>
              <a:spcBef>
                <a:spcPts val="0"/>
              </a:spcBef>
            </a:pPr>
            <a:r>
              <a:t>Research Papers:</a:t>
            </a:r>
          </a:p>
          <a:p>
            <a:pPr lvl="2" marL="1435100" indent="-406400">
              <a:lnSpc>
                <a:spcPct val="80000"/>
              </a:lnSpc>
              <a:spcBef>
                <a:spcPts val="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http://idm-lab.org/bib/abstracts/papers/aaai02b.pdf</a:t>
            </a:r>
            <a:endParaRPr>
              <a:solidFill>
                <a:srgbClr val="0563C1"/>
              </a:solidFill>
              <a:uFill>
                <a:solidFill>
                  <a:srgbClr val="0563C1"/>
                </a:solidFill>
              </a:uFill>
            </a:endParaRPr>
          </a:p>
          <a:p>
            <a:pPr lvl="2" marL="1435100" indent="-406400">
              <a:lnSpc>
                <a:spcPct val="80000"/>
              </a:lnSpc>
              <a:spcBef>
                <a:spcPts val="0"/>
              </a:spcBef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4" invalidUrl="" action="" tgtFrame="" tooltip="" history="1" highlightClick="0" endSnd="0"/>
              </a:rPr>
              <a:t>http://www.cs.cmu.edu/~maxim/files/planlongdynfeasmotions_ijrr09.pdf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Partial demo </a:t>
            </a:r>
          </a:p>
        </p:txBody>
      </p:sp>
      <p:sp>
        <p:nvSpPr>
          <p:cNvPr id="164" name="Text Placeholder 2"/>
          <p:cNvSpPr txBox="1"/>
          <p:nvPr>
            <p:ph type="body" idx="1"/>
          </p:nvPr>
        </p:nvSpPr>
        <p:spPr>
          <a:xfrm>
            <a:off x="838200" y="17621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Show outcomes of implemented search algorithm’s using GUI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3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Reflections</a:t>
            </a:r>
          </a:p>
        </p:txBody>
      </p:sp>
      <p:sp>
        <p:nvSpPr>
          <p:cNvPr id="167" name="Google Shape;138;p3"/>
          <p:cNvSpPr txBox="1"/>
          <p:nvPr>
            <p:ph type="body" idx="1"/>
          </p:nvPr>
        </p:nvSpPr>
        <p:spPr>
          <a:xfrm>
            <a:off x="838200" y="14700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t>Our next step in the project is to implement a working D* Lite function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t>Other issues: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