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7" r:id="rId4"/>
  </p:sldMasterIdLst>
  <p:notesMasterIdLst>
    <p:notesMasterId r:id="rId8"/>
  </p:notesMasterIdLst>
  <p:handoutMasterIdLst>
    <p:handoutMasterId r:id="rId9"/>
  </p:handoutMasterIdLst>
  <p:sldIdLst>
    <p:sldId id="1024" r:id="rId5"/>
    <p:sldId id="1018" r:id="rId6"/>
    <p:sldId id="1026" r:id="rId7"/>
  </p:sldIdLst>
  <p:sldSz cx="9906000" cy="6858000" type="A4"/>
  <p:notesSz cx="68961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41">
          <p15:clr>
            <a:srgbClr val="A4A3A4"/>
          </p15:clr>
        </p15:guide>
        <p15:guide id="3" orient="horz" pos="294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orient="horz" pos="2256" userDrawn="1">
          <p15:clr>
            <a:srgbClr val="A4A3A4"/>
          </p15:clr>
        </p15:guide>
        <p15:guide id="8" orient="horz" pos="432">
          <p15:clr>
            <a:srgbClr val="A4A3A4"/>
          </p15:clr>
        </p15:guide>
        <p15:guide id="9" orient="horz" pos="2448" userDrawn="1">
          <p15:clr>
            <a:srgbClr val="A4A3A4"/>
          </p15:clr>
        </p15:guide>
        <p15:guide id="11" pos="3120" userDrawn="1">
          <p15:clr>
            <a:srgbClr val="A4A3A4"/>
          </p15:clr>
        </p15:guide>
        <p15:guide id="13" pos="95">
          <p15:clr>
            <a:srgbClr val="A4A3A4"/>
          </p15:clr>
        </p15:guide>
        <p15:guide id="14" pos="6144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F0F2F6"/>
    <a:srgbClr val="040404"/>
    <a:srgbClr val="EBEEF4"/>
    <a:srgbClr val="00BDF2"/>
    <a:srgbClr val="CCF2FC"/>
    <a:srgbClr val="99ABC7"/>
    <a:srgbClr val="97999B"/>
    <a:srgbClr val="53565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9800" autoAdjust="0"/>
  </p:normalViewPr>
  <p:slideViewPr>
    <p:cSldViewPr snapToGrid="0">
      <p:cViewPr varScale="1">
        <p:scale>
          <a:sx n="85" d="100"/>
          <a:sy n="85" d="100"/>
        </p:scale>
        <p:origin x="1205" y="91"/>
      </p:cViewPr>
      <p:guideLst>
        <p:guide orient="horz" pos="2341"/>
        <p:guide orient="horz" pos="294"/>
        <p:guide orient="horz" pos="672"/>
        <p:guide orient="horz" pos="816"/>
        <p:guide orient="horz" pos="3888"/>
        <p:guide orient="horz" pos="2256"/>
        <p:guide orient="horz" pos="432"/>
        <p:guide orient="horz" pos="2448"/>
        <p:guide pos="3120"/>
        <p:guide pos="95"/>
        <p:guide pos="6144"/>
        <p:guide pos="3024"/>
        <p:guide pos="3216"/>
      </p:guideLst>
    </p:cSldViewPr>
  </p:slideViewPr>
  <p:outlineViewPr>
    <p:cViewPr>
      <p:scale>
        <a:sx n="33" d="100"/>
        <a:sy n="33" d="100"/>
      </p:scale>
      <p:origin x="0" y="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46" y="3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997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46" y="9442997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7791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03" y="4717535"/>
            <a:ext cx="5520095" cy="44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7791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0413" y="747713"/>
            <a:ext cx="53752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0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04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59487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9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8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6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4339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0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4341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STKaiti" pitchFamily="2" charset="-122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498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0996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6496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1994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69863" indent="-169863" algn="l" defTabSz="1828800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1pPr>
      <a:lvl2pPr marL="341313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2pPr>
      <a:lvl3pPr marL="514350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3pPr>
      <a:lvl4pPr marL="681038" indent="-165100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4pPr>
      <a:lvl5pPr marL="847725" indent="-16351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5pPr>
      <a:lvl6pPr marL="1303353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58331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13318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68302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8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69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6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94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928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913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90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891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.ndtv.com/games/news/pubg-mobile-game-for-peace-revenue-crosses-usd-4-8-million-a-day-sensor-tower-2049133" TargetMode="External"/><Relationship Id="rId2" Type="http://schemas.openxmlformats.org/officeDocument/2006/relationships/hyperlink" Target="https://sensortower.com/blog/top-mobile-games-by-worldwide-revenue-september-20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pc.com/news/video-game-statistics/#mobile-gaming" TargetMode="External"/><Relationship Id="rId4" Type="http://schemas.openxmlformats.org/officeDocument/2006/relationships/hyperlink" Target="https://sensortower.com/blog/pokemon-go-revenue-2-5-bill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153063" y="3400064"/>
            <a:ext cx="9599877" cy="1354217"/>
          </a:xfrm>
          <a:noFill/>
        </p:spPr>
        <p:txBody>
          <a:bodyPr/>
          <a:lstStyle/>
          <a:p>
            <a:r>
              <a:rPr lang="en-US" dirty="0"/>
              <a:t>Prometheus acquisition</a:t>
            </a:r>
            <a:br>
              <a:rPr lang="en-US" dirty="0"/>
            </a:br>
            <a:br>
              <a:rPr lang="en-US" dirty="0"/>
            </a:br>
            <a:r>
              <a:rPr lang="en-US" sz="2400" i="1" dirty="0">
                <a:solidFill>
                  <a:schemeClr val="accent3"/>
                </a:solidFill>
              </a:rPr>
              <a:t>Atlas Gaming</a:t>
            </a:r>
          </a:p>
        </p:txBody>
      </p:sp>
      <p:sp>
        <p:nvSpPr>
          <p:cNvPr id="90118" name="Text Box 13"/>
          <p:cNvSpPr txBox="1">
            <a:spLocks noChangeArrowheads="1"/>
          </p:cNvSpPr>
          <p:nvPr/>
        </p:nvSpPr>
        <p:spPr bwMode="gray">
          <a:xfrm>
            <a:off x="153063" y="1177915"/>
            <a:ext cx="957236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July 2019</a:t>
            </a:r>
          </a:p>
        </p:txBody>
      </p:sp>
      <p:grpSp>
        <p:nvGrpSpPr>
          <p:cNvPr id="90133" name="Group 2"/>
          <p:cNvGrpSpPr>
            <a:grpSpLocks/>
          </p:cNvGrpSpPr>
          <p:nvPr/>
        </p:nvGrpSpPr>
        <p:grpSpPr bwMode="gray">
          <a:xfrm>
            <a:off x="-1720" y="0"/>
            <a:ext cx="9911160" cy="6858000"/>
            <a:chOff x="-1588" y="0"/>
            <a:chExt cx="9148763" cy="6858000"/>
          </a:xfrm>
        </p:grpSpPr>
        <p:pic>
          <p:nvPicPr>
            <p:cNvPr id="90134" name="Picture 1" descr="G:\CTS - (formerly GTS)\_CTS Templates\Pitchbook Covers\981531\Letter_Version\Archive\981531_CTS_Letter_wav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88" y="0"/>
              <a:ext cx="9148763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gray">
            <a:xfrm>
              <a:off x="8229600" y="6400800"/>
              <a:ext cx="914400" cy="457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endParaRPr>
            </a:p>
          </p:txBody>
        </p:sp>
      </p:grpSp>
      <p:sp>
        <p:nvSpPr>
          <p:cNvPr id="90136" name="Text Box 8"/>
          <p:cNvSpPr txBox="1">
            <a:spLocks noChangeArrowheads="1"/>
          </p:cNvSpPr>
          <p:nvPr/>
        </p:nvSpPr>
        <p:spPr bwMode="gray">
          <a:xfrm>
            <a:off x="161661" y="538261"/>
            <a:ext cx="8392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Institutional Clients Group | General Industrials &amp; Financial Sponsors</a:t>
            </a:r>
          </a:p>
        </p:txBody>
      </p:sp>
      <p:pic>
        <p:nvPicPr>
          <p:cNvPr id="15" name="Picture 11" descr="citi-r_1c-red_rev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9043988" y="452438"/>
            <a:ext cx="763587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7100047" y="1138797"/>
            <a:ext cx="2513993" cy="94733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These materials were produced for </a:t>
            </a:r>
            <a:r>
              <a:rPr kumimoji="0" lang="en-AU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InsideSherpa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 for educational and training purposes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4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8683"/>
              </p:ext>
            </p:extLst>
          </p:nvPr>
        </p:nvGraphicFramePr>
        <p:xfrm>
          <a:off x="150814" y="3831298"/>
          <a:ext cx="4641880" cy="252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13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050" b="1" dirty="0">
                          <a:solidFill>
                            <a:schemeClr val="accent3"/>
                          </a:solidFill>
                        </a:rPr>
                        <a:t>Game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endParaRPr lang="en-AU" sz="1000" b="1" kern="1200" dirty="0">
                        <a:solidFill>
                          <a:schemeClr val="accent3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Publisher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Revenue per day (</a:t>
                      </a:r>
                      <a:r>
                        <a:rPr lang="en-AU" sz="1000" b="1" kern="1200" dirty="0" err="1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US$m</a:t>
                      </a:r>
                      <a:r>
                        <a:rPr lang="en-AU" sz="1000" b="1" kern="1200" dirty="0">
                          <a:solidFill>
                            <a:schemeClr val="accent3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</a:pPr>
                      <a:endParaRPr lang="en-AU" sz="1000" b="0" kern="1200" dirty="0">
                        <a:solidFill>
                          <a:srgbClr val="53565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Fate/Grand Order 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7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Android, iOS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7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JP: </a:t>
                      </a:r>
                      <a:r>
                        <a:rPr lang="en-AU" sz="7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Aniplex</a:t>
                      </a:r>
                      <a:endParaRPr lang="en-AU" sz="7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7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NA: </a:t>
                      </a:r>
                      <a:r>
                        <a:rPr lang="en-AU" sz="7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Aniplex</a:t>
                      </a:r>
                      <a:r>
                        <a:rPr lang="en-AU" sz="7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of America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7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Arcade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7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JP: Sega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Char char="·"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online, free-to-play role-playing mobile game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5.26</a:t>
                      </a:r>
                      <a:endParaRPr lang="en-AU" sz="1000" b="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</a:pPr>
                      <a:endParaRPr lang="en-AU" sz="1000" b="0" kern="1200" dirty="0">
                        <a:solidFill>
                          <a:srgbClr val="53565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PUBG Mobile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Tencent Games, VNG Game Publishing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Char char="·"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online multiplayer battle </a:t>
                      </a:r>
                      <a:r>
                        <a:rPr lang="en-AU" sz="1000" b="0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royale</a:t>
                      </a: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4.8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32"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Char char="·"/>
                      </a:pPr>
                      <a:endParaRPr lang="en-AU" sz="1000" b="0" kern="1200" dirty="0">
                        <a:solidFill>
                          <a:srgbClr val="53565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10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Honor</a:t>
                      </a:r>
                      <a:r>
                        <a:rPr lang="en-AU" sz="10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of Kings 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7999B"/>
                        </a:buClr>
                        <a:buSzPct val="100000"/>
                        <a:buFont typeface="Symbol"/>
                        <a:buNone/>
                      </a:pPr>
                      <a:r>
                        <a:rPr lang="en-AU" sz="8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Garena</a:t>
                      </a:r>
                      <a:r>
                        <a:rPr lang="en-AU" sz="8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Tencent Games, </a:t>
                      </a:r>
                      <a:r>
                        <a:rPr lang="en-AU" sz="8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Garena</a:t>
                      </a:r>
                      <a:r>
                        <a:rPr lang="en-AU" sz="8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Games Online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lvl="0" indent="-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Char char="·"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multiplayer online battle arena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97999B"/>
                        </a:buClr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AU" sz="1000" b="0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5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8" name="Rectangle 25"/>
          <p:cNvSpPr>
            <a:spLocks noGrp="1" noChangeArrowheads="1"/>
          </p:cNvSpPr>
          <p:nvPr>
            <p:ph type="title"/>
          </p:nvPr>
        </p:nvSpPr>
        <p:spPr bwMode="gray">
          <a:solidFill>
            <a:schemeClr val="bg1"/>
          </a:solidFill>
          <a:ln w="12700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/>
              <a:t>Industry overview and strategic rationale</a:t>
            </a:r>
          </a:p>
        </p:txBody>
      </p:sp>
      <p:pic>
        <p:nvPicPr>
          <p:cNvPr id="2050" name="Picture 2" descr="DYWIDAG-SYSTEMS INTERNATION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 bwMode="gray">
          <a:xfrm>
            <a:off x="151200" y="561260"/>
            <a:ext cx="9601200" cy="499467"/>
            <a:chOff x="151200" y="561162"/>
            <a:chExt cx="9601200" cy="499467"/>
          </a:xfrm>
        </p:grpSpPr>
        <p:sp>
          <p:nvSpPr>
            <p:cNvPr id="8" name="MessageBox"/>
            <p:cNvSpPr/>
            <p:nvPr>
              <p:custDataLst>
                <p:tags r:id="rId3"/>
              </p:custDataLst>
            </p:nvPr>
          </p:nvSpPr>
          <p:spPr bwMode="gray">
            <a:xfrm>
              <a:off x="151200" y="561162"/>
              <a:ext cx="9601200" cy="43088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l">
                <a:defRPr/>
              </a:pPr>
              <a:r>
                <a:rPr lang="en-US" dirty="0">
                  <a:solidFill>
                    <a:srgbClr val="00BDF2"/>
                  </a:solidFill>
                  <a:latin typeface="Arial"/>
                  <a:ea typeface="STKaiti"/>
                </a:rPr>
                <a:t>Prometheus is a leading free-to-play mobile, social and web-based game developer in Europe. The online mobile gaming generated ~</a:t>
              </a:r>
              <a:r>
                <a:rPr lang="en-US" dirty="0" err="1">
                  <a:solidFill>
                    <a:srgbClr val="00BDF2"/>
                  </a:solidFill>
                  <a:latin typeface="Arial"/>
                  <a:ea typeface="STKaiti"/>
                </a:rPr>
                <a:t>US$33bn</a:t>
              </a:r>
              <a:r>
                <a:rPr lang="en-US" dirty="0">
                  <a:solidFill>
                    <a:srgbClr val="00BDF2"/>
                  </a:solidFill>
                  <a:latin typeface="Arial"/>
                  <a:ea typeface="STKaiti"/>
                </a:rPr>
                <a:t> of revenue in Asia, the US and Europe 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/>
                <a:ea typeface="STKaiti"/>
              </a:endParaRPr>
            </a:p>
          </p:txBody>
        </p:sp>
        <p:cxnSp>
          <p:nvCxnSpPr>
            <p:cNvPr id="9" name="MessageLine"/>
            <p:cNvCxnSpPr/>
            <p:nvPr/>
          </p:nvCxnSpPr>
          <p:spPr bwMode="gray">
            <a:xfrm>
              <a:off x="151200" y="1060629"/>
              <a:ext cx="9601200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97999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Rectangle 12"/>
          <p:cNvSpPr/>
          <p:nvPr/>
        </p:nvSpPr>
        <p:spPr bwMode="gray">
          <a:xfrm>
            <a:off x="151201" y="1465606"/>
            <a:ext cx="4651017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indent="-22860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+mj-lt"/>
              <a:buAutoNum type="arabicPeriod"/>
              <a:defRPr/>
            </a:pPr>
            <a:r>
              <a:rPr lang="en-US" sz="1000" dirty="0">
                <a:solidFill>
                  <a:srgbClr val="53565A"/>
                </a:solidFill>
                <a:latin typeface="Arial"/>
                <a:ea typeface="ヒラギノ角ゴ Pro W3"/>
              </a:rPr>
              <a:t>Mobile contents market value was 75.3 Billions of US dollars in 2018, expected to increase up to 102.2 Billions of US dollars in 2021.</a:t>
            </a:r>
          </a:p>
          <a:p>
            <a:pPr marL="228600" indent="-22860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+mj-lt"/>
              <a:buAutoNum type="arabicPeriod"/>
              <a:defRPr/>
            </a:pPr>
            <a:r>
              <a:rPr lang="en-US" sz="1000" dirty="0">
                <a:solidFill>
                  <a:srgbClr val="53565A"/>
                </a:solidFill>
                <a:latin typeface="Arial"/>
                <a:ea typeface="ヒラギノ角ゴ Pro W3"/>
              </a:rPr>
              <a:t>Mobile gaming app revenue was 41.5 Billion US dollars, expected to be 74.6 billion US dollars in 2020.</a:t>
            </a:r>
          </a:p>
          <a:p>
            <a:pPr marL="228600" indent="-22860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+mj-lt"/>
              <a:buAutoNum type="arabicPeriod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United States was the top country for mobile game session shares, taking up 20% of the share, followed by India with 13% of shares. (</a:t>
            </a:r>
            <a:r>
              <a:rPr lang="en-AU" sz="1000" dirty="0" err="1">
                <a:solidFill>
                  <a:srgbClr val="53565A"/>
                </a:solidFill>
                <a:latin typeface="Arial"/>
                <a:ea typeface="ヒラギノ角ゴ Pro W3"/>
              </a:rPr>
              <a:t>Techcrunch</a:t>
            </a: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, 2017)</a:t>
            </a:r>
          </a:p>
          <a:p>
            <a:pPr marL="228600" indent="-228600" algn="l" fontAlgn="auto">
              <a:spcBef>
                <a:spcPts val="400"/>
              </a:spcBef>
              <a:spcAft>
                <a:spcPts val="400"/>
              </a:spcAft>
              <a:buClr>
                <a:srgbClr val="97999B"/>
              </a:buClr>
              <a:buSzPct val="100000"/>
              <a:buFont typeface="+mj-lt"/>
              <a:buAutoNum type="arabicPeriod"/>
              <a:defRPr/>
            </a:pPr>
            <a:r>
              <a:rPr lang="en-AU" sz="1000" dirty="0">
                <a:solidFill>
                  <a:srgbClr val="53565A"/>
                </a:solidFill>
                <a:latin typeface="Arial"/>
                <a:ea typeface="ヒラギノ角ゴ Pro W3"/>
              </a:rPr>
              <a:t>In 2020, the number of mobile phone gamers in the U.S. is expected to grow by 9% from 2017's record of 192.2 million mobile phone gamers.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gray">
          <a:xfrm>
            <a:off x="160337" y="1168461"/>
            <a:ext cx="12198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Industry overview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gray">
          <a:xfrm>
            <a:off x="160725" y="3616448"/>
            <a:ext cx="46414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Highest grossing mobile games</a:t>
            </a:r>
            <a:r>
              <a:rPr lang="en-US" altLang="en-US" sz="1100" b="1" baseline="30000" dirty="0">
                <a:solidFill>
                  <a:srgbClr val="002D72"/>
                </a:solidFill>
                <a:latin typeface="Arial"/>
                <a:ea typeface="ヒラギノ角ゴ Pro W3"/>
              </a:rPr>
              <a:t>(1)</a:t>
            </a:r>
          </a:p>
        </p:txBody>
      </p:sp>
      <p:cxnSp>
        <p:nvCxnSpPr>
          <p:cNvPr id="22" name="Straight Connector 21"/>
          <p:cNvCxnSpPr/>
          <p:nvPr/>
        </p:nvCxnSpPr>
        <p:spPr bwMode="gray">
          <a:xfrm>
            <a:off x="160725" y="3478202"/>
            <a:ext cx="4641493" cy="0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Line 24"/>
          <p:cNvSpPr>
            <a:spLocks noChangeShapeType="1"/>
          </p:cNvSpPr>
          <p:nvPr/>
        </p:nvSpPr>
        <p:spPr bwMode="gray">
          <a:xfrm>
            <a:off x="4948870" y="1229912"/>
            <a:ext cx="4129" cy="4942288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gray">
          <a:xfrm>
            <a:off x="5099650" y="1168461"/>
            <a:ext cx="46414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Business model overview</a:t>
            </a:r>
            <a:endParaRPr lang="en-US" altLang="en-US" sz="1100" dirty="0">
              <a:solidFill>
                <a:srgbClr val="002D72"/>
              </a:solidFill>
              <a:latin typeface="Arial"/>
              <a:ea typeface="ヒラギノ角ゴ Pro W3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6778001" y="1441590"/>
            <a:ext cx="1284790" cy="456658"/>
          </a:xfrm>
          <a:prstGeom prst="rect">
            <a:avLst/>
          </a:prstGeom>
          <a:noFill/>
          <a:ln w="635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" dirty="0">
                <a:solidFill>
                  <a:srgbClr val="CB6015"/>
                </a:solidFill>
                <a:ea typeface="+mj-ea"/>
              </a:rPr>
              <a:t>Prometheus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  <p:sp>
        <p:nvSpPr>
          <p:cNvPr id="29" name="Rounded Rectangle 28"/>
          <p:cNvSpPr/>
          <p:nvPr/>
        </p:nvSpPr>
        <p:spPr bwMode="gray">
          <a:xfrm>
            <a:off x="5132326" y="2133776"/>
            <a:ext cx="2265501" cy="320062"/>
          </a:xfrm>
          <a:prstGeom prst="roundRect">
            <a:avLst>
              <a:gd name="adj" fmla="val 17263"/>
            </a:avLst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Free to play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5132326" y="2540358"/>
            <a:ext cx="2265501" cy="1036219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Revenue from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 advertisements played during the game</a:t>
            </a:r>
          </a:p>
          <a:p>
            <a:pPr marL="171450" indent="-171450" algn="l">
              <a:spcBef>
                <a:spcPts val="400"/>
              </a:spcBef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</a:pPr>
            <a:r>
              <a:rPr lang="en-US" sz="1000" dirty="0"/>
              <a:t>Players pay once off for upgrades or to unlock certain features (freemium)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32" name="Rectangle 31"/>
          <p:cNvSpPr/>
          <p:nvPr/>
        </p:nvSpPr>
        <p:spPr bwMode="gray">
          <a:xfrm>
            <a:off x="7489267" y="2540358"/>
            <a:ext cx="2265501" cy="1036219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 algn="l">
              <a:spcBef>
                <a:spcPts val="400"/>
              </a:spcBef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</a:pPr>
            <a:r>
              <a:rPr lang="en-US" sz="1000" dirty="0"/>
              <a:t>Players pay to remove advertisements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97999B"/>
              </a:buClr>
              <a:buSzPct val="100000"/>
              <a:buFont typeface="Symbol" panose="05050102010706020507" pitchFamily="18" charset="2"/>
              <a:buChar char="·"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Players pay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 ongoing subscription fee</a:t>
            </a:r>
          </a:p>
        </p:txBody>
      </p:sp>
      <p:cxnSp>
        <p:nvCxnSpPr>
          <p:cNvPr id="5" name="Elbow Connector 4"/>
          <p:cNvCxnSpPr>
            <a:stCxn id="2" idx="2"/>
            <a:endCxn id="29" idx="0"/>
          </p:cNvCxnSpPr>
          <p:nvPr/>
        </p:nvCxnSpPr>
        <p:spPr bwMode="gray">
          <a:xfrm rot="5400000">
            <a:off x="6724973" y="1438353"/>
            <a:ext cx="235528" cy="1155319"/>
          </a:xfrm>
          <a:prstGeom prst="bentConnector3">
            <a:avLst>
              <a:gd name="adj1" fmla="val 50000"/>
            </a:avLst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Elbow Connector 9"/>
          <p:cNvCxnSpPr>
            <a:stCxn id="2" idx="2"/>
            <a:endCxn id="37" idx="0"/>
          </p:cNvCxnSpPr>
          <p:nvPr/>
        </p:nvCxnSpPr>
        <p:spPr bwMode="gray">
          <a:xfrm rot="16200000" flipH="1">
            <a:off x="7903443" y="1415201"/>
            <a:ext cx="235528" cy="1201622"/>
          </a:xfrm>
          <a:prstGeom prst="bentConnector3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Straight Connector 2050"/>
          <p:cNvCxnSpPr/>
          <p:nvPr/>
        </p:nvCxnSpPr>
        <p:spPr bwMode="gray">
          <a:xfrm>
            <a:off x="7443547" y="2133776"/>
            <a:ext cx="0" cy="1447624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25"/>
          <p:cNvSpPr txBox="1">
            <a:spLocks noChangeArrowheads="1"/>
          </p:cNvSpPr>
          <p:nvPr/>
        </p:nvSpPr>
        <p:spPr bwMode="gray">
          <a:xfrm>
            <a:off x="5099650" y="3835978"/>
            <a:ext cx="46414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100" b="1" dirty="0">
                <a:solidFill>
                  <a:srgbClr val="002D72"/>
                </a:solidFill>
                <a:latin typeface="Arial"/>
                <a:ea typeface="ヒラギノ角ゴ Pro W3"/>
              </a:rPr>
              <a:t>Strategic rationale</a:t>
            </a:r>
          </a:p>
        </p:txBody>
      </p:sp>
      <p:cxnSp>
        <p:nvCxnSpPr>
          <p:cNvPr id="40" name="Straight Connector 39"/>
          <p:cNvCxnSpPr/>
          <p:nvPr/>
        </p:nvCxnSpPr>
        <p:spPr bwMode="gray">
          <a:xfrm>
            <a:off x="5108948" y="3713075"/>
            <a:ext cx="4641493" cy="0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" name="TextBox 2052"/>
          <p:cNvSpPr txBox="1"/>
          <p:nvPr/>
        </p:nvSpPr>
        <p:spPr bwMode="gray">
          <a:xfrm>
            <a:off x="5111225" y="4172312"/>
            <a:ext cx="4641493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Diversify away from gaming machine manufacturing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Attractive financial profile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Diversify revenues into Europe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Fast growing online gaming market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No.1 online and mobile strategy game in core markets</a:t>
            </a:r>
          </a:p>
          <a:p>
            <a:pPr marL="171450" indent="-171450" algn="l">
              <a:spcBef>
                <a:spcPts val="1200"/>
              </a:spcBef>
              <a:buClr>
                <a:srgbClr val="00843D"/>
              </a:buClr>
              <a:buFont typeface="Wingdings" panose="05000000000000000000" pitchFamily="2" charset="2"/>
              <a:buChar char="ü"/>
            </a:pPr>
            <a:r>
              <a:rPr lang="en-AU" sz="1000" dirty="0"/>
              <a:t>Synergies from machine game development and mobile </a:t>
            </a:r>
            <a:br>
              <a:rPr lang="en-AU" sz="1000" dirty="0"/>
            </a:br>
            <a:r>
              <a:rPr lang="en-AU" sz="1000" dirty="0"/>
              <a:t>game development</a:t>
            </a:r>
          </a:p>
        </p:txBody>
      </p:sp>
      <p:sp>
        <p:nvSpPr>
          <p:cNvPr id="11" name="Rectangle 10"/>
          <p:cNvSpPr/>
          <p:nvPr>
            <p:custDataLst>
              <p:tags r:id="rId2"/>
            </p:custDataLst>
          </p:nvPr>
        </p:nvSpPr>
        <p:spPr bwMode="auto">
          <a:xfrm>
            <a:off x="165100" y="664718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AU" sz="800" i="0" u="none" strike="noStrike" cap="none" normalizeH="0" baseline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1</a:t>
            </a:r>
            <a:endParaRPr kumimoji="0" lang="en-AU" sz="800" i="0" u="none" strike="noStrike" cap="none" normalizeH="0" baseline="0" dirty="0">
              <a:ln>
                <a:noFill/>
              </a:ln>
              <a:solidFill>
                <a:srgbClr val="53565A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37" name="Rounded Rectangle 36"/>
          <p:cNvSpPr/>
          <p:nvPr/>
        </p:nvSpPr>
        <p:spPr bwMode="gray">
          <a:xfrm>
            <a:off x="7489267" y="2133776"/>
            <a:ext cx="2265501" cy="320062"/>
          </a:xfrm>
          <a:prstGeom prst="roundRect">
            <a:avLst>
              <a:gd name="adj" fmla="val 17263"/>
            </a:avLst>
          </a:prstGeom>
          <a:solidFill>
            <a:schemeClr val="accent2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Paid content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3FABE-5240-4E70-A158-DC02C79E7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17524" y="5101628"/>
            <a:ext cx="690233" cy="4068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FEB30-CBCA-4840-BDD8-2409B664D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881" y="5689539"/>
            <a:ext cx="509520" cy="653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5F40CF-78A0-4AD6-B71D-85047B8BD2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76" y="4453971"/>
            <a:ext cx="833527" cy="317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247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21E18E-FCBE-4F14-86E2-AD714F42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industry overview:</a:t>
            </a:r>
          </a:p>
          <a:p>
            <a:r>
              <a:rPr lang="en-AU" dirty="0">
                <a:hlinkClick r:id="rId2"/>
              </a:rPr>
              <a:t>https://sensortower.com/blog/top-mobile-games-by-worldwide-revenue-september-2019</a:t>
            </a:r>
            <a:endParaRPr lang="en-AU" dirty="0"/>
          </a:p>
          <a:p>
            <a:r>
              <a:rPr lang="en-AU" dirty="0">
                <a:hlinkClick r:id="rId3"/>
              </a:rPr>
              <a:t>https://gadgets.ndtv.com/games/news/pubg-mobile-game-for-peace-revenue-crosses-usd-4-8-million-a-day-sensor-tower-2049133</a:t>
            </a:r>
            <a:endParaRPr lang="en-AU" dirty="0"/>
          </a:p>
          <a:p>
            <a:r>
              <a:rPr lang="en-AU" dirty="0">
                <a:hlinkClick r:id="rId4"/>
              </a:rPr>
              <a:t>https://sensortower.com/blog/pokemon-go-revenue-2-5-billion</a:t>
            </a:r>
            <a:endParaRPr lang="en-AU" dirty="0"/>
          </a:p>
          <a:p>
            <a:r>
              <a:rPr lang="en-AU" dirty="0">
                <a:hlinkClick r:id="rId5"/>
              </a:rPr>
              <a:t>https://www.wepc.com/news/video-game-statistics/#mobile-gaming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E16885-CA2F-4B9A-BFFB-D145BEF3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16" y="60326"/>
            <a:ext cx="9598025" cy="369332"/>
          </a:xfrm>
        </p:spPr>
        <p:txBody>
          <a:bodyPr/>
          <a:lstStyle/>
          <a:p>
            <a:r>
              <a:rPr lang="en-AU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361859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Obj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heme/theme1.xml><?xml version="1.0" encoding="utf-8"?>
<a:theme xmlns:a="http://schemas.openxmlformats.org/drawingml/2006/main" name="17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60343-857B-421C-B78C-26DAF858986D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8F8A91-D28D-4B45-A599-44E81D535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CFC81-07E9-4AA1-B0A1-D3E5048D24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ICG_Pres(A4)</Template>
  <TotalTime>22481</TotalTime>
  <Words>387</Words>
  <Application>Microsoft Office PowerPoint</Application>
  <PresentationFormat>A4 Paper (210x297 mm)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Symbol</vt:lpstr>
      <vt:lpstr>Wingdings</vt:lpstr>
      <vt:lpstr>174_ICG_Pres (A4)</vt:lpstr>
      <vt:lpstr>Prometheus acquisition  Atlas Gaming</vt:lpstr>
      <vt:lpstr>Industry overview and strategic rationale</vt:lpstr>
      <vt:lpstr>Reference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Casper, Peter [ICG-CIB]</dc:creator>
  <cp:lastModifiedBy>alan yao</cp:lastModifiedBy>
  <cp:revision>1699</cp:revision>
  <cp:lastPrinted>2019-08-20T03:01:09Z</cp:lastPrinted>
  <dcterms:created xsi:type="dcterms:W3CDTF">2017-05-05T01:00:02Z</dcterms:created>
  <dcterms:modified xsi:type="dcterms:W3CDTF">2019-12-06T21:36:59Z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B_DisclaimerDB">
    <vt:bool>true</vt:bool>
  </property>
  <property fmtid="{D5CDD505-2E9C-101B-9397-08002B2CF9AE}" pid="3" name="ICGToolkitIsDisclaimer">
    <vt:bool>false</vt:bool>
  </property>
  <property fmtid="{D5CDD505-2E9C-101B-9397-08002B2CF9AE}" pid="4" name="ContentTypeId">
    <vt:lpwstr>0x010100628599A6104DC34A9C37FAE2DED8D6E9</vt:lpwstr>
  </property>
  <property fmtid="{D5CDD505-2E9C-101B-9397-08002B2CF9AE}" pid="5" name="SectionTitleAlign">
    <vt:lpwstr>L</vt:lpwstr>
  </property>
  <property fmtid="{D5CDD505-2E9C-101B-9397-08002B2CF9AE}" pid="6" name="PageNumberTop">
    <vt:lpwstr>523.4</vt:lpwstr>
  </property>
  <property fmtid="{D5CDD505-2E9C-101B-9397-08002B2CF9AE}" pid="7" name="PageNumberLeft">
    <vt:lpwstr>13</vt:lpwstr>
  </property>
  <property fmtid="{D5CDD505-2E9C-101B-9397-08002B2CF9AE}" pid="8" name="PageNumberCentre">
    <vt:lpwstr>390</vt:lpwstr>
  </property>
  <property fmtid="{D5CDD505-2E9C-101B-9397-08002B2CF9AE}" pid="9" name="PageNumSectionTitleDiff">
    <vt:lpwstr>20</vt:lpwstr>
  </property>
  <property fmtid="{D5CDD505-2E9C-101B-9397-08002B2CF9AE}" pid="10" name="SectionTitleTop">
    <vt:lpwstr>523.4</vt:lpwstr>
  </property>
  <property fmtid="{D5CDD505-2E9C-101B-9397-08002B2CF9AE}" pid="11" name="SectionTitleLeft">
    <vt:lpwstr>33</vt:lpwstr>
  </property>
  <property fmtid="{D5CDD505-2E9C-101B-9397-08002B2CF9AE}" pid="12" name="PageNumAlign">
    <vt:lpwstr>L</vt:lpwstr>
  </property>
  <property fmtid="{D5CDD505-2E9C-101B-9397-08002B2CF9AE}" pid="13" name="TOCOpt">
    <vt:lpwstr>1</vt:lpwstr>
  </property>
  <property fmtid="{D5CDD505-2E9C-101B-9397-08002B2CF9AE}" pid="14" name="PNSOpt">
    <vt:lpwstr>1</vt:lpwstr>
  </property>
  <property fmtid="{D5CDD505-2E9C-101B-9397-08002B2CF9AE}" pid="15" name="Is_Custom_Template">
    <vt:lpwstr>false</vt:lpwstr>
  </property>
  <property fmtid="{D5CDD505-2E9C-101B-9397-08002B2CF9AE}" pid="16" name="TOCHeaderTop">
    <vt:lpwstr>0</vt:lpwstr>
  </property>
  <property fmtid="{D5CDD505-2E9C-101B-9397-08002B2CF9AE}" pid="17" name="TOCHeaderLeft">
    <vt:lpwstr>0</vt:lpwstr>
  </property>
  <property fmtid="{D5CDD505-2E9C-101B-9397-08002B2CF9AE}" pid="18" name="CitiLogoTop">
    <vt:lpwstr>0</vt:lpwstr>
  </property>
  <property fmtid="{D5CDD505-2E9C-101B-9397-08002B2CF9AE}" pid="19" name="CitiLogoLeft">
    <vt:lpwstr>0</vt:lpwstr>
  </property>
  <property fmtid="{D5CDD505-2E9C-101B-9397-08002B2CF9AE}" pid="20" name="Pitchbook Compatible">
    <vt:lpwstr>Yes</vt:lpwstr>
  </property>
</Properties>
</file>