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4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6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8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9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20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2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4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5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6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7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8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9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30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1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32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33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34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theme/theme3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6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7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38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9.xml" ContentType="application/vnd.openxmlformats-officedocument.theme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40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41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42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43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44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theme/theme45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46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47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4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9.xml" ContentType="application/vnd.openxmlformats-officedocument.theme+xml"/>
  <Override PartName="/ppt/theme/theme50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7" r:id="rId5"/>
    <p:sldMasterId id="2147483687" r:id="rId6"/>
    <p:sldMasterId id="2147483695" r:id="rId7"/>
    <p:sldMasterId id="2147483710" r:id="rId8"/>
    <p:sldMasterId id="2147483720" r:id="rId9"/>
    <p:sldMasterId id="2147483731" r:id="rId10"/>
    <p:sldMasterId id="2147483743" r:id="rId11"/>
    <p:sldMasterId id="2147483759" r:id="rId12"/>
    <p:sldMasterId id="2147483772" r:id="rId13"/>
    <p:sldMasterId id="2147483785" r:id="rId14"/>
    <p:sldMasterId id="2147483792" r:id="rId15"/>
    <p:sldMasterId id="2147483800" r:id="rId16"/>
    <p:sldMasterId id="2147483814" r:id="rId17"/>
    <p:sldMasterId id="2147483828" r:id="rId18"/>
    <p:sldMasterId id="2147483837" r:id="rId19"/>
    <p:sldMasterId id="2147483864" r:id="rId20"/>
    <p:sldMasterId id="2147483908" r:id="rId21"/>
    <p:sldMasterId id="2147483917" r:id="rId22"/>
    <p:sldMasterId id="2147483926" r:id="rId23"/>
    <p:sldMasterId id="2147483936" r:id="rId24"/>
    <p:sldMasterId id="2147483949" r:id="rId25"/>
    <p:sldMasterId id="2147483962" r:id="rId26"/>
    <p:sldMasterId id="2147483967" r:id="rId27"/>
    <p:sldMasterId id="2147483975" r:id="rId28"/>
    <p:sldMasterId id="2147483989" r:id="rId29"/>
    <p:sldMasterId id="2147483998" r:id="rId30"/>
    <p:sldMasterId id="2147484009" r:id="rId31"/>
    <p:sldMasterId id="2147484019" r:id="rId32"/>
    <p:sldMasterId id="2147484033" r:id="rId33"/>
    <p:sldMasterId id="2147484045" r:id="rId34"/>
    <p:sldMasterId id="2147484057" r:id="rId35"/>
    <p:sldMasterId id="2147484079" r:id="rId36"/>
    <p:sldMasterId id="2147484092" r:id="rId37"/>
    <p:sldMasterId id="2147484100" r:id="rId38"/>
    <p:sldMasterId id="2147484109" r:id="rId39"/>
    <p:sldMasterId id="2147484118" r:id="rId40"/>
    <p:sldMasterId id="2147484127" r:id="rId41"/>
    <p:sldMasterId id="2147484133" r:id="rId42"/>
    <p:sldMasterId id="2147484139" r:id="rId43"/>
    <p:sldMasterId id="2147484151" r:id="rId44"/>
    <p:sldMasterId id="2147484160" r:id="rId45"/>
    <p:sldMasterId id="2147484166" r:id="rId46"/>
    <p:sldMasterId id="2147484173" r:id="rId47"/>
    <p:sldMasterId id="2147484186" r:id="rId48"/>
    <p:sldMasterId id="2147484196" r:id="rId49"/>
    <p:sldMasterId id="2147484204" r:id="rId50"/>
    <p:sldMasterId id="2147484215" r:id="rId51"/>
  </p:sldMasterIdLst>
  <p:notesMasterIdLst>
    <p:notesMasterId r:id="rId54"/>
  </p:notesMasterIdLst>
  <p:handoutMasterIdLst>
    <p:handoutMasterId r:id="rId55"/>
  </p:handoutMasterIdLst>
  <p:sldIdLst>
    <p:sldId id="1006" r:id="rId52"/>
    <p:sldId id="1017" r:id="rId53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120" d="100"/>
          <a:sy n="120" d="100"/>
        </p:scale>
        <p:origin x="1056" y="176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" Target="slides/slide2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0413" y="747713"/>
            <a:ext cx="53752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1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48.xml"/><Relationship Id="rId1" Type="http://schemas.openxmlformats.org/officeDocument/2006/relationships/tags" Target="../tags/tag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4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414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508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303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9789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632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553791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702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9234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2471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85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1208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5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535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78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65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549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38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84003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733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7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6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9498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5883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5674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526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3896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9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973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8446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3207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886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70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649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9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9921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1273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3660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1733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7253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2401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426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6417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0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0534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7784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4696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7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76271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39751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29298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7033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5916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3524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4634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399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37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3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129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8212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0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00022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98668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9190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78328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9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51817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48380"/>
      </p:ext>
    </p:extLst>
  </p:cSld>
  <p:clrMapOvr>
    <a:masterClrMapping/>
  </p:clrMapOvr>
  <p:hf hd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099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16050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0433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9463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82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57656"/>
      </p:ext>
    </p:extLst>
  </p:cSld>
  <p:clrMapOvr>
    <a:masterClrMapping/>
  </p:clrMapOvr>
  <p:hf hdr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09760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836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353847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78171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9548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3084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0606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1847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658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1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727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60710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4962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5472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99154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377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834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4819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7104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399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77762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8476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3785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20473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374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55653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293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3213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31474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23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04674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3300" y="60325"/>
            <a:ext cx="2400300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5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6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5587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200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603721"/>
      </p:ext>
    </p:extLst>
  </p:cSld>
  <p:clrMapOvr>
    <a:masterClrMapping/>
  </p:clrMapOvr>
  <p:hf hdr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0524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01766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30208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978528"/>
      </p:ext>
    </p:extLst>
  </p:cSld>
  <p:clrMapOvr>
    <a:masterClrMapping/>
  </p:clrMapOvr>
  <p:hf hdr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957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5455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5609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36459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3377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2105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76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0650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58935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78660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6138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5984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64305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81783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87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9118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02050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2898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58913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5927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10813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8151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578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938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2498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369328" y="1419226"/>
            <a:ext cx="9192646" cy="5089992"/>
          </a:xfrm>
        </p:spPr>
        <p:txBody>
          <a:bodyPr tIns="147671">
            <a:normAutofit/>
          </a:bodyPr>
          <a:lstStyle>
            <a:lvl1pPr marL="228600" indent="-228600">
              <a:lnSpc>
                <a:spcPct val="110000"/>
              </a:lnSpc>
              <a:spcBef>
                <a:spcPts val="80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571500" indent="-212725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b="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8372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46177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967809"/>
      </p:ext>
    </p:extLst>
  </p:cSld>
  <p:clrMapOvr>
    <a:masterClrMapping/>
  </p:clrMapOvr>
  <p:hf hdr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4276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53725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9638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4282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1709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6301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67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5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93645"/>
      </p:ext>
    </p:extLst>
  </p:cSld>
  <p:clrMapOvr>
    <a:masterClrMapping/>
  </p:clrMapOvr>
  <p:hf hdr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44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74368"/>
      </p:ext>
    </p:extLst>
  </p:cSld>
  <p:clrMapOvr>
    <a:masterClrMapping/>
  </p:clrMapOvr>
  <p:hf hdr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03032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5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02248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0423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0324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16998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817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13511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172888"/>
      </p:ext>
    </p:extLst>
  </p:cSld>
  <p:clrMapOvr>
    <a:masterClrMapping/>
  </p:clrMapOvr>
  <p:hf hdr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07768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3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6097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7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0320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99766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22171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42164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4410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6918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3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583306"/>
      </p:ext>
    </p:extLst>
  </p:cSld>
  <p:clrMapOvr>
    <a:masterClrMapping/>
  </p:clrMapOvr>
  <p:hf hdr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539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52358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7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81816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80693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84798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8506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66636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3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273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5025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7749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73145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70774"/>
      </p:ext>
    </p:extLst>
  </p:cSld>
  <p:clrMapOvr>
    <a:masterClrMapping/>
  </p:clrMapOvr>
  <p:hf hdr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44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74985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32864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86837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619729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66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23334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29763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41337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37744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08899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928684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43118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92114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9953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64368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86520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48131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4414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30823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6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1832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337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442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711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639487"/>
      </p:ext>
    </p:extLst>
  </p:cSld>
  <p:clrMapOvr>
    <a:masterClrMapping/>
  </p:clrMapOvr>
  <p:hf hdr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50256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3017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180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489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53182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6980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4840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7275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6433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0511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3958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760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3580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381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95622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2111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45429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19310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5206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56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6624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827057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98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98" y="263182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288323"/>
      </p:ext>
    </p:extLst>
  </p:cSld>
  <p:clrMapOvr>
    <a:masterClrMapping/>
  </p:clrMapOvr>
  <p:hf hdr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0753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75793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8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1609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2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36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2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36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11177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94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45633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120111"/>
      </p:ext>
    </p:extLst>
  </p:cSld>
  <p:clrMapOvr>
    <a:masterClrMapping/>
  </p:clrMapOvr>
  <p:hf hdr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319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085939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33028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9687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5273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46626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73696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60718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95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926373"/>
      </p:ext>
    </p:extLst>
  </p:cSld>
  <p:clrMapOvr>
    <a:masterClrMapping/>
  </p:clrMapOvr>
  <p:hf hdr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590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3966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319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50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1347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04471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61388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91783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60355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027333"/>
      </p:ext>
    </p:extLst>
  </p:cSld>
  <p:clrMapOvr>
    <a:masterClrMapping/>
  </p:clrMapOvr>
  <p:hf hdr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20964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5439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4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2732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41881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330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8971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07123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21303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151896"/>
      </p:ext>
    </p:extLst>
  </p:cSld>
  <p:clrMapOvr>
    <a:masterClrMapping/>
  </p:clrMapOvr>
  <p:hf hdr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54706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875133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2695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736187"/>
      </p:ext>
    </p:extLst>
  </p:cSld>
  <p:clrMapOvr>
    <a:masterClrMapping/>
  </p:clrMapOvr>
  <p:hf hdr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626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57092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198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26148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319652"/>
      </p:ext>
    </p:extLst>
  </p:cSld>
  <p:clrMapOvr>
    <a:masterClrMapping/>
  </p:clrMapOvr>
  <p:hf hdr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85150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85514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3996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83575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780346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7809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7491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6992"/>
      </p:ext>
    </p:extLst>
  </p:cSld>
  <p:clrMapOvr>
    <a:masterClrMapping/>
  </p:clrMapOvr>
  <p:hf hdr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057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39517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2584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07071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97252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256425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76507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5054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1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1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769175"/>
      </p:ext>
    </p:extLst>
  </p:cSld>
  <p:clrMapOvr>
    <a:masterClrMapping/>
  </p:clrMapOvr>
  <p:hf hdr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7541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261966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15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169601"/>
      </p:ext>
    </p:extLst>
  </p:cSld>
  <p:clrMapOvr>
    <a:masterClrMapping/>
  </p:clrMapOvr>
  <p:hf hdr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718322"/>
      </p:ext>
    </p:extLst>
  </p:cSld>
  <p:clrMapOvr>
    <a:masterClrMapping/>
  </p:clrMapOvr>
  <p:hf hdr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8459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59595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67096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46035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70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70" y="2631772"/>
            <a:ext cx="9599877" cy="492443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593669"/>
      </p:ext>
    </p:extLst>
  </p:cSld>
  <p:clrMapOvr>
    <a:masterClrMapping/>
  </p:clrMapOvr>
  <p:hf hdr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77192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42333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3393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9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65692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96831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0812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50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05001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575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610037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86544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7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7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70943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143332"/>
      </p:ext>
    </p:extLst>
  </p:cSld>
  <p:clrMapOvr>
    <a:masterClrMapping/>
  </p:clrMapOvr>
  <p:hf hdr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7731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54409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5701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516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48183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46248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828457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3365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5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5" y="2631762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52718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600750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39546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5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29393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655229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8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367874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484080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52915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70124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771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970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9965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1550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387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4" y="4949825"/>
            <a:ext cx="2012156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904876"/>
            <a:ext cx="8965273" cy="492443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2343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89154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8915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8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661799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9004554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50355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9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601738"/>
      </p:ext>
    </p:extLst>
  </p:cSld>
  <p:clrMapOvr>
    <a:masterClrMapping/>
  </p:clrMapOvr>
  <p:hf hdr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52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460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718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757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14477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6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495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66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47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361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942102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1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3341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9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27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899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51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5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013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139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139" y="2631920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26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1347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044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63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9527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8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38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0018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64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175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723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46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68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6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334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34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50111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62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257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258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4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378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819554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3101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6014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8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3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8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8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09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36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4" y="12954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4" y="38100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56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57320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4492" y="1557338"/>
            <a:ext cx="4532312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532314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1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9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7201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902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0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295990"/>
      </p:ext>
    </p:extLst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15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787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816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78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52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5021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950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0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02731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494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4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22969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463329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997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50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080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3270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4246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6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9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7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5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4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1.w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image" Target="../media/image1.wmf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20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wmf"/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20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12.xml"/><Relationship Id="rId9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33.xml"/><Relationship Id="rId9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42.xml"/><Relationship Id="rId10" Type="http://schemas.openxmlformats.org/officeDocument/2006/relationships/theme" Target="../theme/theme2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51.xml"/><Relationship Id="rId10" Type="http://schemas.openxmlformats.org/officeDocument/2006/relationships/theme" Target="../theme/theme28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wmf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94.xml"/><Relationship Id="rId10" Type="http://schemas.openxmlformats.org/officeDocument/2006/relationships/theme" Target="../theme/theme3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1.wmf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14.xml"/><Relationship Id="rId9" Type="http://schemas.openxmlformats.org/officeDocument/2006/relationships/image" Target="../media/image1.wmf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1.xml"/><Relationship Id="rId9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9.xml"/><Relationship Id="rId9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37.xml"/><Relationship Id="rId9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image" Target="../media/image1.wmf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345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image" Target="../media/image1.wmf"/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3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7.xml"/><Relationship Id="rId3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6.xml"/><Relationship Id="rId2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50.xml"/><Relationship Id="rId6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5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53.xml"/><Relationship Id="rId9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61.xml"/><Relationship Id="rId9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2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66.xml"/><Relationship Id="rId5" Type="http://schemas.openxmlformats.org/officeDocument/2006/relationships/theme" Target="../theme/theme42.xml"/><Relationship Id="rId4" Type="http://schemas.openxmlformats.org/officeDocument/2006/relationships/slideLayout" Target="../slideLayouts/slideLayout369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theme" Target="../theme/theme43.xml"/><Relationship Id="rId5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89.xml"/><Relationship Id="rId9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3" Type="http://schemas.openxmlformats.org/officeDocument/2006/relationships/slideLayout" Target="../slideLayouts/slideLayout396.xml"/><Relationship Id="rId7" Type="http://schemas.openxmlformats.org/officeDocument/2006/relationships/slideLayout" Target="../slideLayouts/slideLayout400.xml"/><Relationship Id="rId2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94.xml"/><Relationship Id="rId6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7.xml"/><Relationship Id="rId9" Type="http://schemas.openxmlformats.org/officeDocument/2006/relationships/image" Target="../media/image1.wmf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theme" Target="../theme/theme47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14.xml"/><Relationship Id="rId9" Type="http://schemas.openxmlformats.org/officeDocument/2006/relationships/tags" Target="../tags/tag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  <p:sldLayoutId id="214748370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2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0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0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8198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6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0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40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66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0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1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0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1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4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7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98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98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97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5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1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1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4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1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1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1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1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2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>
          <a:xfrm>
            <a:off x="153065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>
          <a:xfrm>
            <a:off x="153065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>
          <a:xfrm>
            <a:off x="153064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5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1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  <p:sldLayoutId id="2147483730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139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9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9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3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3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054" name="Picture 6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5843" name="Line 11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4" name="Line 1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5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pic>
        <p:nvPicPr>
          <p:cNvPr id="35846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Industry overview and acquisition rationale</a:t>
            </a:r>
            <a:br>
              <a:rPr lang="en-US" dirty="0"/>
            </a:br>
            <a:br>
              <a:rPr lang="en-US" dirty="0"/>
            </a:br>
            <a:endParaRPr lang="en-US" sz="2400" i="1" dirty="0">
              <a:solidFill>
                <a:schemeClr val="accent3"/>
              </a:solidFill>
            </a:endParaRP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53063" y="1177915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53565A"/>
                </a:solidFill>
              </a:rPr>
              <a:t>July 2019</a:t>
            </a: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>
                <a:solidFill>
                  <a:srgbClr val="53565A"/>
                </a:solidFill>
                <a:ea typeface="+mj-ea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dirty="0">
                <a:solidFill>
                  <a:srgbClr val="FFFFFF"/>
                </a:solidFill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5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105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105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105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2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5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bg1"/>
          </a:solidFill>
          <a:ln w="127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/>
              <a:t>Industry overview and strategic rationale</a:t>
            </a:r>
          </a:p>
        </p:txBody>
      </p:sp>
      <p:pic>
        <p:nvPicPr>
          <p:cNvPr id="2050" name="Picture 2" descr="DYWIDAG-SYSTEMS INTERNATIO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 bwMode="gray">
          <a:xfrm>
            <a:off x="151200" y="668981"/>
            <a:ext cx="9601200" cy="391746"/>
            <a:chOff x="151200" y="668883"/>
            <a:chExt cx="9601200" cy="391746"/>
          </a:xfrm>
        </p:grpSpPr>
        <p:sp>
          <p:nvSpPr>
            <p:cNvPr id="8" name="MessageBox"/>
            <p:cNvSpPr/>
            <p:nvPr>
              <p:custDataLst>
                <p:tags r:id="rId3"/>
              </p:custDataLst>
            </p:nvPr>
          </p:nvSpPr>
          <p:spPr bwMode="gray">
            <a:xfrm>
              <a:off x="151200" y="668883"/>
              <a:ext cx="9601200" cy="21544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>
                <a:defRPr/>
              </a:pP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xxx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/>
                <a:ea typeface="STKaiti"/>
              </a:endParaRPr>
            </a:p>
          </p:txBody>
        </p:sp>
        <p:cxnSp>
          <p:nvCxnSpPr>
            <p:cNvPr id="9" name="MessageLine"/>
            <p:cNvCxnSpPr/>
            <p:nvPr/>
          </p:nvCxnSpPr>
          <p:spPr bwMode="gray">
            <a:xfrm>
              <a:off x="151200" y="1060629"/>
              <a:ext cx="9601200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Line 24"/>
          <p:cNvSpPr>
            <a:spLocks noChangeShapeType="1"/>
          </p:cNvSpPr>
          <p:nvPr/>
        </p:nvSpPr>
        <p:spPr bwMode="gray">
          <a:xfrm>
            <a:off x="4948871" y="1229911"/>
            <a:ext cx="0" cy="5081241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5132590" y="1237979"/>
            <a:ext cx="4617851" cy="248855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High level</a:t>
            </a: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overview of </a:t>
            </a:r>
            <a:r>
              <a:rPr lang="en-AU" dirty="0"/>
              <a:t>Prometheus’</a:t>
            </a: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business model (note: Prometheus is a fictional name, choose a large European gaming company as an example for the purpose of this exercise)</a:t>
            </a:r>
            <a:endParaRPr kumimoji="0" lang="en-A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92561" y="6492373"/>
            <a:ext cx="5120879" cy="27905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7517" y="626293"/>
            <a:ext cx="8686800" cy="279055"/>
          </a:xfrm>
          <a:prstGeom prst="rect">
            <a:avLst/>
          </a:prstGeom>
          <a:solidFill>
            <a:schemeClr val="accent6">
              <a:alpha val="20000"/>
            </a:schemeClr>
          </a:solidFill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chemeClr val="accent5"/>
                </a:solidFill>
                <a:ea typeface="+mj-ea"/>
              </a:rPr>
              <a:t>[Write a strapline here, which is a succinct key message that you would like to highlight from this slide]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ea typeface="+mj-ea"/>
            </a:endParaRP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AU" sz="800" i="0" u="none" strike="noStrike" cap="none" normalizeH="0" baseline="0" dirty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60336" y="3822594"/>
            <a:ext cx="4617851" cy="2488558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Based on publicly</a:t>
            </a: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available data, show th</a:t>
            </a:r>
            <a:r>
              <a:rPr lang="en-AU" dirty="0"/>
              <a:t>e h</a:t>
            </a: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ighest</a:t>
            </a:r>
            <a:r>
              <a:rPr kumimoji="0" lang="en-AU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 grossing mobile games by revenue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baseline="0" dirty="0"/>
              <a:t>(only top 3 or 4 required)</a:t>
            </a:r>
            <a:endParaRPr kumimoji="0" lang="en-A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51201" y="1385990"/>
            <a:ext cx="4651017" cy="71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[Instruction: insert key bullets here on the online mobile gaming industry, including key facts around industry size, growth profile, etc. based on publicly available information]</a:t>
            </a:r>
          </a:p>
          <a:p>
            <a:pPr marL="361950" lvl="1" indent="-19685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Arial" panose="020B0604020202020204" pitchFamily="34" charset="0"/>
              <a:buChar char="–"/>
              <a:tabLst>
                <a:tab pos="361950" algn="l"/>
              </a:tabLst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[Format for sub-bullet]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gray">
          <a:xfrm>
            <a:off x="160337" y="1168461"/>
            <a:ext cx="1219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Industry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5095525" y="4073102"/>
            <a:ext cx="4651017" cy="1025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[Instruction: insert succinct bullets articulating your views on the strategic rationale and considerations for Atlas Gaming to acquire Prometheus]</a:t>
            </a:r>
          </a:p>
          <a:p>
            <a:pPr marL="176213" indent="-176213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[Articulation of the strategic rationale and considerations is an important task which clearly states why a company should acquire the target company. This is typically presented to the acquiring company’s Board to seek endorsement / approval to proceed. Multiple elements would feed into </a:t>
            </a:r>
            <a:r>
              <a:rPr lang="en-AU" sz="1000">
                <a:solidFill>
                  <a:srgbClr val="53565A"/>
                </a:solidFill>
                <a:latin typeface="Arial"/>
                <a:ea typeface="ヒラギノ角ゴ Pro W3"/>
              </a:rPr>
              <a:t>these points.</a:t>
            </a:r>
            <a:endParaRPr lang="en-AU" sz="10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gray">
          <a:xfrm>
            <a:off x="5104661" y="3855573"/>
            <a:ext cx="25599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Strategic rationale and considerations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620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0.xml><?xml version="1.0" encoding="utf-8"?>
<a:theme xmlns:a="http://schemas.openxmlformats.org/drawingml/2006/main" name="187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1.xml><?xml version="1.0" encoding="utf-8"?>
<a:theme xmlns:a="http://schemas.openxmlformats.org/drawingml/2006/main" name="6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2.xml><?xml version="1.0" encoding="utf-8"?>
<a:theme xmlns:a="http://schemas.openxmlformats.org/drawingml/2006/main" name="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3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4.xml><?xml version="1.0" encoding="utf-8"?>
<a:theme xmlns:a="http://schemas.openxmlformats.org/drawingml/2006/main" name="17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5.xml><?xml version="1.0" encoding="utf-8"?>
<a:theme xmlns:a="http://schemas.openxmlformats.org/drawingml/2006/main" name="3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6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7.xml><?xml version="1.0" encoding="utf-8"?>
<a:theme xmlns:a="http://schemas.openxmlformats.org/drawingml/2006/main" name="2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8.xml><?xml version="1.0" encoding="utf-8"?>
<a:theme xmlns:a="http://schemas.openxmlformats.org/drawingml/2006/main" name="4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9.xml><?xml version="1.0" encoding="utf-8"?>
<a:theme xmlns:a="http://schemas.openxmlformats.org/drawingml/2006/main" name="6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1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0.xml><?xml version="1.0" encoding="utf-8"?>
<a:theme xmlns:a="http://schemas.openxmlformats.org/drawingml/2006/main" name="7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1.xml><?xml version="1.0" encoding="utf-8"?>
<a:theme xmlns:a="http://schemas.openxmlformats.org/drawingml/2006/main" name="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22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3.xml><?xml version="1.0" encoding="utf-8"?>
<a:theme xmlns:a="http://schemas.openxmlformats.org/drawingml/2006/main" name="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4.xml><?xml version="1.0" encoding="utf-8"?>
<a:theme xmlns:a="http://schemas.openxmlformats.org/drawingml/2006/main" name="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5.xml><?xml version="1.0" encoding="utf-8"?>
<a:theme xmlns:a="http://schemas.openxmlformats.org/drawingml/2006/main" name="4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8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7.xml><?xml version="1.0" encoding="utf-8"?>
<a:theme xmlns:a="http://schemas.openxmlformats.org/drawingml/2006/main" name="1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8.xml><?xml version="1.0" encoding="utf-8"?>
<a:theme xmlns:a="http://schemas.openxmlformats.org/drawingml/2006/main" name="9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9.xml><?xml version="1.0" encoding="utf-8"?>
<a:theme xmlns:a="http://schemas.openxmlformats.org/drawingml/2006/main" name="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0.xml><?xml version="1.0" encoding="utf-8"?>
<a:theme xmlns:a="http://schemas.openxmlformats.org/drawingml/2006/main" name="6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1.xml><?xml version="1.0" encoding="utf-8"?>
<a:theme xmlns:a="http://schemas.openxmlformats.org/drawingml/2006/main" name="5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2.xml><?xml version="1.0" encoding="utf-8"?>
<a:theme xmlns:a="http://schemas.openxmlformats.org/drawingml/2006/main" name="10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3.xml><?xml version="1.0" encoding="utf-8"?>
<a:theme xmlns:a="http://schemas.openxmlformats.org/drawingml/2006/main" name="8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5.xml><?xml version="1.0" encoding="utf-8"?>
<a:theme xmlns:a="http://schemas.openxmlformats.org/drawingml/2006/main" name="3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6.xml><?xml version="1.0" encoding="utf-8"?>
<a:theme xmlns:a="http://schemas.openxmlformats.org/drawingml/2006/main" name="5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7.xml><?xml version="1.0" encoding="utf-8"?>
<a:theme xmlns:a="http://schemas.openxmlformats.org/drawingml/2006/main" name="12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8.xml><?xml version="1.0" encoding="utf-8"?>
<a:theme xmlns:a="http://schemas.openxmlformats.org/drawingml/2006/main" name="9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9.xml><?xml version="1.0" encoding="utf-8"?>
<a:theme xmlns:a="http://schemas.openxmlformats.org/drawingml/2006/main" name="10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2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3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1.xml><?xml version="1.0" encoding="utf-8"?>
<a:theme xmlns:a="http://schemas.openxmlformats.org/drawingml/2006/main" name="1_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2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3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4.xml><?xml version="1.0" encoding="utf-8"?>
<a:theme xmlns:a="http://schemas.openxmlformats.org/drawingml/2006/main" name="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5.xml><?xml version="1.0" encoding="utf-8"?>
<a:theme xmlns:a="http://schemas.openxmlformats.org/drawingml/2006/main" name="5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6.xml><?xml version="1.0" encoding="utf-8"?>
<a:theme xmlns:a="http://schemas.openxmlformats.org/drawingml/2006/main" name="2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</a:theme>
</file>

<file path=ppt/theme/theme47.xml><?xml version="1.0" encoding="utf-8"?>
<a:theme xmlns:a="http://schemas.openxmlformats.org/drawingml/2006/main" name="4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8.xml><?xml version="1.0" encoding="utf-8"?>
<a:theme xmlns:a="http://schemas.openxmlformats.org/drawingml/2006/main" name="6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ICG_Pres(A4).potx" id="{1CAD92D0-11EB-452F-80BC-0D788F84B31A}" vid="{B63DEF18-A341-4094-9B81-407A50896A4C}"/>
    </a:ext>
  </a:extLst>
</a:theme>
</file>

<file path=ppt/theme/theme4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7.xml><?xml version="1.0" encoding="utf-8"?>
<a:theme xmlns:a="http://schemas.openxmlformats.org/drawingml/2006/main" name="1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8.xml><?xml version="1.0" encoding="utf-8"?>
<a:theme xmlns:a="http://schemas.openxmlformats.org/drawingml/2006/main" name="5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1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22028</TotalTime>
  <Words>239</Words>
  <Application>Microsoft Macintosh PowerPoint</Application>
  <PresentationFormat>A4 Paper (210x297 mm)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48</vt:i4>
      </vt:variant>
      <vt:variant>
        <vt:lpstr>Slide Titles</vt:lpstr>
      </vt:variant>
      <vt:variant>
        <vt:i4>2</vt:i4>
      </vt:variant>
    </vt:vector>
  </HeadingPairs>
  <TitlesOfParts>
    <vt:vector size="53" baseType="lpstr">
      <vt:lpstr>Arial</vt:lpstr>
      <vt:lpstr>Symbol</vt:lpstr>
      <vt:lpstr>Wingdings</vt:lpstr>
      <vt:lpstr>ICG_Pres(A4)</vt:lpstr>
      <vt:lpstr>1_ICG_Pres(A4)</vt:lpstr>
      <vt:lpstr>ICG_Pres(A4)_ANZ</vt:lpstr>
      <vt:lpstr>2_ICG_Pres (A4)</vt:lpstr>
      <vt:lpstr>1_ICG_Pres(A4)_ANZ</vt:lpstr>
      <vt:lpstr>2_ICG_Pres(A4)</vt:lpstr>
      <vt:lpstr>113_ICG_Pres (A4)</vt:lpstr>
      <vt:lpstr>57_ICG_Pres (A4)</vt:lpstr>
      <vt:lpstr>171_ICG_Pres (A4)</vt:lpstr>
      <vt:lpstr>187_ICG_Pres (A4)</vt:lpstr>
      <vt:lpstr>64_ICG_Pres (A4)</vt:lpstr>
      <vt:lpstr>ICG_Pres (Letter)</vt:lpstr>
      <vt:lpstr>22_ICG_Pres (A4)</vt:lpstr>
      <vt:lpstr>172_ICG_Pres (A4)</vt:lpstr>
      <vt:lpstr>3_ICG_Pres(A4)</vt:lpstr>
      <vt:lpstr>174_ICG_Pres (A4)</vt:lpstr>
      <vt:lpstr>2_ICG_Pres (Letter)</vt:lpstr>
      <vt:lpstr>4_ICG_Pres(A4)</vt:lpstr>
      <vt:lpstr>6_ICG_Pres(A4)_ANZ</vt:lpstr>
      <vt:lpstr>7_ICG_Pres(A4)_ANZ</vt:lpstr>
      <vt:lpstr>3_ICG_Pres (A4)</vt:lpstr>
      <vt:lpstr>ICG_Pres (A4)</vt:lpstr>
      <vt:lpstr>1_ICG_Pres (A4)</vt:lpstr>
      <vt:lpstr>ICG_Pres(A4) CIB_ANZ</vt:lpstr>
      <vt:lpstr>4_ICG_Pres (A4)</vt:lpstr>
      <vt:lpstr>8_ICG_Pres(A4)_ANZ</vt:lpstr>
      <vt:lpstr>1_ICG_Pres (Letter)</vt:lpstr>
      <vt:lpstr>9_ICG_Pres(A4)_ANZ</vt:lpstr>
      <vt:lpstr>7_ICG_Pres (A4)</vt:lpstr>
      <vt:lpstr>6_ICG_Pres (A4)</vt:lpstr>
      <vt:lpstr>5_ICG_Pres (A4)</vt:lpstr>
      <vt:lpstr>10_ICG_Pres(A4)_ANZ</vt:lpstr>
      <vt:lpstr>8_ICG_Pres (A4)</vt:lpstr>
      <vt:lpstr>1_ICG_Pres(Letter)</vt:lpstr>
      <vt:lpstr>3_ICG_Pres (Letter)</vt:lpstr>
      <vt:lpstr>5_ICG_Pres(A4)</vt:lpstr>
      <vt:lpstr>12_ICG_Pres(A4)_ANZ</vt:lpstr>
      <vt:lpstr>9_ICG_Pres (A4)</vt:lpstr>
      <vt:lpstr>10_ICG_Pres (A4)</vt:lpstr>
      <vt:lpstr>13_ICG_Pres(A4)_ANZ</vt:lpstr>
      <vt:lpstr>1_ICG_Pres(A4) CIB_ANZ</vt:lpstr>
      <vt:lpstr>11_ICG_Pres (A4)</vt:lpstr>
      <vt:lpstr>12_ICG_Pres (A4)</vt:lpstr>
      <vt:lpstr>13_ICG_Pres (A4)</vt:lpstr>
      <vt:lpstr>5_ICG_Pres(Letter)</vt:lpstr>
      <vt:lpstr>2_ICG_Pres(Letter)</vt:lpstr>
      <vt:lpstr>4_ICG_Pres (Letter)</vt:lpstr>
      <vt:lpstr>6_ICG_Pres(A4)</vt:lpstr>
      <vt:lpstr>Industry overview and acquisition rationale  </vt:lpstr>
      <vt:lpstr>Industry overview and strategic rationale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Isabelle Chamberlain</cp:lastModifiedBy>
  <cp:revision>1685</cp:revision>
  <cp:lastPrinted>2018-10-30T01:55:39Z</cp:lastPrinted>
  <dcterms:created xsi:type="dcterms:W3CDTF">2017-05-05T01:00:02Z</dcterms:created>
  <dcterms:modified xsi:type="dcterms:W3CDTF">2019-10-17T05:59:01Z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