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7" r:id="rId4"/>
  </p:sldMasterIdLst>
  <p:notesMasterIdLst>
    <p:notesMasterId r:id="rId7"/>
  </p:notesMasterIdLst>
  <p:handoutMasterIdLst>
    <p:handoutMasterId r:id="rId8"/>
  </p:handoutMasterIdLst>
  <p:sldIdLst>
    <p:sldId id="1006" r:id="rId5"/>
    <p:sldId id="1017" r:id="rId6"/>
  </p:sldIdLst>
  <p:sldSz cx="9906000" cy="6858000" type="A4"/>
  <p:notesSz cx="68961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341">
          <p15:clr>
            <a:srgbClr val="A4A3A4"/>
          </p15:clr>
        </p15:guide>
        <p15:guide id="3" orient="horz" pos="294">
          <p15:clr>
            <a:srgbClr val="A4A3A4"/>
          </p15:clr>
        </p15:guide>
        <p15:guide id="4" orient="horz" pos="672" userDrawn="1">
          <p15:clr>
            <a:srgbClr val="A4A3A4"/>
          </p15:clr>
        </p15:guide>
        <p15:guide id="5" orient="horz" pos="816" userDrawn="1">
          <p15:clr>
            <a:srgbClr val="A4A3A4"/>
          </p15:clr>
        </p15:guide>
        <p15:guide id="6" orient="horz" pos="3888" userDrawn="1">
          <p15:clr>
            <a:srgbClr val="A4A3A4"/>
          </p15:clr>
        </p15:guide>
        <p15:guide id="7" orient="horz" pos="2256" userDrawn="1">
          <p15:clr>
            <a:srgbClr val="A4A3A4"/>
          </p15:clr>
        </p15:guide>
        <p15:guide id="8" orient="horz" pos="432">
          <p15:clr>
            <a:srgbClr val="A4A3A4"/>
          </p15:clr>
        </p15:guide>
        <p15:guide id="9" orient="horz" pos="2448" userDrawn="1">
          <p15:clr>
            <a:srgbClr val="A4A3A4"/>
          </p15:clr>
        </p15:guide>
        <p15:guide id="11" pos="3120" userDrawn="1">
          <p15:clr>
            <a:srgbClr val="A4A3A4"/>
          </p15:clr>
        </p15:guide>
        <p15:guide id="13" pos="95">
          <p15:clr>
            <a:srgbClr val="A4A3A4"/>
          </p15:clr>
        </p15:guide>
        <p15:guide id="14" pos="6144" userDrawn="1">
          <p15:clr>
            <a:srgbClr val="A4A3A4"/>
          </p15:clr>
        </p15:guide>
        <p15:guide id="15" pos="3024" userDrawn="1">
          <p15:clr>
            <a:srgbClr val="A4A3A4"/>
          </p15:clr>
        </p15:guide>
        <p15:guide id="16" pos="3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72"/>
    <a:srgbClr val="F0F2F6"/>
    <a:srgbClr val="040404"/>
    <a:srgbClr val="EBEEF4"/>
    <a:srgbClr val="00BDF2"/>
    <a:srgbClr val="CCF2FC"/>
    <a:srgbClr val="99ABC7"/>
    <a:srgbClr val="97999B"/>
    <a:srgbClr val="53565A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9800" autoAdjust="0"/>
  </p:normalViewPr>
  <p:slideViewPr>
    <p:cSldViewPr snapToGrid="0">
      <p:cViewPr varScale="1">
        <p:scale>
          <a:sx n="72" d="100"/>
          <a:sy n="72" d="100"/>
        </p:scale>
        <p:origin x="972" y="52"/>
      </p:cViewPr>
      <p:guideLst>
        <p:guide orient="horz" pos="2341"/>
        <p:guide orient="horz" pos="294"/>
        <p:guide orient="horz" pos="672"/>
        <p:guide orient="horz" pos="816"/>
        <p:guide orient="horz" pos="3888"/>
        <p:guide orient="horz" pos="2256"/>
        <p:guide orient="horz" pos="432"/>
        <p:guide orient="horz" pos="2448"/>
        <p:guide pos="3120"/>
        <p:guide pos="95"/>
        <p:guide pos="6144"/>
        <p:guide pos="3024"/>
        <p:guide pos="3216"/>
      </p:guideLst>
    </p:cSldViewPr>
  </p:slideViewPr>
  <p:outlineViewPr>
    <p:cViewPr>
      <p:scale>
        <a:sx n="33" d="100"/>
        <a:sy n="33" d="100"/>
      </p:scale>
      <p:origin x="0" y="50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97956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t" anchorCtr="0" compatLnSpc="1">
            <a:prstTxWarp prst="textNoShape">
              <a:avLst/>
            </a:prstTxWarp>
          </a:bodyPr>
          <a:lstStyle>
            <a:lvl1pPr algn="l" defTabSz="881149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46" y="3"/>
            <a:ext cx="2997955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t" anchorCtr="0" compatLnSpc="1">
            <a:prstTxWarp prst="textNoShape">
              <a:avLst/>
            </a:prstTxWarp>
          </a:bodyPr>
          <a:lstStyle>
            <a:lvl1pPr algn="r" defTabSz="881149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42997"/>
            <a:ext cx="2997956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b" anchorCtr="0" compatLnSpc="1">
            <a:prstTxWarp prst="textNoShape">
              <a:avLst/>
            </a:prstTxWarp>
          </a:bodyPr>
          <a:lstStyle>
            <a:lvl1pPr algn="l" defTabSz="881149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46" y="9442997"/>
            <a:ext cx="2997955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b" anchorCtr="0" compatLnSpc="1">
            <a:prstTxWarp prst="textNoShape">
              <a:avLst/>
            </a:prstTxWarp>
          </a:bodyPr>
          <a:lstStyle>
            <a:lvl1pPr algn="r" defTabSz="881149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6703" cy="49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t" anchorCtr="0" compatLnSpc="1">
            <a:prstTxWarp prst="textNoShape">
              <a:avLst/>
            </a:prstTxWarp>
          </a:bodyPr>
          <a:lstStyle>
            <a:lvl1pPr algn="l" defTabSz="896998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7791" y="0"/>
            <a:ext cx="2986703" cy="49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t" anchorCtr="0" compatLnSpc="1">
            <a:prstTxWarp prst="textNoShape">
              <a:avLst/>
            </a:prstTxWarp>
          </a:bodyPr>
          <a:lstStyle>
            <a:lvl1pPr algn="r" defTabSz="896998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8825" y="746125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003" y="4717535"/>
            <a:ext cx="5520095" cy="44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6657"/>
            <a:ext cx="2986703" cy="49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b" anchorCtr="0" compatLnSpc="1">
            <a:prstTxWarp prst="textNoShape">
              <a:avLst/>
            </a:prstTxWarp>
          </a:bodyPr>
          <a:lstStyle>
            <a:lvl1pPr algn="l" defTabSz="896998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7791" y="9436657"/>
            <a:ext cx="2986703" cy="49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b" anchorCtr="0" compatLnSpc="1">
            <a:prstTxWarp prst="textNoShape">
              <a:avLst/>
            </a:prstTxWarp>
          </a:bodyPr>
          <a:lstStyle>
            <a:lvl1pPr algn="r" defTabSz="896998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0413" y="747713"/>
            <a:ext cx="537527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1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204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859487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890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280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462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52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992" tIns="45508" rIns="90992" bIns="45508"/>
          <a:lstStyle/>
          <a:p>
            <a:pPr algn="l"/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4339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0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992" tIns="45508" rIns="90992" bIns="45508"/>
          <a:lstStyle/>
          <a:p>
            <a:pPr algn="l"/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4341" name="Picture 9" descr="citi-r_2c-blu_pos_rg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16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317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STKaiti" pitchFamily="2" charset="-122"/>
          <a:cs typeface="STKait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5pPr>
      <a:lvl6pPr marL="454986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09969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6496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19946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69863" indent="-169863" algn="l" defTabSz="1828800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1pPr>
      <a:lvl2pPr marL="341313" indent="-169863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2pPr>
      <a:lvl3pPr marL="514350" indent="-169863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3pPr>
      <a:lvl4pPr marL="681038" indent="-165100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4pPr>
      <a:lvl5pPr marL="847725" indent="-163513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5pPr>
      <a:lvl6pPr marL="1303353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58331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13318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68302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986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9969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4960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9946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4928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913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4906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9891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ctrTitle"/>
          </p:nvPr>
        </p:nvSpPr>
        <p:spPr bwMode="gray">
          <a:xfrm>
            <a:off x="153063" y="3400064"/>
            <a:ext cx="9599877" cy="1354217"/>
          </a:xfrm>
          <a:noFill/>
        </p:spPr>
        <p:txBody>
          <a:bodyPr/>
          <a:lstStyle/>
          <a:p>
            <a:r>
              <a:rPr lang="en-US" dirty="0"/>
              <a:t>Industry overview and acquisition rationale</a:t>
            </a:r>
            <a:br>
              <a:rPr lang="en-US" dirty="0"/>
            </a:br>
            <a:br>
              <a:rPr lang="en-US" dirty="0"/>
            </a:br>
            <a:endParaRPr lang="en-US" sz="2400" i="1" dirty="0">
              <a:solidFill>
                <a:schemeClr val="accent3"/>
              </a:solidFill>
            </a:endParaRPr>
          </a:p>
        </p:txBody>
      </p:sp>
      <p:sp>
        <p:nvSpPr>
          <p:cNvPr id="90118" name="Text Box 13"/>
          <p:cNvSpPr txBox="1">
            <a:spLocks noChangeArrowheads="1"/>
          </p:cNvSpPr>
          <p:nvPr/>
        </p:nvSpPr>
        <p:spPr bwMode="gray">
          <a:xfrm>
            <a:off x="153063" y="1177915"/>
            <a:ext cx="957236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53565A"/>
                </a:solidFill>
              </a:rPr>
              <a:t>July 2019</a:t>
            </a:r>
          </a:p>
        </p:txBody>
      </p:sp>
      <p:grpSp>
        <p:nvGrpSpPr>
          <p:cNvPr id="90133" name="Group 2"/>
          <p:cNvGrpSpPr>
            <a:grpSpLocks/>
          </p:cNvGrpSpPr>
          <p:nvPr/>
        </p:nvGrpSpPr>
        <p:grpSpPr bwMode="gray">
          <a:xfrm>
            <a:off x="-1720" y="0"/>
            <a:ext cx="9911160" cy="6858000"/>
            <a:chOff x="-1588" y="0"/>
            <a:chExt cx="9148763" cy="6858000"/>
          </a:xfrm>
        </p:grpSpPr>
        <p:pic>
          <p:nvPicPr>
            <p:cNvPr id="90134" name="Picture 1" descr="G:\CTS - (formerly GTS)\_CTS Templates\Pitchbook Covers\981531\Letter_Version\Archive\981531_CTS_Letter_wav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88" y="0"/>
              <a:ext cx="9148763" cy="1023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gray">
            <a:xfrm>
              <a:off x="8229600" y="6400800"/>
              <a:ext cx="914400" cy="457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dirty="0">
                <a:solidFill>
                  <a:srgbClr val="53565A"/>
                </a:solidFill>
                <a:ea typeface="+mj-ea"/>
              </a:endParaRPr>
            </a:p>
          </p:txBody>
        </p:sp>
      </p:grpSp>
      <p:sp>
        <p:nvSpPr>
          <p:cNvPr id="90136" name="Text Box 8"/>
          <p:cNvSpPr txBox="1">
            <a:spLocks noChangeArrowheads="1"/>
          </p:cNvSpPr>
          <p:nvPr/>
        </p:nvSpPr>
        <p:spPr bwMode="gray">
          <a:xfrm>
            <a:off x="161661" y="538261"/>
            <a:ext cx="83925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dirty="0">
                <a:solidFill>
                  <a:srgbClr val="FFFFFF"/>
                </a:solidFill>
              </a:rPr>
              <a:t>Institutional Clients Group | General Industrials &amp; Financial Sponsors</a:t>
            </a:r>
          </a:p>
        </p:txBody>
      </p:sp>
      <p:pic>
        <p:nvPicPr>
          <p:cNvPr id="15" name="Picture 11" descr="citi-r_1c-red_rev_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9043988" y="452438"/>
            <a:ext cx="763587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7100047" y="1138797"/>
            <a:ext cx="2513993" cy="947335"/>
          </a:xfrm>
          <a:prstGeom prst="rect">
            <a:avLst/>
          </a:prstGeom>
          <a:solidFill>
            <a:srgbClr val="CB6015">
              <a:alpha val="20000"/>
            </a:srgbClr>
          </a:solidFill>
          <a:ln w="12700" cap="flat" cmpd="sng" algn="ctr">
            <a:solidFill>
              <a:srgbClr val="CB601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50" i="1" dirty="0">
                <a:solidFill>
                  <a:srgbClr val="CB6015"/>
                </a:solidFill>
                <a:ea typeface="+mj-ea"/>
              </a:rPr>
              <a:t>These materials were produced for </a:t>
            </a:r>
            <a:r>
              <a:rPr lang="en-AU" sz="1050" i="1" dirty="0" err="1">
                <a:solidFill>
                  <a:srgbClr val="CB6015"/>
                </a:solidFill>
                <a:ea typeface="+mj-ea"/>
              </a:rPr>
              <a:t>InsideSherpa</a:t>
            </a:r>
            <a:r>
              <a:rPr lang="en-AU" sz="1050" i="1" dirty="0">
                <a:solidFill>
                  <a:srgbClr val="CB6015"/>
                </a:solidFill>
                <a:ea typeface="+mj-ea"/>
              </a:rPr>
              <a:t> for educational and training purposes</a:t>
            </a:r>
            <a:endParaRPr kumimoji="0" lang="en-AU" sz="1050" b="0" i="1" u="none" strike="noStrike" cap="none" normalizeH="0" baseline="0" dirty="0">
              <a:ln>
                <a:noFill/>
              </a:ln>
              <a:solidFill>
                <a:srgbClr val="CB6015"/>
              </a:solidFill>
              <a:effectLst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120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5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bg1"/>
          </a:solidFill>
          <a:ln w="12700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/>
              <a:t>Industry overview and strategic rationale</a:t>
            </a:r>
          </a:p>
        </p:txBody>
      </p:sp>
      <p:pic>
        <p:nvPicPr>
          <p:cNvPr id="2050" name="Picture 2" descr="DYWIDAG-SYSTEMS INTERNATION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MessageLine"/>
          <p:cNvCxnSpPr/>
          <p:nvPr/>
        </p:nvCxnSpPr>
        <p:spPr bwMode="gray">
          <a:xfrm>
            <a:off x="151200" y="1060727"/>
            <a:ext cx="9601200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rgbClr val="9799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Line 24"/>
          <p:cNvSpPr>
            <a:spLocks noChangeShapeType="1"/>
          </p:cNvSpPr>
          <p:nvPr/>
        </p:nvSpPr>
        <p:spPr bwMode="gray">
          <a:xfrm>
            <a:off x="4948871" y="1229911"/>
            <a:ext cx="0" cy="5081241"/>
          </a:xfrm>
          <a:prstGeom prst="line">
            <a:avLst/>
          </a:prstGeom>
          <a:noFill/>
          <a:ln w="9525" cap="rnd">
            <a:solidFill>
              <a:srgbClr val="97999B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  <a:ea typeface="ヒラギノ角ゴ Pro W3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5132590" y="1237979"/>
            <a:ext cx="4617851" cy="2488558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AU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Overview </a:t>
            </a:r>
            <a:r>
              <a:rPr kumimoji="0" lang="en-AU" sz="1400" b="0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of </a:t>
            </a:r>
            <a:r>
              <a:rPr lang="en-AU" u="sng" dirty="0"/>
              <a:t>Prometheus’</a:t>
            </a:r>
            <a:r>
              <a:rPr kumimoji="0" lang="en-AU" sz="1400" b="0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 Business </a:t>
            </a:r>
            <a:r>
              <a:rPr lang="en-AU" u="sng" dirty="0"/>
              <a:t>M</a:t>
            </a:r>
            <a:r>
              <a:rPr kumimoji="0" lang="en-AU" sz="1400" b="0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odel </a:t>
            </a:r>
            <a:r>
              <a:rPr kumimoji="0" lang="en-AU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(modelled after Rockstar North)</a:t>
            </a:r>
          </a:p>
          <a:p>
            <a:pPr algn="l">
              <a:lnSpc>
                <a:spcPct val="150000"/>
              </a:lnSpc>
            </a:pPr>
            <a:r>
              <a:rPr lang="en-AU" dirty="0"/>
              <a:t>Current President: Sam Houser</a:t>
            </a:r>
          </a:p>
          <a:p>
            <a:pPr algn="l">
              <a:lnSpc>
                <a:spcPct val="150000"/>
              </a:lnSpc>
            </a:pPr>
            <a:r>
              <a:rPr kumimoji="0" lang="en-AU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# of Employees: 650</a:t>
            </a:r>
          </a:p>
          <a:p>
            <a:pPr algn="l">
              <a:lnSpc>
                <a:spcPct val="150000"/>
              </a:lnSpc>
            </a:pPr>
            <a:r>
              <a:rPr lang="en-AU" dirty="0"/>
              <a:t>Latest 3 Month Revenue: $540.5M </a:t>
            </a:r>
            <a:endParaRPr kumimoji="0" lang="en-AU" sz="1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  <a:p>
            <a:pPr algn="l"/>
            <a:r>
              <a:rPr lang="en-AU" dirty="0"/>
              <a:t>Notable Games Released: Grand Theft Auto series, Red Dead Redemption series, Max Payne 3</a:t>
            </a:r>
          </a:p>
          <a:p>
            <a:pPr algn="l"/>
            <a:endParaRPr lang="en-AU" sz="700" dirty="0"/>
          </a:p>
          <a:p>
            <a:pPr algn="l"/>
            <a:r>
              <a:rPr kumimoji="0" lang="en-AU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Core Values: customer-ce</a:t>
            </a:r>
            <a:r>
              <a:rPr lang="en-AU" dirty="0"/>
              <a:t>ntric, differentiation, value-oriented</a:t>
            </a:r>
            <a:endParaRPr kumimoji="0" lang="en-AU" sz="1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392561" y="6492373"/>
            <a:ext cx="5120879" cy="279055"/>
          </a:xfrm>
          <a:prstGeom prst="rect">
            <a:avLst/>
          </a:prstGeom>
          <a:solidFill>
            <a:srgbClr val="CB6015">
              <a:alpha val="20000"/>
            </a:srgbClr>
          </a:solidFill>
          <a:ln w="12700" cap="flat" cmpd="sng" algn="ctr">
            <a:solidFill>
              <a:srgbClr val="CB601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900" i="1" dirty="0">
                <a:solidFill>
                  <a:srgbClr val="CB6015"/>
                </a:solidFill>
                <a:ea typeface="+mj-ea"/>
              </a:rPr>
              <a:t>These materials were produced for </a:t>
            </a:r>
            <a:r>
              <a:rPr lang="en-AU" sz="900" i="1" dirty="0" err="1">
                <a:solidFill>
                  <a:srgbClr val="CB6015"/>
                </a:solidFill>
                <a:ea typeface="+mj-ea"/>
              </a:rPr>
              <a:t>InsideSherpa</a:t>
            </a:r>
            <a:r>
              <a:rPr lang="en-AU" sz="900" i="1" dirty="0">
                <a:solidFill>
                  <a:srgbClr val="CB6015"/>
                </a:solidFill>
                <a:ea typeface="+mj-ea"/>
              </a:rPr>
              <a:t> for educational and training purposes</a:t>
            </a:r>
            <a:endParaRPr kumimoji="0" lang="en-AU" sz="900" b="0" i="1" u="none" strike="noStrike" cap="none" normalizeH="0" baseline="0" dirty="0">
              <a:ln>
                <a:noFill/>
              </a:ln>
              <a:solidFill>
                <a:srgbClr val="CB6015"/>
              </a:solidFill>
              <a:effectLst/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77517" y="626293"/>
            <a:ext cx="8686800" cy="279055"/>
          </a:xfrm>
          <a:prstGeom prst="rect">
            <a:avLst/>
          </a:prstGeom>
          <a:solidFill>
            <a:schemeClr val="accent6">
              <a:alpha val="20000"/>
            </a:schemeClr>
          </a:solidFill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200" b="0" i="1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ea typeface="+mj-ea"/>
              </a:rPr>
              <a:t>Understanding the Mobile Gaming Industry </a:t>
            </a:r>
            <a:r>
              <a:rPr kumimoji="0" lang="en-AU" sz="1200" b="0" i="1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ea typeface="+mj-ea"/>
              </a:rPr>
              <a:t>and Prometheus</a:t>
            </a:r>
            <a:endParaRPr kumimoji="0" lang="en-AU" sz="1200" b="0" i="1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ea typeface="+mj-ea"/>
            </a:endParaRPr>
          </a:p>
        </p:txBody>
      </p:sp>
      <p:sp>
        <p:nvSpPr>
          <p:cNvPr id="3" name="Rectangle 2"/>
          <p:cNvSpPr/>
          <p:nvPr>
            <p:custDataLst>
              <p:tags r:id="rId2"/>
            </p:custDataLst>
          </p:nvPr>
        </p:nvSpPr>
        <p:spPr bwMode="auto">
          <a:xfrm>
            <a:off x="165100" y="664718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AU" sz="800" i="0" u="none" strike="noStrike" cap="none" normalizeH="0" baseline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1</a:t>
            </a:r>
            <a:endParaRPr kumimoji="0" lang="en-AU" sz="800" i="0" u="none" strike="noStrike" cap="none" normalizeH="0" baseline="0" dirty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160336" y="3822594"/>
            <a:ext cx="4617851" cy="2488558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Highest</a:t>
            </a:r>
            <a:r>
              <a:rPr kumimoji="0" lang="en-AU" sz="1400" b="0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 Grossing </a:t>
            </a:r>
            <a:r>
              <a:rPr lang="en-AU" u="sng" dirty="0"/>
              <a:t>M</a:t>
            </a:r>
            <a:r>
              <a:rPr kumimoji="0" lang="en-AU" sz="1400" b="0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obile </a:t>
            </a:r>
            <a:r>
              <a:rPr lang="en-AU" u="sng" dirty="0"/>
              <a:t>G</a:t>
            </a:r>
            <a:r>
              <a:rPr kumimoji="0" lang="en-AU" sz="1400" b="0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ames by Revenue </a:t>
            </a:r>
          </a:p>
          <a:p>
            <a:pPr marL="342900" indent="-342900" algn="l">
              <a:buFontTx/>
              <a:buAutoNum type="arabicPeriod"/>
            </a:pPr>
            <a:r>
              <a:rPr lang="en-AU" dirty="0" err="1"/>
              <a:t>Honor</a:t>
            </a:r>
            <a:r>
              <a:rPr lang="en-AU" dirty="0"/>
              <a:t> of Kings (Tencent)</a:t>
            </a:r>
          </a:p>
          <a:p>
            <a:pPr lvl="1" algn="l"/>
            <a:r>
              <a:rPr lang="en-AU" dirty="0"/>
              <a:t>	$1.93B revenue – 95% from China</a:t>
            </a:r>
          </a:p>
          <a:p>
            <a:pPr algn="l"/>
            <a:r>
              <a:rPr lang="en-AU" dirty="0"/>
              <a:t>2. Fate/ Grand Order (Sony)</a:t>
            </a:r>
          </a:p>
          <a:p>
            <a:pPr algn="l"/>
            <a:r>
              <a:rPr lang="en-AU" dirty="0"/>
              <a:t>	$1.22B revenue – 81% from Japan</a:t>
            </a:r>
          </a:p>
          <a:p>
            <a:pPr algn="l"/>
            <a:r>
              <a:rPr lang="en-AU" dirty="0"/>
              <a:t>3. PUBG Mobile (Tencent)</a:t>
            </a:r>
          </a:p>
          <a:p>
            <a:pPr algn="l"/>
            <a:r>
              <a:rPr lang="en-AU" dirty="0"/>
              <a:t>	$0.86B revenue – 61% from China	</a:t>
            </a:r>
          </a:p>
          <a:p>
            <a:pPr algn="l"/>
            <a:r>
              <a:rPr lang="en-AU" dirty="0"/>
              <a:t>4. </a:t>
            </a:r>
            <a:r>
              <a:rPr lang="en-AU" dirty="0" err="1"/>
              <a:t>Pokemon</a:t>
            </a:r>
            <a:r>
              <a:rPr lang="en-AU" dirty="0"/>
              <a:t> GO (Niantic)</a:t>
            </a:r>
          </a:p>
          <a:p>
            <a:pPr algn="l"/>
            <a:r>
              <a:rPr lang="en-AU" dirty="0"/>
              <a:t>	$0.77B revenue – 36% from US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151201" y="1385990"/>
            <a:ext cx="4740520" cy="1487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61950" lvl="1" indent="-196850" algn="l" fontAlgn="auto">
              <a:spcBef>
                <a:spcPts val="400"/>
              </a:spcBef>
              <a:spcAft>
                <a:spcPts val="400"/>
              </a:spcAft>
              <a:buClr>
                <a:srgbClr val="97999B"/>
              </a:buClr>
              <a:buSzPct val="100000"/>
              <a:buFont typeface="Arial" panose="020B0604020202020204" pitchFamily="34" charset="0"/>
              <a:buChar char="–"/>
              <a:tabLst>
                <a:tab pos="361950" algn="l"/>
              </a:tabLst>
              <a:defRPr/>
            </a:pPr>
            <a:r>
              <a:rPr lang="en-AU" sz="1000" dirty="0">
                <a:solidFill>
                  <a:srgbClr val="53565A"/>
                </a:solidFill>
                <a:latin typeface="Arial"/>
                <a:ea typeface="ヒラギノ角ゴ Pro W3"/>
              </a:rPr>
              <a:t>Global Gaming Market estimated value = $152 Billion</a:t>
            </a:r>
          </a:p>
          <a:p>
            <a:pPr marL="819150" lvl="2" indent="-196850" algn="l" fontAlgn="auto">
              <a:spcBef>
                <a:spcPts val="400"/>
              </a:spcBef>
              <a:spcAft>
                <a:spcPts val="400"/>
              </a:spcAft>
              <a:buClr>
                <a:srgbClr val="97999B"/>
              </a:buClr>
              <a:buSzPct val="100000"/>
              <a:buFont typeface="Arial" panose="020B0604020202020204" pitchFamily="34" charset="0"/>
              <a:buChar char="–"/>
              <a:tabLst>
                <a:tab pos="361950" algn="l"/>
              </a:tabLst>
              <a:defRPr/>
            </a:pPr>
            <a:r>
              <a:rPr lang="en-AU" sz="1000" dirty="0">
                <a:solidFill>
                  <a:srgbClr val="53565A"/>
                </a:solidFill>
                <a:latin typeface="Arial"/>
                <a:ea typeface="ヒラギノ角ゴ Pro W3"/>
              </a:rPr>
              <a:t>Mobile Gaming Market estimated value = $68.5 Billion (10.2% growth YTD)</a:t>
            </a:r>
          </a:p>
          <a:p>
            <a:pPr marL="361950" lvl="1" indent="-196850" algn="l" fontAlgn="auto">
              <a:spcBef>
                <a:spcPts val="400"/>
              </a:spcBef>
              <a:spcAft>
                <a:spcPts val="400"/>
              </a:spcAft>
              <a:buClr>
                <a:srgbClr val="97999B"/>
              </a:buClr>
              <a:buSzPct val="100000"/>
              <a:buFont typeface="Arial" panose="020B0604020202020204" pitchFamily="34" charset="0"/>
              <a:buChar char="–"/>
              <a:tabLst>
                <a:tab pos="361950" algn="l"/>
              </a:tabLst>
              <a:defRPr/>
            </a:pPr>
            <a:r>
              <a:rPr lang="en-AU" sz="1000" dirty="0">
                <a:solidFill>
                  <a:srgbClr val="53565A"/>
                </a:solidFill>
                <a:latin typeface="Arial"/>
                <a:ea typeface="ヒラギノ角ゴ Pro W3"/>
              </a:rPr>
              <a:t>Mobile games account for 33% of all app downloads (estimated 2.4 billion unique users in 2019)</a:t>
            </a:r>
          </a:p>
          <a:p>
            <a:pPr marL="361950" lvl="1" indent="-196850" algn="l" fontAlgn="auto">
              <a:spcBef>
                <a:spcPts val="400"/>
              </a:spcBef>
              <a:spcAft>
                <a:spcPts val="400"/>
              </a:spcAft>
              <a:buClr>
                <a:srgbClr val="97999B"/>
              </a:buClr>
              <a:buSzPct val="100000"/>
              <a:buFont typeface="Arial" panose="020B0604020202020204" pitchFamily="34" charset="0"/>
              <a:buChar char="–"/>
              <a:tabLst>
                <a:tab pos="361950" algn="l"/>
              </a:tabLst>
              <a:defRPr/>
            </a:pPr>
            <a:r>
              <a:rPr lang="en-AU" sz="1000" dirty="0">
                <a:solidFill>
                  <a:srgbClr val="53565A"/>
                </a:solidFill>
                <a:latin typeface="Arial"/>
                <a:ea typeface="ヒラギノ角ゴ Pro W3"/>
              </a:rPr>
              <a:t>1/3 of gamers are aged 36-50 years old, contrary to the common stereotypes</a:t>
            </a:r>
          </a:p>
          <a:p>
            <a:pPr marL="361950" lvl="1" indent="-196850" algn="l" fontAlgn="auto">
              <a:spcBef>
                <a:spcPts val="400"/>
              </a:spcBef>
              <a:spcAft>
                <a:spcPts val="400"/>
              </a:spcAft>
              <a:buClr>
                <a:srgbClr val="97999B"/>
              </a:buClr>
              <a:buSzPct val="100000"/>
              <a:buFont typeface="Arial" panose="020B0604020202020204" pitchFamily="34" charset="0"/>
              <a:buChar char="–"/>
              <a:tabLst>
                <a:tab pos="361950" algn="l"/>
              </a:tabLst>
              <a:defRPr/>
            </a:pPr>
            <a:r>
              <a:rPr lang="en-AU" sz="1000" dirty="0">
                <a:solidFill>
                  <a:srgbClr val="53565A"/>
                </a:solidFill>
                <a:latin typeface="Arial"/>
                <a:ea typeface="ヒラギノ角ゴ Pro W3"/>
              </a:rPr>
              <a:t>Average daily time spent on mobile phones daily = 215 min (10% growth)</a:t>
            </a: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gray">
          <a:xfrm>
            <a:off x="160337" y="1168461"/>
            <a:ext cx="12198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100" b="1" dirty="0">
                <a:solidFill>
                  <a:srgbClr val="002D72"/>
                </a:solidFill>
                <a:latin typeface="Arial"/>
                <a:ea typeface="ヒラギノ角ゴ Pro W3"/>
              </a:rPr>
              <a:t>Industry overview</a:t>
            </a:r>
            <a:endParaRPr lang="en-US" altLang="en-US" sz="1100" dirty="0">
              <a:solidFill>
                <a:srgbClr val="002D72"/>
              </a:solidFill>
              <a:latin typeface="Arial"/>
              <a:ea typeface="ヒラギノ角ゴ Pro W3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5095525" y="4073102"/>
            <a:ext cx="4651017" cy="22057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6213" indent="-176213" algn="l" fontAlgn="auto">
              <a:spcBef>
                <a:spcPts val="400"/>
              </a:spcBef>
              <a:spcAft>
                <a:spcPts val="400"/>
              </a:spcAft>
              <a:buClr>
                <a:srgbClr val="97999B"/>
              </a:buClr>
              <a:buSzPct val="100000"/>
              <a:buFont typeface="Symbol" panose="05050102010706020507" pitchFamily="18" charset="2"/>
              <a:buChar char="·"/>
              <a:defRPr/>
            </a:pPr>
            <a:r>
              <a:rPr lang="en-AU" sz="1300" dirty="0">
                <a:solidFill>
                  <a:srgbClr val="53565A"/>
                </a:solidFill>
                <a:latin typeface="Arial"/>
                <a:ea typeface="ヒラギノ角ゴ Pro W3"/>
              </a:rPr>
              <a:t>1. Diversification Benefits – the gaming industry continues to face increasing regulations. It will be beneficial to diversify their investments in the case of adverse situations</a:t>
            </a:r>
          </a:p>
          <a:p>
            <a:pPr marL="176213" indent="-176213" algn="l" fontAlgn="auto">
              <a:spcBef>
                <a:spcPts val="400"/>
              </a:spcBef>
              <a:spcAft>
                <a:spcPts val="400"/>
              </a:spcAft>
              <a:buClr>
                <a:srgbClr val="97999B"/>
              </a:buClr>
              <a:buSzPct val="100000"/>
              <a:buFont typeface="Symbol" panose="05050102010706020507" pitchFamily="18" charset="2"/>
              <a:buChar char="·"/>
              <a:defRPr/>
            </a:pPr>
            <a:r>
              <a:rPr lang="en-AU" sz="1300" dirty="0">
                <a:solidFill>
                  <a:srgbClr val="53565A"/>
                </a:solidFill>
                <a:latin typeface="Arial"/>
                <a:ea typeface="ヒラギノ角ゴ Pro W3"/>
              </a:rPr>
              <a:t>2. Growing Market – the online gaming market continues to grow at an insanely high rate, outpacing almost every other industry. A small market share will equate to a huge jump in profit. </a:t>
            </a:r>
          </a:p>
          <a:p>
            <a:pPr marL="176213" indent="-176213" algn="l" fontAlgn="auto">
              <a:spcBef>
                <a:spcPts val="400"/>
              </a:spcBef>
              <a:spcAft>
                <a:spcPts val="400"/>
              </a:spcAft>
              <a:buClr>
                <a:srgbClr val="97999B"/>
              </a:buClr>
              <a:buSzPct val="100000"/>
              <a:buFont typeface="Symbol" panose="05050102010706020507" pitchFamily="18" charset="2"/>
              <a:buChar char="·"/>
              <a:defRPr/>
            </a:pPr>
            <a:r>
              <a:rPr lang="en-AU" sz="1300" dirty="0">
                <a:solidFill>
                  <a:srgbClr val="53565A"/>
                </a:solidFill>
                <a:latin typeface="Arial"/>
                <a:ea typeface="ヒラギノ角ゴ Pro W3"/>
              </a:rPr>
              <a:t>3. Prometheus is the largest developer in Europe. The company has a strong business model that will entail a low risk for Atlas</a:t>
            </a:r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gray">
          <a:xfrm>
            <a:off x="5104661" y="3855573"/>
            <a:ext cx="25599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100" b="1" dirty="0">
                <a:solidFill>
                  <a:srgbClr val="002D72"/>
                </a:solidFill>
                <a:latin typeface="Arial"/>
                <a:ea typeface="ヒラギノ角ゴ Pro W3"/>
              </a:rPr>
              <a:t>Strategic rationale and considerations</a:t>
            </a:r>
            <a:endParaRPr lang="en-US" altLang="en-US" sz="1100" dirty="0">
              <a:solidFill>
                <a:srgbClr val="002D72"/>
              </a:solidFill>
              <a:latin typeface="Arial"/>
              <a:ea typeface="ヒラギノ角ゴ Pro W3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8620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heme/theme1.xml><?xml version="1.0" encoding="utf-8"?>
<a:theme xmlns:a="http://schemas.openxmlformats.org/drawingml/2006/main" name="174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8599A6104DC34A9C37FAE2DED8D6E9" ma:contentTypeVersion="0" ma:contentTypeDescription="Create a new document." ma:contentTypeScope="" ma:versionID="19877f96bfaf4df934f35472f40ea0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4ECFC81-07E9-4AA1-B0A1-D3E5048D24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8F8A91-D28D-4B45-A599-44E81D535F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B160343-857B-421C-B78C-26DAF858986D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ICG_Pres(A4)</Template>
  <TotalTime>22076</TotalTime>
  <Words>349</Words>
  <Application>Microsoft Office PowerPoint</Application>
  <PresentationFormat>A4 Paper (210x297 mm)</PresentationFormat>
  <Paragraphs>35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Symbol</vt:lpstr>
      <vt:lpstr>174_ICG_Pres (A4)</vt:lpstr>
      <vt:lpstr>Industry overview and acquisition rationale  </vt:lpstr>
      <vt:lpstr>Industry overview and strategic rationale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Casper, Peter [ICG-CIB]</dc:creator>
  <cp:lastModifiedBy>Jason Zhu</cp:lastModifiedBy>
  <cp:revision>1691</cp:revision>
  <cp:lastPrinted>2018-10-30T01:55:39Z</cp:lastPrinted>
  <dcterms:created xsi:type="dcterms:W3CDTF">2017-05-05T01:00:02Z</dcterms:created>
  <dcterms:modified xsi:type="dcterms:W3CDTF">2019-11-17T00:35:56Z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B_DisclaimerDB">
    <vt:bool>true</vt:bool>
  </property>
  <property fmtid="{D5CDD505-2E9C-101B-9397-08002B2CF9AE}" pid="3" name="ICGToolkitIsDisclaimer">
    <vt:bool>false</vt:bool>
  </property>
  <property fmtid="{D5CDD505-2E9C-101B-9397-08002B2CF9AE}" pid="4" name="ContentTypeId">
    <vt:lpwstr>0x010100628599A6104DC34A9C37FAE2DED8D6E9</vt:lpwstr>
  </property>
  <property fmtid="{D5CDD505-2E9C-101B-9397-08002B2CF9AE}" pid="5" name="SectionTitleAlign">
    <vt:lpwstr>L</vt:lpwstr>
  </property>
  <property fmtid="{D5CDD505-2E9C-101B-9397-08002B2CF9AE}" pid="6" name="PageNumberTop">
    <vt:lpwstr>523.4</vt:lpwstr>
  </property>
  <property fmtid="{D5CDD505-2E9C-101B-9397-08002B2CF9AE}" pid="7" name="PageNumberLeft">
    <vt:lpwstr>13</vt:lpwstr>
  </property>
  <property fmtid="{D5CDD505-2E9C-101B-9397-08002B2CF9AE}" pid="8" name="PageNumberCentre">
    <vt:lpwstr>390</vt:lpwstr>
  </property>
  <property fmtid="{D5CDD505-2E9C-101B-9397-08002B2CF9AE}" pid="9" name="PageNumSectionTitleDiff">
    <vt:lpwstr>20</vt:lpwstr>
  </property>
  <property fmtid="{D5CDD505-2E9C-101B-9397-08002B2CF9AE}" pid="10" name="SectionTitleTop">
    <vt:lpwstr>523.4</vt:lpwstr>
  </property>
  <property fmtid="{D5CDD505-2E9C-101B-9397-08002B2CF9AE}" pid="11" name="SectionTitleLeft">
    <vt:lpwstr>33</vt:lpwstr>
  </property>
  <property fmtid="{D5CDD505-2E9C-101B-9397-08002B2CF9AE}" pid="12" name="PageNumAlign">
    <vt:lpwstr>L</vt:lpwstr>
  </property>
  <property fmtid="{D5CDD505-2E9C-101B-9397-08002B2CF9AE}" pid="13" name="TOCOpt">
    <vt:lpwstr>1</vt:lpwstr>
  </property>
  <property fmtid="{D5CDD505-2E9C-101B-9397-08002B2CF9AE}" pid="14" name="PNSOpt">
    <vt:lpwstr>1</vt:lpwstr>
  </property>
  <property fmtid="{D5CDD505-2E9C-101B-9397-08002B2CF9AE}" pid="15" name="Is_Custom_Template">
    <vt:lpwstr>false</vt:lpwstr>
  </property>
  <property fmtid="{D5CDD505-2E9C-101B-9397-08002B2CF9AE}" pid="16" name="TOCHeaderTop">
    <vt:lpwstr>0</vt:lpwstr>
  </property>
  <property fmtid="{D5CDD505-2E9C-101B-9397-08002B2CF9AE}" pid="17" name="TOCHeaderLeft">
    <vt:lpwstr>0</vt:lpwstr>
  </property>
  <property fmtid="{D5CDD505-2E9C-101B-9397-08002B2CF9AE}" pid="18" name="CitiLogoTop">
    <vt:lpwstr>0</vt:lpwstr>
  </property>
  <property fmtid="{D5CDD505-2E9C-101B-9397-08002B2CF9AE}" pid="19" name="CitiLogoLeft">
    <vt:lpwstr>0</vt:lpwstr>
  </property>
  <property fmtid="{D5CDD505-2E9C-101B-9397-08002B2CF9AE}" pid="20" name="Pitchbook Compatible">
    <vt:lpwstr>Yes</vt:lpwstr>
  </property>
</Properties>
</file>