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72" r:id="rId4"/>
    <p:sldId id="280" r:id="rId5"/>
    <p:sldId id="273" r:id="rId6"/>
    <p:sldId id="275" r:id="rId7"/>
    <p:sldId id="274" r:id="rId8"/>
    <p:sldId id="276" r:id="rId9"/>
    <p:sldId id="278" r:id="rId10"/>
    <p:sldId id="279" r:id="rId11"/>
    <p:sldId id="281" r:id="rId12"/>
    <p:sldId id="282" r:id="rId13"/>
    <p:sldId id="264" r:id="rId14"/>
    <p:sldId id="283" r:id="rId15"/>
    <p:sldId id="291" r:id="rId16"/>
    <p:sldId id="292" r:id="rId17"/>
    <p:sldId id="286" r:id="rId18"/>
    <p:sldId id="287" r:id="rId19"/>
    <p:sldId id="290" r:id="rId20"/>
    <p:sldId id="288" r:id="rId21"/>
    <p:sldId id="289" r:id="rId22"/>
    <p:sldId id="284" r:id="rId23"/>
    <p:sldId id="285" r:id="rId24"/>
    <p:sldId id="293" r:id="rId25"/>
    <p:sldId id="271" r:id="rId26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21" autoAdjust="0"/>
  </p:normalViewPr>
  <p:slideViewPr>
    <p:cSldViewPr>
      <p:cViewPr varScale="1">
        <p:scale>
          <a:sx n="56" d="100"/>
          <a:sy n="56" d="100"/>
        </p:scale>
        <p:origin x="18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32" y="-120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197F4-5B48-46B9-9208-35652C097E43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FDBA-353C-4604-9A73-A615AE5BA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4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82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Моментальные снимки базы данных дают статическое представление базы данных-источника в режиме «только для чтения»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них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восстанавливать состояние БД.</a:t>
            </a:r>
          </a:p>
          <a:p>
            <a:r>
              <a:rPr lang="ru-RU" dirty="0" smtClean="0"/>
              <a:t>БД</a:t>
            </a:r>
            <a:r>
              <a:rPr lang="ru-RU" baseline="0" dirty="0" smtClean="0"/>
              <a:t> при этом </a:t>
            </a:r>
            <a:r>
              <a:rPr lang="ru-RU" baseline="0" dirty="0" err="1" smtClean="0"/>
              <a:t>полностю</a:t>
            </a:r>
            <a:r>
              <a:rPr lang="ru-RU" baseline="0" dirty="0" smtClean="0"/>
              <a:t> не копируется, а делается «</a:t>
            </a:r>
            <a:r>
              <a:rPr lang="ru-RU" baseline="0" dirty="0" err="1" smtClean="0"/>
              <a:t>версионирование</a:t>
            </a:r>
            <a:r>
              <a:rPr lang="ru-RU" baseline="0" dirty="0" smtClean="0"/>
              <a:t>»</a:t>
            </a:r>
          </a:p>
          <a:p>
            <a:r>
              <a:rPr lang="ru-RU" baseline="0" dirty="0" err="1" smtClean="0"/>
              <a:t>Огр-ия</a:t>
            </a:r>
            <a:endParaRPr lang="ru-RU" baseline="0" dirty="0" smtClean="0"/>
          </a:p>
          <a:p>
            <a:r>
              <a:rPr lang="ru-RU" baseline="0" dirty="0" smtClean="0"/>
              <a:t>Не работает </a:t>
            </a:r>
            <a:r>
              <a:rPr lang="ru-RU" baseline="0" dirty="0" err="1" smtClean="0"/>
              <a:t>полнотекст</a:t>
            </a:r>
            <a:r>
              <a:rPr lang="ru-RU" baseline="0" dirty="0" smtClean="0"/>
              <a:t> 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FILESTREAM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66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Универсальные абстракции</a:t>
            </a:r>
            <a:r>
              <a:rPr lang="ru-RU" baseline="0" dirty="0" smtClean="0"/>
              <a:t> связывают нам руки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9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720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Рассказать про общее назначение. </a:t>
            </a:r>
            <a:endParaRPr lang="ru-RU" b="0" dirty="0" smtClean="0">
              <a:effectLst/>
            </a:endParaRPr>
          </a:p>
          <a:p>
            <a:pPr rtl="0" fontAlgn="base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Эмулирует большинство запросов к БД</a:t>
            </a:r>
          </a:p>
          <a:p>
            <a:pPr rtl="0" fontAlgn="base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Полноценно эмулирует фишки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ChangeTracking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.(показать тесты)</a:t>
            </a:r>
          </a:p>
          <a:p>
            <a:pPr rtl="0" fontAlgn="base"/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Валидирует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некоторые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констрейнты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.(поломать тест)</a:t>
            </a:r>
          </a:p>
          <a:p>
            <a:pPr rtl="0" fontAlgn="base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Адекватно сохраняет данные с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дебажить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76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Продемонстрировать возможности: </a:t>
            </a:r>
            <a:endParaRPr lang="ru-RU" b="0" dirty="0" smtClean="0">
              <a:effectLst/>
            </a:endParaRPr>
          </a:p>
          <a:p>
            <a:pPr rtl="0" fontAlgn="base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подменяет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DbConnection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вместо реальной БД идет работа с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моком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NMemory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.(показать инициализацию)</a:t>
            </a:r>
          </a:p>
          <a:p>
            <a:pPr rtl="0" fontAlgn="base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наполнить данные из CSV, БД, кода 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тд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(показать код)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6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797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Пояснить что</a:t>
            </a:r>
            <a:r>
              <a:rPr lang="ru-RU" baseline="0" dirty="0" smtClean="0"/>
              <a:t> в коде нет кеширования. И то что можно </a:t>
            </a:r>
            <a:r>
              <a:rPr lang="en-US" baseline="0" dirty="0" smtClean="0"/>
              <a:t>Effort </a:t>
            </a:r>
            <a:r>
              <a:rPr lang="ru-RU" baseline="0" dirty="0" smtClean="0"/>
              <a:t>доработать.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57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Показать проект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571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5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</a:t>
            </a:r>
            <a:r>
              <a:rPr lang="ru-RU" baseline="0" dirty="0" smtClean="0"/>
              <a:t> зачем нужен </a:t>
            </a:r>
            <a:r>
              <a:rPr lang="en-US" baseline="0" dirty="0" smtClean="0"/>
              <a:t>ORM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</a:t>
            </a:r>
            <a:r>
              <a:rPr lang="ru-RU" baseline="0" dirty="0" err="1" smtClean="0"/>
              <a:t>кратце</a:t>
            </a:r>
            <a:r>
              <a:rPr lang="ru-RU" baseline="0" dirty="0" smtClean="0"/>
              <a:t> про 2 ветки</a:t>
            </a:r>
          </a:p>
          <a:p>
            <a:r>
              <a:rPr lang="ru-RU" baseline="0" dirty="0" smtClean="0"/>
              <a:t>Не хватает -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loading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ComplexTypes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Views mapping,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GroupBy</a:t>
            </a:r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1.1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Explicit Loading, Find by Id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08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Показать код сервиса.</a:t>
            </a:r>
            <a:r>
              <a:rPr lang="ru-RU" baseline="0" dirty="0" smtClean="0"/>
              <a:t> И код модульного теста.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20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Показать</a:t>
            </a:r>
            <a:r>
              <a:rPr lang="ru-RU" baseline="0" dirty="0" smtClean="0"/>
              <a:t> контекст и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98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76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69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ПОСЛЕ СЛАЙДА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Показать</a:t>
            </a:r>
            <a:r>
              <a:rPr lang="ru-RU" baseline="0" dirty="0" smtClean="0"/>
              <a:t> код интерфейсов</a:t>
            </a:r>
            <a:endParaRPr lang="ru-RU" dirty="0" smtClean="0"/>
          </a:p>
          <a:p>
            <a:r>
              <a:rPr lang="ru-RU" dirty="0" smtClean="0"/>
              <a:t>Показать боевую и тестовую реализацию (2 случая)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299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1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3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05E3-E443-4BF9-876A-FD6E6B10A6F7}" type="datetime1">
              <a:rPr lang="ru-RU" smtClean="0"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6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1F-6BAD-4440-87A7-582C13B44443}" type="datetime1">
              <a:rPr lang="ru-RU" smtClean="0"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5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864B-84B5-40DD-919D-298331547E0C}" type="datetime1">
              <a:rPr lang="ru-RU" smtClean="0"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24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8F60-0587-4ECA-8638-9150597E33F9}" type="datetime1">
              <a:rPr lang="ru-RU" smtClean="0"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47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B2CF-854A-4D39-B771-937741D51DA1}" type="datetime1">
              <a:rPr lang="ru-RU" smtClean="0"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31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8F1D-7489-46FE-A8BC-F0850994EE83}" type="datetime1">
              <a:rPr lang="ru-RU" smtClean="0"/>
              <a:t>28.02.2017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3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2A1-950D-43FE-AC62-A66648CAA200}" type="datetime1">
              <a:rPr lang="ru-RU" smtClean="0"/>
              <a:t>28.02.2017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2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C336-BB98-462A-A290-54B352176C0C}" type="datetime1">
              <a:rPr lang="ru-RU" smtClean="0"/>
              <a:t>28.02.2017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4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07CC-760B-45D7-9067-1D79AC31ABD3}" type="datetime1">
              <a:rPr lang="ru-RU" smtClean="0"/>
              <a:t>28.02.2017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6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A51C-9048-4B26-9670-197A7D76183C}" type="datetime1">
              <a:rPr lang="ru-RU" smtClean="0"/>
              <a:t>28.02.2017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66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C182-DAF7-41A4-9430-2BFEE905B313}" type="datetime1">
              <a:rPr lang="ru-RU" smtClean="0"/>
              <a:t>28.02.2017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9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FA2A-B9CF-42D2-965B-007771006254}" type="datetime1">
              <a:rPr lang="ru-RU" smtClean="0"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4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masflamich/effor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masflamich/nmemor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yqVp" TargetMode="External"/><Relationship Id="rId2" Type="http://schemas.openxmlformats.org/officeDocument/2006/relationships/hyperlink" Target="https://github.com/andrew-iv/DotnetEkb.EfTest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Entity framewor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5906871" cy="37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4070164" cy="11989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Андрей Иванов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ГК Экстрим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8594" y="188640"/>
            <a:ext cx="7772400" cy="15121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Модульное тестирование приложений на </a:t>
            </a:r>
            <a:r>
              <a:rPr lang="en-US" dirty="0" smtClean="0"/>
              <a:t>Entity 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5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БД </a:t>
            </a:r>
            <a:r>
              <a:rPr lang="en-US" dirty="0"/>
              <a:t>MS </a:t>
            </a:r>
            <a:r>
              <a:rPr lang="en-US" dirty="0" smtClean="0"/>
              <a:t>SQL</a:t>
            </a:r>
            <a:r>
              <a:rPr lang="ru-RU" dirty="0" smtClean="0"/>
              <a:t> для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Восстановить из </a:t>
            </a:r>
            <a:r>
              <a:rPr lang="ru-RU" dirty="0" err="1" smtClean="0"/>
              <a:t>бэкапа</a:t>
            </a:r>
            <a:endParaRPr lang="ru-RU" dirty="0" smtClean="0"/>
          </a:p>
          <a:p>
            <a:pPr lvl="1"/>
            <a:r>
              <a:rPr lang="en-US" dirty="0" smtClean="0"/>
              <a:t>RESTORE </a:t>
            </a:r>
            <a:r>
              <a:rPr lang="en-US" dirty="0"/>
              <a:t>DATABASE AdventureWorks2012 FROM DISK = </a:t>
            </a:r>
            <a:r>
              <a:rPr lang="en-US" dirty="0" smtClean="0"/>
              <a:t>‘</a:t>
            </a:r>
            <a:r>
              <a:rPr lang="ru-RU" dirty="0" smtClean="0"/>
              <a:t>********</a:t>
            </a:r>
            <a:r>
              <a:rPr lang="en-US" dirty="0" smtClean="0"/>
              <a:t>‘</a:t>
            </a:r>
            <a:endParaRPr lang="ru-RU" dirty="0" smtClean="0"/>
          </a:p>
          <a:p>
            <a:pPr lvl="1"/>
            <a:r>
              <a:rPr lang="ru-RU" dirty="0" smtClean="0"/>
              <a:t>долго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snapshot</a:t>
            </a:r>
            <a:endParaRPr lang="ru-RU" dirty="0" smtClean="0"/>
          </a:p>
          <a:p>
            <a:pPr lvl="1"/>
            <a:r>
              <a:rPr lang="en-US" dirty="0"/>
              <a:t>RESTORE DATABASE </a:t>
            </a:r>
            <a:r>
              <a:rPr lang="en-US" dirty="0" err="1"/>
              <a:t>AdventureWorks</a:t>
            </a:r>
            <a:r>
              <a:rPr lang="en-US" dirty="0"/>
              <a:t> from DATABASE_SNAPSHOT = </a:t>
            </a:r>
            <a:r>
              <a:rPr lang="en-US" dirty="0" smtClean="0"/>
              <a:t>‘</a:t>
            </a:r>
            <a:r>
              <a:rPr lang="ru-RU" dirty="0" smtClean="0"/>
              <a:t>****</a:t>
            </a:r>
            <a:r>
              <a:rPr lang="en-US" dirty="0" smtClean="0"/>
              <a:t>';</a:t>
            </a:r>
            <a:endParaRPr lang="ru-RU" dirty="0" smtClean="0"/>
          </a:p>
          <a:p>
            <a:pPr lvl="1"/>
            <a:r>
              <a:rPr lang="ru-RU" dirty="0" smtClean="0"/>
              <a:t>есть ограничения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1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БД </a:t>
            </a:r>
            <a:r>
              <a:rPr lang="en-US" dirty="0"/>
              <a:t>MS SQL</a:t>
            </a:r>
            <a:r>
              <a:rPr lang="ru-RU" dirty="0"/>
              <a:t> для тестов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03860"/>
              </p:ext>
            </p:extLst>
          </p:nvPr>
        </p:nvGraphicFramePr>
        <p:xfrm>
          <a:off x="395536" y="1484784"/>
          <a:ext cx="8424936" cy="504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604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/>
                        <a:t>+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/>
                        <a:t>-</a:t>
                      </a:r>
                      <a:endParaRPr lang="ru-R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99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3200" dirty="0" smtClean="0"/>
                        <a:t>Полноценное интеграционное тестирование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3200" dirty="0" smtClean="0"/>
                        <a:t>Не требует универсальных абстракций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3200" dirty="0" smtClean="0"/>
                        <a:t>Требуется установить сервер БД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3200" dirty="0" smtClean="0"/>
                        <a:t>Долго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3200" dirty="0" smtClean="0"/>
                        <a:t>Сложная инициализация данных (</a:t>
                      </a:r>
                      <a:r>
                        <a:rPr lang="ru-RU" sz="3200" dirty="0" err="1" smtClean="0"/>
                        <a:t>констрейнты</a:t>
                      </a:r>
                      <a:r>
                        <a:rPr lang="ru-RU" sz="3200" dirty="0" smtClean="0"/>
                        <a:t>, обязательные поля)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3200" dirty="0" smtClean="0"/>
                        <a:t>Сложность с параллельным запуском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3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InMemory</a:t>
            </a:r>
            <a:r>
              <a:rPr lang="en-US" dirty="0" smtClean="0"/>
              <a:t> Database</a:t>
            </a:r>
          </a:p>
          <a:p>
            <a:pPr lvl="1"/>
            <a:r>
              <a:rPr lang="ru-RU" dirty="0" smtClean="0"/>
              <a:t>Не требует настройки окружения</a:t>
            </a:r>
          </a:p>
          <a:p>
            <a:pPr lvl="1"/>
            <a:r>
              <a:rPr lang="ru-RU" dirty="0" smtClean="0"/>
              <a:t>Возможность быстрого запуска тестов</a:t>
            </a:r>
            <a:endParaRPr lang="en-US" dirty="0" smtClean="0"/>
          </a:p>
          <a:p>
            <a:pPr lvl="1"/>
            <a:r>
              <a:rPr lang="ru-RU" dirty="0" smtClean="0"/>
              <a:t>Реализации</a:t>
            </a:r>
          </a:p>
          <a:p>
            <a:pPr lvl="2"/>
            <a:r>
              <a:rPr lang="en-US" b="1" dirty="0" smtClean="0"/>
              <a:t>Effort</a:t>
            </a:r>
            <a:r>
              <a:rPr lang="ru-RU" b="1" dirty="0" smtClean="0"/>
              <a:t> + </a:t>
            </a:r>
            <a:r>
              <a:rPr lang="en-US" b="1" dirty="0" err="1" smtClean="0"/>
              <a:t>NMemory</a:t>
            </a:r>
            <a:endParaRPr lang="en-US" b="1" dirty="0" smtClean="0"/>
          </a:p>
          <a:p>
            <a:pPr lvl="2"/>
            <a:r>
              <a:rPr lang="en-US" i="1" dirty="0" smtClean="0"/>
              <a:t>In-Memory </a:t>
            </a:r>
            <a:r>
              <a:rPr lang="ru-RU" i="1" dirty="0" smtClean="0"/>
              <a:t>для </a:t>
            </a:r>
            <a:r>
              <a:rPr lang="en-US" i="1" dirty="0" smtClean="0"/>
              <a:t>EF Core</a:t>
            </a:r>
          </a:p>
          <a:p>
            <a:pPr lvl="2"/>
            <a:r>
              <a:rPr lang="en-US" i="1" dirty="0" smtClean="0"/>
              <a:t>SQLite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11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</a:t>
            </a:r>
            <a:r>
              <a:rPr lang="ru-RU" dirty="0" smtClean="0"/>
              <a:t>для </a:t>
            </a:r>
            <a:r>
              <a:rPr lang="en-US" dirty="0" smtClean="0"/>
              <a:t>EF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925144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E</a:t>
            </a:r>
            <a:r>
              <a:rPr lang="en-US" dirty="0" smtClean="0"/>
              <a:t>ntity </a:t>
            </a:r>
            <a:r>
              <a:rPr lang="en-US" b="1" dirty="0"/>
              <a:t>F</a:t>
            </a:r>
            <a:r>
              <a:rPr lang="en-US" dirty="0"/>
              <a:t>ramework </a:t>
            </a:r>
            <a:r>
              <a:rPr lang="en-US" b="1" dirty="0"/>
              <a:t>F</a:t>
            </a:r>
            <a:r>
              <a:rPr lang="en-US" dirty="0"/>
              <a:t>ake </a:t>
            </a:r>
            <a:r>
              <a:rPr lang="en-US" b="1" dirty="0" err="1"/>
              <a:t>O</a:t>
            </a:r>
            <a:r>
              <a:rPr lang="en-US" dirty="0" err="1"/>
              <a:t>bjectContext</a:t>
            </a:r>
            <a:r>
              <a:rPr lang="en-US" dirty="0"/>
              <a:t> </a:t>
            </a:r>
            <a:r>
              <a:rPr lang="en-US" b="1" dirty="0"/>
              <a:t>R</a:t>
            </a:r>
            <a:r>
              <a:rPr lang="en-US" dirty="0"/>
              <a:t>ealization </a:t>
            </a:r>
            <a:r>
              <a:rPr lang="en-US" b="1" dirty="0" smtClean="0"/>
              <a:t>T</a:t>
            </a:r>
            <a:r>
              <a:rPr lang="en-US" dirty="0" smtClean="0"/>
              <a:t>ool </a:t>
            </a:r>
            <a:r>
              <a:rPr lang="en-US" dirty="0" smtClean="0">
                <a:hlinkClick r:id="rId3"/>
              </a:rPr>
              <a:t>https://github.com/tamasflamich/effort</a:t>
            </a:r>
            <a:endParaRPr lang="en-US" dirty="0" smtClean="0"/>
          </a:p>
          <a:p>
            <a:pPr fontAlgn="base"/>
            <a:r>
              <a:rPr lang="ru-RU" dirty="0" smtClean="0"/>
              <a:t>Написан сторонними разработчиками</a:t>
            </a:r>
            <a:endParaRPr lang="en-US" dirty="0" smtClean="0"/>
          </a:p>
          <a:p>
            <a:pPr fontAlgn="base"/>
            <a:r>
              <a:rPr lang="ru-RU" dirty="0" smtClean="0"/>
              <a:t>Использует движок </a:t>
            </a:r>
            <a:r>
              <a:rPr lang="en-US" dirty="0" err="1" smtClean="0"/>
              <a:t>N</a:t>
            </a:r>
            <a:r>
              <a:rPr lang="en-US" dirty="0" err="1"/>
              <a:t>M</a:t>
            </a:r>
            <a:r>
              <a:rPr lang="en-US" dirty="0" err="1" smtClean="0"/>
              <a:t>emory</a:t>
            </a:r>
            <a:endParaRPr lang="en-US" dirty="0" smtClean="0"/>
          </a:p>
          <a:p>
            <a:pPr fontAlgn="base"/>
            <a:r>
              <a:rPr lang="ru-RU" dirty="0" smtClean="0"/>
              <a:t>Представляет собой </a:t>
            </a:r>
            <a:r>
              <a:rPr lang="en-US" dirty="0"/>
              <a:t>Data </a:t>
            </a:r>
            <a:r>
              <a:rPr lang="en-US" dirty="0" smtClean="0"/>
              <a:t>Provider, </a:t>
            </a:r>
            <a:r>
              <a:rPr lang="ru-RU" dirty="0" smtClean="0"/>
              <a:t>подменяется </a:t>
            </a:r>
            <a:r>
              <a:rPr lang="en-US" dirty="0" err="1" smtClean="0"/>
              <a:t>DbConnection</a:t>
            </a:r>
            <a:endParaRPr lang="en-US" dirty="0"/>
          </a:p>
          <a:p>
            <a:r>
              <a:rPr lang="ru-RU" dirty="0" smtClean="0"/>
              <a:t>Эмулирует БД для юнит тестов</a:t>
            </a:r>
          </a:p>
          <a:p>
            <a:r>
              <a:rPr lang="ru-RU" dirty="0" smtClean="0"/>
              <a:t>Инициализируется быстрее и проще чем БД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6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Effort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</a:t>
            </a:r>
            <a:r>
              <a:rPr lang="ru-RU" dirty="0" smtClean="0"/>
              <a:t>используется как есть</a:t>
            </a:r>
          </a:p>
          <a:p>
            <a:r>
              <a:rPr lang="en-US" dirty="0" smtClean="0"/>
              <a:t>Effort </a:t>
            </a:r>
            <a:r>
              <a:rPr lang="ru-RU" dirty="0" smtClean="0"/>
              <a:t>подменяет фабрику классов, в которых определяется поведение обработки </a:t>
            </a:r>
            <a:r>
              <a:rPr lang="en-US" dirty="0" smtClean="0"/>
              <a:t>EF</a:t>
            </a:r>
            <a:r>
              <a:rPr lang="ru-RU" dirty="0" smtClean="0"/>
              <a:t> команд (как и другие провайдеры)</a:t>
            </a:r>
          </a:p>
          <a:p>
            <a:r>
              <a:rPr lang="en-US" dirty="0" smtClean="0"/>
              <a:t>Effort </a:t>
            </a:r>
            <a:r>
              <a:rPr lang="ru-RU" dirty="0" smtClean="0"/>
              <a:t>не формирует </a:t>
            </a:r>
            <a:r>
              <a:rPr lang="en-US" dirty="0" smtClean="0"/>
              <a:t>SQL</a:t>
            </a:r>
          </a:p>
          <a:p>
            <a:r>
              <a:rPr lang="en-US" dirty="0" smtClean="0"/>
              <a:t>Effort </a:t>
            </a:r>
            <a:r>
              <a:rPr lang="ru-RU" dirty="0" smtClean="0"/>
              <a:t>делегирует команды </a:t>
            </a:r>
            <a:r>
              <a:rPr lang="en-US" dirty="0" err="1" smtClean="0"/>
              <a:t>NMemory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  <a:r>
              <a:rPr lang="en-US" dirty="0"/>
              <a:t> Effort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72002" cy="414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  <a:r>
              <a:rPr lang="en-US" dirty="0"/>
              <a:t> Effort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7887469" cy="308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2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Движок </a:t>
            </a:r>
            <a:r>
              <a:rPr lang="en-US" dirty="0" err="1" smtClean="0"/>
              <a:t>NMemory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https://github.com/tamasflamich/nmemory</a:t>
            </a:r>
            <a:endParaRPr lang="en-US" dirty="0" smtClean="0"/>
          </a:p>
          <a:p>
            <a:r>
              <a:rPr lang="ru-RU" dirty="0" smtClean="0"/>
              <a:t>Основн</a:t>
            </a:r>
            <a:r>
              <a:rPr lang="ru-RU" dirty="0"/>
              <a:t>а</a:t>
            </a:r>
            <a:r>
              <a:rPr lang="ru-RU" dirty="0" smtClean="0"/>
              <a:t>я цель создания – </a:t>
            </a:r>
            <a:r>
              <a:rPr lang="en-US" dirty="0" smtClean="0"/>
              <a:t>Effort</a:t>
            </a:r>
            <a:endParaRPr lang="ru-RU" dirty="0" smtClean="0"/>
          </a:p>
          <a:p>
            <a:r>
              <a:rPr lang="ru-RU" dirty="0" smtClean="0"/>
              <a:t>Реляционная БД</a:t>
            </a:r>
            <a:endParaRPr lang="en-US" dirty="0" smtClean="0"/>
          </a:p>
          <a:p>
            <a:r>
              <a:rPr lang="ru-RU" dirty="0" smtClean="0"/>
              <a:t>100% </a:t>
            </a:r>
            <a:r>
              <a:rPr lang="en-US" dirty="0" smtClean="0"/>
              <a:t>.NET</a:t>
            </a:r>
          </a:p>
          <a:p>
            <a:r>
              <a:rPr lang="ru-RU" dirty="0" smtClean="0"/>
              <a:t>Не использует </a:t>
            </a:r>
            <a:r>
              <a:rPr lang="en-US" dirty="0" smtClean="0"/>
              <a:t>SQL</a:t>
            </a:r>
          </a:p>
          <a:p>
            <a:r>
              <a:rPr lang="ru-RU" dirty="0" smtClean="0"/>
              <a:t>Работает с объектами непосредственно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6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Движок </a:t>
            </a:r>
            <a:r>
              <a:rPr lang="en-US" dirty="0" err="1" smtClean="0"/>
              <a:t>NMemory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ФИЧИ:</a:t>
            </a:r>
            <a:endParaRPr lang="ru-RU" b="1" dirty="0" smtClean="0"/>
          </a:p>
          <a:p>
            <a:pPr lvl="1"/>
            <a:r>
              <a:rPr lang="ru-RU" dirty="0" smtClean="0"/>
              <a:t>Транзакции</a:t>
            </a:r>
          </a:p>
          <a:p>
            <a:pPr lvl="1"/>
            <a:r>
              <a:rPr lang="ru-RU" dirty="0" smtClean="0"/>
              <a:t>Индексы</a:t>
            </a:r>
          </a:p>
          <a:p>
            <a:pPr lvl="1"/>
            <a:r>
              <a:rPr lang="ru-RU" dirty="0" err="1" smtClean="0"/>
              <a:t>Констрейнты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2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</a:t>
            </a:r>
            <a:r>
              <a:rPr lang="en-US" dirty="0" smtClean="0"/>
              <a:t>Effort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Другая БД</a:t>
            </a:r>
          </a:p>
          <a:p>
            <a:r>
              <a:rPr lang="en-US" dirty="0" smtClean="0"/>
              <a:t>Csv, xml</a:t>
            </a:r>
          </a:p>
          <a:p>
            <a:r>
              <a:rPr lang="ru-RU" dirty="0" smtClean="0"/>
              <a:t>Код </a:t>
            </a:r>
            <a:r>
              <a:rPr lang="en-US" dirty="0" err="1" smtClean="0"/>
              <a:t>c#</a:t>
            </a:r>
            <a:endParaRPr lang="en-US" dirty="0" smtClean="0"/>
          </a:p>
          <a:p>
            <a:r>
              <a:rPr lang="ru-RU" dirty="0" smtClean="0"/>
              <a:t>Создание контекста </a:t>
            </a:r>
            <a:r>
              <a:rPr lang="en-US" dirty="0" smtClean="0"/>
              <a:t>EF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2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ORM </a:t>
            </a:r>
            <a:r>
              <a:rPr lang="ru-RU" dirty="0" smtClean="0"/>
              <a:t>от </a:t>
            </a:r>
            <a:r>
              <a:rPr lang="en-US" dirty="0" smtClean="0"/>
              <a:t>Microsoft</a:t>
            </a:r>
          </a:p>
          <a:p>
            <a:r>
              <a:rPr lang="ru-RU" dirty="0" smtClean="0"/>
              <a:t>Актуальные версии:</a:t>
            </a:r>
          </a:p>
          <a:p>
            <a:pPr lvl="1"/>
            <a:r>
              <a:rPr lang="ru-RU" dirty="0" smtClean="0"/>
              <a:t>6</a:t>
            </a:r>
            <a:r>
              <a:rPr lang="en-US" dirty="0" smtClean="0"/>
              <a:t>.1</a:t>
            </a:r>
            <a:r>
              <a:rPr lang="ru-RU" dirty="0" smtClean="0"/>
              <a:t>.3</a:t>
            </a:r>
            <a:r>
              <a:rPr lang="en-US" dirty="0" smtClean="0"/>
              <a:t> (</a:t>
            </a:r>
            <a:r>
              <a:rPr lang="ru-RU" dirty="0" smtClean="0"/>
              <a:t>для </a:t>
            </a:r>
            <a:r>
              <a:rPr lang="en-US" dirty="0" smtClean="0"/>
              <a:t>.NET 4.x)</a:t>
            </a:r>
            <a:endParaRPr lang="ru-RU" dirty="0" smtClean="0"/>
          </a:p>
          <a:p>
            <a:pPr lvl="2"/>
            <a:r>
              <a:rPr lang="ru-RU" dirty="0"/>
              <a:t>Заточен на </a:t>
            </a:r>
            <a:r>
              <a:rPr lang="ru-RU" dirty="0" smtClean="0"/>
              <a:t>стек </a:t>
            </a:r>
            <a:r>
              <a:rPr lang="en-US" dirty="0" smtClean="0"/>
              <a:t>Microsoft</a:t>
            </a:r>
          </a:p>
          <a:p>
            <a:pPr lvl="2"/>
            <a:r>
              <a:rPr lang="ru-RU" dirty="0" smtClean="0"/>
              <a:t>Стабильная версия</a:t>
            </a:r>
          </a:p>
          <a:p>
            <a:pPr lvl="1"/>
            <a:r>
              <a:rPr lang="en-US" dirty="0" smtClean="0"/>
              <a:t>Core  1.1 (</a:t>
            </a:r>
            <a:r>
              <a:rPr lang="ru-RU" dirty="0" smtClean="0"/>
              <a:t>для</a:t>
            </a:r>
            <a:r>
              <a:rPr lang="en-US" dirty="0" smtClean="0"/>
              <a:t> .NET Core) </a:t>
            </a:r>
            <a:endParaRPr lang="ru-RU" dirty="0" smtClean="0"/>
          </a:p>
          <a:p>
            <a:pPr lvl="2"/>
            <a:r>
              <a:rPr lang="ru-RU" dirty="0" smtClean="0"/>
              <a:t>Кроссплатформенность</a:t>
            </a:r>
          </a:p>
          <a:p>
            <a:pPr lvl="2"/>
            <a:r>
              <a:rPr lang="ru-RU" dirty="0" smtClean="0"/>
              <a:t>Универсальность</a:t>
            </a:r>
          </a:p>
          <a:p>
            <a:pPr lvl="2"/>
            <a:r>
              <a:rPr lang="ru-RU" dirty="0" smtClean="0"/>
              <a:t>Не реализован важный функционал =(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1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старте проекта 100-200 </a:t>
            </a:r>
            <a:r>
              <a:rPr lang="ru-RU" dirty="0" err="1" smtClean="0"/>
              <a:t>мс</a:t>
            </a:r>
            <a:r>
              <a:rPr lang="ru-RU" dirty="0" smtClean="0"/>
              <a:t> на тест.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dirty="0" smtClean="0"/>
              <a:t>увеличении сложности и кол-ва запросов и данных. 500-1000 </a:t>
            </a:r>
            <a:r>
              <a:rPr lang="ru-RU" dirty="0" err="1" smtClean="0"/>
              <a:t>мс</a:t>
            </a:r>
            <a:r>
              <a:rPr lang="ru-RU" dirty="0" smtClean="0"/>
              <a:t> на тест. =(</a:t>
            </a:r>
          </a:p>
          <a:p>
            <a:r>
              <a:rPr lang="ru-RU" dirty="0" smtClean="0"/>
              <a:t>Тесты можно выполнять параллельно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061695" cy="537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Нельзя выполнять </a:t>
            </a:r>
            <a:r>
              <a:rPr lang="en-US" dirty="0" smtClean="0"/>
              <a:t>SQL </a:t>
            </a:r>
            <a:r>
              <a:rPr lang="ru-RU" dirty="0" smtClean="0"/>
              <a:t>код.</a:t>
            </a:r>
          </a:p>
          <a:p>
            <a:r>
              <a:rPr lang="ru-RU" dirty="0" smtClean="0"/>
              <a:t>Отсутствуют некоторые типы данных</a:t>
            </a:r>
          </a:p>
          <a:p>
            <a:r>
              <a:rPr lang="ru-RU" dirty="0" smtClean="0"/>
              <a:t>Некоторые настройки не работают</a:t>
            </a:r>
          </a:p>
          <a:p>
            <a:r>
              <a:rPr lang="ru-RU" dirty="0"/>
              <a:t>Отсутствуют </a:t>
            </a:r>
            <a:r>
              <a:rPr lang="ru-RU" dirty="0" smtClean="0"/>
              <a:t>возможность вызова </a:t>
            </a:r>
            <a:r>
              <a:rPr lang="ru-RU" dirty="0" err="1" smtClean="0"/>
              <a:t>хранимок</a:t>
            </a:r>
            <a:endParaRPr lang="ru-RU" dirty="0" smtClean="0"/>
          </a:p>
          <a:p>
            <a:r>
              <a:rPr lang="ru-RU" dirty="0" smtClean="0"/>
              <a:t>Сложности с особенностями сравнения строк (</a:t>
            </a:r>
            <a:r>
              <a:rPr lang="en-US" dirty="0" smtClean="0"/>
              <a:t>Collation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4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</a:t>
            </a:r>
            <a:r>
              <a:rPr lang="en-US" dirty="0"/>
              <a:t> </a:t>
            </a:r>
            <a:r>
              <a:rPr lang="en-US" dirty="0" smtClean="0"/>
              <a:t>Core </a:t>
            </a:r>
            <a:r>
              <a:rPr lang="en-US" dirty="0" err="1" smtClean="0"/>
              <a:t>InMemory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US" dirty="0" smtClean="0"/>
              <a:t>In Memory Database </a:t>
            </a:r>
            <a:r>
              <a:rPr lang="ru-RU" dirty="0" smtClean="0"/>
              <a:t>от </a:t>
            </a:r>
            <a:r>
              <a:rPr lang="en-US" dirty="0" smtClean="0"/>
              <a:t>Microsoft</a:t>
            </a:r>
          </a:p>
          <a:p>
            <a:pPr lvl="1">
              <a:buFontTx/>
              <a:buChar char="-"/>
            </a:pPr>
            <a:r>
              <a:rPr lang="ru-RU" dirty="0" smtClean="0"/>
              <a:t>Для</a:t>
            </a:r>
            <a:r>
              <a:rPr lang="en-US" dirty="0" smtClean="0"/>
              <a:t> asp.net core</a:t>
            </a:r>
          </a:p>
          <a:p>
            <a:pPr lvl="1">
              <a:buFontTx/>
              <a:buChar char="-"/>
            </a:pPr>
            <a:r>
              <a:rPr lang="ru-RU" dirty="0" smtClean="0"/>
              <a:t>Отличная производительность </a:t>
            </a:r>
          </a:p>
          <a:p>
            <a:pPr lvl="1">
              <a:buFontTx/>
              <a:buChar char="-"/>
            </a:pPr>
            <a:r>
              <a:rPr lang="ru-RU" dirty="0" smtClean="0"/>
              <a:t>Нет поддержки </a:t>
            </a:r>
            <a:r>
              <a:rPr lang="ru-RU" dirty="0" err="1" smtClean="0"/>
              <a:t>констрейнтов</a:t>
            </a:r>
            <a:endParaRPr lang="ru-RU" dirty="0" smtClean="0"/>
          </a:p>
          <a:p>
            <a:pPr lvl="1">
              <a:buFontTx/>
              <a:buChar char="-"/>
            </a:pPr>
            <a:endParaRPr lang="ru-RU" dirty="0" smtClean="0"/>
          </a:p>
          <a:p>
            <a:pPr marL="457200" lvl="1" indent="0">
              <a:buNone/>
            </a:pPr>
            <a:r>
              <a:rPr lang="ru-RU" dirty="0"/>
              <a:t>	</a:t>
            </a:r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4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8673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github.com/andrew-iv/DotnetEkb.EfTesting</a:t>
            </a:r>
            <a:endParaRPr lang="ru-RU" sz="2800" dirty="0" smtClean="0"/>
          </a:p>
          <a:p>
            <a:pPr marL="0" indent="0">
              <a:buNone/>
            </a:pPr>
            <a:r>
              <a:rPr lang="en-US" sz="7200" dirty="0">
                <a:hlinkClick r:id="rId3"/>
              </a:rPr>
              <a:t>https</a:t>
            </a:r>
            <a:r>
              <a:rPr lang="en-US" sz="8000" dirty="0">
                <a:hlinkClick r:id="rId3"/>
              </a:rPr>
              <a:t>://</a:t>
            </a:r>
            <a:r>
              <a:rPr lang="en-US" sz="8000" dirty="0" smtClean="0">
                <a:hlinkClick r:id="rId3"/>
              </a:rPr>
              <a:t>git.io/</a:t>
            </a:r>
            <a:r>
              <a:rPr lang="en-US" sz="9600" dirty="0" smtClean="0">
                <a:hlinkClick r:id="rId3"/>
              </a:rPr>
              <a:t>vyqVp</a:t>
            </a:r>
            <a:endParaRPr lang="ru-RU" sz="9600" dirty="0" smtClean="0"/>
          </a:p>
          <a:p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8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301208"/>
            <a:ext cx="8748058" cy="12150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AutoShape 2" descr="Картинки по запросу вопрос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Картинки по запросу вопрос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0" y="548680"/>
            <a:ext cx="9023375" cy="47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</a:t>
            </a:r>
            <a:r>
              <a:rPr lang="ru-RU" sz="3600" dirty="0" smtClean="0"/>
              <a:t>заглушек и мок-объектов для модульного тестирования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Тестируемые классы должны </a:t>
            </a:r>
            <a:r>
              <a:rPr lang="ru-RU" dirty="0" err="1" smtClean="0"/>
              <a:t>зав</a:t>
            </a:r>
            <a:r>
              <a:rPr lang="ru-RU" dirty="0" err="1"/>
              <a:t>и</a:t>
            </a:r>
            <a:r>
              <a:rPr lang="ru-RU" dirty="0" err="1" smtClean="0"/>
              <a:t>сить</a:t>
            </a:r>
            <a:r>
              <a:rPr lang="ru-RU" dirty="0" smtClean="0"/>
              <a:t> от абстракций(интерфейсов)</a:t>
            </a:r>
          </a:p>
          <a:p>
            <a:r>
              <a:rPr lang="ru-RU" dirty="0" smtClean="0"/>
              <a:t>Заглушка(</a:t>
            </a:r>
            <a:r>
              <a:rPr lang="en-US" dirty="0" smtClean="0"/>
              <a:t>Stub</a:t>
            </a:r>
            <a:r>
              <a:rPr lang="ru-RU" dirty="0" smtClean="0"/>
              <a:t>) только возвращает значение</a:t>
            </a:r>
          </a:p>
          <a:p>
            <a:r>
              <a:rPr lang="ru-RU" dirty="0" smtClean="0"/>
              <a:t>Мок</a:t>
            </a:r>
            <a:r>
              <a:rPr lang="en-US" dirty="0" smtClean="0"/>
              <a:t>(Mock)</a:t>
            </a:r>
            <a:r>
              <a:rPr lang="ru-RU" dirty="0" smtClean="0"/>
              <a:t>- имеет строго заданное поведение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4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Абстракции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EF6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IDbSet</a:t>
            </a:r>
            <a:r>
              <a:rPr lang="en-US" dirty="0"/>
              <a:t> &lt;</a:t>
            </a:r>
            <a:r>
              <a:rPr lang="en-US" dirty="0" err="1"/>
              <a:t>TEntity</a:t>
            </a:r>
            <a:r>
              <a:rPr lang="en-US" dirty="0" smtClean="0"/>
              <a:t>&gt;  – </a:t>
            </a:r>
            <a:r>
              <a:rPr lang="ru-RU" dirty="0" smtClean="0"/>
              <a:t>интерфейс для </a:t>
            </a:r>
            <a:r>
              <a:rPr lang="en-US" dirty="0" err="1" smtClean="0"/>
              <a:t>DbSet</a:t>
            </a:r>
            <a:endParaRPr lang="en-US" dirty="0" smtClean="0"/>
          </a:p>
          <a:p>
            <a:r>
              <a:rPr lang="ru-RU" dirty="0" smtClean="0"/>
              <a:t>Выделение интерфейса для класса контекста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5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Абстракции для доступа к данным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8B"/>
                </a:solidFill>
                <a:latin typeface="Consolas"/>
              </a:rPr>
              <a:t>ICommonRepository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00008B"/>
                </a:solidFill>
                <a:latin typeface="Consolas"/>
              </a:rPr>
              <a:t>TDbEntity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&gt; </a:t>
            </a:r>
            <a:endParaRPr lang="ru-RU" sz="2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8B8B"/>
                </a:solidFill>
                <a:latin typeface="Consolas"/>
              </a:rPr>
              <a:t>Add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8B"/>
                </a:solidFill>
                <a:latin typeface="Consolas"/>
              </a:rPr>
              <a:t>TDbEntity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dbEntity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B8B"/>
                </a:solidFill>
                <a:latin typeface="Consolas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8B"/>
                </a:solidFill>
                <a:latin typeface="Consolas"/>
              </a:rPr>
              <a:t>TDbEntity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dbEntity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8B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8B"/>
                </a:solidFill>
                <a:latin typeface="Consolas"/>
              </a:rPr>
              <a:t>TDbEntity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8B8B"/>
                </a:solidFill>
                <a:latin typeface="Consolas"/>
              </a:rPr>
              <a:t>FindById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[] id);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8B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8B"/>
                </a:solidFill>
                <a:latin typeface="Consolas"/>
              </a:rPr>
              <a:t>IQueryable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8B"/>
                </a:solidFill>
                <a:latin typeface="Consolas"/>
              </a:rPr>
              <a:t>TDbEntity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2400" dirty="0">
                <a:solidFill>
                  <a:srgbClr val="008B8B"/>
                </a:solidFill>
                <a:latin typeface="Consolas"/>
              </a:rPr>
              <a:t>Find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1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Абстракции для доступа к данным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 err="1">
                <a:solidFill>
                  <a:srgbClr val="00008B"/>
                </a:solidFill>
                <a:latin typeface="Consolas"/>
              </a:rPr>
              <a:t>IRepositoryManager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800" dirty="0" err="1">
                <a:solidFill>
                  <a:srgbClr val="00008B"/>
                </a:solidFill>
                <a:latin typeface="Consolas"/>
              </a:rPr>
              <a:t>ICommonRepository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 err="1">
                <a:solidFill>
                  <a:srgbClr val="00008B"/>
                </a:solidFill>
                <a:latin typeface="Consolas"/>
              </a:rPr>
              <a:t>TDbEntity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2800" dirty="0" err="1">
                <a:solidFill>
                  <a:srgbClr val="008B8B"/>
                </a:solidFill>
                <a:latin typeface="Consolas"/>
              </a:rPr>
              <a:t>GetCommonRepository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 err="1">
                <a:solidFill>
                  <a:srgbClr val="00008B"/>
                </a:solidFill>
                <a:latin typeface="Consolas"/>
              </a:rPr>
              <a:t>TDbEntity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&gt;(); 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8B8B"/>
                </a:solidFill>
                <a:latin typeface="Consolas"/>
              </a:rPr>
              <a:t>SaveChanges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sz="2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6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абстракци</a:t>
            </a:r>
            <a:r>
              <a:rPr lang="ru-RU" dirty="0"/>
              <a:t>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«Боевая»</a:t>
            </a:r>
          </a:p>
          <a:p>
            <a:pPr lvl="1"/>
            <a:r>
              <a:rPr lang="ru-RU" dirty="0" smtClean="0"/>
              <a:t>Адаптер к </a:t>
            </a:r>
            <a:r>
              <a:rPr lang="en-US" dirty="0" smtClean="0"/>
              <a:t>Entity Framework</a:t>
            </a:r>
            <a:r>
              <a:rPr lang="ru-RU" dirty="0" smtClean="0"/>
              <a:t> </a:t>
            </a:r>
            <a:r>
              <a:rPr lang="en-US" dirty="0" err="1" smtClean="0"/>
              <a:t>DbContext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DbSet</a:t>
            </a:r>
            <a:endParaRPr lang="ru-RU" dirty="0" smtClean="0"/>
          </a:p>
          <a:p>
            <a:r>
              <a:rPr lang="ru-RU" dirty="0" smtClean="0"/>
              <a:t>«Тестовая» для общих целей</a:t>
            </a:r>
          </a:p>
          <a:p>
            <a:pPr lvl="1"/>
            <a:r>
              <a:rPr lang="ru-RU" dirty="0" smtClean="0"/>
              <a:t>Основана на классе </a:t>
            </a:r>
            <a:r>
              <a:rPr lang="en-US" dirty="0" smtClean="0"/>
              <a:t>List&lt;T&gt;</a:t>
            </a:r>
          </a:p>
          <a:p>
            <a:pPr lvl="1"/>
            <a:r>
              <a:rPr lang="ru-RU" dirty="0" smtClean="0"/>
              <a:t>Эмулирует некоторые возможности </a:t>
            </a:r>
            <a:r>
              <a:rPr lang="en-US" dirty="0" smtClean="0"/>
              <a:t>EF</a:t>
            </a:r>
          </a:p>
          <a:p>
            <a:r>
              <a:rPr lang="ru-RU" dirty="0" smtClean="0"/>
              <a:t>«Тестовая» для конкретных целей</a:t>
            </a:r>
          </a:p>
          <a:p>
            <a:pPr lvl="1"/>
            <a:r>
              <a:rPr lang="ru-RU" dirty="0" smtClean="0"/>
              <a:t>Основана на библиотеке </a:t>
            </a:r>
            <a:r>
              <a:rPr lang="en-US" dirty="0" smtClean="0"/>
              <a:t>Mock</a:t>
            </a:r>
          </a:p>
          <a:p>
            <a:pPr lvl="1"/>
            <a:r>
              <a:rPr lang="ru-RU" dirty="0" smtClean="0"/>
              <a:t>Возвращает заданные значения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2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Тестовая реализация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39831"/>
              </p:ext>
            </p:extLst>
          </p:nvPr>
        </p:nvGraphicFramePr>
        <p:xfrm>
          <a:off x="323528" y="1412776"/>
          <a:ext cx="8424936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604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/>
                        <a:t>+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/>
                        <a:t>-</a:t>
                      </a:r>
                      <a:endParaRPr lang="ru-R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99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3200" dirty="0" smtClean="0"/>
                        <a:t>Использование её соответствует идеологии модульного тестирования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3200" dirty="0" smtClean="0"/>
                        <a:t>Быстрый запуск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3200" dirty="0" smtClean="0"/>
                        <a:t>Можно не инициализировать данные полностью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3200" dirty="0" smtClean="0"/>
                        <a:t>Ведет себя иначе чем реализация </a:t>
                      </a:r>
                      <a:r>
                        <a:rPr lang="en-US" sz="3200" dirty="0" smtClean="0"/>
                        <a:t>EF</a:t>
                      </a:r>
                      <a:endParaRPr lang="ru-RU" sz="3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3200" dirty="0" smtClean="0"/>
                        <a:t>Сложно протестировать сложную логику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3200" dirty="0" smtClean="0"/>
                        <a:t>Требуется управлять зависимостями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3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Сложные случаи запускать на реальном </a:t>
            </a:r>
            <a:r>
              <a:rPr lang="en-US" dirty="0" smtClean="0"/>
              <a:t>Entity Framework</a:t>
            </a:r>
          </a:p>
          <a:p>
            <a:pPr lvl="1"/>
            <a:r>
              <a:rPr lang="ru-RU" dirty="0" smtClean="0"/>
              <a:t>Это уже не 100% модульное тестирование, а отчасти интеграционное</a:t>
            </a:r>
          </a:p>
          <a:p>
            <a:pPr lvl="1"/>
            <a:r>
              <a:rPr lang="ru-RU" dirty="0" smtClean="0"/>
              <a:t>Вариации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Использовать полноценную БД </a:t>
            </a:r>
            <a:r>
              <a:rPr lang="en-US" dirty="0" smtClean="0"/>
              <a:t>MS SQL</a:t>
            </a:r>
            <a:r>
              <a:rPr lang="ru-RU" dirty="0" smtClean="0"/>
              <a:t>.</a:t>
            </a:r>
          </a:p>
          <a:p>
            <a:pPr marL="1371600" lvl="2" indent="-514350">
              <a:buFont typeface="+mj-lt"/>
              <a:buAutoNum type="alphaLcParenR"/>
            </a:pPr>
            <a:r>
              <a:rPr lang="ru-RU" dirty="0" smtClean="0"/>
              <a:t>Восстановление из </a:t>
            </a:r>
            <a:r>
              <a:rPr lang="ru-RU" dirty="0" err="1" smtClean="0"/>
              <a:t>бэкапа</a:t>
            </a:r>
            <a:endParaRPr lang="ru-RU" dirty="0" smtClean="0"/>
          </a:p>
          <a:p>
            <a:pPr marL="1371600" lvl="2" indent="-514350">
              <a:buFont typeface="+mj-lt"/>
              <a:buAutoNum type="alphaLcParenR"/>
            </a:pPr>
            <a:r>
              <a:rPr lang="ru-RU" dirty="0" smtClean="0"/>
              <a:t>Восстановление из </a:t>
            </a:r>
            <a:r>
              <a:rPr lang="en-US" dirty="0" smtClean="0"/>
              <a:t>snapshot</a:t>
            </a:r>
            <a:endParaRPr lang="ru-RU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Использование </a:t>
            </a:r>
            <a:r>
              <a:rPr lang="en-US" dirty="0" err="1" smtClean="0"/>
              <a:t>InMemory</a:t>
            </a:r>
            <a:r>
              <a:rPr lang="en-US" dirty="0" smtClean="0"/>
              <a:t> Database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5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15286</TotalTime>
  <Words>737</Words>
  <Application>Microsoft Office PowerPoint</Application>
  <PresentationFormat>Экран (4:3)</PresentationFormat>
  <Paragraphs>205</Paragraphs>
  <Slides>25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Тема Office</vt:lpstr>
      <vt:lpstr>Модульное тестирование приложений на Entity Framework</vt:lpstr>
      <vt:lpstr>Entity Framework</vt:lpstr>
      <vt:lpstr>Использование заглушек и мок-объектов для модульного тестирования</vt:lpstr>
      <vt:lpstr>Абстракции в EF6</vt:lpstr>
      <vt:lpstr>Абстракции для доступа к данным</vt:lpstr>
      <vt:lpstr>Абстракции для доступа к данным</vt:lpstr>
      <vt:lpstr>Реализация абстракций</vt:lpstr>
      <vt:lpstr>Тестовая реализация</vt:lpstr>
      <vt:lpstr>Идея!</vt:lpstr>
      <vt:lpstr>БД MS SQL для тестов</vt:lpstr>
      <vt:lpstr>БД MS SQL для тестов</vt:lpstr>
      <vt:lpstr>Альтернативы</vt:lpstr>
      <vt:lpstr>Effort для EF6</vt:lpstr>
      <vt:lpstr>Архитектура Effort</vt:lpstr>
      <vt:lpstr>Архитектура Effort</vt:lpstr>
      <vt:lpstr>Архитектура Effort</vt:lpstr>
      <vt:lpstr>Движок NMemory</vt:lpstr>
      <vt:lpstr>Движок NMemory</vt:lpstr>
      <vt:lpstr>Инициализация Effort</vt:lpstr>
      <vt:lpstr>Производительность</vt:lpstr>
      <vt:lpstr>Производительность</vt:lpstr>
      <vt:lpstr>Ограничения</vt:lpstr>
      <vt:lpstr>Ef Core InMemory</vt:lpstr>
      <vt:lpstr>Исходники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на митап иванов</dc:title>
  <dc:creator>User</dc:creator>
  <cp:lastModifiedBy>admin</cp:lastModifiedBy>
  <cp:revision>124</cp:revision>
  <dcterms:created xsi:type="dcterms:W3CDTF">2016-12-27T13:05:24Z</dcterms:created>
  <dcterms:modified xsi:type="dcterms:W3CDTF">2017-02-28T12:42:48Z</dcterms:modified>
</cp:coreProperties>
</file>