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79" r:id="rId8"/>
    <p:sldId id="280" r:id="rId9"/>
    <p:sldId id="281" r:id="rId10"/>
    <p:sldId id="267" r:id="rId11"/>
    <p:sldId id="268" r:id="rId12"/>
    <p:sldId id="282" r:id="rId13"/>
    <p:sldId id="283" r:id="rId14"/>
    <p:sldId id="284" r:id="rId15"/>
    <p:sldId id="285" r:id="rId16"/>
    <p:sldId id="287" r:id="rId17"/>
    <p:sldId id="288" r:id="rId18"/>
    <p:sldId id="271" r:id="rId19"/>
    <p:sldId id="277" r:id="rId20"/>
    <p:sldId id="278"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886E3-9889-4079-BC9E-A700798DF2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04A9457-47E4-4E57-B104-5353F5F0D5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1E00EE3-5252-4EB8-BE93-80E2A18ECD7A}"/>
              </a:ext>
            </a:extLst>
          </p:cNvPr>
          <p:cNvSpPr>
            <a:spLocks noGrp="1"/>
          </p:cNvSpPr>
          <p:nvPr>
            <p:ph type="dt" sz="half" idx="10"/>
          </p:nvPr>
        </p:nvSpPr>
        <p:spPr/>
        <p:txBody>
          <a:bodyPr/>
          <a:lstStyle/>
          <a:p>
            <a:fld id="{44B1DB67-FC5E-4B25-A352-A322E345F110}" type="datetimeFigureOut">
              <a:rPr lang="en-CA" smtClean="0"/>
              <a:t>2019-09-27</a:t>
            </a:fld>
            <a:endParaRPr lang="en-CA"/>
          </a:p>
        </p:txBody>
      </p:sp>
      <p:sp>
        <p:nvSpPr>
          <p:cNvPr id="5" name="Footer Placeholder 4">
            <a:extLst>
              <a:ext uri="{FF2B5EF4-FFF2-40B4-BE49-F238E27FC236}">
                <a16:creationId xmlns:a16="http://schemas.microsoft.com/office/drawing/2014/main" id="{A78B0679-D3EF-4BC8-A5F5-EC3F4EA19B4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2276342-CEA8-4242-B102-03DDD69ED2F6}"/>
              </a:ext>
            </a:extLst>
          </p:cNvPr>
          <p:cNvSpPr>
            <a:spLocks noGrp="1"/>
          </p:cNvSpPr>
          <p:nvPr>
            <p:ph type="sldNum" sz="quarter" idx="12"/>
          </p:nvPr>
        </p:nvSpPr>
        <p:spPr/>
        <p:txBody>
          <a:bodyPr/>
          <a:lstStyle/>
          <a:p>
            <a:fld id="{6E3275ED-A8CD-4921-BD97-599B2053A8CE}" type="slidenum">
              <a:rPr lang="en-CA" smtClean="0"/>
              <a:t>‹#›</a:t>
            </a:fld>
            <a:endParaRPr lang="en-CA"/>
          </a:p>
        </p:txBody>
      </p:sp>
    </p:spTree>
    <p:extLst>
      <p:ext uri="{BB962C8B-B14F-4D97-AF65-F5344CB8AC3E}">
        <p14:creationId xmlns:p14="http://schemas.microsoft.com/office/powerpoint/2010/main" val="722906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EDCD5-7CD8-4D45-A281-91C44829A6C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E1ACF3B-B0DD-4425-801C-03B1A92649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B3E2DAA-47D9-47C8-96CB-4C62F2B1C87B}"/>
              </a:ext>
            </a:extLst>
          </p:cNvPr>
          <p:cNvSpPr>
            <a:spLocks noGrp="1"/>
          </p:cNvSpPr>
          <p:nvPr>
            <p:ph type="dt" sz="half" idx="10"/>
          </p:nvPr>
        </p:nvSpPr>
        <p:spPr/>
        <p:txBody>
          <a:bodyPr/>
          <a:lstStyle/>
          <a:p>
            <a:fld id="{44B1DB67-FC5E-4B25-A352-A322E345F110}" type="datetimeFigureOut">
              <a:rPr lang="en-CA" smtClean="0"/>
              <a:t>2019-09-27</a:t>
            </a:fld>
            <a:endParaRPr lang="en-CA"/>
          </a:p>
        </p:txBody>
      </p:sp>
      <p:sp>
        <p:nvSpPr>
          <p:cNvPr id="5" name="Footer Placeholder 4">
            <a:extLst>
              <a:ext uri="{FF2B5EF4-FFF2-40B4-BE49-F238E27FC236}">
                <a16:creationId xmlns:a16="http://schemas.microsoft.com/office/drawing/2014/main" id="{0F8A828C-5BCE-4D75-A4E7-DA34D17BA56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AEBCBFB-FDE8-4191-939B-91A12FC96925}"/>
              </a:ext>
            </a:extLst>
          </p:cNvPr>
          <p:cNvSpPr>
            <a:spLocks noGrp="1"/>
          </p:cNvSpPr>
          <p:nvPr>
            <p:ph type="sldNum" sz="quarter" idx="12"/>
          </p:nvPr>
        </p:nvSpPr>
        <p:spPr/>
        <p:txBody>
          <a:bodyPr/>
          <a:lstStyle/>
          <a:p>
            <a:fld id="{6E3275ED-A8CD-4921-BD97-599B2053A8CE}" type="slidenum">
              <a:rPr lang="en-CA" smtClean="0"/>
              <a:t>‹#›</a:t>
            </a:fld>
            <a:endParaRPr lang="en-CA"/>
          </a:p>
        </p:txBody>
      </p:sp>
    </p:spTree>
    <p:extLst>
      <p:ext uri="{BB962C8B-B14F-4D97-AF65-F5344CB8AC3E}">
        <p14:creationId xmlns:p14="http://schemas.microsoft.com/office/powerpoint/2010/main" val="3086051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A1FE03-FD12-4B0F-9168-971C7A1812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5C2BB1D-0434-4058-9E54-FFBAA24358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D04A47C-8CDC-4CD0-AF5B-427E330701D7}"/>
              </a:ext>
            </a:extLst>
          </p:cNvPr>
          <p:cNvSpPr>
            <a:spLocks noGrp="1"/>
          </p:cNvSpPr>
          <p:nvPr>
            <p:ph type="dt" sz="half" idx="10"/>
          </p:nvPr>
        </p:nvSpPr>
        <p:spPr/>
        <p:txBody>
          <a:bodyPr/>
          <a:lstStyle/>
          <a:p>
            <a:fld id="{44B1DB67-FC5E-4B25-A352-A322E345F110}" type="datetimeFigureOut">
              <a:rPr lang="en-CA" smtClean="0"/>
              <a:t>2019-09-27</a:t>
            </a:fld>
            <a:endParaRPr lang="en-CA"/>
          </a:p>
        </p:txBody>
      </p:sp>
      <p:sp>
        <p:nvSpPr>
          <p:cNvPr id="5" name="Footer Placeholder 4">
            <a:extLst>
              <a:ext uri="{FF2B5EF4-FFF2-40B4-BE49-F238E27FC236}">
                <a16:creationId xmlns:a16="http://schemas.microsoft.com/office/drawing/2014/main" id="{6E597745-0CB6-414E-B5BF-F9B3BC6DC26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096578D-3261-4C60-9749-E8ED66D9B926}"/>
              </a:ext>
            </a:extLst>
          </p:cNvPr>
          <p:cNvSpPr>
            <a:spLocks noGrp="1"/>
          </p:cNvSpPr>
          <p:nvPr>
            <p:ph type="sldNum" sz="quarter" idx="12"/>
          </p:nvPr>
        </p:nvSpPr>
        <p:spPr/>
        <p:txBody>
          <a:bodyPr/>
          <a:lstStyle/>
          <a:p>
            <a:fld id="{6E3275ED-A8CD-4921-BD97-599B2053A8CE}" type="slidenum">
              <a:rPr lang="en-CA" smtClean="0"/>
              <a:t>‹#›</a:t>
            </a:fld>
            <a:endParaRPr lang="en-CA"/>
          </a:p>
        </p:txBody>
      </p:sp>
    </p:spTree>
    <p:extLst>
      <p:ext uri="{BB962C8B-B14F-4D97-AF65-F5344CB8AC3E}">
        <p14:creationId xmlns:p14="http://schemas.microsoft.com/office/powerpoint/2010/main" val="2660421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BD2C-AB2E-46A6-A9F1-7B3F62982F3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4726B3B-D3F3-40E0-ADB7-F42E4DB11F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FD1D461-EBA6-45E1-9B22-BCA24E648200}"/>
              </a:ext>
            </a:extLst>
          </p:cNvPr>
          <p:cNvSpPr>
            <a:spLocks noGrp="1"/>
          </p:cNvSpPr>
          <p:nvPr>
            <p:ph type="dt" sz="half" idx="10"/>
          </p:nvPr>
        </p:nvSpPr>
        <p:spPr/>
        <p:txBody>
          <a:bodyPr/>
          <a:lstStyle/>
          <a:p>
            <a:fld id="{44B1DB67-FC5E-4B25-A352-A322E345F110}" type="datetimeFigureOut">
              <a:rPr lang="en-CA" smtClean="0"/>
              <a:t>2019-09-27</a:t>
            </a:fld>
            <a:endParaRPr lang="en-CA"/>
          </a:p>
        </p:txBody>
      </p:sp>
      <p:sp>
        <p:nvSpPr>
          <p:cNvPr id="5" name="Footer Placeholder 4">
            <a:extLst>
              <a:ext uri="{FF2B5EF4-FFF2-40B4-BE49-F238E27FC236}">
                <a16:creationId xmlns:a16="http://schemas.microsoft.com/office/drawing/2014/main" id="{40465AC7-42E4-4948-BFA9-3FF8C12D65F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A735F85-4528-4995-B83D-EF6660D6B753}"/>
              </a:ext>
            </a:extLst>
          </p:cNvPr>
          <p:cNvSpPr>
            <a:spLocks noGrp="1"/>
          </p:cNvSpPr>
          <p:nvPr>
            <p:ph type="sldNum" sz="quarter" idx="12"/>
          </p:nvPr>
        </p:nvSpPr>
        <p:spPr/>
        <p:txBody>
          <a:bodyPr/>
          <a:lstStyle/>
          <a:p>
            <a:fld id="{6E3275ED-A8CD-4921-BD97-599B2053A8CE}" type="slidenum">
              <a:rPr lang="en-CA" smtClean="0"/>
              <a:t>‹#›</a:t>
            </a:fld>
            <a:endParaRPr lang="en-CA"/>
          </a:p>
        </p:txBody>
      </p:sp>
    </p:spTree>
    <p:extLst>
      <p:ext uri="{BB962C8B-B14F-4D97-AF65-F5344CB8AC3E}">
        <p14:creationId xmlns:p14="http://schemas.microsoft.com/office/powerpoint/2010/main" val="1165111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48C65-8B00-46F0-B67B-66523FCD18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8F6B903-EA25-45B8-ABBA-6E2F014362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9EAAEF-0F6A-49D1-BCDD-A517DD9326F2}"/>
              </a:ext>
            </a:extLst>
          </p:cNvPr>
          <p:cNvSpPr>
            <a:spLocks noGrp="1"/>
          </p:cNvSpPr>
          <p:nvPr>
            <p:ph type="dt" sz="half" idx="10"/>
          </p:nvPr>
        </p:nvSpPr>
        <p:spPr/>
        <p:txBody>
          <a:bodyPr/>
          <a:lstStyle/>
          <a:p>
            <a:fld id="{44B1DB67-FC5E-4B25-A352-A322E345F110}" type="datetimeFigureOut">
              <a:rPr lang="en-CA" smtClean="0"/>
              <a:t>2019-09-27</a:t>
            </a:fld>
            <a:endParaRPr lang="en-CA"/>
          </a:p>
        </p:txBody>
      </p:sp>
      <p:sp>
        <p:nvSpPr>
          <p:cNvPr id="5" name="Footer Placeholder 4">
            <a:extLst>
              <a:ext uri="{FF2B5EF4-FFF2-40B4-BE49-F238E27FC236}">
                <a16:creationId xmlns:a16="http://schemas.microsoft.com/office/drawing/2014/main" id="{7E36E26D-614A-4E39-88CE-1D0DD1655DA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6AFB009-FC98-4C7F-945C-B1D9D7025C3E}"/>
              </a:ext>
            </a:extLst>
          </p:cNvPr>
          <p:cNvSpPr>
            <a:spLocks noGrp="1"/>
          </p:cNvSpPr>
          <p:nvPr>
            <p:ph type="sldNum" sz="quarter" idx="12"/>
          </p:nvPr>
        </p:nvSpPr>
        <p:spPr/>
        <p:txBody>
          <a:bodyPr/>
          <a:lstStyle/>
          <a:p>
            <a:fld id="{6E3275ED-A8CD-4921-BD97-599B2053A8CE}" type="slidenum">
              <a:rPr lang="en-CA" smtClean="0"/>
              <a:t>‹#›</a:t>
            </a:fld>
            <a:endParaRPr lang="en-CA"/>
          </a:p>
        </p:txBody>
      </p:sp>
    </p:spTree>
    <p:extLst>
      <p:ext uri="{BB962C8B-B14F-4D97-AF65-F5344CB8AC3E}">
        <p14:creationId xmlns:p14="http://schemas.microsoft.com/office/powerpoint/2010/main" val="1008324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EEE31-5971-4292-915E-A62A5A2C657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F062FBC-19F6-4217-B93B-529531DA49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2AA5568-37E8-4899-B977-BEE49C87AC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8886492-9E38-4937-BBCB-755DC1365B43}"/>
              </a:ext>
            </a:extLst>
          </p:cNvPr>
          <p:cNvSpPr>
            <a:spLocks noGrp="1"/>
          </p:cNvSpPr>
          <p:nvPr>
            <p:ph type="dt" sz="half" idx="10"/>
          </p:nvPr>
        </p:nvSpPr>
        <p:spPr/>
        <p:txBody>
          <a:bodyPr/>
          <a:lstStyle/>
          <a:p>
            <a:fld id="{44B1DB67-FC5E-4B25-A352-A322E345F110}" type="datetimeFigureOut">
              <a:rPr lang="en-CA" smtClean="0"/>
              <a:t>2019-09-27</a:t>
            </a:fld>
            <a:endParaRPr lang="en-CA"/>
          </a:p>
        </p:txBody>
      </p:sp>
      <p:sp>
        <p:nvSpPr>
          <p:cNvPr id="6" name="Footer Placeholder 5">
            <a:extLst>
              <a:ext uri="{FF2B5EF4-FFF2-40B4-BE49-F238E27FC236}">
                <a16:creationId xmlns:a16="http://schemas.microsoft.com/office/drawing/2014/main" id="{CDB519E1-96BB-4D3F-A8EC-8BD89005138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5B8768A-5962-4B1D-8F38-D923D9EE422B}"/>
              </a:ext>
            </a:extLst>
          </p:cNvPr>
          <p:cNvSpPr>
            <a:spLocks noGrp="1"/>
          </p:cNvSpPr>
          <p:nvPr>
            <p:ph type="sldNum" sz="quarter" idx="12"/>
          </p:nvPr>
        </p:nvSpPr>
        <p:spPr/>
        <p:txBody>
          <a:bodyPr/>
          <a:lstStyle/>
          <a:p>
            <a:fld id="{6E3275ED-A8CD-4921-BD97-599B2053A8CE}" type="slidenum">
              <a:rPr lang="en-CA" smtClean="0"/>
              <a:t>‹#›</a:t>
            </a:fld>
            <a:endParaRPr lang="en-CA"/>
          </a:p>
        </p:txBody>
      </p:sp>
    </p:spTree>
    <p:extLst>
      <p:ext uri="{BB962C8B-B14F-4D97-AF65-F5344CB8AC3E}">
        <p14:creationId xmlns:p14="http://schemas.microsoft.com/office/powerpoint/2010/main" val="3081238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461E-6A3E-48FC-BA91-A54538D8400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3F2EEFB-98E1-443E-80CE-1067C15FAC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618666-4A52-4B86-B1D1-B96432C79A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E31AC19-D411-4AF3-9625-8B03EA391D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F2600D-1825-4A1E-9149-A7E55ADC8C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40DFD1D-8887-4ABD-8BE2-8D1F1E37E182}"/>
              </a:ext>
            </a:extLst>
          </p:cNvPr>
          <p:cNvSpPr>
            <a:spLocks noGrp="1"/>
          </p:cNvSpPr>
          <p:nvPr>
            <p:ph type="dt" sz="half" idx="10"/>
          </p:nvPr>
        </p:nvSpPr>
        <p:spPr/>
        <p:txBody>
          <a:bodyPr/>
          <a:lstStyle/>
          <a:p>
            <a:fld id="{44B1DB67-FC5E-4B25-A352-A322E345F110}" type="datetimeFigureOut">
              <a:rPr lang="en-CA" smtClean="0"/>
              <a:t>2019-09-27</a:t>
            </a:fld>
            <a:endParaRPr lang="en-CA"/>
          </a:p>
        </p:txBody>
      </p:sp>
      <p:sp>
        <p:nvSpPr>
          <p:cNvPr id="8" name="Footer Placeholder 7">
            <a:extLst>
              <a:ext uri="{FF2B5EF4-FFF2-40B4-BE49-F238E27FC236}">
                <a16:creationId xmlns:a16="http://schemas.microsoft.com/office/drawing/2014/main" id="{9E438098-41B2-4645-9C50-F5197A73603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4234985-E919-4134-9A15-0C5B1D6F02D1}"/>
              </a:ext>
            </a:extLst>
          </p:cNvPr>
          <p:cNvSpPr>
            <a:spLocks noGrp="1"/>
          </p:cNvSpPr>
          <p:nvPr>
            <p:ph type="sldNum" sz="quarter" idx="12"/>
          </p:nvPr>
        </p:nvSpPr>
        <p:spPr/>
        <p:txBody>
          <a:bodyPr/>
          <a:lstStyle/>
          <a:p>
            <a:fld id="{6E3275ED-A8CD-4921-BD97-599B2053A8CE}" type="slidenum">
              <a:rPr lang="en-CA" smtClean="0"/>
              <a:t>‹#›</a:t>
            </a:fld>
            <a:endParaRPr lang="en-CA"/>
          </a:p>
        </p:txBody>
      </p:sp>
    </p:spTree>
    <p:extLst>
      <p:ext uri="{BB962C8B-B14F-4D97-AF65-F5344CB8AC3E}">
        <p14:creationId xmlns:p14="http://schemas.microsoft.com/office/powerpoint/2010/main" val="4186393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01B34-67BE-4B78-9855-77F222C04FF7}"/>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2A9EBD4-A10B-4C65-A758-EAF12DCA84C1}"/>
              </a:ext>
            </a:extLst>
          </p:cNvPr>
          <p:cNvSpPr>
            <a:spLocks noGrp="1"/>
          </p:cNvSpPr>
          <p:nvPr>
            <p:ph type="dt" sz="half" idx="10"/>
          </p:nvPr>
        </p:nvSpPr>
        <p:spPr/>
        <p:txBody>
          <a:bodyPr/>
          <a:lstStyle/>
          <a:p>
            <a:fld id="{44B1DB67-FC5E-4B25-A352-A322E345F110}" type="datetimeFigureOut">
              <a:rPr lang="en-CA" smtClean="0"/>
              <a:t>2019-09-27</a:t>
            </a:fld>
            <a:endParaRPr lang="en-CA"/>
          </a:p>
        </p:txBody>
      </p:sp>
      <p:sp>
        <p:nvSpPr>
          <p:cNvPr id="4" name="Footer Placeholder 3">
            <a:extLst>
              <a:ext uri="{FF2B5EF4-FFF2-40B4-BE49-F238E27FC236}">
                <a16:creationId xmlns:a16="http://schemas.microsoft.com/office/drawing/2014/main" id="{FFDA0096-34BB-4865-96FA-BC2E546DCB10}"/>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B24814F1-0116-48D7-AAD0-6F523E089280}"/>
              </a:ext>
            </a:extLst>
          </p:cNvPr>
          <p:cNvSpPr>
            <a:spLocks noGrp="1"/>
          </p:cNvSpPr>
          <p:nvPr>
            <p:ph type="sldNum" sz="quarter" idx="12"/>
          </p:nvPr>
        </p:nvSpPr>
        <p:spPr/>
        <p:txBody>
          <a:bodyPr/>
          <a:lstStyle/>
          <a:p>
            <a:fld id="{6E3275ED-A8CD-4921-BD97-599B2053A8CE}" type="slidenum">
              <a:rPr lang="en-CA" smtClean="0"/>
              <a:t>‹#›</a:t>
            </a:fld>
            <a:endParaRPr lang="en-CA"/>
          </a:p>
        </p:txBody>
      </p:sp>
    </p:spTree>
    <p:extLst>
      <p:ext uri="{BB962C8B-B14F-4D97-AF65-F5344CB8AC3E}">
        <p14:creationId xmlns:p14="http://schemas.microsoft.com/office/powerpoint/2010/main" val="81224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7C5B5F-F006-4E07-827B-46EA00AA82AE}"/>
              </a:ext>
            </a:extLst>
          </p:cNvPr>
          <p:cNvSpPr>
            <a:spLocks noGrp="1"/>
          </p:cNvSpPr>
          <p:nvPr>
            <p:ph type="dt" sz="half" idx="10"/>
          </p:nvPr>
        </p:nvSpPr>
        <p:spPr/>
        <p:txBody>
          <a:bodyPr/>
          <a:lstStyle/>
          <a:p>
            <a:fld id="{44B1DB67-FC5E-4B25-A352-A322E345F110}" type="datetimeFigureOut">
              <a:rPr lang="en-CA" smtClean="0"/>
              <a:t>2019-09-27</a:t>
            </a:fld>
            <a:endParaRPr lang="en-CA"/>
          </a:p>
        </p:txBody>
      </p:sp>
      <p:sp>
        <p:nvSpPr>
          <p:cNvPr id="3" name="Footer Placeholder 2">
            <a:extLst>
              <a:ext uri="{FF2B5EF4-FFF2-40B4-BE49-F238E27FC236}">
                <a16:creationId xmlns:a16="http://schemas.microsoft.com/office/drawing/2014/main" id="{125E39E9-0D80-48F6-9A1A-9B4AE2746251}"/>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17D60CD-5C7A-4674-83CF-F19B3CE53852}"/>
              </a:ext>
            </a:extLst>
          </p:cNvPr>
          <p:cNvSpPr>
            <a:spLocks noGrp="1"/>
          </p:cNvSpPr>
          <p:nvPr>
            <p:ph type="sldNum" sz="quarter" idx="12"/>
          </p:nvPr>
        </p:nvSpPr>
        <p:spPr/>
        <p:txBody>
          <a:bodyPr/>
          <a:lstStyle/>
          <a:p>
            <a:fld id="{6E3275ED-A8CD-4921-BD97-599B2053A8CE}" type="slidenum">
              <a:rPr lang="en-CA" smtClean="0"/>
              <a:t>‹#›</a:t>
            </a:fld>
            <a:endParaRPr lang="en-CA"/>
          </a:p>
        </p:txBody>
      </p:sp>
    </p:spTree>
    <p:extLst>
      <p:ext uri="{BB962C8B-B14F-4D97-AF65-F5344CB8AC3E}">
        <p14:creationId xmlns:p14="http://schemas.microsoft.com/office/powerpoint/2010/main" val="2054339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7DB77-E7F0-4C5A-BA3B-5055F0ABF7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FF4632A-D9D5-43AF-B41B-B42C23C310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B0BD16C-4B1A-45D4-B77E-A9B7BE7C5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CF165C-F795-4A2D-82FE-D80670368DB2}"/>
              </a:ext>
            </a:extLst>
          </p:cNvPr>
          <p:cNvSpPr>
            <a:spLocks noGrp="1"/>
          </p:cNvSpPr>
          <p:nvPr>
            <p:ph type="dt" sz="half" idx="10"/>
          </p:nvPr>
        </p:nvSpPr>
        <p:spPr/>
        <p:txBody>
          <a:bodyPr/>
          <a:lstStyle/>
          <a:p>
            <a:fld id="{44B1DB67-FC5E-4B25-A352-A322E345F110}" type="datetimeFigureOut">
              <a:rPr lang="en-CA" smtClean="0"/>
              <a:t>2019-09-27</a:t>
            </a:fld>
            <a:endParaRPr lang="en-CA"/>
          </a:p>
        </p:txBody>
      </p:sp>
      <p:sp>
        <p:nvSpPr>
          <p:cNvPr id="6" name="Footer Placeholder 5">
            <a:extLst>
              <a:ext uri="{FF2B5EF4-FFF2-40B4-BE49-F238E27FC236}">
                <a16:creationId xmlns:a16="http://schemas.microsoft.com/office/drawing/2014/main" id="{DCBC3F71-D1CB-49F5-BF3E-6DDBAE703F6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337C380-82A8-4CA9-8ED3-95FFF21D9433}"/>
              </a:ext>
            </a:extLst>
          </p:cNvPr>
          <p:cNvSpPr>
            <a:spLocks noGrp="1"/>
          </p:cNvSpPr>
          <p:nvPr>
            <p:ph type="sldNum" sz="quarter" idx="12"/>
          </p:nvPr>
        </p:nvSpPr>
        <p:spPr/>
        <p:txBody>
          <a:bodyPr/>
          <a:lstStyle/>
          <a:p>
            <a:fld id="{6E3275ED-A8CD-4921-BD97-599B2053A8CE}" type="slidenum">
              <a:rPr lang="en-CA" smtClean="0"/>
              <a:t>‹#›</a:t>
            </a:fld>
            <a:endParaRPr lang="en-CA"/>
          </a:p>
        </p:txBody>
      </p:sp>
    </p:spTree>
    <p:extLst>
      <p:ext uri="{BB962C8B-B14F-4D97-AF65-F5344CB8AC3E}">
        <p14:creationId xmlns:p14="http://schemas.microsoft.com/office/powerpoint/2010/main" val="3006241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7A278-E10F-48D1-9522-D5D659AD4C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B6E8294-C92A-4349-8383-AFF340DE36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B0FFE82-E399-4E5C-8F01-54448707E3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EC2B48-B1C0-48DF-865E-3BD8F4DF4620}"/>
              </a:ext>
            </a:extLst>
          </p:cNvPr>
          <p:cNvSpPr>
            <a:spLocks noGrp="1"/>
          </p:cNvSpPr>
          <p:nvPr>
            <p:ph type="dt" sz="half" idx="10"/>
          </p:nvPr>
        </p:nvSpPr>
        <p:spPr/>
        <p:txBody>
          <a:bodyPr/>
          <a:lstStyle/>
          <a:p>
            <a:fld id="{44B1DB67-FC5E-4B25-A352-A322E345F110}" type="datetimeFigureOut">
              <a:rPr lang="en-CA" smtClean="0"/>
              <a:t>2019-09-27</a:t>
            </a:fld>
            <a:endParaRPr lang="en-CA"/>
          </a:p>
        </p:txBody>
      </p:sp>
      <p:sp>
        <p:nvSpPr>
          <p:cNvPr id="6" name="Footer Placeholder 5">
            <a:extLst>
              <a:ext uri="{FF2B5EF4-FFF2-40B4-BE49-F238E27FC236}">
                <a16:creationId xmlns:a16="http://schemas.microsoft.com/office/drawing/2014/main" id="{B6F2B3FE-A875-4EF9-9FED-D362E98FE96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5965F59-D1AF-4649-9BE5-A3C815034606}"/>
              </a:ext>
            </a:extLst>
          </p:cNvPr>
          <p:cNvSpPr>
            <a:spLocks noGrp="1"/>
          </p:cNvSpPr>
          <p:nvPr>
            <p:ph type="sldNum" sz="quarter" idx="12"/>
          </p:nvPr>
        </p:nvSpPr>
        <p:spPr/>
        <p:txBody>
          <a:bodyPr/>
          <a:lstStyle/>
          <a:p>
            <a:fld id="{6E3275ED-A8CD-4921-BD97-599B2053A8CE}" type="slidenum">
              <a:rPr lang="en-CA" smtClean="0"/>
              <a:t>‹#›</a:t>
            </a:fld>
            <a:endParaRPr lang="en-CA"/>
          </a:p>
        </p:txBody>
      </p:sp>
    </p:spTree>
    <p:extLst>
      <p:ext uri="{BB962C8B-B14F-4D97-AF65-F5344CB8AC3E}">
        <p14:creationId xmlns:p14="http://schemas.microsoft.com/office/powerpoint/2010/main" val="3585283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31D724-8E88-4112-B884-590DFF116D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2560169-1367-40C9-A7B1-A9AD96EF27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DB01BF2-C486-4AFF-9B5E-A3BC304DB1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B1DB67-FC5E-4B25-A352-A322E345F110}" type="datetimeFigureOut">
              <a:rPr lang="en-CA" smtClean="0"/>
              <a:t>2019-09-27</a:t>
            </a:fld>
            <a:endParaRPr lang="en-CA"/>
          </a:p>
        </p:txBody>
      </p:sp>
      <p:sp>
        <p:nvSpPr>
          <p:cNvPr id="5" name="Footer Placeholder 4">
            <a:extLst>
              <a:ext uri="{FF2B5EF4-FFF2-40B4-BE49-F238E27FC236}">
                <a16:creationId xmlns:a16="http://schemas.microsoft.com/office/drawing/2014/main" id="{9B52015A-E178-41C8-AA97-3222227A7F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EBA6B1E-3516-4663-8879-F53F1EFDC8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3275ED-A8CD-4921-BD97-599B2053A8CE}" type="slidenum">
              <a:rPr lang="en-CA" smtClean="0"/>
              <a:t>‹#›</a:t>
            </a:fld>
            <a:endParaRPr lang="en-CA"/>
          </a:p>
        </p:txBody>
      </p:sp>
    </p:spTree>
    <p:extLst>
      <p:ext uri="{BB962C8B-B14F-4D97-AF65-F5344CB8AC3E}">
        <p14:creationId xmlns:p14="http://schemas.microsoft.com/office/powerpoint/2010/main" val="2465130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citibikenyc.com/system-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544DF-AE9E-43B1-A0AE-2B099258A587}"/>
              </a:ext>
            </a:extLst>
          </p:cNvPr>
          <p:cNvSpPr>
            <a:spLocks noGrp="1"/>
          </p:cNvSpPr>
          <p:nvPr>
            <p:ph type="ctrTitle"/>
          </p:nvPr>
        </p:nvSpPr>
        <p:spPr/>
        <p:txBody>
          <a:bodyPr/>
          <a:lstStyle/>
          <a:p>
            <a:r>
              <a:rPr lang="en-CA" b="1" dirty="0"/>
              <a:t>Bike Share Advertising in New York City</a:t>
            </a:r>
            <a:endParaRPr lang="en-CA" dirty="0"/>
          </a:p>
        </p:txBody>
      </p:sp>
      <p:sp>
        <p:nvSpPr>
          <p:cNvPr id="3" name="Subtitle 2">
            <a:extLst>
              <a:ext uri="{FF2B5EF4-FFF2-40B4-BE49-F238E27FC236}">
                <a16:creationId xmlns:a16="http://schemas.microsoft.com/office/drawing/2014/main" id="{E05269D5-FD8C-4057-8C77-4612DCA8A512}"/>
              </a:ext>
            </a:extLst>
          </p:cNvPr>
          <p:cNvSpPr>
            <a:spLocks noGrp="1"/>
          </p:cNvSpPr>
          <p:nvPr>
            <p:ph type="subTitle" idx="1"/>
          </p:nvPr>
        </p:nvSpPr>
        <p:spPr/>
        <p:txBody>
          <a:bodyPr/>
          <a:lstStyle/>
          <a:p>
            <a:endParaRPr lang="en-CA" b="1" dirty="0"/>
          </a:p>
          <a:p>
            <a:r>
              <a:rPr lang="en-CA" b="1" dirty="0"/>
              <a:t>Springboard—Intermediate Data Science with Python</a:t>
            </a:r>
            <a:endParaRPr lang="en-CA" dirty="0"/>
          </a:p>
          <a:p>
            <a:r>
              <a:rPr lang="en-CA" dirty="0"/>
              <a:t>Andrew Harris </a:t>
            </a:r>
          </a:p>
        </p:txBody>
      </p:sp>
    </p:spTree>
    <p:extLst>
      <p:ext uri="{BB962C8B-B14F-4D97-AF65-F5344CB8AC3E}">
        <p14:creationId xmlns:p14="http://schemas.microsoft.com/office/powerpoint/2010/main" val="2038943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9792-88FB-4539-9381-9DA966C0149E}"/>
              </a:ext>
            </a:extLst>
          </p:cNvPr>
          <p:cNvSpPr>
            <a:spLocks noGrp="1"/>
          </p:cNvSpPr>
          <p:nvPr>
            <p:ph type="title"/>
          </p:nvPr>
        </p:nvSpPr>
        <p:spPr/>
        <p:txBody>
          <a:bodyPr/>
          <a:lstStyle/>
          <a:p>
            <a:r>
              <a:rPr lang="en-CA" dirty="0"/>
              <a:t>Machine Learning – K-Means Clustering</a:t>
            </a:r>
          </a:p>
        </p:txBody>
      </p:sp>
      <p:sp>
        <p:nvSpPr>
          <p:cNvPr id="3" name="Content Placeholder 2">
            <a:extLst>
              <a:ext uri="{FF2B5EF4-FFF2-40B4-BE49-F238E27FC236}">
                <a16:creationId xmlns:a16="http://schemas.microsoft.com/office/drawing/2014/main" id="{758B6EAE-F7AD-498B-82B6-94476E252885}"/>
              </a:ext>
            </a:extLst>
          </p:cNvPr>
          <p:cNvSpPr>
            <a:spLocks noGrp="1"/>
          </p:cNvSpPr>
          <p:nvPr>
            <p:ph idx="1"/>
          </p:nvPr>
        </p:nvSpPr>
        <p:spPr/>
        <p:txBody>
          <a:bodyPr>
            <a:normAutofit fontScale="92500" lnSpcReduction="10000"/>
          </a:bodyPr>
          <a:lstStyle/>
          <a:p>
            <a:r>
              <a:rPr lang="en-CA" dirty="0"/>
              <a:t>Data set reduced to five attributes to create a “baseline” model: start station </a:t>
            </a:r>
            <a:r>
              <a:rPr lang="en-CA" dirty="0" err="1"/>
              <a:t>mds</a:t>
            </a:r>
            <a:r>
              <a:rPr lang="en-CA" dirty="0"/>
              <a:t>, end station </a:t>
            </a:r>
            <a:r>
              <a:rPr lang="en-CA" dirty="0" err="1"/>
              <a:t>mds</a:t>
            </a:r>
            <a:r>
              <a:rPr lang="en-CA" dirty="0"/>
              <a:t>, user type (Customer or Subscriber), gender (Male or Female) and age.</a:t>
            </a:r>
          </a:p>
          <a:p>
            <a:r>
              <a:rPr lang="en-CA" dirty="0"/>
              <a:t>User type and gender represented as 0 and 1.</a:t>
            </a:r>
          </a:p>
          <a:p>
            <a:r>
              <a:rPr lang="en-CA" dirty="0"/>
              <a:t>Age scaled to be a decimal number ranging from 0 to 1.</a:t>
            </a:r>
          </a:p>
          <a:p>
            <a:r>
              <a:rPr lang="en-CA" dirty="0"/>
              <a:t>Start station </a:t>
            </a:r>
            <a:r>
              <a:rPr lang="en-CA" dirty="0" err="1"/>
              <a:t>mds</a:t>
            </a:r>
            <a:r>
              <a:rPr lang="en-CA" dirty="0"/>
              <a:t> and end station </a:t>
            </a:r>
            <a:r>
              <a:rPr lang="en-CA" dirty="0" err="1"/>
              <a:t>mds</a:t>
            </a:r>
            <a:r>
              <a:rPr lang="en-CA" dirty="0"/>
              <a:t> – numbers were assigned to each station using multi-dimensional scaling with the Haversine distance between stations as a dissimilarity measure. These numbers were scaled to range from 0 to 1. </a:t>
            </a:r>
          </a:p>
          <a:p>
            <a:r>
              <a:rPr lang="en-CA" dirty="0"/>
              <a:t> K-Means clustering performed for k= 2 to k=20. </a:t>
            </a:r>
          </a:p>
          <a:p>
            <a:r>
              <a:rPr lang="en-CA" dirty="0"/>
              <a:t>200 most frequently taken trips in each cluster were plotted.</a:t>
            </a:r>
          </a:p>
          <a:p>
            <a:endParaRPr lang="en-CA" dirty="0"/>
          </a:p>
          <a:p>
            <a:endParaRPr lang="en-CA" dirty="0"/>
          </a:p>
        </p:txBody>
      </p:sp>
    </p:spTree>
    <p:extLst>
      <p:ext uri="{BB962C8B-B14F-4D97-AF65-F5344CB8AC3E}">
        <p14:creationId xmlns:p14="http://schemas.microsoft.com/office/powerpoint/2010/main" val="1563951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61F99-FEC9-4A34-B749-245CC4CA00C9}"/>
              </a:ext>
            </a:extLst>
          </p:cNvPr>
          <p:cNvSpPr>
            <a:spLocks noGrp="1"/>
          </p:cNvSpPr>
          <p:nvPr>
            <p:ph type="title"/>
          </p:nvPr>
        </p:nvSpPr>
        <p:spPr/>
        <p:txBody>
          <a:bodyPr/>
          <a:lstStyle/>
          <a:p>
            <a:r>
              <a:rPr lang="en-CA" dirty="0"/>
              <a:t>Machine Learning – Results for k = 10</a:t>
            </a:r>
          </a:p>
        </p:txBody>
      </p:sp>
      <p:graphicFrame>
        <p:nvGraphicFramePr>
          <p:cNvPr id="4" name="Content Placeholder 3">
            <a:extLst>
              <a:ext uri="{FF2B5EF4-FFF2-40B4-BE49-F238E27FC236}">
                <a16:creationId xmlns:a16="http://schemas.microsoft.com/office/drawing/2014/main" id="{CA34803B-216A-459F-AEE7-8CCBBFDC83ED}"/>
              </a:ext>
            </a:extLst>
          </p:cNvPr>
          <p:cNvGraphicFramePr>
            <a:graphicFrameLocks noGrp="1"/>
          </p:cNvGraphicFramePr>
          <p:nvPr>
            <p:ph idx="1"/>
            <p:extLst>
              <p:ext uri="{D42A27DB-BD31-4B8C-83A1-F6EECF244321}">
                <p14:modId xmlns:p14="http://schemas.microsoft.com/office/powerpoint/2010/main" val="2339006078"/>
              </p:ext>
            </p:extLst>
          </p:nvPr>
        </p:nvGraphicFramePr>
        <p:xfrm>
          <a:off x="1886475" y="1875246"/>
          <a:ext cx="7123302" cy="3431859"/>
        </p:xfrm>
        <a:graphic>
          <a:graphicData uri="http://schemas.openxmlformats.org/drawingml/2006/table">
            <a:tbl>
              <a:tblPr firstRow="1" firstCol="1" bandRow="1">
                <a:tableStyleId>{5C22544A-7EE6-4342-B048-85BDC9FD1C3A}</a:tableStyleId>
              </a:tblPr>
              <a:tblGrid>
                <a:gridCol w="714113">
                  <a:extLst>
                    <a:ext uri="{9D8B030D-6E8A-4147-A177-3AD203B41FA5}">
                      <a16:colId xmlns:a16="http://schemas.microsoft.com/office/drawing/2014/main" val="1231846961"/>
                    </a:ext>
                  </a:extLst>
                </a:gridCol>
                <a:gridCol w="671119">
                  <a:extLst>
                    <a:ext uri="{9D8B030D-6E8A-4147-A177-3AD203B41FA5}">
                      <a16:colId xmlns:a16="http://schemas.microsoft.com/office/drawing/2014/main" val="1088307742"/>
                    </a:ext>
                  </a:extLst>
                </a:gridCol>
                <a:gridCol w="847288">
                  <a:extLst>
                    <a:ext uri="{9D8B030D-6E8A-4147-A177-3AD203B41FA5}">
                      <a16:colId xmlns:a16="http://schemas.microsoft.com/office/drawing/2014/main" val="4157625224"/>
                    </a:ext>
                  </a:extLst>
                </a:gridCol>
                <a:gridCol w="377505">
                  <a:extLst>
                    <a:ext uri="{9D8B030D-6E8A-4147-A177-3AD203B41FA5}">
                      <a16:colId xmlns:a16="http://schemas.microsoft.com/office/drawing/2014/main" val="45232813"/>
                    </a:ext>
                  </a:extLst>
                </a:gridCol>
                <a:gridCol w="461395">
                  <a:extLst>
                    <a:ext uri="{9D8B030D-6E8A-4147-A177-3AD203B41FA5}">
                      <a16:colId xmlns:a16="http://schemas.microsoft.com/office/drawing/2014/main" val="1054027349"/>
                    </a:ext>
                  </a:extLst>
                </a:gridCol>
                <a:gridCol w="562062">
                  <a:extLst>
                    <a:ext uri="{9D8B030D-6E8A-4147-A177-3AD203B41FA5}">
                      <a16:colId xmlns:a16="http://schemas.microsoft.com/office/drawing/2014/main" val="3016357078"/>
                    </a:ext>
                  </a:extLst>
                </a:gridCol>
                <a:gridCol w="704675">
                  <a:extLst>
                    <a:ext uri="{9D8B030D-6E8A-4147-A177-3AD203B41FA5}">
                      <a16:colId xmlns:a16="http://schemas.microsoft.com/office/drawing/2014/main" val="1677465481"/>
                    </a:ext>
                  </a:extLst>
                </a:gridCol>
                <a:gridCol w="687897">
                  <a:extLst>
                    <a:ext uri="{9D8B030D-6E8A-4147-A177-3AD203B41FA5}">
                      <a16:colId xmlns:a16="http://schemas.microsoft.com/office/drawing/2014/main" val="3364097719"/>
                    </a:ext>
                  </a:extLst>
                </a:gridCol>
                <a:gridCol w="2097248">
                  <a:extLst>
                    <a:ext uri="{9D8B030D-6E8A-4147-A177-3AD203B41FA5}">
                      <a16:colId xmlns:a16="http://schemas.microsoft.com/office/drawing/2014/main" val="4285988406"/>
                    </a:ext>
                  </a:extLst>
                </a:gridCol>
              </a:tblGrid>
              <a:tr h="381000">
                <a:tc>
                  <a:txBody>
                    <a:bodyPr/>
                    <a:lstStyle/>
                    <a:p>
                      <a:pPr algn="ctr">
                        <a:lnSpc>
                          <a:spcPct val="107000"/>
                        </a:lnSpc>
                        <a:spcAft>
                          <a:spcPts val="0"/>
                        </a:spcAft>
                      </a:pPr>
                      <a:r>
                        <a:rPr lang="en-CA" sz="1100">
                          <a:effectLst/>
                        </a:rPr>
                        <a:t>Cluster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Gender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dirty="0">
                          <a:effectLst/>
                        </a:rPr>
                        <a:t>User Type</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Min Age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dirty="0">
                          <a:effectLst/>
                        </a:rPr>
                        <a:t>Max Age</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Mean Age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Trips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Percent</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dirty="0">
                          <a:effectLst/>
                        </a:rPr>
                        <a:t>Primary Locations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32382694"/>
                  </a:ext>
                </a:extLst>
              </a:tr>
              <a:tr h="233680">
                <a:tc>
                  <a:txBody>
                    <a:bodyPr/>
                    <a:lstStyle/>
                    <a:p>
                      <a:pPr algn="ctr">
                        <a:lnSpc>
                          <a:spcPct val="107000"/>
                        </a:lnSpc>
                        <a:spcAft>
                          <a:spcPts val="0"/>
                        </a:spcAft>
                      </a:pPr>
                      <a:r>
                        <a:rPr lang="en-CA" sz="1100">
                          <a:effectLst/>
                        </a:rPr>
                        <a:t>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Male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Subscriber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16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48</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32.9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1103492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13.2%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CA" sz="1100">
                          <a:effectLst/>
                        </a:rPr>
                        <a:t>1. Midtown Manhattan.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14027789"/>
                  </a:ext>
                </a:extLst>
              </a:tr>
              <a:tr h="346075">
                <a:tc>
                  <a:txBody>
                    <a:bodyPr/>
                    <a:lstStyle/>
                    <a:p>
                      <a:pPr algn="ctr">
                        <a:lnSpc>
                          <a:spcPct val="107000"/>
                        </a:lnSpc>
                        <a:spcAft>
                          <a:spcPts val="0"/>
                        </a:spcAft>
                      </a:pPr>
                      <a:r>
                        <a:rPr lang="en-CA" sz="1100">
                          <a:effectLst/>
                        </a:rPr>
                        <a:t>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Female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Subscriber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42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80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53.7</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496500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6.0%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CA" sz="1100">
                          <a:effectLst/>
                        </a:rPr>
                        <a:t>1. Lower Manhattan.</a:t>
                      </a:r>
                      <a:br>
                        <a:rPr lang="en-CA" sz="1100">
                          <a:effectLst/>
                        </a:rPr>
                      </a:br>
                      <a:r>
                        <a:rPr lang="en-CA" sz="1100">
                          <a:effectLst/>
                        </a:rPr>
                        <a:t>2. Midtown Manhattan.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47384999"/>
                  </a:ext>
                </a:extLst>
              </a:tr>
              <a:tr h="190500">
                <a:tc>
                  <a:txBody>
                    <a:bodyPr/>
                    <a:lstStyle/>
                    <a:p>
                      <a:pPr algn="ctr">
                        <a:lnSpc>
                          <a:spcPct val="107000"/>
                        </a:lnSpc>
                        <a:spcAft>
                          <a:spcPts val="0"/>
                        </a:spcAft>
                      </a:pPr>
                      <a:r>
                        <a:rPr lang="en-CA" sz="1100">
                          <a:effectLst/>
                        </a:rPr>
                        <a:t>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Male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Customer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16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80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32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363040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4.4%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N/A</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79833064"/>
                  </a:ext>
                </a:extLst>
              </a:tr>
              <a:tr h="335280">
                <a:tc>
                  <a:txBody>
                    <a:bodyPr/>
                    <a:lstStyle/>
                    <a:p>
                      <a:pPr algn="ctr">
                        <a:lnSpc>
                          <a:spcPct val="107000"/>
                        </a:lnSpc>
                        <a:spcAft>
                          <a:spcPts val="0"/>
                        </a:spcAft>
                      </a:pPr>
                      <a:r>
                        <a:rPr lang="en-CA" sz="1100">
                          <a:effectLst/>
                        </a:rPr>
                        <a:t>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Male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Subscriber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16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74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36.6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760559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9.1%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CA" sz="1100">
                          <a:effectLst/>
                        </a:rPr>
                        <a:t>1. Lower Manhattan</a:t>
                      </a:r>
                      <a:br>
                        <a:rPr lang="en-CA" sz="1100">
                          <a:effectLst/>
                        </a:rPr>
                      </a:br>
                      <a:r>
                        <a:rPr lang="en-CA" sz="1100">
                          <a:effectLst/>
                        </a:rPr>
                        <a:t>2. Brooklyn.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80802942"/>
                  </a:ext>
                </a:extLst>
              </a:tr>
              <a:tr h="190500">
                <a:tc>
                  <a:txBody>
                    <a:bodyPr/>
                    <a:lstStyle/>
                    <a:p>
                      <a:pPr algn="ctr">
                        <a:lnSpc>
                          <a:spcPct val="107000"/>
                        </a:lnSpc>
                        <a:spcAft>
                          <a:spcPts val="0"/>
                        </a:spcAft>
                      </a:pPr>
                      <a:r>
                        <a:rPr lang="en-CA" sz="1100">
                          <a:effectLst/>
                        </a:rPr>
                        <a:t>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Female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Customer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16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80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31.2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197919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2.4%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N/A</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67694044"/>
                  </a:ext>
                </a:extLst>
              </a:tr>
              <a:tr h="190500">
                <a:tc>
                  <a:txBody>
                    <a:bodyPr/>
                    <a:lstStyle/>
                    <a:p>
                      <a:pPr algn="ctr">
                        <a:lnSpc>
                          <a:spcPct val="107000"/>
                        </a:lnSpc>
                        <a:spcAft>
                          <a:spcPts val="0"/>
                        </a:spcAft>
                      </a:pPr>
                      <a:r>
                        <a:rPr lang="en-CA" sz="1100">
                          <a:effectLst/>
                        </a:rPr>
                        <a:t>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Male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Subscriber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42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80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53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987435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11.8%</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CA" sz="1100">
                          <a:effectLst/>
                        </a:rPr>
                        <a:t>1. Midtown Manhattan.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82827065"/>
                  </a:ext>
                </a:extLst>
              </a:tr>
              <a:tr h="318770">
                <a:tc>
                  <a:txBody>
                    <a:bodyPr/>
                    <a:lstStyle/>
                    <a:p>
                      <a:pPr algn="ctr">
                        <a:lnSpc>
                          <a:spcPct val="107000"/>
                        </a:lnSpc>
                        <a:spcAft>
                          <a:spcPts val="0"/>
                        </a:spcAft>
                      </a:pPr>
                      <a:r>
                        <a:rPr lang="en-CA" sz="1100">
                          <a:effectLst/>
                        </a:rPr>
                        <a:t>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Male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Subscriber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42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80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53.9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887893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10.6%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CA" sz="1100">
                          <a:effectLst/>
                        </a:rPr>
                        <a:t>1. Lower Manhattan.</a:t>
                      </a:r>
                      <a:br>
                        <a:rPr lang="en-CA" sz="1100">
                          <a:effectLst/>
                        </a:rPr>
                      </a:br>
                      <a:r>
                        <a:rPr lang="en-CA" sz="1100">
                          <a:effectLst/>
                        </a:rPr>
                        <a:t>2. Midtown Manhattan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64864051"/>
                  </a:ext>
                </a:extLst>
              </a:tr>
              <a:tr h="381000">
                <a:tc>
                  <a:txBody>
                    <a:bodyPr/>
                    <a:lstStyle/>
                    <a:p>
                      <a:pPr algn="ctr">
                        <a:lnSpc>
                          <a:spcPct val="107000"/>
                        </a:lnSpc>
                        <a:spcAft>
                          <a:spcPts val="0"/>
                        </a:spcAft>
                      </a:pPr>
                      <a:r>
                        <a:rPr lang="en-CA" sz="1100">
                          <a:effectLst/>
                        </a:rPr>
                        <a:t>7</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Female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Subscriber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16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79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36.4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515360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6.2%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CA" sz="1100">
                          <a:effectLst/>
                        </a:rPr>
                        <a:t>1. Lower Manhattan</a:t>
                      </a:r>
                      <a:br>
                        <a:rPr lang="en-CA" sz="1100">
                          <a:effectLst/>
                        </a:rPr>
                      </a:br>
                      <a:r>
                        <a:rPr lang="en-CA" sz="1100">
                          <a:effectLst/>
                        </a:rPr>
                        <a:t>2. Brooklyn.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09724862"/>
                  </a:ext>
                </a:extLst>
              </a:tr>
              <a:tr h="381000">
                <a:tc>
                  <a:txBody>
                    <a:bodyPr/>
                    <a:lstStyle/>
                    <a:p>
                      <a:pPr algn="ctr">
                        <a:lnSpc>
                          <a:spcPct val="107000"/>
                        </a:lnSpc>
                        <a:spcAft>
                          <a:spcPts val="0"/>
                        </a:spcAft>
                      </a:pPr>
                      <a:r>
                        <a:rPr lang="en-CA" sz="1100">
                          <a:effectLst/>
                        </a:rPr>
                        <a:t>8</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Male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Subscriber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16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43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30.9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2162114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25.9%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CA" sz="1100">
                          <a:effectLst/>
                        </a:rPr>
                        <a:t>1. Lower Manhattan.</a:t>
                      </a:r>
                      <a:br>
                        <a:rPr lang="en-CA" sz="1100">
                          <a:effectLst/>
                        </a:rPr>
                      </a:br>
                      <a:r>
                        <a:rPr lang="en-CA" sz="1100">
                          <a:effectLst/>
                        </a:rPr>
                        <a:t>2. Midtown Manhattan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39709559"/>
                  </a:ext>
                </a:extLst>
              </a:tr>
              <a:tr h="431165">
                <a:tc>
                  <a:txBody>
                    <a:bodyPr/>
                    <a:lstStyle/>
                    <a:p>
                      <a:pPr algn="ctr">
                        <a:lnSpc>
                          <a:spcPct val="107000"/>
                        </a:lnSpc>
                        <a:spcAft>
                          <a:spcPts val="0"/>
                        </a:spcAft>
                      </a:pPr>
                      <a:r>
                        <a:rPr lang="en-CA" sz="1100">
                          <a:effectLst/>
                        </a:rPr>
                        <a:t>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Female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Subscriber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16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43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30.8</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869449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CA" sz="1100">
                          <a:effectLst/>
                        </a:rPr>
                        <a:t>10.4%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CA" sz="1100" dirty="0">
                          <a:effectLst/>
                        </a:rPr>
                        <a:t>1. Lower Manhattan.</a:t>
                      </a:r>
                    </a:p>
                    <a:p>
                      <a:pPr>
                        <a:lnSpc>
                          <a:spcPct val="107000"/>
                        </a:lnSpc>
                        <a:spcAft>
                          <a:spcPts val="0"/>
                        </a:spcAft>
                      </a:pPr>
                      <a:r>
                        <a:rPr lang="en-CA" sz="1100" dirty="0">
                          <a:effectLst/>
                        </a:rPr>
                        <a:t>2. Midtown Manhattan.</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91763728"/>
                  </a:ext>
                </a:extLst>
              </a:tr>
            </a:tbl>
          </a:graphicData>
        </a:graphic>
      </p:graphicFrame>
    </p:spTree>
    <p:extLst>
      <p:ext uri="{BB962C8B-B14F-4D97-AF65-F5344CB8AC3E}">
        <p14:creationId xmlns:p14="http://schemas.microsoft.com/office/powerpoint/2010/main" val="3060396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D913E-B7BC-40FE-9338-61D40B174CAA}"/>
              </a:ext>
            </a:extLst>
          </p:cNvPr>
          <p:cNvSpPr>
            <a:spLocks noGrp="1"/>
          </p:cNvSpPr>
          <p:nvPr>
            <p:ph type="title"/>
          </p:nvPr>
        </p:nvSpPr>
        <p:spPr/>
        <p:txBody>
          <a:bodyPr/>
          <a:lstStyle/>
          <a:p>
            <a:r>
              <a:rPr lang="en-CA" dirty="0"/>
              <a:t>Machine Learning – Results for k = 10</a:t>
            </a:r>
          </a:p>
        </p:txBody>
      </p:sp>
      <p:sp>
        <p:nvSpPr>
          <p:cNvPr id="3" name="Content Placeholder 2">
            <a:extLst>
              <a:ext uri="{FF2B5EF4-FFF2-40B4-BE49-F238E27FC236}">
                <a16:creationId xmlns:a16="http://schemas.microsoft.com/office/drawing/2014/main" id="{8EEFF4F6-B284-4AD2-9A43-EADA0A6E07C4}"/>
              </a:ext>
            </a:extLst>
          </p:cNvPr>
          <p:cNvSpPr>
            <a:spLocks noGrp="1"/>
          </p:cNvSpPr>
          <p:nvPr>
            <p:ph idx="1"/>
          </p:nvPr>
        </p:nvSpPr>
        <p:spPr>
          <a:xfrm>
            <a:off x="838200" y="1451295"/>
            <a:ext cx="10515600" cy="5041580"/>
          </a:xfrm>
        </p:spPr>
        <p:txBody>
          <a:bodyPr/>
          <a:lstStyle/>
          <a:p>
            <a:pPr marL="0" indent="0">
              <a:buNone/>
            </a:pPr>
            <a:r>
              <a:rPr lang="en-CA" dirty="0"/>
              <a:t>Cluster 5 – Ages 42 to 80 (left) and Cluster 0 – Ages 16 to 48 (right) Male Subscriber Trips in Midtown Manhattan</a:t>
            </a:r>
          </a:p>
          <a:p>
            <a:pPr marL="0" indent="0">
              <a:buNone/>
            </a:pPr>
            <a:endParaRPr lang="en-CA" dirty="0"/>
          </a:p>
        </p:txBody>
      </p:sp>
      <p:pic>
        <p:nvPicPr>
          <p:cNvPr id="4" name="Picture 3">
            <a:extLst>
              <a:ext uri="{FF2B5EF4-FFF2-40B4-BE49-F238E27FC236}">
                <a16:creationId xmlns:a16="http://schemas.microsoft.com/office/drawing/2014/main" id="{650448A5-DB9B-464C-B46F-7385AE8B9BD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73199" y="2315361"/>
            <a:ext cx="5943600" cy="3996539"/>
          </a:xfrm>
          <a:prstGeom prst="rect">
            <a:avLst/>
          </a:prstGeom>
          <a:noFill/>
          <a:ln>
            <a:noFill/>
          </a:ln>
        </p:spPr>
      </p:pic>
    </p:spTree>
    <p:extLst>
      <p:ext uri="{BB962C8B-B14F-4D97-AF65-F5344CB8AC3E}">
        <p14:creationId xmlns:p14="http://schemas.microsoft.com/office/powerpoint/2010/main" val="1374928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D913E-B7BC-40FE-9338-61D40B174CAA}"/>
              </a:ext>
            </a:extLst>
          </p:cNvPr>
          <p:cNvSpPr>
            <a:spLocks noGrp="1"/>
          </p:cNvSpPr>
          <p:nvPr>
            <p:ph type="title"/>
          </p:nvPr>
        </p:nvSpPr>
        <p:spPr/>
        <p:txBody>
          <a:bodyPr/>
          <a:lstStyle/>
          <a:p>
            <a:r>
              <a:rPr lang="en-CA" dirty="0"/>
              <a:t>Machine Learning – Results for k = 10</a:t>
            </a:r>
          </a:p>
        </p:txBody>
      </p:sp>
      <p:sp>
        <p:nvSpPr>
          <p:cNvPr id="3" name="Content Placeholder 2">
            <a:extLst>
              <a:ext uri="{FF2B5EF4-FFF2-40B4-BE49-F238E27FC236}">
                <a16:creationId xmlns:a16="http://schemas.microsoft.com/office/drawing/2014/main" id="{8EEFF4F6-B284-4AD2-9A43-EADA0A6E07C4}"/>
              </a:ext>
            </a:extLst>
          </p:cNvPr>
          <p:cNvSpPr>
            <a:spLocks noGrp="1"/>
          </p:cNvSpPr>
          <p:nvPr>
            <p:ph idx="1"/>
          </p:nvPr>
        </p:nvSpPr>
        <p:spPr>
          <a:xfrm>
            <a:off x="838200" y="1451295"/>
            <a:ext cx="10515600" cy="5041580"/>
          </a:xfrm>
        </p:spPr>
        <p:txBody>
          <a:bodyPr/>
          <a:lstStyle/>
          <a:p>
            <a:pPr marL="0" indent="0">
              <a:buNone/>
            </a:pPr>
            <a:r>
              <a:rPr lang="en-CA" dirty="0"/>
              <a:t>Cluster 6 – Ages 42 to 80 (left) and Cluster 8 – Ages 16 to 43 (right) Male Subscriber Trips in Midtown and Lower Manhattan</a:t>
            </a:r>
          </a:p>
          <a:p>
            <a:pPr marL="0" indent="0">
              <a:buNone/>
            </a:pPr>
            <a:endParaRPr lang="en-CA" dirty="0"/>
          </a:p>
        </p:txBody>
      </p:sp>
      <p:pic>
        <p:nvPicPr>
          <p:cNvPr id="5" name="Picture 4">
            <a:extLst>
              <a:ext uri="{FF2B5EF4-FFF2-40B4-BE49-F238E27FC236}">
                <a16:creationId xmlns:a16="http://schemas.microsoft.com/office/drawing/2014/main" id="{B21D605C-B832-40CD-B673-CF5F708912C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76625" y="2370997"/>
            <a:ext cx="5934075" cy="4121878"/>
          </a:xfrm>
          <a:prstGeom prst="rect">
            <a:avLst/>
          </a:prstGeom>
          <a:noFill/>
          <a:ln>
            <a:noFill/>
          </a:ln>
        </p:spPr>
      </p:pic>
    </p:spTree>
    <p:extLst>
      <p:ext uri="{BB962C8B-B14F-4D97-AF65-F5344CB8AC3E}">
        <p14:creationId xmlns:p14="http://schemas.microsoft.com/office/powerpoint/2010/main" val="1394060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D913E-B7BC-40FE-9338-61D40B174CAA}"/>
              </a:ext>
            </a:extLst>
          </p:cNvPr>
          <p:cNvSpPr>
            <a:spLocks noGrp="1"/>
          </p:cNvSpPr>
          <p:nvPr>
            <p:ph type="title"/>
          </p:nvPr>
        </p:nvSpPr>
        <p:spPr/>
        <p:txBody>
          <a:bodyPr/>
          <a:lstStyle/>
          <a:p>
            <a:r>
              <a:rPr lang="en-CA" dirty="0"/>
              <a:t>Machine Learning – Results for k = 10</a:t>
            </a:r>
          </a:p>
        </p:txBody>
      </p:sp>
      <p:sp>
        <p:nvSpPr>
          <p:cNvPr id="3" name="Content Placeholder 2">
            <a:extLst>
              <a:ext uri="{FF2B5EF4-FFF2-40B4-BE49-F238E27FC236}">
                <a16:creationId xmlns:a16="http://schemas.microsoft.com/office/drawing/2014/main" id="{8EEFF4F6-B284-4AD2-9A43-EADA0A6E07C4}"/>
              </a:ext>
            </a:extLst>
          </p:cNvPr>
          <p:cNvSpPr>
            <a:spLocks noGrp="1"/>
          </p:cNvSpPr>
          <p:nvPr>
            <p:ph idx="1"/>
          </p:nvPr>
        </p:nvSpPr>
        <p:spPr>
          <a:xfrm>
            <a:off x="838200" y="1451295"/>
            <a:ext cx="10515600" cy="5041580"/>
          </a:xfrm>
        </p:spPr>
        <p:txBody>
          <a:bodyPr/>
          <a:lstStyle/>
          <a:p>
            <a:pPr marL="0" indent="0">
              <a:buNone/>
            </a:pPr>
            <a:r>
              <a:rPr lang="en-CA" dirty="0"/>
              <a:t>Cluster 3 – Ages 16 to 74 Male Subscriber Trips in Brooklyn and Lower Manhattan</a:t>
            </a:r>
          </a:p>
          <a:p>
            <a:pPr marL="0" indent="0">
              <a:buNone/>
            </a:pPr>
            <a:endParaRPr lang="en-CA" dirty="0"/>
          </a:p>
          <a:p>
            <a:pPr marL="0" indent="0">
              <a:buNone/>
            </a:pPr>
            <a:endParaRPr lang="en-CA" dirty="0"/>
          </a:p>
        </p:txBody>
      </p:sp>
      <p:pic>
        <p:nvPicPr>
          <p:cNvPr id="6" name="Picture 5">
            <a:extLst>
              <a:ext uri="{FF2B5EF4-FFF2-40B4-BE49-F238E27FC236}">
                <a16:creationId xmlns:a16="http://schemas.microsoft.com/office/drawing/2014/main" id="{790084A3-28BA-4DE7-B04F-2AAF2485436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57700" y="2055304"/>
            <a:ext cx="3276600" cy="4245484"/>
          </a:xfrm>
          <a:prstGeom prst="rect">
            <a:avLst/>
          </a:prstGeom>
          <a:noFill/>
          <a:ln>
            <a:noFill/>
          </a:ln>
        </p:spPr>
      </p:pic>
    </p:spTree>
    <p:extLst>
      <p:ext uri="{BB962C8B-B14F-4D97-AF65-F5344CB8AC3E}">
        <p14:creationId xmlns:p14="http://schemas.microsoft.com/office/powerpoint/2010/main" val="3401416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D913E-B7BC-40FE-9338-61D40B174CAA}"/>
              </a:ext>
            </a:extLst>
          </p:cNvPr>
          <p:cNvSpPr>
            <a:spLocks noGrp="1"/>
          </p:cNvSpPr>
          <p:nvPr>
            <p:ph type="title"/>
          </p:nvPr>
        </p:nvSpPr>
        <p:spPr/>
        <p:txBody>
          <a:bodyPr/>
          <a:lstStyle/>
          <a:p>
            <a:r>
              <a:rPr lang="en-CA" dirty="0"/>
              <a:t>Machine Learning – Results for k = 10</a:t>
            </a:r>
          </a:p>
        </p:txBody>
      </p:sp>
      <p:sp>
        <p:nvSpPr>
          <p:cNvPr id="3" name="Content Placeholder 2">
            <a:extLst>
              <a:ext uri="{FF2B5EF4-FFF2-40B4-BE49-F238E27FC236}">
                <a16:creationId xmlns:a16="http://schemas.microsoft.com/office/drawing/2014/main" id="{8EEFF4F6-B284-4AD2-9A43-EADA0A6E07C4}"/>
              </a:ext>
            </a:extLst>
          </p:cNvPr>
          <p:cNvSpPr>
            <a:spLocks noGrp="1"/>
          </p:cNvSpPr>
          <p:nvPr>
            <p:ph idx="1"/>
          </p:nvPr>
        </p:nvSpPr>
        <p:spPr>
          <a:xfrm>
            <a:off x="838200" y="1451295"/>
            <a:ext cx="10515600" cy="5041580"/>
          </a:xfrm>
        </p:spPr>
        <p:txBody>
          <a:bodyPr/>
          <a:lstStyle/>
          <a:p>
            <a:pPr marL="0" indent="0">
              <a:buNone/>
            </a:pPr>
            <a:r>
              <a:rPr lang="en-CA" dirty="0"/>
              <a:t>Cluster 1 – Ages 42 to 80 (left) and Cluster 9 – Ages 16 to 42 (right) Female Subscriber Trips in Midtown and Lower Manhattan</a:t>
            </a:r>
          </a:p>
          <a:p>
            <a:pPr marL="0" indent="0">
              <a:buNone/>
            </a:pPr>
            <a:endParaRPr lang="en-CA" dirty="0"/>
          </a:p>
          <a:p>
            <a:pPr marL="0" indent="0">
              <a:buNone/>
            </a:pPr>
            <a:endParaRPr lang="en-CA" dirty="0"/>
          </a:p>
        </p:txBody>
      </p:sp>
      <p:pic>
        <p:nvPicPr>
          <p:cNvPr id="5" name="Picture 4">
            <a:extLst>
              <a:ext uri="{FF2B5EF4-FFF2-40B4-BE49-F238E27FC236}">
                <a16:creationId xmlns:a16="http://schemas.microsoft.com/office/drawing/2014/main" id="{58F69828-4A96-426E-8FAE-2012F7F9C4F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52125" y="2355864"/>
            <a:ext cx="5934075" cy="3857625"/>
          </a:xfrm>
          <a:prstGeom prst="rect">
            <a:avLst/>
          </a:prstGeom>
          <a:noFill/>
          <a:ln>
            <a:noFill/>
          </a:ln>
        </p:spPr>
      </p:pic>
    </p:spTree>
    <p:extLst>
      <p:ext uri="{BB962C8B-B14F-4D97-AF65-F5344CB8AC3E}">
        <p14:creationId xmlns:p14="http://schemas.microsoft.com/office/powerpoint/2010/main" val="2024411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D913E-B7BC-40FE-9338-61D40B174CAA}"/>
              </a:ext>
            </a:extLst>
          </p:cNvPr>
          <p:cNvSpPr>
            <a:spLocks noGrp="1"/>
          </p:cNvSpPr>
          <p:nvPr>
            <p:ph type="title"/>
          </p:nvPr>
        </p:nvSpPr>
        <p:spPr/>
        <p:txBody>
          <a:bodyPr/>
          <a:lstStyle/>
          <a:p>
            <a:r>
              <a:rPr lang="en-CA" dirty="0"/>
              <a:t>Machine Learning – Results for k = 10</a:t>
            </a:r>
          </a:p>
        </p:txBody>
      </p:sp>
      <p:sp>
        <p:nvSpPr>
          <p:cNvPr id="3" name="Content Placeholder 2">
            <a:extLst>
              <a:ext uri="{FF2B5EF4-FFF2-40B4-BE49-F238E27FC236}">
                <a16:creationId xmlns:a16="http://schemas.microsoft.com/office/drawing/2014/main" id="{8EEFF4F6-B284-4AD2-9A43-EADA0A6E07C4}"/>
              </a:ext>
            </a:extLst>
          </p:cNvPr>
          <p:cNvSpPr>
            <a:spLocks noGrp="1"/>
          </p:cNvSpPr>
          <p:nvPr>
            <p:ph idx="1"/>
          </p:nvPr>
        </p:nvSpPr>
        <p:spPr>
          <a:xfrm>
            <a:off x="838200" y="1451295"/>
            <a:ext cx="10515600" cy="5041580"/>
          </a:xfrm>
        </p:spPr>
        <p:txBody>
          <a:bodyPr/>
          <a:lstStyle/>
          <a:p>
            <a:pPr marL="0" indent="0">
              <a:buNone/>
            </a:pPr>
            <a:r>
              <a:rPr lang="en-CA" dirty="0"/>
              <a:t>Cluster 7 – Ages 16 to 79 Female Subscriber Trips in Brooklyn and Lower Manhattan</a:t>
            </a:r>
          </a:p>
          <a:p>
            <a:pPr marL="0" indent="0">
              <a:buNone/>
            </a:pPr>
            <a:endParaRPr lang="en-CA" dirty="0"/>
          </a:p>
          <a:p>
            <a:pPr marL="0" indent="0">
              <a:buNone/>
            </a:pPr>
            <a:endParaRPr lang="en-CA" dirty="0"/>
          </a:p>
          <a:p>
            <a:pPr marL="0" indent="0">
              <a:buNone/>
            </a:pPr>
            <a:endParaRPr lang="en-CA" dirty="0"/>
          </a:p>
          <a:p>
            <a:pPr marL="0" indent="0">
              <a:buNone/>
            </a:pPr>
            <a:endParaRPr lang="en-CA" dirty="0"/>
          </a:p>
        </p:txBody>
      </p:sp>
      <p:pic>
        <p:nvPicPr>
          <p:cNvPr id="6" name="Picture 5">
            <a:extLst>
              <a:ext uri="{FF2B5EF4-FFF2-40B4-BE49-F238E27FC236}">
                <a16:creationId xmlns:a16="http://schemas.microsoft.com/office/drawing/2014/main" id="{6F007278-7DDE-4749-AEA7-5501A099CBB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86275" y="2038525"/>
            <a:ext cx="3219450" cy="4276550"/>
          </a:xfrm>
          <a:prstGeom prst="rect">
            <a:avLst/>
          </a:prstGeom>
          <a:noFill/>
          <a:ln>
            <a:noFill/>
          </a:ln>
        </p:spPr>
      </p:pic>
    </p:spTree>
    <p:extLst>
      <p:ext uri="{BB962C8B-B14F-4D97-AF65-F5344CB8AC3E}">
        <p14:creationId xmlns:p14="http://schemas.microsoft.com/office/powerpoint/2010/main" val="3790488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D913E-B7BC-40FE-9338-61D40B174CAA}"/>
              </a:ext>
            </a:extLst>
          </p:cNvPr>
          <p:cNvSpPr>
            <a:spLocks noGrp="1"/>
          </p:cNvSpPr>
          <p:nvPr>
            <p:ph type="title"/>
          </p:nvPr>
        </p:nvSpPr>
        <p:spPr/>
        <p:txBody>
          <a:bodyPr/>
          <a:lstStyle/>
          <a:p>
            <a:r>
              <a:rPr lang="en-CA" dirty="0"/>
              <a:t>Machine Learning – Results for k = 10</a:t>
            </a:r>
          </a:p>
        </p:txBody>
      </p:sp>
      <p:sp>
        <p:nvSpPr>
          <p:cNvPr id="3" name="Content Placeholder 2">
            <a:extLst>
              <a:ext uri="{FF2B5EF4-FFF2-40B4-BE49-F238E27FC236}">
                <a16:creationId xmlns:a16="http://schemas.microsoft.com/office/drawing/2014/main" id="{8EEFF4F6-B284-4AD2-9A43-EADA0A6E07C4}"/>
              </a:ext>
            </a:extLst>
          </p:cNvPr>
          <p:cNvSpPr>
            <a:spLocks noGrp="1"/>
          </p:cNvSpPr>
          <p:nvPr>
            <p:ph idx="1"/>
          </p:nvPr>
        </p:nvSpPr>
        <p:spPr>
          <a:xfrm>
            <a:off x="838200" y="1451295"/>
            <a:ext cx="10515600" cy="5041580"/>
          </a:xfrm>
        </p:spPr>
        <p:txBody>
          <a:bodyPr/>
          <a:lstStyle/>
          <a:p>
            <a:pPr marL="0" indent="0">
              <a:buNone/>
            </a:pPr>
            <a:r>
              <a:rPr lang="en-CA" dirty="0"/>
              <a:t>Cluster 2 – Male Customer Trips Ages 16 to 80 (left) and Cluster 4 – Female Customer Trips Ages 16 to 80 (right)</a:t>
            </a:r>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p:txBody>
      </p:sp>
      <p:pic>
        <p:nvPicPr>
          <p:cNvPr id="4" name="Picture 3">
            <a:extLst>
              <a:ext uri="{FF2B5EF4-FFF2-40B4-BE49-F238E27FC236}">
                <a16:creationId xmlns:a16="http://schemas.microsoft.com/office/drawing/2014/main" id="{2A058587-FC56-40FB-A9F6-426BFD973BBF}"/>
              </a:ext>
            </a:extLst>
          </p:cNvPr>
          <p:cNvPicPr>
            <a:picLocks noChangeAspect="1"/>
          </p:cNvPicPr>
          <p:nvPr/>
        </p:nvPicPr>
        <p:blipFill>
          <a:blip r:embed="rId2"/>
          <a:stretch>
            <a:fillRect/>
          </a:stretch>
        </p:blipFill>
        <p:spPr>
          <a:xfrm>
            <a:off x="2709862" y="2306972"/>
            <a:ext cx="6772275" cy="4087011"/>
          </a:xfrm>
          <a:prstGeom prst="rect">
            <a:avLst/>
          </a:prstGeom>
        </p:spPr>
      </p:pic>
    </p:spTree>
    <p:extLst>
      <p:ext uri="{BB962C8B-B14F-4D97-AF65-F5344CB8AC3E}">
        <p14:creationId xmlns:p14="http://schemas.microsoft.com/office/powerpoint/2010/main" val="17220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89ED4-1442-4749-845A-B04F3600345B}"/>
              </a:ext>
            </a:extLst>
          </p:cNvPr>
          <p:cNvSpPr>
            <a:spLocks noGrp="1"/>
          </p:cNvSpPr>
          <p:nvPr>
            <p:ph type="title"/>
          </p:nvPr>
        </p:nvSpPr>
        <p:spPr/>
        <p:txBody>
          <a:bodyPr/>
          <a:lstStyle/>
          <a:p>
            <a:r>
              <a:rPr lang="en-CA" dirty="0"/>
              <a:t>Machine Learning – K-Means Clustering</a:t>
            </a:r>
          </a:p>
        </p:txBody>
      </p:sp>
      <p:sp>
        <p:nvSpPr>
          <p:cNvPr id="3" name="Content Placeholder 2">
            <a:extLst>
              <a:ext uri="{FF2B5EF4-FFF2-40B4-BE49-F238E27FC236}">
                <a16:creationId xmlns:a16="http://schemas.microsoft.com/office/drawing/2014/main" id="{EB2AF224-0A5A-42B3-98E3-B9A8224558C6}"/>
              </a:ext>
            </a:extLst>
          </p:cNvPr>
          <p:cNvSpPr>
            <a:spLocks noGrp="1"/>
          </p:cNvSpPr>
          <p:nvPr>
            <p:ph idx="1"/>
          </p:nvPr>
        </p:nvSpPr>
        <p:spPr/>
        <p:txBody>
          <a:bodyPr>
            <a:normAutofit lnSpcReduction="10000"/>
          </a:bodyPr>
          <a:lstStyle/>
          <a:p>
            <a:r>
              <a:rPr lang="en-CA" dirty="0"/>
              <a:t>Time model was also used for k =2 to k=20.</a:t>
            </a:r>
          </a:p>
          <a:p>
            <a:r>
              <a:rPr lang="en-CA" dirty="0"/>
              <a:t>start time and end time converted to “seconds past midnight”.</a:t>
            </a:r>
          </a:p>
          <a:p>
            <a:r>
              <a:rPr lang="en-CA" dirty="0"/>
              <a:t>Both times were converted to a two component representation using sine and cosine to reflect cyclical nature of time of day. Both components for both times were then scaled to range from 0 to 1.</a:t>
            </a:r>
          </a:p>
          <a:p>
            <a:r>
              <a:rPr lang="en-CA" dirty="0"/>
              <a:t>Result: subscriber trips for each gender were subdivided based on start time and end time as the value of k increased. Each cluster covered the entire geographic range of the service area and the entire age range of the riders. </a:t>
            </a:r>
          </a:p>
          <a:p>
            <a:r>
              <a:rPr lang="en-CA" dirty="0"/>
              <a:t>Not a useful result for solving the business problem.</a:t>
            </a:r>
          </a:p>
        </p:txBody>
      </p:sp>
    </p:spTree>
    <p:extLst>
      <p:ext uri="{BB962C8B-B14F-4D97-AF65-F5344CB8AC3E}">
        <p14:creationId xmlns:p14="http://schemas.microsoft.com/office/powerpoint/2010/main" val="1882593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2423D-55F7-4392-B8F9-09F456F39B50}"/>
              </a:ext>
            </a:extLst>
          </p:cNvPr>
          <p:cNvSpPr>
            <a:spLocks noGrp="1"/>
          </p:cNvSpPr>
          <p:nvPr>
            <p:ph type="title"/>
          </p:nvPr>
        </p:nvSpPr>
        <p:spPr/>
        <p:txBody>
          <a:bodyPr/>
          <a:lstStyle/>
          <a:p>
            <a:r>
              <a:rPr lang="en-CA" dirty="0"/>
              <a:t>Conclusions</a:t>
            </a:r>
          </a:p>
        </p:txBody>
      </p:sp>
      <p:sp>
        <p:nvSpPr>
          <p:cNvPr id="3" name="Content Placeholder 2">
            <a:extLst>
              <a:ext uri="{FF2B5EF4-FFF2-40B4-BE49-F238E27FC236}">
                <a16:creationId xmlns:a16="http://schemas.microsoft.com/office/drawing/2014/main" id="{87C0A44D-200F-46E7-A25E-4DF148D9C223}"/>
              </a:ext>
            </a:extLst>
          </p:cNvPr>
          <p:cNvSpPr>
            <a:spLocks noGrp="1"/>
          </p:cNvSpPr>
          <p:nvPr>
            <p:ph idx="1"/>
          </p:nvPr>
        </p:nvSpPr>
        <p:spPr/>
        <p:txBody>
          <a:bodyPr>
            <a:normAutofit fontScale="77500" lnSpcReduction="20000"/>
          </a:bodyPr>
          <a:lstStyle/>
          <a:p>
            <a:pPr marL="0" indent="0">
              <a:buNone/>
            </a:pPr>
            <a:r>
              <a:rPr lang="en-CA" u="sng" dirty="0"/>
              <a:t>Baseline K-means Clustering Model:</a:t>
            </a:r>
          </a:p>
          <a:p>
            <a:r>
              <a:rPr lang="en-CA" dirty="0"/>
              <a:t>As K increased, this model subdivided the trips taken by subscribers of each gender based on location and age. </a:t>
            </a:r>
          </a:p>
          <a:p>
            <a:r>
              <a:rPr lang="en-CA" dirty="0"/>
              <a:t>These clusters provide insight into solving the business problem as they identify stations where advertisements can be placed to target specific demographic groups of riders.</a:t>
            </a:r>
          </a:p>
          <a:p>
            <a:pPr marL="0" indent="0">
              <a:buNone/>
            </a:pPr>
            <a:endParaRPr lang="en-CA" dirty="0"/>
          </a:p>
          <a:p>
            <a:pPr marL="0" indent="0">
              <a:buNone/>
            </a:pPr>
            <a:r>
              <a:rPr lang="en-CA" u="sng" dirty="0"/>
              <a:t>K-means Clustering Model with Start Time and End Time:</a:t>
            </a:r>
          </a:p>
          <a:p>
            <a:r>
              <a:rPr lang="en-CA" dirty="0"/>
              <a:t>As K increased, this model subdivided the trips taken by subscribers of each gender into time bands. </a:t>
            </a:r>
          </a:p>
          <a:p>
            <a:r>
              <a:rPr lang="en-CA" dirty="0"/>
              <a:t>Each of these clusters covered the whole Citi Bike service area and the entire age range. </a:t>
            </a:r>
          </a:p>
          <a:p>
            <a:r>
              <a:rPr lang="en-CA" dirty="0"/>
              <a:t>These clusters do not provide insight into solving the business problem as they do not break up the trips based on age or location so that stations can be selected to target specific demographic groups of riders</a:t>
            </a:r>
          </a:p>
        </p:txBody>
      </p:sp>
    </p:spTree>
    <p:extLst>
      <p:ext uri="{BB962C8B-B14F-4D97-AF65-F5344CB8AC3E}">
        <p14:creationId xmlns:p14="http://schemas.microsoft.com/office/powerpoint/2010/main" val="811898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C5E0B-7793-4869-8A48-0683FC2D76EC}"/>
              </a:ext>
            </a:extLst>
          </p:cNvPr>
          <p:cNvSpPr>
            <a:spLocks noGrp="1"/>
          </p:cNvSpPr>
          <p:nvPr>
            <p:ph type="title"/>
          </p:nvPr>
        </p:nvSpPr>
        <p:spPr/>
        <p:txBody>
          <a:bodyPr/>
          <a:lstStyle/>
          <a:p>
            <a:r>
              <a:rPr lang="en-CA" dirty="0"/>
              <a:t>Problem Statement</a:t>
            </a:r>
          </a:p>
        </p:txBody>
      </p:sp>
      <p:sp>
        <p:nvSpPr>
          <p:cNvPr id="3" name="Content Placeholder 2">
            <a:extLst>
              <a:ext uri="{FF2B5EF4-FFF2-40B4-BE49-F238E27FC236}">
                <a16:creationId xmlns:a16="http://schemas.microsoft.com/office/drawing/2014/main" id="{90A0FA95-18B5-49A6-B03B-F2429906841B}"/>
              </a:ext>
            </a:extLst>
          </p:cNvPr>
          <p:cNvSpPr>
            <a:spLocks noGrp="1"/>
          </p:cNvSpPr>
          <p:nvPr>
            <p:ph idx="1"/>
          </p:nvPr>
        </p:nvSpPr>
        <p:spPr/>
        <p:txBody>
          <a:bodyPr>
            <a:normAutofit lnSpcReduction="10000"/>
          </a:bodyPr>
          <a:lstStyle/>
          <a:p>
            <a:r>
              <a:rPr lang="en-CA" dirty="0"/>
              <a:t>Citi Bike is a public bicycle sharing system operating in New York City. </a:t>
            </a:r>
          </a:p>
          <a:p>
            <a:r>
              <a:rPr lang="en-CA" dirty="0"/>
              <a:t>Citi Bike has over 800 bicycle sharing stations which have space for small billboard advertising. </a:t>
            </a:r>
          </a:p>
          <a:p>
            <a:r>
              <a:rPr lang="en-CA" dirty="0"/>
              <a:t>Citi Bike has collected data for every trip taken from July 2013 onward. </a:t>
            </a:r>
          </a:p>
          <a:p>
            <a:r>
              <a:rPr lang="en-CA" dirty="0"/>
              <a:t>This trip data can be segmented based on rider type (short term customer vs. annual subscriber), gender, age, start station and end station so that the station user demographics can be determined.</a:t>
            </a:r>
          </a:p>
          <a:p>
            <a:r>
              <a:rPr lang="en-CA" dirty="0"/>
              <a:t>Station user demographics can be used to support marketing activities.  </a:t>
            </a:r>
          </a:p>
          <a:p>
            <a:endParaRPr lang="en-CA" dirty="0"/>
          </a:p>
        </p:txBody>
      </p:sp>
    </p:spTree>
    <p:extLst>
      <p:ext uri="{BB962C8B-B14F-4D97-AF65-F5344CB8AC3E}">
        <p14:creationId xmlns:p14="http://schemas.microsoft.com/office/powerpoint/2010/main" val="521330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A5481-4E7C-4D41-A78B-60C205D5A91D}"/>
              </a:ext>
            </a:extLst>
          </p:cNvPr>
          <p:cNvSpPr>
            <a:spLocks noGrp="1"/>
          </p:cNvSpPr>
          <p:nvPr>
            <p:ph type="title"/>
          </p:nvPr>
        </p:nvSpPr>
        <p:spPr/>
        <p:txBody>
          <a:bodyPr/>
          <a:lstStyle/>
          <a:p>
            <a:r>
              <a:rPr lang="en-CA" dirty="0"/>
              <a:t>Recommendations for Client</a:t>
            </a:r>
          </a:p>
        </p:txBody>
      </p:sp>
      <p:sp>
        <p:nvSpPr>
          <p:cNvPr id="3" name="Content Placeholder 2">
            <a:extLst>
              <a:ext uri="{FF2B5EF4-FFF2-40B4-BE49-F238E27FC236}">
                <a16:creationId xmlns:a16="http://schemas.microsoft.com/office/drawing/2014/main" id="{2429E5DE-E658-4AF8-ADC9-0FD81ABA7A75}"/>
              </a:ext>
            </a:extLst>
          </p:cNvPr>
          <p:cNvSpPr>
            <a:spLocks noGrp="1"/>
          </p:cNvSpPr>
          <p:nvPr>
            <p:ph idx="1"/>
          </p:nvPr>
        </p:nvSpPr>
        <p:spPr/>
        <p:txBody>
          <a:bodyPr>
            <a:normAutofit fontScale="92500" lnSpcReduction="10000"/>
          </a:bodyPr>
          <a:lstStyle/>
          <a:p>
            <a:pPr marL="0" indent="0">
              <a:buNone/>
            </a:pPr>
            <a:r>
              <a:rPr lang="en-CA" dirty="0"/>
              <a:t>Recommendation 1 - Focus on Male Specific advertising:</a:t>
            </a:r>
          </a:p>
          <a:p>
            <a:r>
              <a:rPr lang="en-CA" dirty="0"/>
              <a:t>Majority of trips are taken by Males.</a:t>
            </a:r>
          </a:p>
          <a:p>
            <a:pPr marL="0" indent="0">
              <a:buNone/>
            </a:pPr>
            <a:endParaRPr lang="en-CA" dirty="0"/>
          </a:p>
          <a:p>
            <a:pPr marL="0" indent="0">
              <a:buNone/>
            </a:pPr>
            <a:r>
              <a:rPr lang="en-CA" dirty="0"/>
              <a:t>Recommendation 2 – Focus on Subscriber Specific Advertising:</a:t>
            </a:r>
          </a:p>
          <a:p>
            <a:r>
              <a:rPr lang="en-CA" dirty="0"/>
              <a:t>Majority of trips are taken by Subscribers.</a:t>
            </a:r>
          </a:p>
          <a:p>
            <a:pPr marL="0" indent="0">
              <a:buNone/>
            </a:pPr>
            <a:endParaRPr lang="en-CA" dirty="0"/>
          </a:p>
          <a:p>
            <a:pPr marL="0" indent="0">
              <a:buNone/>
            </a:pPr>
            <a:r>
              <a:rPr lang="en-CA" dirty="0"/>
              <a:t>Recommendation 3 – Demographic Targeting Strategies Using Clusters: </a:t>
            </a:r>
          </a:p>
          <a:p>
            <a:r>
              <a:rPr lang="en-CA" dirty="0"/>
              <a:t>Example: Females aged 42 to 80 can be targeted by placing advertisements at the stations which are start points and end points for the high frequency trips in cluster 1.</a:t>
            </a:r>
          </a:p>
          <a:p>
            <a:endParaRPr lang="en-CA" dirty="0"/>
          </a:p>
          <a:p>
            <a:endParaRPr lang="en-CA" dirty="0"/>
          </a:p>
          <a:p>
            <a:endParaRPr lang="en-CA" dirty="0"/>
          </a:p>
        </p:txBody>
      </p:sp>
    </p:spTree>
    <p:extLst>
      <p:ext uri="{BB962C8B-B14F-4D97-AF65-F5344CB8AC3E}">
        <p14:creationId xmlns:p14="http://schemas.microsoft.com/office/powerpoint/2010/main" val="229896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C9D84-3C9C-4314-AA05-25C48F8AC69F}"/>
              </a:ext>
            </a:extLst>
          </p:cNvPr>
          <p:cNvSpPr>
            <a:spLocks noGrp="1"/>
          </p:cNvSpPr>
          <p:nvPr>
            <p:ph type="title"/>
          </p:nvPr>
        </p:nvSpPr>
        <p:spPr/>
        <p:txBody>
          <a:bodyPr/>
          <a:lstStyle/>
          <a:p>
            <a:r>
              <a:rPr lang="en-CA" dirty="0"/>
              <a:t>Future Work</a:t>
            </a:r>
          </a:p>
        </p:txBody>
      </p:sp>
      <p:sp>
        <p:nvSpPr>
          <p:cNvPr id="3" name="Content Placeholder 2">
            <a:extLst>
              <a:ext uri="{FF2B5EF4-FFF2-40B4-BE49-F238E27FC236}">
                <a16:creationId xmlns:a16="http://schemas.microsoft.com/office/drawing/2014/main" id="{991C9500-6BDC-4C3D-A65C-35CB15A40812}"/>
              </a:ext>
            </a:extLst>
          </p:cNvPr>
          <p:cNvSpPr>
            <a:spLocks noGrp="1"/>
          </p:cNvSpPr>
          <p:nvPr>
            <p:ph idx="1"/>
          </p:nvPr>
        </p:nvSpPr>
        <p:spPr/>
        <p:txBody>
          <a:bodyPr/>
          <a:lstStyle/>
          <a:p>
            <a:pPr marL="0" indent="0">
              <a:buNone/>
            </a:pPr>
            <a:r>
              <a:rPr lang="en-CA" dirty="0"/>
              <a:t>There are three recommendations for further analysis:</a:t>
            </a:r>
          </a:p>
          <a:p>
            <a:pPr marL="0" indent="0">
              <a:buNone/>
            </a:pPr>
            <a:endParaRPr lang="en-CA" dirty="0"/>
          </a:p>
          <a:p>
            <a:pPr marL="514350" indent="-514350">
              <a:buFont typeface="+mj-lt"/>
              <a:buAutoNum type="arabicPeriod"/>
            </a:pPr>
            <a:r>
              <a:rPr lang="en-CA" dirty="0"/>
              <a:t>Reduce the data set to the user type and gender of the target demographic.</a:t>
            </a:r>
          </a:p>
          <a:p>
            <a:pPr marL="514350" indent="-514350">
              <a:buFont typeface="+mj-lt"/>
              <a:buAutoNum type="arabicPeriod"/>
            </a:pPr>
            <a:r>
              <a:rPr lang="en-CA" dirty="0"/>
              <a:t>Remove low frequency trips and low volume stations for the data set.</a:t>
            </a:r>
          </a:p>
          <a:p>
            <a:pPr marL="514350" indent="-514350">
              <a:buFont typeface="+mj-lt"/>
              <a:buAutoNum type="arabicPeriod"/>
            </a:pPr>
            <a:r>
              <a:rPr lang="en-CA" dirty="0"/>
              <a:t>Use a full year of data so that trips taken reflect all twelve month of the year. </a:t>
            </a:r>
          </a:p>
        </p:txBody>
      </p:sp>
    </p:spTree>
    <p:extLst>
      <p:ext uri="{BB962C8B-B14F-4D97-AF65-F5344CB8AC3E}">
        <p14:creationId xmlns:p14="http://schemas.microsoft.com/office/powerpoint/2010/main" val="9024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1C655-1A84-4B57-87B6-3D1A76C49E86}"/>
              </a:ext>
            </a:extLst>
          </p:cNvPr>
          <p:cNvSpPr>
            <a:spLocks noGrp="1"/>
          </p:cNvSpPr>
          <p:nvPr>
            <p:ph type="title"/>
          </p:nvPr>
        </p:nvSpPr>
        <p:spPr/>
        <p:txBody>
          <a:bodyPr/>
          <a:lstStyle/>
          <a:p>
            <a:r>
              <a:rPr lang="en-CA" dirty="0"/>
              <a:t>Client Description</a:t>
            </a:r>
          </a:p>
        </p:txBody>
      </p:sp>
      <p:sp>
        <p:nvSpPr>
          <p:cNvPr id="3" name="Content Placeholder 2">
            <a:extLst>
              <a:ext uri="{FF2B5EF4-FFF2-40B4-BE49-F238E27FC236}">
                <a16:creationId xmlns:a16="http://schemas.microsoft.com/office/drawing/2014/main" id="{092FC14D-7F2F-4A5C-818A-A015ED8AD777}"/>
              </a:ext>
            </a:extLst>
          </p:cNvPr>
          <p:cNvSpPr>
            <a:spLocks noGrp="1"/>
          </p:cNvSpPr>
          <p:nvPr>
            <p:ph idx="1"/>
          </p:nvPr>
        </p:nvSpPr>
        <p:spPr/>
        <p:txBody>
          <a:bodyPr>
            <a:normAutofit/>
          </a:bodyPr>
          <a:lstStyle/>
          <a:p>
            <a:r>
              <a:rPr lang="en-CA" dirty="0"/>
              <a:t>The client for this problem is the Citi Bike organization.</a:t>
            </a:r>
          </a:p>
          <a:p>
            <a:r>
              <a:rPr lang="en-CA" dirty="0"/>
              <a:t>Citi Bike can use the station user demographics determined from segmentation in two ways:</a:t>
            </a:r>
          </a:p>
          <a:p>
            <a:pPr marL="514350" indent="-514350">
              <a:buFont typeface="+mj-lt"/>
              <a:buAutoNum type="arabicPeriod"/>
            </a:pPr>
            <a:r>
              <a:rPr lang="en-CA" dirty="0"/>
              <a:t>Banking services offered by Citi Bank which are geared toward specific demographics can be advertised at stations which are most frequently used by that demographic.</a:t>
            </a:r>
          </a:p>
          <a:p>
            <a:pPr marL="514350" indent="-514350">
              <a:buFont typeface="+mj-lt"/>
              <a:buAutoNum type="arabicPeriod"/>
            </a:pPr>
            <a:r>
              <a:rPr lang="en-CA" dirty="0"/>
              <a:t>If Citi Bike decided to lease the advertising space to a third-party organization, they would have data regarding the user demographic of each station.  </a:t>
            </a:r>
          </a:p>
          <a:p>
            <a:pPr marL="514350" indent="-514350">
              <a:buFont typeface="+mj-lt"/>
              <a:buAutoNum type="arabicPeriod"/>
            </a:pPr>
            <a:endParaRPr lang="en-CA" dirty="0"/>
          </a:p>
          <a:p>
            <a:endParaRPr lang="en-CA" dirty="0"/>
          </a:p>
          <a:p>
            <a:endParaRPr lang="en-CA" dirty="0"/>
          </a:p>
        </p:txBody>
      </p:sp>
    </p:spTree>
    <p:extLst>
      <p:ext uri="{BB962C8B-B14F-4D97-AF65-F5344CB8AC3E}">
        <p14:creationId xmlns:p14="http://schemas.microsoft.com/office/powerpoint/2010/main" val="3933343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0D5D5-3F24-435D-BD0F-5A225115F0EC}"/>
              </a:ext>
            </a:extLst>
          </p:cNvPr>
          <p:cNvSpPr>
            <a:spLocks noGrp="1"/>
          </p:cNvSpPr>
          <p:nvPr>
            <p:ph type="title"/>
          </p:nvPr>
        </p:nvSpPr>
        <p:spPr/>
        <p:txBody>
          <a:bodyPr/>
          <a:lstStyle/>
          <a:p>
            <a:r>
              <a:rPr lang="en-CA" dirty="0"/>
              <a:t>Data Set</a:t>
            </a:r>
          </a:p>
        </p:txBody>
      </p:sp>
      <p:sp>
        <p:nvSpPr>
          <p:cNvPr id="3" name="Content Placeholder 2">
            <a:extLst>
              <a:ext uri="{FF2B5EF4-FFF2-40B4-BE49-F238E27FC236}">
                <a16:creationId xmlns:a16="http://schemas.microsoft.com/office/drawing/2014/main" id="{DE4F0925-9F77-40D2-B082-C4B12AE086FF}"/>
              </a:ext>
            </a:extLst>
          </p:cNvPr>
          <p:cNvSpPr>
            <a:spLocks noGrp="1"/>
          </p:cNvSpPr>
          <p:nvPr>
            <p:ph idx="1"/>
          </p:nvPr>
        </p:nvSpPr>
        <p:spPr/>
        <p:txBody>
          <a:bodyPr>
            <a:normAutofit lnSpcReduction="10000"/>
          </a:bodyPr>
          <a:lstStyle/>
          <a:p>
            <a:r>
              <a:rPr lang="en-CA" dirty="0"/>
              <a:t>Available online at </a:t>
            </a:r>
            <a:r>
              <a:rPr lang="en-CA" u="sng" dirty="0">
                <a:hlinkClick r:id="rId2"/>
              </a:rPr>
              <a:t>https://www.citibikenyc.com/system-data</a:t>
            </a:r>
            <a:r>
              <a:rPr lang="en-CA" dirty="0"/>
              <a:t>.</a:t>
            </a:r>
          </a:p>
          <a:p>
            <a:r>
              <a:rPr lang="en-CA" dirty="0"/>
              <a:t>Each line of data is an individual trip with 15 attributes:</a:t>
            </a:r>
          </a:p>
          <a:p>
            <a:pPr>
              <a:buFont typeface="Wingdings" panose="05000000000000000000" pitchFamily="2" charset="2"/>
              <a:buChar char="Ø"/>
            </a:pPr>
            <a:r>
              <a:rPr lang="en-CA" dirty="0"/>
              <a:t>start time, start station id, start station name, start station latitude and start station longitude.</a:t>
            </a:r>
          </a:p>
          <a:p>
            <a:pPr>
              <a:buFont typeface="Wingdings" panose="05000000000000000000" pitchFamily="2" charset="2"/>
              <a:buChar char="Ø"/>
            </a:pPr>
            <a:r>
              <a:rPr lang="en-CA" dirty="0"/>
              <a:t>end time, end station id, end station name, end station latitude and end station longitude.</a:t>
            </a:r>
          </a:p>
          <a:p>
            <a:pPr>
              <a:buFont typeface="Wingdings" panose="05000000000000000000" pitchFamily="2" charset="2"/>
              <a:buChar char="Ø"/>
            </a:pPr>
            <a:r>
              <a:rPr lang="en-CA" dirty="0"/>
              <a:t>trip duration, bike id, user type (Customer or Subscriber), birth year and gender (male or female or unknown).</a:t>
            </a:r>
          </a:p>
          <a:p>
            <a:r>
              <a:rPr lang="en-CA" dirty="0"/>
              <a:t>Six months of data (January 2019 to June 2019) containing over nine million trips was used as the  “starting point”  for this analysis.</a:t>
            </a:r>
          </a:p>
          <a:p>
            <a:pPr>
              <a:buFont typeface="Wingdings" panose="05000000000000000000" pitchFamily="2" charset="2"/>
              <a:buChar char="Ø"/>
            </a:pPr>
            <a:endParaRPr lang="en-CA" dirty="0"/>
          </a:p>
          <a:p>
            <a:pPr>
              <a:buFont typeface="Wingdings" panose="05000000000000000000" pitchFamily="2" charset="2"/>
              <a:buChar char="Ø"/>
            </a:pPr>
            <a:endParaRPr lang="en-CA" dirty="0"/>
          </a:p>
          <a:p>
            <a:pPr>
              <a:buFont typeface="Wingdings" panose="05000000000000000000" pitchFamily="2" charset="2"/>
              <a:buChar char="Ø"/>
            </a:pPr>
            <a:endParaRPr lang="en-CA" dirty="0"/>
          </a:p>
          <a:p>
            <a:pPr>
              <a:buFont typeface="Wingdings" panose="05000000000000000000" pitchFamily="2" charset="2"/>
              <a:buChar char="Ø"/>
            </a:pPr>
            <a:endParaRPr lang="en-CA" dirty="0"/>
          </a:p>
          <a:p>
            <a:pPr>
              <a:buFont typeface="Wingdings" panose="05000000000000000000" pitchFamily="2" charset="2"/>
              <a:buChar char="Ø"/>
            </a:pPr>
            <a:endParaRPr lang="en-CA" dirty="0"/>
          </a:p>
        </p:txBody>
      </p:sp>
    </p:spTree>
    <p:extLst>
      <p:ext uri="{BB962C8B-B14F-4D97-AF65-F5344CB8AC3E}">
        <p14:creationId xmlns:p14="http://schemas.microsoft.com/office/powerpoint/2010/main" val="3214938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4BEC0-11E4-4685-A1CB-BEB24EA3CD29}"/>
              </a:ext>
            </a:extLst>
          </p:cNvPr>
          <p:cNvSpPr>
            <a:spLocks noGrp="1"/>
          </p:cNvSpPr>
          <p:nvPr>
            <p:ph type="title"/>
          </p:nvPr>
        </p:nvSpPr>
        <p:spPr/>
        <p:txBody>
          <a:bodyPr/>
          <a:lstStyle/>
          <a:p>
            <a:r>
              <a:rPr lang="en-CA" dirty="0"/>
              <a:t>Data Wrangling</a:t>
            </a:r>
          </a:p>
        </p:txBody>
      </p:sp>
      <p:sp>
        <p:nvSpPr>
          <p:cNvPr id="3" name="Content Placeholder 2">
            <a:extLst>
              <a:ext uri="{FF2B5EF4-FFF2-40B4-BE49-F238E27FC236}">
                <a16:creationId xmlns:a16="http://schemas.microsoft.com/office/drawing/2014/main" id="{30B88191-3910-468D-BAC1-77761EE4BF10}"/>
              </a:ext>
            </a:extLst>
          </p:cNvPr>
          <p:cNvSpPr>
            <a:spLocks noGrp="1"/>
          </p:cNvSpPr>
          <p:nvPr>
            <p:ph idx="1"/>
          </p:nvPr>
        </p:nvSpPr>
        <p:spPr/>
        <p:txBody>
          <a:bodyPr>
            <a:normAutofit lnSpcReduction="10000"/>
          </a:bodyPr>
          <a:lstStyle/>
          <a:p>
            <a:r>
              <a:rPr lang="en-CA" dirty="0"/>
              <a:t>Rows with NAN values were removed. </a:t>
            </a:r>
          </a:p>
          <a:p>
            <a:r>
              <a:rPr lang="en-CA" dirty="0"/>
              <a:t>Birth years indicating an age greater than 80 were removed.</a:t>
            </a:r>
          </a:p>
          <a:p>
            <a:r>
              <a:rPr lang="en-CA" dirty="0"/>
              <a:t>Trip durations greater than one hour were removed.</a:t>
            </a:r>
          </a:p>
          <a:p>
            <a:r>
              <a:rPr lang="en-CA" dirty="0"/>
              <a:t>Trips durations were corrected as needed to match difference between start time and end time.</a:t>
            </a:r>
          </a:p>
          <a:p>
            <a:r>
              <a:rPr lang="en-CA" dirty="0"/>
              <a:t>Start station and end station descriptive columns (id, name, latitude, longitude) were checked to ensure each id had only one set of latitude coordinates.</a:t>
            </a:r>
          </a:p>
          <a:p>
            <a:r>
              <a:rPr lang="en-CA" dirty="0"/>
              <a:t>17 stations that didn’t appear as both start stations and end stations were removed.</a:t>
            </a:r>
          </a:p>
        </p:txBody>
      </p:sp>
    </p:spTree>
    <p:extLst>
      <p:ext uri="{BB962C8B-B14F-4D97-AF65-F5344CB8AC3E}">
        <p14:creationId xmlns:p14="http://schemas.microsoft.com/office/powerpoint/2010/main" val="2726750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59E5C-6D18-4D4B-9FB1-BC1653E3F23B}"/>
              </a:ext>
            </a:extLst>
          </p:cNvPr>
          <p:cNvSpPr>
            <a:spLocks noGrp="1"/>
          </p:cNvSpPr>
          <p:nvPr>
            <p:ph type="title"/>
          </p:nvPr>
        </p:nvSpPr>
        <p:spPr/>
        <p:txBody>
          <a:bodyPr/>
          <a:lstStyle/>
          <a:p>
            <a:r>
              <a:rPr lang="en-CA" dirty="0"/>
              <a:t>Data Visualization and Descriptive Statistics </a:t>
            </a:r>
          </a:p>
        </p:txBody>
      </p:sp>
      <p:sp>
        <p:nvSpPr>
          <p:cNvPr id="3" name="Content Placeholder 2">
            <a:extLst>
              <a:ext uri="{FF2B5EF4-FFF2-40B4-BE49-F238E27FC236}">
                <a16:creationId xmlns:a16="http://schemas.microsoft.com/office/drawing/2014/main" id="{440C6C66-79F8-42A5-B45E-3DFBBBECD228}"/>
              </a:ext>
            </a:extLst>
          </p:cNvPr>
          <p:cNvSpPr>
            <a:spLocks noGrp="1"/>
          </p:cNvSpPr>
          <p:nvPr>
            <p:ph idx="1"/>
          </p:nvPr>
        </p:nvSpPr>
        <p:spPr/>
        <p:txBody>
          <a:bodyPr/>
          <a:lstStyle/>
          <a:p>
            <a:pPr lvl="0" fontAlgn="base"/>
            <a:r>
              <a:rPr lang="en-CA" dirty="0"/>
              <a:t>Station volume varies substantially between stations and a small number of stations are responsible for a very large portion of the rider volume.</a:t>
            </a:r>
          </a:p>
          <a:p>
            <a:pPr lvl="0" fontAlgn="base"/>
            <a:r>
              <a:rPr lang="en-CA" dirty="0"/>
              <a:t>The frequency at which unique trips are taken varies substantially and a small number of trips are responsible for a very large portion of the total number of trips taken.</a:t>
            </a:r>
          </a:p>
          <a:p>
            <a:pPr lvl="0" fontAlgn="base"/>
            <a:r>
              <a:rPr lang="en-CA" dirty="0"/>
              <a:t>The stations with the highest volume are concentrated in Midtown and Lower Manhattan. Station volume decreases as one moves away from Midtown Manhattan </a:t>
            </a:r>
          </a:p>
        </p:txBody>
      </p:sp>
    </p:spTree>
    <p:extLst>
      <p:ext uri="{BB962C8B-B14F-4D97-AF65-F5344CB8AC3E}">
        <p14:creationId xmlns:p14="http://schemas.microsoft.com/office/powerpoint/2010/main" val="1664722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C5864-8ECE-4918-8919-019C406B1A90}"/>
              </a:ext>
            </a:extLst>
          </p:cNvPr>
          <p:cNvSpPr>
            <a:spLocks noGrp="1"/>
          </p:cNvSpPr>
          <p:nvPr>
            <p:ph type="title"/>
          </p:nvPr>
        </p:nvSpPr>
        <p:spPr/>
        <p:txBody>
          <a:bodyPr/>
          <a:lstStyle/>
          <a:p>
            <a:r>
              <a:rPr lang="en-CA" dirty="0"/>
              <a:t>Data Visualization and Descriptive Statistics </a:t>
            </a:r>
          </a:p>
        </p:txBody>
      </p:sp>
      <p:sp>
        <p:nvSpPr>
          <p:cNvPr id="3" name="Content Placeholder 2">
            <a:extLst>
              <a:ext uri="{FF2B5EF4-FFF2-40B4-BE49-F238E27FC236}">
                <a16:creationId xmlns:a16="http://schemas.microsoft.com/office/drawing/2014/main" id="{D03A7109-7616-4322-9D47-F6CED8E78E1D}"/>
              </a:ext>
            </a:extLst>
          </p:cNvPr>
          <p:cNvSpPr>
            <a:spLocks noGrp="1"/>
          </p:cNvSpPr>
          <p:nvPr>
            <p:ph idx="1"/>
          </p:nvPr>
        </p:nvSpPr>
        <p:spPr/>
        <p:txBody>
          <a:bodyPr>
            <a:normAutofit fontScale="92500" lnSpcReduction="10000"/>
          </a:bodyPr>
          <a:lstStyle/>
          <a:p>
            <a:pPr marL="0" indent="0">
              <a:buNone/>
            </a:pPr>
            <a:r>
              <a:rPr lang="en-CA" dirty="0"/>
              <a:t>Gender:</a:t>
            </a:r>
          </a:p>
          <a:p>
            <a:r>
              <a:rPr lang="en-CA" dirty="0"/>
              <a:t>70% of trips were taken by males. 23% of trips were taken by females.</a:t>
            </a:r>
          </a:p>
          <a:p>
            <a:r>
              <a:rPr lang="en-CA" dirty="0"/>
              <a:t>7% of trips were taken by riders of ‘unknown’ gender.</a:t>
            </a:r>
          </a:p>
          <a:p>
            <a:r>
              <a:rPr lang="en-CA" dirty="0"/>
              <a:t> ‘unknown’ gender trips removed from data set.</a:t>
            </a:r>
          </a:p>
          <a:p>
            <a:pPr marL="0" indent="0">
              <a:buNone/>
            </a:pPr>
            <a:endParaRPr lang="en-CA" dirty="0"/>
          </a:p>
          <a:p>
            <a:pPr marL="0" indent="0">
              <a:buNone/>
            </a:pPr>
            <a:r>
              <a:rPr lang="en-CA" dirty="0"/>
              <a:t>User Types - Customers and Subscribers:</a:t>
            </a:r>
          </a:p>
          <a:p>
            <a:r>
              <a:rPr lang="en-CA" dirty="0"/>
              <a:t>Customer – user with 24 hour pass or 3 day pass.</a:t>
            </a:r>
          </a:p>
          <a:p>
            <a:r>
              <a:rPr lang="en-CA" dirty="0"/>
              <a:t>Subscriber – user with annual pass.</a:t>
            </a:r>
          </a:p>
          <a:p>
            <a:r>
              <a:rPr lang="en-CA" dirty="0"/>
              <a:t>88% of all trips were taken by subscribers and 12% of all trips were taken by customers.</a:t>
            </a:r>
          </a:p>
          <a:p>
            <a:endParaRPr lang="en-CA" dirty="0"/>
          </a:p>
        </p:txBody>
      </p:sp>
    </p:spTree>
    <p:extLst>
      <p:ext uri="{BB962C8B-B14F-4D97-AF65-F5344CB8AC3E}">
        <p14:creationId xmlns:p14="http://schemas.microsoft.com/office/powerpoint/2010/main" val="4158312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F2892-DDA3-4F61-8B4B-93FC941226A5}"/>
              </a:ext>
            </a:extLst>
          </p:cNvPr>
          <p:cNvSpPr>
            <a:spLocks noGrp="1"/>
          </p:cNvSpPr>
          <p:nvPr>
            <p:ph type="title"/>
          </p:nvPr>
        </p:nvSpPr>
        <p:spPr>
          <a:xfrm>
            <a:off x="838200" y="365125"/>
            <a:ext cx="10515600" cy="1027447"/>
          </a:xfrm>
        </p:spPr>
        <p:txBody>
          <a:bodyPr/>
          <a:lstStyle/>
          <a:p>
            <a:r>
              <a:rPr lang="en-CA" dirty="0"/>
              <a:t>Data Visualization and Descriptive Statistics </a:t>
            </a:r>
          </a:p>
        </p:txBody>
      </p:sp>
      <p:sp>
        <p:nvSpPr>
          <p:cNvPr id="3" name="Content Placeholder 2">
            <a:extLst>
              <a:ext uri="{FF2B5EF4-FFF2-40B4-BE49-F238E27FC236}">
                <a16:creationId xmlns:a16="http://schemas.microsoft.com/office/drawing/2014/main" id="{22D6FA52-23FA-45C1-BFF9-E84E75041AB8}"/>
              </a:ext>
            </a:extLst>
          </p:cNvPr>
          <p:cNvSpPr>
            <a:spLocks noGrp="1"/>
          </p:cNvSpPr>
          <p:nvPr>
            <p:ph idx="1"/>
          </p:nvPr>
        </p:nvSpPr>
        <p:spPr>
          <a:xfrm>
            <a:off x="838200" y="1283516"/>
            <a:ext cx="10515600" cy="4893447"/>
          </a:xfrm>
        </p:spPr>
        <p:txBody>
          <a:bodyPr/>
          <a:lstStyle/>
          <a:p>
            <a:pPr marL="0" indent="0">
              <a:buNone/>
            </a:pPr>
            <a:r>
              <a:rPr lang="en-CA" dirty="0"/>
              <a:t>Customer (left) &amp; Subscriber (right) – 200 Most Frequently Taken Trips </a:t>
            </a:r>
          </a:p>
          <a:p>
            <a:pPr marL="0" indent="0">
              <a:buNone/>
            </a:pPr>
            <a:endParaRPr lang="en-CA" dirty="0"/>
          </a:p>
        </p:txBody>
      </p:sp>
      <p:pic>
        <p:nvPicPr>
          <p:cNvPr id="5" name="Picture 4">
            <a:extLst>
              <a:ext uri="{FF2B5EF4-FFF2-40B4-BE49-F238E27FC236}">
                <a16:creationId xmlns:a16="http://schemas.microsoft.com/office/drawing/2014/main" id="{C390D9E6-B28D-44D0-9C88-EB3ABD411CDB}"/>
              </a:ext>
            </a:extLst>
          </p:cNvPr>
          <p:cNvPicPr>
            <a:picLocks noChangeAspect="1"/>
          </p:cNvPicPr>
          <p:nvPr/>
        </p:nvPicPr>
        <p:blipFill>
          <a:blip r:embed="rId2"/>
          <a:stretch>
            <a:fillRect/>
          </a:stretch>
        </p:blipFill>
        <p:spPr>
          <a:xfrm>
            <a:off x="2681287" y="1795244"/>
            <a:ext cx="6829425" cy="4543643"/>
          </a:xfrm>
          <a:prstGeom prst="rect">
            <a:avLst/>
          </a:prstGeom>
        </p:spPr>
      </p:pic>
    </p:spTree>
    <p:extLst>
      <p:ext uri="{BB962C8B-B14F-4D97-AF65-F5344CB8AC3E}">
        <p14:creationId xmlns:p14="http://schemas.microsoft.com/office/powerpoint/2010/main" val="1440828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F2892-DDA3-4F61-8B4B-93FC941226A5}"/>
              </a:ext>
            </a:extLst>
          </p:cNvPr>
          <p:cNvSpPr>
            <a:spLocks noGrp="1"/>
          </p:cNvSpPr>
          <p:nvPr>
            <p:ph type="title"/>
          </p:nvPr>
        </p:nvSpPr>
        <p:spPr>
          <a:xfrm>
            <a:off x="838200" y="365125"/>
            <a:ext cx="10515600" cy="1027447"/>
          </a:xfrm>
        </p:spPr>
        <p:txBody>
          <a:bodyPr/>
          <a:lstStyle/>
          <a:p>
            <a:r>
              <a:rPr lang="en-CA" dirty="0"/>
              <a:t>Data Visualization and Descriptive Statistics </a:t>
            </a:r>
          </a:p>
        </p:txBody>
      </p:sp>
      <p:sp>
        <p:nvSpPr>
          <p:cNvPr id="3" name="Content Placeholder 2">
            <a:extLst>
              <a:ext uri="{FF2B5EF4-FFF2-40B4-BE49-F238E27FC236}">
                <a16:creationId xmlns:a16="http://schemas.microsoft.com/office/drawing/2014/main" id="{22D6FA52-23FA-45C1-BFF9-E84E75041AB8}"/>
              </a:ext>
            </a:extLst>
          </p:cNvPr>
          <p:cNvSpPr>
            <a:spLocks noGrp="1"/>
          </p:cNvSpPr>
          <p:nvPr>
            <p:ph idx="1"/>
          </p:nvPr>
        </p:nvSpPr>
        <p:spPr>
          <a:xfrm>
            <a:off x="838200" y="1283516"/>
            <a:ext cx="10515600" cy="4893447"/>
          </a:xfrm>
        </p:spPr>
        <p:txBody>
          <a:bodyPr/>
          <a:lstStyle/>
          <a:p>
            <a:pPr marL="0" indent="0">
              <a:buNone/>
            </a:pPr>
            <a:r>
              <a:rPr lang="en-CA" dirty="0"/>
              <a:t>Male (left) &amp; Female (right) – 200 Most Frequently Taken Trips </a:t>
            </a:r>
          </a:p>
          <a:p>
            <a:pPr marL="0" indent="0">
              <a:buNone/>
            </a:pPr>
            <a:endParaRPr lang="en-CA" dirty="0"/>
          </a:p>
        </p:txBody>
      </p:sp>
      <p:pic>
        <p:nvPicPr>
          <p:cNvPr id="6" name="Picture 5">
            <a:extLst>
              <a:ext uri="{FF2B5EF4-FFF2-40B4-BE49-F238E27FC236}">
                <a16:creationId xmlns:a16="http://schemas.microsoft.com/office/drawing/2014/main" id="{A7FD3EC5-CF1C-46F7-A375-0FB123725B6B}"/>
              </a:ext>
            </a:extLst>
          </p:cNvPr>
          <p:cNvPicPr>
            <a:picLocks noChangeAspect="1"/>
          </p:cNvPicPr>
          <p:nvPr/>
        </p:nvPicPr>
        <p:blipFill>
          <a:blip r:embed="rId2"/>
          <a:stretch>
            <a:fillRect/>
          </a:stretch>
        </p:blipFill>
        <p:spPr>
          <a:xfrm>
            <a:off x="2681287" y="1882338"/>
            <a:ext cx="6829425" cy="4610537"/>
          </a:xfrm>
          <a:prstGeom prst="rect">
            <a:avLst/>
          </a:prstGeom>
        </p:spPr>
      </p:pic>
    </p:spTree>
    <p:extLst>
      <p:ext uri="{BB962C8B-B14F-4D97-AF65-F5344CB8AC3E}">
        <p14:creationId xmlns:p14="http://schemas.microsoft.com/office/powerpoint/2010/main" val="3221627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TotalTime>
  <Words>1489</Words>
  <Application>Microsoft Office PowerPoint</Application>
  <PresentationFormat>Widescreen</PresentationFormat>
  <Paragraphs>207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Bike Share Advertising in New York City</vt:lpstr>
      <vt:lpstr>Problem Statement</vt:lpstr>
      <vt:lpstr>Client Description</vt:lpstr>
      <vt:lpstr>Data Set</vt:lpstr>
      <vt:lpstr>Data Wrangling</vt:lpstr>
      <vt:lpstr>Data Visualization and Descriptive Statistics </vt:lpstr>
      <vt:lpstr>Data Visualization and Descriptive Statistics </vt:lpstr>
      <vt:lpstr>Data Visualization and Descriptive Statistics </vt:lpstr>
      <vt:lpstr>Data Visualization and Descriptive Statistics </vt:lpstr>
      <vt:lpstr>Machine Learning – K-Means Clustering</vt:lpstr>
      <vt:lpstr>Machine Learning – Results for k = 10</vt:lpstr>
      <vt:lpstr>Machine Learning – Results for k = 10</vt:lpstr>
      <vt:lpstr>Machine Learning – Results for k = 10</vt:lpstr>
      <vt:lpstr>Machine Learning – Results for k = 10</vt:lpstr>
      <vt:lpstr>Machine Learning – Results for k = 10</vt:lpstr>
      <vt:lpstr>Machine Learning – Results for k = 10</vt:lpstr>
      <vt:lpstr>Machine Learning – Results for k = 10</vt:lpstr>
      <vt:lpstr>Machine Learning – K-Means Clustering</vt:lpstr>
      <vt:lpstr>Conclusions</vt:lpstr>
      <vt:lpstr>Recommendations for Client</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Harris</dc:creator>
  <cp:lastModifiedBy>Andrew Harris</cp:lastModifiedBy>
  <cp:revision>31</cp:revision>
  <dcterms:created xsi:type="dcterms:W3CDTF">2019-09-24T20:42:00Z</dcterms:created>
  <dcterms:modified xsi:type="dcterms:W3CDTF">2019-09-27T19:03:04Z</dcterms:modified>
</cp:coreProperties>
</file>